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8" r:id="rId3"/>
    <p:sldId id="264" r:id="rId4"/>
    <p:sldId id="309" r:id="rId5"/>
    <p:sldId id="310" r:id="rId6"/>
    <p:sldId id="306" r:id="rId7"/>
    <p:sldId id="311" r:id="rId8"/>
    <p:sldId id="312" r:id="rId9"/>
    <p:sldId id="313" r:id="rId10"/>
    <p:sldId id="314" r:id="rId11"/>
    <p:sldId id="315" r:id="rId12"/>
    <p:sldId id="316" r:id="rId13"/>
    <p:sldId id="307" r:id="rId14"/>
    <p:sldId id="31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10.docx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第十八章　家庭电路与安全用电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9" y="998020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小科在学习了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后设计了如图所示的电路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下列相关说法正确的是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473229"/>
              </p:ext>
            </p:extLst>
          </p:nvPr>
        </p:nvGraphicFramePr>
        <p:xfrm>
          <a:off x="1470212" y="1417076"/>
          <a:ext cx="8826765" cy="2167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3" imgW="3837724" imgH="942541" progId="Word.Document.12">
                  <p:embed/>
                </p:oleObj>
              </mc:Choice>
              <mc:Fallback>
                <p:oleObj name="文档" r:id="rId3" imgW="3837724" imgH="9425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0212" y="1417076"/>
                        <a:ext cx="8826765" cy="2167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6" y="400397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电路中甲、丁串联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电路中丙连接方式不正确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甲灯亮、乙灯不亮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说明乙灯被短路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用测电笔检测丙插座的两孔时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测电笔氖管都能发光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44059" y="1147325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854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98020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关于家用插座说法中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638163"/>
              </p:ext>
            </p:extLst>
          </p:nvPr>
        </p:nvGraphicFramePr>
        <p:xfrm>
          <a:off x="2129118" y="1684899"/>
          <a:ext cx="8826765" cy="1554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文档" r:id="rId3" imgW="3837724" imgH="676077" progId="Word.Document.12">
                  <p:embed/>
                </p:oleObj>
              </mc:Choice>
              <mc:Fallback>
                <p:oleObj name="文档" r:id="rId3" imgW="3837724" imgH="676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9118" y="1684899"/>
                        <a:ext cx="8826765" cy="1554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15471" y="3957482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开关串联在干路中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指示灯与各组插孔并联在电路中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开关、指示灯和各组插孔并联在电路中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开关、指示灯和各组插孔串联在电路中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各组插孔串联在一起与指示灯并联在电路中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83237" y="1072672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40056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951232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将图中两盏电灯和一个三孔插座正确连接到家庭电路中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要求开关只控制两盏电灯且都能正常发光。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468192"/>
              </p:ext>
            </p:extLst>
          </p:nvPr>
        </p:nvGraphicFramePr>
        <p:xfrm>
          <a:off x="1631576" y="1431363"/>
          <a:ext cx="8826765" cy="220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文档" r:id="rId3" imgW="3837724" imgH="957324" progId="Word.Document.12">
                  <p:embed/>
                </p:oleObj>
              </mc:Choice>
              <mc:Fallback>
                <p:oleObj name="文档" r:id="rId3" imgW="3837724" imgH="9573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1576" y="1431363"/>
                        <a:ext cx="8826765" cy="2201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77687"/>
              </p:ext>
            </p:extLst>
          </p:nvPr>
        </p:nvGraphicFramePr>
        <p:xfrm>
          <a:off x="582706" y="3633208"/>
          <a:ext cx="8826765" cy="259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文档" r:id="rId5" imgW="3837724" imgH="1130400" progId="Word.Document.12">
                  <p:embed/>
                </p:oleObj>
              </mc:Choice>
              <mc:Fallback>
                <p:oleObj name="文档" r:id="rId5" imgW="3837724" imgH="1130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706" y="3633208"/>
                        <a:ext cx="8826765" cy="2599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63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934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测电笔中有一个高阻值的电阻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这样可使测电笔测家庭电路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的火线时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加在人体身上的电压在安全电压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36 V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以内。测电笔中的高阻值电阻与氖管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串联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。如图所示的照明电路中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此时某人拿测电笔测试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测电笔使用方法正确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人体电阻约为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测电笔的氖管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此时通过人体的电流是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为了保证此人在使用测电笔测家庭电路的火线时能安全使用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请计算出测电笔的内部电阻最小应为多少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038450"/>
              </p:ext>
            </p:extLst>
          </p:nvPr>
        </p:nvGraphicFramePr>
        <p:xfrm>
          <a:off x="1308847" y="4135597"/>
          <a:ext cx="8826765" cy="1603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文档" r:id="rId3" imgW="3837724" imgH="696990" progId="Word.Document.12">
                  <p:embed/>
                </p:oleObj>
              </mc:Choice>
              <mc:Fallback>
                <p:oleObj name="文档" r:id="rId3" imgW="3837724" imgH="696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8847" y="4135597"/>
                        <a:ext cx="8826765" cy="16030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395071" y="1948075"/>
            <a:ext cx="891825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2395072" y="2325749"/>
            <a:ext cx="891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810185" y="2831076"/>
            <a:ext cx="891825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1810186" y="3208750"/>
            <a:ext cx="891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669083" y="2809153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669083" y="318682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402953"/>
              </p:ext>
            </p:extLst>
          </p:nvPr>
        </p:nvGraphicFramePr>
        <p:xfrm>
          <a:off x="3074773" y="2428639"/>
          <a:ext cx="8826765" cy="22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文档" r:id="rId3" imgW="3837724" imgH="956603" progId="Word.Document.12">
                  <p:embed/>
                </p:oleObj>
              </mc:Choice>
              <mc:Fallback>
                <p:oleObj name="文档" r:id="rId3" imgW="3837724" imgH="9566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4773" y="2428639"/>
                        <a:ext cx="8826765" cy="220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09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18.1</a:t>
            </a:r>
            <a:r>
              <a:rPr lang="zh-CN" altLang="zh-CN" dirty="0"/>
              <a:t>　家庭电路</a:t>
            </a:r>
          </a:p>
        </p:txBody>
      </p:sp>
    </p:spTree>
    <p:extLst>
      <p:ext uri="{BB962C8B-B14F-4D97-AF65-F5344CB8AC3E}">
        <p14:creationId xmlns:p14="http://schemas.microsoft.com/office/powerpoint/2010/main" val="366593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了解家庭电路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下列关于家庭电路的组成顺序正确的是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进户线、电能表、总开关、保险装置、用电器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进户线、总开关、保险装置、电能表、用电器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进户线、总开关、保险装置、用电器、电能表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进户线、用电器、电能表、总开关、保险装置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空气开关的主要作用是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保证电路的电压不变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保证电路的电流不变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保证用电器的功率不变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电路中电流过大时自动切断电路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32015" y="1664113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529507" y="3814189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05555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火线与零线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火线和零线之间的电压是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零线和地线之间电压是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火线和地线之间的电压为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用测电笔检测插座时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发现氖管发光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说明接触的是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火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使用测电笔时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手必须和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笔尾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金属电极接触。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如图所示是四位同学使用钢笔式和螺丝刀式测电笔时的握法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其中握法正确的是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064495"/>
              </p:ext>
            </p:extLst>
          </p:nvPr>
        </p:nvGraphicFramePr>
        <p:xfrm>
          <a:off x="1618129" y="3581914"/>
          <a:ext cx="8826765" cy="1304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3837724" imgH="567183" progId="Word.Document.12">
                  <p:embed/>
                </p:oleObj>
              </mc:Choice>
              <mc:Fallback>
                <p:oleObj name="文档" r:id="rId3" imgW="3837724" imgH="567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8129" y="3581914"/>
                        <a:ext cx="8826765" cy="1304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6511" y="5682446"/>
            <a:ext cx="11430000" cy="8032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  1  )(  2  )	B.(  2  )(  3  )	C.(  3  )(  4  )	D.(  2  )(  4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9060" y="1405300"/>
            <a:ext cx="801209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5789061" y="1782974"/>
            <a:ext cx="801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109310" y="1405300"/>
            <a:ext cx="662156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10109311" y="1782974"/>
            <a:ext cx="6621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325948" y="1804897"/>
            <a:ext cx="842398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3325948" y="2182571"/>
            <a:ext cx="842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436630" y="2282847"/>
            <a:ext cx="652927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7436630" y="2660521"/>
            <a:ext cx="6529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21341" y="2752404"/>
            <a:ext cx="904951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/>
          <p:cNvCxnSpPr/>
          <p:nvPr/>
        </p:nvCxnSpPr>
        <p:spPr>
          <a:xfrm>
            <a:off x="421341" y="3130078"/>
            <a:ext cx="904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28853" y="3581914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603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227730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白炽电灯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家庭中最普通的照明光源是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白炽电灯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螺口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卡口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灯泡两种。当电流通过灯丝时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灯丝温度高达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呈白炽状态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发出的光呈白色。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如图所示是家庭电路中常见的螺口灯泡和拉线开关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要求开关控制灯泡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则符合连接要求的是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61945"/>
              </p:ext>
            </p:extLst>
          </p:nvPr>
        </p:nvGraphicFramePr>
        <p:xfrm>
          <a:off x="1255059" y="3517588"/>
          <a:ext cx="8826765" cy="2264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3" imgW="3837724" imgH="984367" progId="Word.Document.12">
                  <p:embed/>
                </p:oleObj>
              </mc:Choice>
              <mc:Fallback>
                <p:oleObj name="文档" r:id="rId3" imgW="3837724" imgH="9843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059" y="3517588"/>
                        <a:ext cx="8826765" cy="2264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78099" y="1773264"/>
            <a:ext cx="1386096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578099" y="2150938"/>
            <a:ext cx="1386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983548" y="1773264"/>
            <a:ext cx="1138960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6983548" y="2150938"/>
            <a:ext cx="1138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125385" y="1773264"/>
            <a:ext cx="1138960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9125385" y="2150938"/>
            <a:ext cx="1138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992223" y="2172861"/>
            <a:ext cx="873118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992223" y="2550535"/>
            <a:ext cx="873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92564" y="3052868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504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120153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家庭电路中各个用电器的通断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不应该影响其他用电器的通断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所以各用电器应该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并联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接在电路中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控制用电器的开关要连接在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火线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和用电器之间。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如图所示是部分家庭电路示意图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电线接头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应接在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火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两孔插座的插孔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应与零线相连。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636232"/>
              </p:ext>
            </p:extLst>
          </p:nvPr>
        </p:nvGraphicFramePr>
        <p:xfrm>
          <a:off x="1174376" y="3722172"/>
          <a:ext cx="8826765" cy="2020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3837724" imgH="878359" progId="Word.Document.12">
                  <p:embed/>
                </p:oleObj>
              </mc:Choice>
              <mc:Fallback>
                <p:oleObj name="文档" r:id="rId3" imgW="3837724" imgH="8783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4376" y="3722172"/>
                        <a:ext cx="8826765" cy="2020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851374" y="1619484"/>
            <a:ext cx="90830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1851374" y="1997158"/>
            <a:ext cx="9083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34788" y="2097279"/>
            <a:ext cx="90830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434788" y="2474953"/>
            <a:ext cx="9083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659051" y="2474953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659051" y="285262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1341365" y="2474953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11341365" y="285262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2235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白炽灯是日常生活中重要的光源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小明对如图甲所示的白炽灯和灯口进行了仔细观察后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明白了许多道理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灯口外壳和灯口上盖都是由塑料或橡胶制成的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是由于塑料和橡胶都是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绝缘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将此白炽灯接入如图乙所示的电路中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若白炽灯的灯丝突然断了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当正确使用试电笔接触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试电笔氖管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发光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试电笔氖管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不发光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145157"/>
              </p:ext>
            </p:extLst>
          </p:nvPr>
        </p:nvGraphicFramePr>
        <p:xfrm>
          <a:off x="1564342" y="3699668"/>
          <a:ext cx="8826765" cy="2493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3" imgW="3837724" imgH="1084247" progId="Word.Document.12">
                  <p:embed/>
                </p:oleObj>
              </mc:Choice>
              <mc:Fallback>
                <p:oleObj name="文档" r:id="rId3" imgW="3837724" imgH="10842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4342" y="3699668"/>
                        <a:ext cx="8826765" cy="2493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497148" y="1907809"/>
            <a:ext cx="82592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1497148" y="2285483"/>
            <a:ext cx="8259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370726" y="2402079"/>
            <a:ext cx="82592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7370726" y="2779753"/>
            <a:ext cx="8259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42704" y="2801676"/>
            <a:ext cx="1054443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42705" y="3179350"/>
            <a:ext cx="10544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79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97168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小张同学根据家庭电路画出了如图所示的电路图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和一个插座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。如果小张同学真的按电路图连接家庭电路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则不能正常使用的电路元件是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能正常使用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但不符合常规的电路元件是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填与图中电路元件对应的字母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183644"/>
              </p:ext>
            </p:extLst>
          </p:nvPr>
        </p:nvGraphicFramePr>
        <p:xfrm>
          <a:off x="2074806" y="2439205"/>
          <a:ext cx="7294847" cy="163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3" imgW="3837724" imgH="859969" progId="Word.Document.12">
                  <p:embed/>
                </p:oleObj>
              </mc:Choice>
              <mc:Fallback>
                <p:oleObj name="文档" r:id="rId3" imgW="3837724" imgH="8599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4806" y="2439205"/>
                        <a:ext cx="7294847" cy="1634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3" y="40182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测电笔是用来辨别火线和零线的电工仪器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关于测电笔的结构及使用说法正确的是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测电笔内有一个阻值很大的电阻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人使用时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通过人体的电流很小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由于人体的电阻非常大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即使测电笔内没有电阻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人也不会触电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测电笔笔尾金属电阻极大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手虽然接触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也不会触电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人在使用测电笔检查火线时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氖管虽然发光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但人体中无电流通过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96521" y="1454728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10896521" y="1832402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970294" y="1975546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5970294" y="2353220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06316" y="4527441"/>
            <a:ext cx="390882" cy="399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2396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13764" y="984573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小明家的电路简化后如图所示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观察该电路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859633"/>
              </p:ext>
            </p:extLst>
          </p:nvPr>
        </p:nvGraphicFramePr>
        <p:xfrm>
          <a:off x="1322294" y="1501638"/>
          <a:ext cx="8826765" cy="189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文档" r:id="rId3" imgW="3837724" imgH="821749" progId="Word.Document.12">
                  <p:embed/>
                </p:oleObj>
              </mc:Choice>
              <mc:Fallback>
                <p:oleObj name="文档" r:id="rId3" imgW="3837724" imgH="821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2294" y="1501638"/>
                        <a:ext cx="8826765" cy="1890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6" y="390872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开关和电灯是并联的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电灯、电视和台灯是并联的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各个小彩灯之间是并联的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插座中的火线和零线是连通的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94199" y="1059226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6639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32</TotalTime>
  <Words>533</Words>
  <Application>Microsoft Office PowerPoint</Application>
  <PresentationFormat>自定义</PresentationFormat>
  <Paragraphs>49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第十八章　家庭电路与安全用电</vt:lpstr>
      <vt:lpstr>18.1　家庭电路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第十八章　家庭电路与安全用电</dc:title>
  <dc:creator>微软用户</dc:creator>
  <cp:lastModifiedBy>dreamsummit</cp:lastModifiedBy>
  <cp:revision>8</cp:revision>
  <dcterms:created xsi:type="dcterms:W3CDTF">2019-09-24T07:59:24Z</dcterms:created>
  <dcterms:modified xsi:type="dcterms:W3CDTF">2019-09-29T09:37:35Z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