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freequick.myrice.com/rw/yy/22.gif" TargetMode="External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freequick.myrice.com/rw/yy/22.gif" TargetMode="External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gi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freequick.myrice.com/rw/yy/22.gif" TargetMode="External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gi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02D4-88CA-480A-B886-2DDD4E5597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C6FD-E91F-41DF-AF82-8CF9C7F578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20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02D4-88CA-480A-B886-2DDD4E5597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C6FD-E91F-41DF-AF82-8CF9C7F578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86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02D4-88CA-480A-B886-2DDD4E5597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C6FD-E91F-41DF-AF82-8CF9C7F578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81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81200"/>
            <a:ext cx="103632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4F0951-1DCB-429F-AE73-D5B5620AD495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5" name="Picture 7" descr="图片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22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1816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397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610E3-9D13-4217-AE1E-E84EEB56EE20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07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09850-44CC-46C8-AB02-9FEE13949701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1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CF-5866-4351-81E5-1C46E6D3F024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2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80205-773E-4127-B564-43069DE33827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73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50F1B-4211-4DFF-BFFD-FA1648CB2421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84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B9CC7-1A08-4966-A05D-BCD1D8155A5D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6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0F6D2-7862-480E-AF2A-3D5A8DDC9082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9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02D4-88CA-480A-B886-2DDD4E5597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C6FD-E91F-41DF-AF82-8CF9C7F578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702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90975-F54B-44C3-96F2-72F556950FAA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7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455B4-C27E-43EE-9C3A-A6BC3C8EDA41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13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B9779-1D17-4DC8-BCD1-0F5093EB2D47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97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0" y="0"/>
              <a:chExt cx="4027" cy="2085"/>
            </a:xfrm>
          </p:grpSpPr>
          <p:sp>
            <p:nvSpPr>
              <p:cNvPr id="4100" name="未知"/>
              <p:cNvSpPr>
                <a:spLocks/>
              </p:cNvSpPr>
              <p:nvPr/>
            </p:nvSpPr>
            <p:spPr bwMode="auto">
              <a:xfrm>
                <a:off x="0" y="41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01" name="未知"/>
              <p:cNvSpPr>
                <a:spLocks/>
              </p:cNvSpPr>
              <p:nvPr/>
            </p:nvSpPr>
            <p:spPr bwMode="auto">
              <a:xfrm>
                <a:off x="2442" y="44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02" name="未知"/>
              <p:cNvSpPr>
                <a:spLocks/>
              </p:cNvSpPr>
              <p:nvPr/>
            </p:nvSpPr>
            <p:spPr bwMode="auto">
              <a:xfrm>
                <a:off x="1172" y="111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03" name="未知"/>
              <p:cNvSpPr>
                <a:spLocks/>
              </p:cNvSpPr>
              <p:nvPr/>
            </p:nvSpPr>
            <p:spPr bwMode="auto">
              <a:xfrm>
                <a:off x="1020" y="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04" name="未知"/>
              <p:cNvSpPr>
                <a:spLocks/>
              </p:cNvSpPr>
              <p:nvPr/>
            </p:nvSpPr>
            <p:spPr bwMode="auto">
              <a:xfrm>
                <a:off x="2773" y="8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105" name="未知"/>
            <p:cNvSpPr>
              <a:spLocks/>
            </p:cNvSpPr>
            <p:nvPr/>
          </p:nvSpPr>
          <p:spPr bwMode="auto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6" name="未知"/>
            <p:cNvSpPr>
              <a:spLocks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9257208-0615-4AEA-805C-A9165F1AB64E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112" name="Picture 16" descr="图片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22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399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825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561860-9A92-450A-822E-A8314DE523AF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76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238CF4-4F8B-4404-A048-0055B9A31199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72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40963B-BFE2-42C6-99B2-E36726358D92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54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00F736-EC7E-4ACB-B90C-61ADEA79C7C0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2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6DA2CB-C2D4-4EDC-A1C7-327469189BFA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35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03B3E2-AD8E-4E3A-AFDB-E6BA2436308B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1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02D4-88CA-480A-B886-2DDD4E5597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C6FD-E91F-41DF-AF82-8CF9C7F578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621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4D5670-7A8A-477C-8B41-8C74B49EB927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61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91D2DE-418E-477B-BF8F-CF3AA6BCBA0D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5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4A20D9-ECFF-4F76-B2E3-136BF7A83B45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12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02DE09-D673-45D6-9D06-8DAB549B5FE1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60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80CACB-4CD0-46B4-8B34-D82B2EAD06C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0" y="0"/>
            <a:chExt cx="843" cy="1379"/>
          </a:xfrm>
        </p:grpSpPr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0" y="0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>
              <a:off x="179" y="0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358" y="0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0" y="179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>
              <a:off x="179" y="179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auto">
            <a:xfrm>
              <a:off x="358" y="179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auto">
            <a:xfrm>
              <a:off x="537" y="1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60" name="Oval 16"/>
            <p:cNvSpPr>
              <a:spLocks noChangeArrowheads="1"/>
            </p:cNvSpPr>
            <p:nvPr/>
          </p:nvSpPr>
          <p:spPr bwMode="auto">
            <a:xfrm>
              <a:off x="0" y="358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179" y="358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auto">
            <a:xfrm>
              <a:off x="358" y="358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auto">
            <a:xfrm>
              <a:off x="537" y="358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auto">
            <a:xfrm>
              <a:off x="716" y="3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auto">
            <a:xfrm>
              <a:off x="0" y="536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179" y="536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67" name="Oval 23"/>
            <p:cNvSpPr>
              <a:spLocks noChangeArrowheads="1"/>
            </p:cNvSpPr>
            <p:nvPr/>
          </p:nvSpPr>
          <p:spPr bwMode="auto">
            <a:xfrm>
              <a:off x="358" y="536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68" name="Oval 24"/>
            <p:cNvSpPr>
              <a:spLocks noChangeArrowheads="1"/>
            </p:cNvSpPr>
            <p:nvPr/>
          </p:nvSpPr>
          <p:spPr bwMode="auto">
            <a:xfrm>
              <a:off x="537" y="536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auto">
            <a:xfrm>
              <a:off x="0" y="715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auto">
            <a:xfrm>
              <a:off x="179" y="715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358" y="715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auto">
            <a:xfrm>
              <a:off x="537" y="715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auto">
            <a:xfrm>
              <a:off x="716" y="715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74" name="Oval 30"/>
            <p:cNvSpPr>
              <a:spLocks noChangeArrowheads="1"/>
            </p:cNvSpPr>
            <p:nvPr/>
          </p:nvSpPr>
          <p:spPr bwMode="auto">
            <a:xfrm>
              <a:off x="0" y="89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75" name="Oval 31"/>
            <p:cNvSpPr>
              <a:spLocks noChangeArrowheads="1"/>
            </p:cNvSpPr>
            <p:nvPr/>
          </p:nvSpPr>
          <p:spPr bwMode="auto">
            <a:xfrm>
              <a:off x="179" y="894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358" y="894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auto">
            <a:xfrm>
              <a:off x="537" y="894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78" name="Oval 34"/>
            <p:cNvSpPr>
              <a:spLocks noChangeArrowheads="1"/>
            </p:cNvSpPr>
            <p:nvPr/>
          </p:nvSpPr>
          <p:spPr bwMode="auto">
            <a:xfrm>
              <a:off x="0" y="107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auto">
            <a:xfrm>
              <a:off x="179" y="107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auto">
            <a:xfrm>
              <a:off x="358" y="1073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537" y="1073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auto">
            <a:xfrm>
              <a:off x="179" y="1252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auto">
            <a:xfrm>
              <a:off x="537" y="1252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</p:grpSp>
      <p:sp>
        <p:nvSpPr>
          <p:cNvPr id="6184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pic>
        <p:nvPicPr>
          <p:cNvPr id="6185" name="Picture 41" descr="图片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6" name="Picture 42" descr="22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86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676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74227-7AFF-42D5-A38F-029AA4B6E83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68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AA351-B5FE-4D57-B314-F0FD0651D93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06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8B596-B075-464E-8885-D805D1121AD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83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CBE49-4726-4135-A3F8-D5F257E1908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5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5E080-A686-4B5A-9A75-EAA547B2586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4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02D4-88CA-480A-B886-2DDD4E5597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C6FD-E91F-41DF-AF82-8CF9C7F578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559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D72F3-32C2-4CA2-A975-E6CFA0A072A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47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6E7FD-20D0-41E6-AE46-6F9EC1400A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76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CD5BF-CB5F-4F3C-8C9A-29B65CBB197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34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961F6-1045-4D74-82CC-C4A5B92E0E0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8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8593E-2470-45FE-9C03-4C9DA118F6E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744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122239"/>
            <a:ext cx="10972800" cy="60086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D17A37B-8EEC-4E26-9E5A-F01300BF026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9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02D4-88CA-480A-B886-2DDD4E5597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C6FD-E91F-41DF-AF82-8CF9C7F578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70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02D4-88CA-480A-B886-2DDD4E5597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C6FD-E91F-41DF-AF82-8CF9C7F578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07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02D4-88CA-480A-B886-2DDD4E5597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C6FD-E91F-41DF-AF82-8CF9C7F578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63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02D4-88CA-480A-B886-2DDD4E5597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C6FD-E91F-41DF-AF82-8CF9C7F578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28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02D4-88CA-480A-B886-2DDD4E5597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C6FD-E91F-41DF-AF82-8CF9C7F578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08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freequick.myrice.com/rw/yy/22.gif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://freequick.myrice.com/rw/yy/22.gif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freequick.myrice.com/rw/yy/22.gif" TargetMode="Externa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02D4-88CA-480A-B886-2DDD4E5597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7C6FD-E91F-41DF-AF82-8CF9C7F578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04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1"/>
            <a:ext cx="11347451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76401"/>
            <a:ext cx="11387667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55BEA937-9D6D-4753-AA4F-008E2F184187}" type="slidenum">
              <a:rPr lang="zh-CN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1" name="Picture 7" descr="图片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22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762000"/>
            <a:ext cx="212936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696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D60D0D3B-2168-40D4-9957-F55ACE0D717C}" type="slidenum">
              <a:rPr lang="zh-CN" altLang="en-US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307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0" y="0"/>
              <a:chExt cx="4027" cy="2085"/>
            </a:xfrm>
          </p:grpSpPr>
          <p:sp>
            <p:nvSpPr>
              <p:cNvPr id="3078" name="未知"/>
              <p:cNvSpPr>
                <a:spLocks/>
              </p:cNvSpPr>
              <p:nvPr/>
            </p:nvSpPr>
            <p:spPr bwMode="auto">
              <a:xfrm>
                <a:off x="0" y="41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9" name="未知"/>
              <p:cNvSpPr>
                <a:spLocks/>
              </p:cNvSpPr>
              <p:nvPr/>
            </p:nvSpPr>
            <p:spPr bwMode="auto">
              <a:xfrm>
                <a:off x="2442" y="44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80" name="未知"/>
              <p:cNvSpPr>
                <a:spLocks/>
              </p:cNvSpPr>
              <p:nvPr/>
            </p:nvSpPr>
            <p:spPr bwMode="auto">
              <a:xfrm>
                <a:off x="1172" y="111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81" name="未知"/>
              <p:cNvSpPr>
                <a:spLocks/>
              </p:cNvSpPr>
              <p:nvPr/>
            </p:nvSpPr>
            <p:spPr bwMode="auto">
              <a:xfrm>
                <a:off x="1020" y="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82" name="未知"/>
              <p:cNvSpPr>
                <a:spLocks/>
              </p:cNvSpPr>
              <p:nvPr/>
            </p:nvSpPr>
            <p:spPr bwMode="auto">
              <a:xfrm>
                <a:off x="2773" y="8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83" name="未知"/>
            <p:cNvSpPr>
              <a:spLocks/>
            </p:cNvSpPr>
            <p:nvPr/>
          </p:nvSpPr>
          <p:spPr bwMode="auto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4" name="未知"/>
            <p:cNvSpPr>
              <a:spLocks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0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3088" name="Picture 16" descr="图片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22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86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1225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4B486E41-B6DF-499F-BAA8-4A196D5036AF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0" y="0"/>
            <a:chExt cx="528" cy="864"/>
          </a:xfrm>
        </p:grpSpPr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0" y="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112" y="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auto">
            <a:xfrm>
              <a:off x="224" y="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0" y="11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112" y="11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224" y="11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336" y="11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0" y="22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>
              <a:off x="112" y="22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224" y="22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39" name="Oval 19"/>
            <p:cNvSpPr>
              <a:spLocks noChangeArrowheads="1"/>
            </p:cNvSpPr>
            <p:nvPr/>
          </p:nvSpPr>
          <p:spPr bwMode="auto">
            <a:xfrm>
              <a:off x="336" y="22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448" y="22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41" name="Oval 21"/>
            <p:cNvSpPr>
              <a:spLocks noChangeArrowheads="1"/>
            </p:cNvSpPr>
            <p:nvPr/>
          </p:nvSpPr>
          <p:spPr bwMode="auto">
            <a:xfrm>
              <a:off x="0" y="33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>
              <a:off x="112" y="33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43" name="Oval 23"/>
            <p:cNvSpPr>
              <a:spLocks noChangeArrowheads="1"/>
            </p:cNvSpPr>
            <p:nvPr/>
          </p:nvSpPr>
          <p:spPr bwMode="auto">
            <a:xfrm>
              <a:off x="224" y="33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44" name="Oval 24"/>
            <p:cNvSpPr>
              <a:spLocks noChangeArrowheads="1"/>
            </p:cNvSpPr>
            <p:nvPr/>
          </p:nvSpPr>
          <p:spPr bwMode="auto">
            <a:xfrm>
              <a:off x="336" y="33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45" name="Oval 25"/>
            <p:cNvSpPr>
              <a:spLocks noChangeArrowheads="1"/>
            </p:cNvSpPr>
            <p:nvPr/>
          </p:nvSpPr>
          <p:spPr bwMode="auto">
            <a:xfrm>
              <a:off x="0" y="44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46" name="Oval 26"/>
            <p:cNvSpPr>
              <a:spLocks noChangeArrowheads="1"/>
            </p:cNvSpPr>
            <p:nvPr/>
          </p:nvSpPr>
          <p:spPr bwMode="auto">
            <a:xfrm>
              <a:off x="112" y="44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auto">
            <a:xfrm>
              <a:off x="224" y="44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auto">
            <a:xfrm>
              <a:off x="336" y="44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49" name="Oval 29"/>
            <p:cNvSpPr>
              <a:spLocks noChangeArrowheads="1"/>
            </p:cNvSpPr>
            <p:nvPr/>
          </p:nvSpPr>
          <p:spPr bwMode="auto">
            <a:xfrm>
              <a:off x="448" y="44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50" name="Oval 30"/>
            <p:cNvSpPr>
              <a:spLocks noChangeArrowheads="1"/>
            </p:cNvSpPr>
            <p:nvPr/>
          </p:nvSpPr>
          <p:spPr bwMode="auto">
            <a:xfrm>
              <a:off x="0" y="56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51" name="Oval 31"/>
            <p:cNvSpPr>
              <a:spLocks noChangeArrowheads="1"/>
            </p:cNvSpPr>
            <p:nvPr/>
          </p:nvSpPr>
          <p:spPr bwMode="auto">
            <a:xfrm>
              <a:off x="112" y="56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52" name="Oval 32"/>
            <p:cNvSpPr>
              <a:spLocks noChangeArrowheads="1"/>
            </p:cNvSpPr>
            <p:nvPr/>
          </p:nvSpPr>
          <p:spPr bwMode="auto">
            <a:xfrm>
              <a:off x="224" y="56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53" name="Oval 33"/>
            <p:cNvSpPr>
              <a:spLocks noChangeArrowheads="1"/>
            </p:cNvSpPr>
            <p:nvPr/>
          </p:nvSpPr>
          <p:spPr bwMode="auto">
            <a:xfrm>
              <a:off x="336" y="56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54" name="Oval 34"/>
            <p:cNvSpPr>
              <a:spLocks noChangeArrowheads="1"/>
            </p:cNvSpPr>
            <p:nvPr/>
          </p:nvSpPr>
          <p:spPr bwMode="auto">
            <a:xfrm>
              <a:off x="0" y="67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55" name="Oval 35"/>
            <p:cNvSpPr>
              <a:spLocks noChangeArrowheads="1"/>
            </p:cNvSpPr>
            <p:nvPr/>
          </p:nvSpPr>
          <p:spPr bwMode="auto">
            <a:xfrm>
              <a:off x="112" y="67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56" name="Oval 36"/>
            <p:cNvSpPr>
              <a:spLocks noChangeArrowheads="1"/>
            </p:cNvSpPr>
            <p:nvPr/>
          </p:nvSpPr>
          <p:spPr bwMode="auto">
            <a:xfrm>
              <a:off x="224" y="67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auto">
            <a:xfrm>
              <a:off x="336" y="67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58" name="Oval 38"/>
            <p:cNvSpPr>
              <a:spLocks noChangeArrowheads="1"/>
            </p:cNvSpPr>
            <p:nvPr/>
          </p:nvSpPr>
          <p:spPr bwMode="auto">
            <a:xfrm>
              <a:off x="112" y="78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5159" name="Oval 39"/>
            <p:cNvSpPr>
              <a:spLocks noChangeArrowheads="1"/>
            </p:cNvSpPr>
            <p:nvPr/>
          </p:nvSpPr>
          <p:spPr bwMode="auto">
            <a:xfrm>
              <a:off x="336" y="78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</p:grpSp>
      <p:pic>
        <p:nvPicPr>
          <p:cNvPr id="5160" name="Picture 40" descr="图片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Picture 41" descr="22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86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06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0.xml"/><Relationship Id="rId1" Type="http://schemas.openxmlformats.org/officeDocument/2006/relationships/video" Target="file:///H:\czpd\kczy\xia\wl\2\07\rj-kebiao\1\mtzs\media\1-2.wmv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baidu.com/i?ct=503316480&amp;z=&amp;tn=baiduimagedetail&amp;word=%C3%C5%CE%FC&amp;in=18422&amp;cl=2&amp;lm=-1&amp;pn=37&amp;rn=1&amp;di=21022493055&amp;ln=2000&amp;fr=&amp;fmq=&amp;ic=0&amp;s=0&amp;se=1&amp;sme=0&amp;tab=&amp;width=&amp;height=&amp;face=0&amp;is=&amp;istype=2" TargetMode="External"/><Relationship Id="rId3" Type="http://schemas.openxmlformats.org/officeDocument/2006/relationships/oleObject" Target="../embeddings/oleObject3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9.wmf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hyperlink" Target="../../Local%20Settings/&#21021;&#20013;&#29289;&#29702;&#23454;&#39564;&#25945;&#26448;&#20843;&#20061;&#24180;&#32423;&#25945;&#23398;&#35838;&#20214;/&#20843;&#24180;&#32423;&#29289;&#29702;&#19979;&#20876;&#35838;&#20214;/&#31532;&#20061;&#31456;&#30005;&#19982;&#30913;/&#30913;&#29616;&#35937;%20&#35838;&#20214;1.swf" TargetMode="Externa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2.jpeg"/><Relationship Id="rId4" Type="http://schemas.openxmlformats.org/officeDocument/2006/relationships/image" Target="../media/image4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2.jpeg"/><Relationship Id="rId4" Type="http://schemas.openxmlformats.org/officeDocument/2006/relationships/image" Target="../media/image4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2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pxh.js.zwu.edu.cn/content/A6/a6.htm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示例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7" y="-385763"/>
            <a:ext cx="9744076" cy="730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711450" y="549276"/>
            <a:ext cx="7920038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FF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第一节</a:t>
            </a:r>
            <a:r>
              <a:rPr lang="zh-CN" altLang="en-US" sz="8800" b="1">
                <a:solidFill>
                  <a:srgbClr val="FF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800" b="1">
                <a:solidFill>
                  <a:srgbClr val="FF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磁现象 磁场</a:t>
            </a:r>
          </a:p>
        </p:txBody>
      </p:sp>
    </p:spTree>
    <p:extLst>
      <p:ext uri="{BB962C8B-B14F-4D97-AF65-F5344CB8AC3E}">
        <p14:creationId xmlns:p14="http://schemas.microsoft.com/office/powerpoint/2010/main" val="14346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640014" y="549276"/>
            <a:ext cx="72723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磁化现象</a:t>
            </a:r>
            <a:r>
              <a:rPr lang="en-US" sz="3200" b="1">
                <a:solidFill>
                  <a:srgbClr val="6600CC"/>
                </a:solidFill>
              </a:rPr>
              <a:t>:</a:t>
            </a:r>
            <a:r>
              <a:rPr lang="zh-CN" altLang="en-US" sz="2800" b="1">
                <a:solidFill>
                  <a:srgbClr val="6600CC"/>
                </a:solidFill>
                <a:ea typeface="隶书" panose="02010509060101010101" pitchFamily="49" charset="-122"/>
              </a:rPr>
              <a:t>使原来没有磁性的物体在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6600CC"/>
                </a:solidFill>
                <a:ea typeface="隶书" panose="02010509060101010101" pitchFamily="49" charset="-122"/>
              </a:rPr>
              <a:t>磁体或电流的作用下获得磁性的过程。</a:t>
            </a:r>
          </a:p>
        </p:txBody>
      </p:sp>
      <p:sp>
        <p:nvSpPr>
          <p:cNvPr id="21507" name="WordArt 3"/>
          <p:cNvSpPr>
            <a:spLocks noChangeArrowheads="1" noChangeShapeType="1"/>
          </p:cNvSpPr>
          <p:nvPr/>
        </p:nvSpPr>
        <p:spPr bwMode="auto">
          <a:xfrm>
            <a:off x="1774825" y="0"/>
            <a:ext cx="9144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000"/>
                    </a:srgbClr>
                  </a:outerShdw>
                </a:effectLst>
                <a:latin typeface="宋体" panose="02010600030101010101" pitchFamily="2" charset="-122"/>
              </a:rPr>
              <a:t>实验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855913" y="44450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6600CC"/>
                </a:solidFill>
              </a:rPr>
              <a:t>4、磁化</a:t>
            </a:r>
            <a:endParaRPr lang="zh-CN" altLang="en-US" sz="4800" b="1">
              <a:solidFill>
                <a:srgbClr val="6600CC"/>
              </a:solidFill>
            </a:endParaRPr>
          </a:p>
        </p:txBody>
      </p:sp>
      <p:pic>
        <p:nvPicPr>
          <p:cNvPr id="21509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630363"/>
            <a:ext cx="77771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440238" y="6092826"/>
            <a:ext cx="15744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FF"/>
                </a:solidFill>
                <a:ea typeface="黑体" panose="02010609060101010101" pitchFamily="49" charset="-122"/>
              </a:rPr>
              <a:t>去磁：</a:t>
            </a:r>
          </a:p>
        </p:txBody>
      </p:sp>
    </p:spTree>
    <p:extLst>
      <p:ext uri="{BB962C8B-B14F-4D97-AF65-F5344CB8AC3E}">
        <p14:creationId xmlns:p14="http://schemas.microsoft.com/office/powerpoint/2010/main" val="3235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10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424114" y="1"/>
            <a:ext cx="8243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rgbClr val="000000"/>
                </a:solidFill>
                <a:ea typeface="隶书" panose="02010509060101010101" pitchFamily="49" charset="-122"/>
              </a:rPr>
              <a:t>    </a:t>
            </a:r>
            <a:r>
              <a:rPr lang="zh-CN" altLang="en-US" sz="3600" b="1">
                <a:solidFill>
                  <a:srgbClr val="0000FF"/>
                </a:solidFill>
                <a:ea typeface="黑体" panose="02010609060101010101" pitchFamily="49" charset="-122"/>
              </a:rPr>
              <a:t>磁现象的应用：磁悬浮列车</a:t>
            </a:r>
          </a:p>
        </p:txBody>
      </p:sp>
      <p:pic>
        <p:nvPicPr>
          <p:cNvPr id="22531" name="1-2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44676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磁悬浮列车"/>
          <p:cNvPicPr>
            <a:picLocks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1196975"/>
            <a:ext cx="9147175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6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1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87713" y="333376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6600CC"/>
                </a:solidFill>
                <a:latin typeface="Tahoma" panose="020B0604030504040204" pitchFamily="34" charset="0"/>
                <a:ea typeface="幼圆" panose="02010509060101010101" pitchFamily="49" charset="-122"/>
              </a:rPr>
              <a:t>磁现象在现代科技生产生活中的应用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2495550" y="1125539"/>
            <a:ext cx="2819400" cy="2606675"/>
            <a:chOff x="0" y="0"/>
            <a:chExt cx="1776" cy="1642"/>
          </a:xfrm>
        </p:grpSpPr>
        <p:graphicFrame>
          <p:nvGraphicFramePr>
            <p:cNvPr id="23556" name="Object 4"/>
            <p:cNvGraphicFramePr>
              <a:graphicFrameLocks noChangeAspect="1"/>
            </p:cNvGraphicFramePr>
            <p:nvPr/>
          </p:nvGraphicFramePr>
          <p:xfrm>
            <a:off x="0" y="0"/>
            <a:ext cx="1776" cy="1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r:id="rId3" imgW="2572109" imgH="1752381" progId="Paint.Picture">
                    <p:embed/>
                  </p:oleObj>
                </mc:Choice>
                <mc:Fallback>
                  <p:oleObj r:id="rId3" imgW="2572109" imgH="17523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776" cy="1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48" y="1200"/>
              <a:ext cx="16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6600CC"/>
                  </a:solidFill>
                  <a:latin typeface="Times New Roman" panose="02020603050405020304" pitchFamily="18" charset="0"/>
                </a:rPr>
                <a:t>地质工作者正在进行磁法勘探</a:t>
              </a:r>
            </a:p>
          </p:txBody>
        </p:sp>
      </p:grp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5591175" y="1196976"/>
            <a:ext cx="3581400" cy="2454275"/>
            <a:chOff x="0" y="0"/>
            <a:chExt cx="2256" cy="1546"/>
          </a:xfrm>
        </p:grpSpPr>
        <p:graphicFrame>
          <p:nvGraphicFramePr>
            <p:cNvPr id="23559" name="Object 7"/>
            <p:cNvGraphicFramePr>
              <a:graphicFrameLocks noChangeAspect="1"/>
            </p:cNvGraphicFramePr>
            <p:nvPr/>
          </p:nvGraphicFramePr>
          <p:xfrm>
            <a:off x="144" y="0"/>
            <a:ext cx="1920" cy="1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r:id="rId5" imgW="2857899" imgH="1895238" progId="Paint.Picture">
                    <p:embed/>
                  </p:oleObj>
                </mc:Choice>
                <mc:Fallback>
                  <p:oleObj r:id="rId5" imgW="2857899" imgH="189523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bright="6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0"/>
                          <a:ext cx="1920" cy="1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0" y="1296"/>
              <a:ext cx="22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6600CC"/>
                  </a:solidFill>
                  <a:latin typeface="Times New Roman" panose="02020603050405020304" pitchFamily="18" charset="0"/>
                </a:rPr>
                <a:t>磁共振成像的胸部显影片</a:t>
              </a:r>
            </a:p>
          </p:txBody>
        </p:sp>
      </p:grpSp>
      <p:pic>
        <p:nvPicPr>
          <p:cNvPr id="23561" name="Picture 9" descr="137978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89364"/>
            <a:ext cx="25923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u=3681564615,2953171203&amp;fm=0&amp;gp=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3789364"/>
            <a:ext cx="22256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7032625" y="4149726"/>
            <a:ext cx="2667000" cy="1997075"/>
            <a:chOff x="0" y="0"/>
            <a:chExt cx="1680" cy="1258"/>
          </a:xfrm>
        </p:grpSpPr>
        <p:pic>
          <p:nvPicPr>
            <p:cNvPr id="23564" name="Picture 12" descr="7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0"/>
              <a:ext cx="1488" cy="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0" y="1008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6600CC"/>
                  </a:solidFill>
                </a:rPr>
                <a:t>录音带、录像带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869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078521947188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4076700"/>
            <a:ext cx="2663825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11075824358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933826"/>
            <a:ext cx="3097212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648075" y="620713"/>
          <a:ext cx="4357688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5" imgW="3048426" imgH="1980952" progId="Paint.Picture">
                  <p:embed/>
                </p:oleObj>
              </mc:Choice>
              <mc:Fallback>
                <p:oleObj r:id="rId5" imgW="3048426" imgH="19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620713"/>
                        <a:ext cx="4357688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079875" y="3221039"/>
            <a:ext cx="351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6600CC"/>
                </a:solidFill>
                <a:latin typeface="Times New Roman" panose="02020603050405020304" pitchFamily="18" charset="0"/>
              </a:rPr>
              <a:t>计算机房的磁盘存储器</a:t>
            </a:r>
          </a:p>
        </p:txBody>
      </p:sp>
    </p:spTree>
    <p:extLst>
      <p:ext uri="{BB962C8B-B14F-4D97-AF65-F5344CB8AC3E}">
        <p14:creationId xmlns:p14="http://schemas.microsoft.com/office/powerpoint/2010/main" val="35371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4764" y="460376"/>
            <a:ext cx="4249737" cy="1687513"/>
          </a:xfrm>
        </p:spPr>
        <p:txBody>
          <a:bodyPr/>
          <a:lstStyle/>
          <a:p>
            <a:r>
              <a:rPr lang="zh-CN" altLang="en-US" sz="4000">
                <a:solidFill>
                  <a:schemeClr val="tx1"/>
                </a:solidFill>
              </a:rPr>
              <a:t> </a:t>
            </a:r>
            <a:endParaRPr lang="zh-CN" altLang="en-US" sz="540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7850" y="1268414"/>
            <a:ext cx="6192838" cy="1728787"/>
          </a:xfrm>
        </p:spPr>
        <p:txBody>
          <a:bodyPr/>
          <a:lstStyle/>
          <a:p>
            <a:r>
              <a:rPr lang="zh-CN" altLang="en-US" sz="8800" b="1">
                <a:solidFill>
                  <a:srgbClr val="CC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二、 磁场</a:t>
            </a:r>
          </a:p>
        </p:txBody>
      </p:sp>
      <p:pic>
        <p:nvPicPr>
          <p:cNvPr id="25604" name="Picture 4" descr="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508500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30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ph/>
          </p:nvPr>
        </p:nvGraphicFramePr>
        <p:xfrm>
          <a:off x="7032626" y="1341439"/>
          <a:ext cx="1497013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3" imgW="990738" imgH="1542857" progId="Paint.Picture">
                  <p:embed/>
                </p:oleObj>
              </mc:Choice>
              <mc:Fallback>
                <p:oleObj r:id="rId3" imgW="990738" imgH="15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6" y="1341439"/>
                        <a:ext cx="1497013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1276351" y="188914"/>
            <a:ext cx="2443163" cy="719137"/>
            <a:chOff x="0" y="0"/>
            <a:chExt cx="1542" cy="453"/>
          </a:xfrm>
        </p:grpSpPr>
        <p:sp>
          <p:nvSpPr>
            <p:cNvPr id="26628" name="Oval 4"/>
            <p:cNvSpPr>
              <a:spLocks noChangeArrowheads="1"/>
            </p:cNvSpPr>
            <p:nvPr/>
          </p:nvSpPr>
          <p:spPr bwMode="auto">
            <a:xfrm>
              <a:off x="272" y="0"/>
              <a:ext cx="1044" cy="453"/>
            </a:xfrm>
            <a:prstGeom prst="ellipse">
              <a:avLst/>
            </a:prstGeom>
            <a:solidFill>
              <a:srgbClr val="7FE7BF"/>
            </a:solidFill>
            <a:ln w="1587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y="50000" rotWithShape="0">
                <a:srgbClr val="875B0D">
                  <a:alpha val="67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0" y="45"/>
              <a:ext cx="1542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sy="50000" rotWithShape="0">
                <a:srgbClr val="875B0D">
                  <a:alpha val="6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观察  思考</a:t>
              </a:r>
            </a:p>
          </p:txBody>
        </p:sp>
      </p:grp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4800601" y="-814388"/>
            <a:ext cx="5256213" cy="2874963"/>
          </a:xfrm>
          <a:prstGeom prst="ellipse">
            <a:avLst/>
          </a:prstGeom>
          <a:noFill/>
          <a:ln w="34925">
            <a:solidFill>
              <a:schemeClr val="bg1"/>
            </a:solidFill>
            <a:prstDash val="dashDot"/>
            <a:round/>
            <a:headEnd/>
            <a:tailEnd/>
          </a:ln>
          <a:effectLst>
            <a:outerShdw dist="35921" dir="2700000" sy="50000" rotWithShape="0">
              <a:srgbClr val="875B0D">
                <a:alpha val="6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4109">
            <a:off x="8650289" y="800101"/>
            <a:ext cx="16922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1341439"/>
            <a:ext cx="8572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35413" y="3860800"/>
            <a:ext cx="5111750" cy="10668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>
                <a:alpha val="6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彼此不接触的两个磁体，通过什么发生作用？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847850" y="908051"/>
            <a:ext cx="3671888" cy="2227263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>
                <a:alpha val="6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桌面上放一小磁针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用条形磁体绕小磁针转一圈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你观察到了什么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产生这种现象的原因是什么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6635" name="TextBox 3"/>
          <p:cNvSpPr txBox="1">
            <a:spLocks noChangeArrowheads="1"/>
          </p:cNvSpPr>
          <p:nvPr/>
        </p:nvSpPr>
        <p:spPr bwMode="auto">
          <a:xfrm>
            <a:off x="3790950" y="3070226"/>
            <a:ext cx="46815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sz="3200" b="1">
                <a:solidFill>
                  <a:srgbClr val="FF00FF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磁针受到了力的作用。</a:t>
            </a:r>
          </a:p>
        </p:txBody>
      </p:sp>
      <p:sp>
        <p:nvSpPr>
          <p:cNvPr id="26636" name="TextBox 3"/>
          <p:cNvSpPr txBox="1">
            <a:spLocks noChangeArrowheads="1"/>
          </p:cNvSpPr>
          <p:nvPr/>
        </p:nvSpPr>
        <p:spPr bwMode="auto">
          <a:xfrm>
            <a:off x="4151314" y="5013326"/>
            <a:ext cx="46815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sz="3600" b="1">
                <a:solidFill>
                  <a:srgbClr val="FF00FF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磁场。</a:t>
            </a:r>
          </a:p>
        </p:txBody>
      </p:sp>
    </p:spTree>
    <p:extLst>
      <p:ext uri="{BB962C8B-B14F-4D97-AF65-F5344CB8AC3E}">
        <p14:creationId xmlns:p14="http://schemas.microsoft.com/office/powerpoint/2010/main" val="642787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bldLvl="0" autoUpdateAnimBg="0"/>
      <p:bldP spid="26635" grpId="0" build="allAtOnce" bldLvl="0" autoUpdateAnimBg="0"/>
      <p:bldP spid="26636" grpId="0" build="allAtOnce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063751" y="1125539"/>
            <a:ext cx="7273925" cy="701675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>
                <a:alpha val="6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5、磁体周围存在磁场．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92313" y="2205039"/>
            <a:ext cx="8424862" cy="701675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>
                <a:alpha val="6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磁体间的作用就是通过磁场产生的．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03389" y="3502026"/>
            <a:ext cx="8999537" cy="1323439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>
                <a:alpha val="6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6、</a:t>
            </a:r>
            <a:r>
              <a:rPr lang="zh-CN" altLang="en-US" sz="4000" b="1">
                <a:solidFill>
                  <a:srgbClr val="FF00FF"/>
                </a:solidFill>
                <a:ea typeface="黑体" panose="02010609060101010101" pitchFamily="49" charset="-122"/>
              </a:rPr>
              <a:t>磁场的性质：</a:t>
            </a:r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磁场对放入其中的磁体产生磁力的作用．</a:t>
            </a:r>
          </a:p>
        </p:txBody>
      </p:sp>
    </p:spTree>
    <p:extLst>
      <p:ext uri="{BB962C8B-B14F-4D97-AF65-F5344CB8AC3E}">
        <p14:creationId xmlns:p14="http://schemas.microsoft.com/office/powerpoint/2010/main" val="2300218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6-图片-11 条形磁体周围小磁针的指向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1196975"/>
            <a:ext cx="57610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569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847850" y="1341439"/>
            <a:ext cx="8243888" cy="600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将几个小磁针放在条形磁体周围的不同地方。</a:t>
            </a:r>
          </a:p>
        </p:txBody>
      </p:sp>
      <p:pic>
        <p:nvPicPr>
          <p:cNvPr id="29699" name="图片 2" descr="98931a528b469e30a41e46660dc73c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349501"/>
            <a:ext cx="37147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1847851" y="2276475"/>
            <a:ext cx="4392613" cy="2679700"/>
          </a:xfrm>
          <a:prstGeom prst="rect">
            <a:avLst/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（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2800" b="1">
                <a:solidFill>
                  <a:srgbClr val="000000"/>
                </a:solidFill>
              </a:rPr>
              <a:t>磁针所指的方向相同吗？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（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）小磁针所受磁力的方向相同吗？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（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2800" b="1">
                <a:solidFill>
                  <a:srgbClr val="000000"/>
                </a:solidFill>
              </a:rPr>
              <a:t>这样的现象反映了磁场有什么性质？</a:t>
            </a:r>
          </a:p>
        </p:txBody>
      </p:sp>
      <p:pic>
        <p:nvPicPr>
          <p:cNvPr id="29701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1774826" y="188913"/>
            <a:ext cx="2024063" cy="538162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实验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06625" y="5518151"/>
            <a:ext cx="7778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FF"/>
                </a:solidFill>
                <a:ea typeface="黑体" panose="02010609060101010101" pitchFamily="49" charset="-122"/>
              </a:rPr>
              <a:t>磁场中各点的磁场方向是不同的</a:t>
            </a:r>
          </a:p>
        </p:txBody>
      </p:sp>
    </p:spTree>
    <p:extLst>
      <p:ext uri="{BB962C8B-B14F-4D97-AF65-F5344CB8AC3E}">
        <p14:creationId xmlns:p14="http://schemas.microsoft.com/office/powerpoint/2010/main" val="28246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ldLvl="0" animBg="1" autoUpdateAnimBg="0"/>
      <p:bldP spid="29700" grpId="0" bldLvl="0" animBg="1" autoUpdateAnimBg="0"/>
      <p:bldP spid="29703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03388" y="1628776"/>
            <a:ext cx="885825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7、磁场方向的规定：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磁场中任意一点，小磁针静止时</a:t>
            </a:r>
            <a:r>
              <a:rPr lang="zh-CN" altLang="en-US" sz="36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所指的方向就是该点的磁场方向．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759825" y="2349501"/>
            <a:ext cx="1009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FF"/>
                </a:solidFill>
                <a:ea typeface="黑体" panose="02010609060101010101" pitchFamily="49" charset="-122"/>
              </a:rPr>
              <a:t>N极</a:t>
            </a:r>
          </a:p>
        </p:txBody>
      </p:sp>
    </p:spTree>
    <p:extLst>
      <p:ext uri="{BB962C8B-B14F-4D97-AF65-F5344CB8AC3E}">
        <p14:creationId xmlns:p14="http://schemas.microsoft.com/office/powerpoint/2010/main" val="2250968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952626" y="1484313"/>
            <a:ext cx="4221163" cy="4914900"/>
            <a:chOff x="0" y="0"/>
            <a:chExt cx="2659" cy="3096"/>
          </a:xfrm>
        </p:grpSpPr>
        <p:sp>
          <p:nvSpPr>
            <p:cNvPr id="13315" name="TextBox 5"/>
            <p:cNvSpPr txBox="1">
              <a:spLocks noChangeArrowheads="1"/>
            </p:cNvSpPr>
            <p:nvPr/>
          </p:nvSpPr>
          <p:spPr bwMode="auto">
            <a:xfrm>
              <a:off x="45" y="0"/>
              <a:ext cx="2610" cy="136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C0504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</a:rPr>
                <a:t>　　公元</a:t>
              </a:r>
              <a:r>
                <a:rPr 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</a:rPr>
                <a:t>世纪初，东汉学者王充在</a:t>
              </a:r>
              <a:r>
                <a:rPr lang="en-US" sz="2800" b="1">
                  <a:solidFill>
                    <a:srgbClr val="000000"/>
                  </a:solidFill>
                  <a:latin typeface="宋体" panose="02010600030101010101" pitchFamily="2" charset="-122"/>
                </a:rPr>
                <a:t>《</a:t>
              </a:r>
              <a:r>
                <a:rPr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</a:rPr>
                <a:t>论衡</a:t>
              </a:r>
              <a:r>
                <a:rPr lang="en-US" sz="2800" b="1">
                  <a:solidFill>
                    <a:srgbClr val="000000"/>
                  </a:solidFill>
                  <a:latin typeface="宋体" panose="02010600030101010101" pitchFamily="2" charset="-122"/>
                </a:rPr>
                <a:t>》</a:t>
              </a:r>
              <a:r>
                <a:rPr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</a:rPr>
                <a:t>中记载“司南之杓，投之于地，其柢指南。”</a:t>
              </a:r>
            </a:p>
          </p:txBody>
        </p:sp>
        <p:pic>
          <p:nvPicPr>
            <p:cNvPr id="13316" name="图片 6" descr="司南：由青铜地盘和磁勺组成。地盘内圆外方，中心圆而下凹，圆外盘面分层次铸有八天干、十二地支、四卦，三者穿插排列，标示着二十四个方位。磁勺置于中心圆面上，勺头为北、勺尾为南。司南是磁性指南工具的早期阶段，后世发展为指南针。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01"/>
              <a:ext cx="2659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7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矩形 4"/>
          <p:cNvSpPr>
            <a:spLocks noChangeArrowheads="1"/>
          </p:cNvSpPr>
          <p:nvPr/>
        </p:nvSpPr>
        <p:spPr bwMode="auto">
          <a:xfrm>
            <a:off x="1955801" y="411163"/>
            <a:ext cx="2233613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FFFF"/>
                </a:solidFill>
              </a:rPr>
              <a:t>一、磁现象</a:t>
            </a:r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6348413" y="1282701"/>
            <a:ext cx="4044950" cy="5178425"/>
            <a:chOff x="0" y="0"/>
            <a:chExt cx="2548" cy="3262"/>
          </a:xfrm>
        </p:grpSpPr>
        <p:sp>
          <p:nvSpPr>
            <p:cNvPr id="13320" name="TextBox 3"/>
            <p:cNvSpPr txBox="1">
              <a:spLocks noChangeArrowheads="1"/>
            </p:cNvSpPr>
            <p:nvPr/>
          </p:nvSpPr>
          <p:spPr bwMode="auto">
            <a:xfrm>
              <a:off x="28" y="2219"/>
              <a:ext cx="2520" cy="104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BACC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2060"/>
                  </a:solidFill>
                  <a:latin typeface="宋体" panose="02010600030101010101" pitchFamily="2" charset="-122"/>
                </a:rPr>
                <a:t>　　中国人很早就利用罗盘（指南针）在航海中指示方向。</a:t>
              </a:r>
            </a:p>
          </p:txBody>
        </p:sp>
        <p:pic>
          <p:nvPicPr>
            <p:cNvPr id="13321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80" cy="1896"/>
            </a:xfrm>
            <a:prstGeom prst="rect">
              <a:avLst/>
            </a:prstGeom>
            <a:noFill/>
            <a:ln>
              <a:noFill/>
            </a:ln>
            <a:effectLst>
              <a:outerShdw dist="89803" dir="2700000" algn="ctr" rotWithShape="0">
                <a:srgbClr val="848484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904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2495551" y="836613"/>
            <a:ext cx="7993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</a:rPr>
              <a:t>　　</a:t>
            </a:r>
            <a:r>
              <a:rPr lang="zh-CN" altLang="en-US" sz="2800" b="1">
                <a:solidFill>
                  <a:srgbClr val="FF00FF"/>
                </a:solidFill>
                <a:ea typeface="黑体" panose="02010609060101010101" pitchFamily="49" charset="-122"/>
              </a:rPr>
              <a:t>在磁体周围放很多小磁针或撒一些铁屑。</a:t>
            </a:r>
          </a:p>
        </p:txBody>
      </p:sp>
      <p:sp>
        <p:nvSpPr>
          <p:cNvPr id="31747" name="Rectangle 12"/>
          <p:cNvSpPr>
            <a:spLocks noChangeArrowheads="1"/>
          </p:cNvSpPr>
          <p:nvPr/>
        </p:nvSpPr>
        <p:spPr bwMode="auto">
          <a:xfrm>
            <a:off x="1849439" y="188913"/>
            <a:ext cx="8783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ea typeface="黑体" panose="02010609060101010101" pitchFamily="49" charset="-122"/>
              </a:rPr>
              <a:t>如果我们想知道磁体周围整个磁场的分布，要怎样做？</a:t>
            </a:r>
          </a:p>
        </p:txBody>
      </p:sp>
      <p:sp>
        <p:nvSpPr>
          <p:cNvPr id="31748" name="Text Box 11"/>
          <p:cNvSpPr txBox="1">
            <a:spLocks noChangeArrowheads="1"/>
          </p:cNvSpPr>
          <p:nvPr/>
        </p:nvSpPr>
        <p:spPr bwMode="auto">
          <a:xfrm>
            <a:off x="1955801" y="5589588"/>
            <a:ext cx="8189913" cy="969962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1"/>
            </a:solidFill>
            <a:bevel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66CC"/>
                </a:solidFill>
                <a:latin typeface="楷体_GB2312" pitchFamily="49" charset="-122"/>
              </a:rPr>
              <a:t>　　</a:t>
            </a:r>
            <a:r>
              <a:rPr lang="zh-CN" altLang="en-US" sz="2800" b="1">
                <a:solidFill>
                  <a:srgbClr val="0000FF"/>
                </a:solidFill>
                <a:ea typeface="黑体" panose="02010609060101010101" pitchFamily="49" charset="-122"/>
              </a:rPr>
              <a:t>磁化后的铁屑就像一个个小磁针，在磁场的作用下，形象地显示出磁场的分布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31749" name="Picture 5" descr="马蹄形磁体磁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412876"/>
            <a:ext cx="4392612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6" descr="16-图片-02 条形磁体周围铁屑的分布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412875"/>
            <a:ext cx="468153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0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8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990726" y="188913"/>
            <a:ext cx="84994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6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从铁屑在磁场中的排列情况看出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其分布好似许多条曲线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如果按小磁针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极所指的方向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在该处标上箭头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就可以形象地描述磁场了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847851" y="1989138"/>
            <a:ext cx="8569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rgbClr val="6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物理学中把这样的曲线叫做</a:t>
            </a: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磁感线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774826" y="5294630"/>
            <a:ext cx="8748713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磁感线：在磁场中画一些带箭头的曲线，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表示磁场的分布和方向。</a:t>
            </a:r>
          </a:p>
        </p:txBody>
      </p:sp>
      <p:pic>
        <p:nvPicPr>
          <p:cNvPr id="32773" name="Picture 6" descr="ZVETUM46U6YG7P2OBOR~[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3070225"/>
            <a:ext cx="5832475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168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703389" y="44451"/>
            <a:ext cx="8785225" cy="481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　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理解：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a、磁感线上任意一点的方向，与该点的磁场方向相同，与该点小磁针静止时北极指向相同。</a:t>
            </a:r>
            <a:endParaRPr 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b、磁感线是描述磁场的方法，并不存在。</a:t>
            </a:r>
            <a:endParaRPr 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c、磁感线分布的疏密可以表示磁场的强弱。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d、磁体外部的磁感线都是从磁体的</a:t>
            </a:r>
            <a:r>
              <a:rPr 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极出发，回到</a:t>
            </a:r>
            <a:r>
              <a:rPr 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极。内部从s极回到N极。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e、任意两条磁感线不能相交，也不会中断。</a:t>
            </a:r>
          </a:p>
        </p:txBody>
      </p:sp>
      <p:pic>
        <p:nvPicPr>
          <p:cNvPr id="33795" name="Picture 6" descr="ZVETUM46U6YG7P2OBOR~[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6" y="4797425"/>
            <a:ext cx="8139113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50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6-图片-02 条形磁体周围铁屑的分布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2301"/>
            <a:ext cx="9144000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524000" y="1"/>
            <a:ext cx="9144000" cy="830997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rgbClr val="F3031A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</a:t>
            </a:r>
            <a:r>
              <a:rPr lang="zh-CN" altLang="en-US" sz="4800" b="1">
                <a:solidFill>
                  <a:srgbClr val="F12C0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、常见磁体的磁感线分布</a:t>
            </a:r>
          </a:p>
        </p:txBody>
      </p:sp>
    </p:spTree>
    <p:extLst>
      <p:ext uri="{BB962C8B-B14F-4D97-AF65-F5344CB8AC3E}">
        <p14:creationId xmlns:p14="http://schemas.microsoft.com/office/powerpoint/2010/main" val="1070511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987675" y="0"/>
            <a:ext cx="5695950" cy="9144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>
                <a:alpha val="6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 b="1" i="1">
                <a:solidFill>
                  <a:srgbClr val="FFFFFF"/>
                </a:solidFill>
                <a:latin typeface="Times New Roman" panose="02020603050405020304" pitchFamily="18" charset="0"/>
              </a:rPr>
              <a:t>各种磁体的磁感线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6613"/>
            <a:ext cx="9144000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990725" y="260351"/>
            <a:ext cx="3480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条型磁体的磁感线</a:t>
            </a:r>
          </a:p>
        </p:txBody>
      </p:sp>
    </p:spTree>
    <p:extLst>
      <p:ext uri="{BB962C8B-B14F-4D97-AF65-F5344CB8AC3E}">
        <p14:creationId xmlns:p14="http://schemas.microsoft.com/office/powerpoint/2010/main" val="3054379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6-图片-04 马蹄形磁体周围的铁屑分布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-166688"/>
            <a:ext cx="9644063" cy="746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894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188913"/>
            <a:ext cx="5565775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728070" y="0"/>
            <a:ext cx="6215163" cy="707886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>
                <a:alpha val="6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 i="1">
                <a:solidFill>
                  <a:srgbClr val="000000"/>
                </a:solidFill>
                <a:latin typeface="Times New Roman" panose="02020603050405020304" pitchFamily="18" charset="0"/>
              </a:rPr>
              <a:t>蹄型（U型）磁体的磁感线</a:t>
            </a:r>
          </a:p>
        </p:txBody>
      </p:sp>
    </p:spTree>
    <p:extLst>
      <p:ext uri="{BB962C8B-B14F-4D97-AF65-F5344CB8AC3E}">
        <p14:creationId xmlns:p14="http://schemas.microsoft.com/office/powerpoint/2010/main" val="1749300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异名、同名相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>
            <a:fillRect/>
          </a:stretch>
        </p:blipFill>
        <p:spPr bwMode="auto">
          <a:xfrm>
            <a:off x="4008438" y="1341438"/>
            <a:ext cx="4348162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071813" y="404814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用铁屑探究磁极周围的磁场</a:t>
            </a:r>
          </a:p>
        </p:txBody>
      </p:sp>
      <p:sp>
        <p:nvSpPr>
          <p:cNvPr id="38916" name="WordArt 4"/>
          <p:cNvSpPr>
            <a:spLocks noChangeArrowheads="1" noChangeShapeType="1"/>
          </p:cNvSpPr>
          <p:nvPr/>
        </p:nvSpPr>
        <p:spPr bwMode="auto">
          <a:xfrm>
            <a:off x="1774825" y="260350"/>
            <a:ext cx="1314450" cy="1136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DF789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活动</a:t>
            </a:r>
            <a:r>
              <a:rPr lang="en-US" altLang="zh-CN" sz="4000" b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DF789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5 </a:t>
            </a:r>
            <a:endParaRPr lang="zh-CN" altLang="en-US" sz="4000" b="1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DF789"/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0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16-图片-10 磁场在两极间闭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52513"/>
            <a:ext cx="6705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译名磁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3143250"/>
            <a:ext cx="8062912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026597" y="188913"/>
            <a:ext cx="5844870" cy="707886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>
                <a:alpha val="6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异名磁极间的磁感线分布</a:t>
            </a:r>
          </a:p>
        </p:txBody>
      </p:sp>
    </p:spTree>
    <p:extLst>
      <p:ext uri="{BB962C8B-B14F-4D97-AF65-F5344CB8AC3E}">
        <p14:creationId xmlns:p14="http://schemas.microsoft.com/office/powerpoint/2010/main" val="4263194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6-图片-09 磁铁断裂后的磁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765175"/>
            <a:ext cx="7056437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同名磁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141663"/>
            <a:ext cx="50403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465863" y="260351"/>
            <a:ext cx="6409127" cy="769441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>
                <a:alpha val="6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同名磁极间的磁感线分布</a:t>
            </a:r>
          </a:p>
        </p:txBody>
      </p:sp>
      <p:pic>
        <p:nvPicPr>
          <p:cNvPr id="40965" name="Picture 5" descr="同名磁极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997201"/>
            <a:ext cx="45005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47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057400" y="1219200"/>
            <a:ext cx="882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3399"/>
                </a:solidFill>
                <a:latin typeface="Arial" panose="020B0604020202020204" pitchFamily="34" charset="0"/>
              </a:rPr>
              <a:t>1.</a:t>
            </a:r>
            <a:r>
              <a:rPr lang="en-US" sz="3600" b="1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:</a:t>
            </a:r>
            <a:r>
              <a:rPr lang="zh-CN" altLang="en-US" sz="3600" b="1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能吸引铁、钴、镍 等物质的性质。</a:t>
            </a:r>
          </a:p>
        </p:txBody>
      </p:sp>
      <p:sp>
        <p:nvSpPr>
          <p:cNvPr id="1433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711451" y="2420939"/>
            <a:ext cx="5832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:</a:t>
            </a:r>
            <a:r>
              <a:rPr lang="zh-CN" altLang="en-US"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具有磁性的物体。</a:t>
            </a:r>
            <a:endParaRPr lang="zh-CN" altLang="en-US" sz="360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135189" y="3716339"/>
            <a:ext cx="9145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48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0" y="1219201"/>
            <a:ext cx="2374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磁性</a:t>
            </a:r>
          </a:p>
        </p:txBody>
      </p:sp>
      <p:sp>
        <p:nvSpPr>
          <p:cNvPr id="14342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495550" y="2349501"/>
            <a:ext cx="1512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磁体</a:t>
            </a:r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2286001" y="3276601"/>
          <a:ext cx="4314825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5" imgW="4315427" imgH="2962689" progId="Paint.Picture">
                  <p:embed/>
                </p:oleObj>
              </mc:Choice>
              <mc:Fallback>
                <p:oleObj r:id="rId5" imgW="4315427" imgH="296268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3276601"/>
                        <a:ext cx="4314825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934200" y="3429001"/>
            <a:ext cx="3733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CC00"/>
                </a:solidFill>
                <a:latin typeface="Arial" panose="020B0604020202020204" pitchFamily="34" charset="0"/>
              </a:rPr>
              <a:t>条形、针形、蹄形、圆柱形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362200" y="381001"/>
            <a:ext cx="315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3399"/>
                </a:solidFill>
                <a:latin typeface="Arial" panose="020B0604020202020204" pitchFamily="34" charset="0"/>
              </a:rPr>
              <a:t>一、磁现象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524001" y="260351"/>
            <a:ext cx="900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hlinkClick r:id="rId7" action="ppaction://hlinkfile"/>
              </a:rPr>
              <a:t>flash</a:t>
            </a:r>
            <a:endParaRPr 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7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  <p:bldP spid="14341" grpId="0" autoUpdateAnimBg="0"/>
      <p:bldP spid="14342" grpId="0" autoUpdateAnimBg="0"/>
      <p:bldP spid="1434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847850" y="188913"/>
            <a:ext cx="4897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总结：四种常见磁感线分布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8112126" y="5949950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d、</a:t>
            </a:r>
            <a:r>
              <a:rPr lang="zh-CN" altLang="en-US" sz="28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异名磁极</a:t>
            </a:r>
          </a:p>
        </p:txBody>
      </p:sp>
      <p:pic>
        <p:nvPicPr>
          <p:cNvPr id="41988" name="Picture 6" descr="ZVETUM46U6YG7P2OBOR~[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838200"/>
            <a:ext cx="324008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9" name="Picture 7" descr="CP8A`_SZ@9NBS6KDQ~A}Z$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88913"/>
            <a:ext cx="252095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0" name="Picture 6" descr="同名磁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2852738"/>
            <a:ext cx="33845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135188" y="2133601"/>
            <a:ext cx="2472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a、条型磁体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311900" y="1773239"/>
            <a:ext cx="24945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b、蹄形磁体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287713" y="5518151"/>
            <a:ext cx="2472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c、</a:t>
            </a:r>
            <a:r>
              <a:rPr lang="zh-CN" altLang="en-US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同名磁极</a:t>
            </a:r>
          </a:p>
        </p:txBody>
      </p:sp>
      <p:pic>
        <p:nvPicPr>
          <p:cNvPr id="41994" name="Picture 10" descr="同名磁极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2781300"/>
            <a:ext cx="266382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5" name="Picture 11" descr="译名磁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709864"/>
            <a:ext cx="25908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24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889125" y="650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2135188" y="4724401"/>
          <a:ext cx="2019300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4286567" imgH="3676967" progId="MS_ClipArt_Gallery.2">
                  <p:embed/>
                </p:oleObj>
              </mc:Choice>
              <mc:Fallback>
                <p:oleObj r:id="rId3" imgW="4286567" imgH="367696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724401"/>
                        <a:ext cx="2019300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435850" y="3136901"/>
            <a:ext cx="762000" cy="1014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4200" b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301875" y="3197226"/>
            <a:ext cx="763588" cy="1014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4000">
              <a:solidFill>
                <a:srgbClr val="000000"/>
              </a:solidFill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9293225" y="3136901"/>
            <a:ext cx="763588" cy="1014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>
              <a:solidFill>
                <a:srgbClr val="000000"/>
              </a:solidFill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140200" y="3136901"/>
            <a:ext cx="763588" cy="1014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4200" b="1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43016" name="未知"/>
          <p:cNvSpPr>
            <a:spLocks/>
          </p:cNvSpPr>
          <p:nvPr/>
        </p:nvSpPr>
        <p:spPr bwMode="auto">
          <a:xfrm>
            <a:off x="2495551" y="3068638"/>
            <a:ext cx="2447925" cy="939800"/>
          </a:xfrm>
          <a:custGeom>
            <a:avLst/>
            <a:gdLst>
              <a:gd name="T0" fmla="*/ 0 w 400"/>
              <a:gd name="T1" fmla="*/ 0 h 400"/>
              <a:gd name="T2" fmla="*/ 400 w 400"/>
              <a:gd name="T3" fmla="*/ 0 h 400"/>
              <a:gd name="T4" fmla="*/ 400 w 400"/>
              <a:gd name="T5" fmla="*/ 400 h 400"/>
              <a:gd name="T6" fmla="*/ 0 w 400"/>
              <a:gd name="T7" fmla="*/ 400 h 400"/>
              <a:gd name="T8" fmla="*/ 0 w 40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400">
                <a:moveTo>
                  <a:pt x="0" y="0"/>
                </a:moveTo>
                <a:lnTo>
                  <a:pt x="400" y="0"/>
                </a:lnTo>
                <a:lnTo>
                  <a:pt x="400" y="400"/>
                </a:lnTo>
                <a:lnTo>
                  <a:pt x="0" y="400"/>
                </a:lnTo>
                <a:lnTo>
                  <a:pt x="0" y="0"/>
                </a:lnTo>
                <a:close/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3017" name="未知"/>
          <p:cNvSpPr>
            <a:spLocks/>
          </p:cNvSpPr>
          <p:nvPr/>
        </p:nvSpPr>
        <p:spPr bwMode="auto">
          <a:xfrm>
            <a:off x="7535863" y="2997200"/>
            <a:ext cx="2449512" cy="939800"/>
          </a:xfrm>
          <a:custGeom>
            <a:avLst/>
            <a:gdLst>
              <a:gd name="T0" fmla="*/ 0 w 400"/>
              <a:gd name="T1" fmla="*/ 0 h 400"/>
              <a:gd name="T2" fmla="*/ 400 w 400"/>
              <a:gd name="T3" fmla="*/ 0 h 400"/>
              <a:gd name="T4" fmla="*/ 400 w 400"/>
              <a:gd name="T5" fmla="*/ 400 h 400"/>
              <a:gd name="T6" fmla="*/ 0 w 400"/>
              <a:gd name="T7" fmla="*/ 400 h 400"/>
              <a:gd name="T8" fmla="*/ 0 w 40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400">
                <a:moveTo>
                  <a:pt x="0" y="0"/>
                </a:moveTo>
                <a:lnTo>
                  <a:pt x="400" y="0"/>
                </a:lnTo>
                <a:lnTo>
                  <a:pt x="400" y="400"/>
                </a:lnTo>
                <a:lnTo>
                  <a:pt x="0" y="400"/>
                </a:lnTo>
                <a:lnTo>
                  <a:pt x="0" y="0"/>
                </a:lnTo>
                <a:close/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grpSp>
        <p:nvGrpSpPr>
          <p:cNvPr id="43018" name="Group 10"/>
          <p:cNvGrpSpPr>
            <a:grpSpLocks/>
          </p:cNvGrpSpPr>
          <p:nvPr/>
        </p:nvGrpSpPr>
        <p:grpSpPr bwMode="auto">
          <a:xfrm>
            <a:off x="4872039" y="2205039"/>
            <a:ext cx="2714625" cy="2763837"/>
            <a:chOff x="0" y="0"/>
            <a:chExt cx="1710" cy="1741"/>
          </a:xfrm>
        </p:grpSpPr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>
              <a:off x="680" y="0"/>
              <a:ext cx="135" cy="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grpSp>
          <p:nvGrpSpPr>
            <p:cNvPr id="43020" name="Group 12"/>
            <p:cNvGrpSpPr>
              <a:grpSpLocks/>
            </p:cNvGrpSpPr>
            <p:nvPr/>
          </p:nvGrpSpPr>
          <p:grpSpPr bwMode="auto">
            <a:xfrm>
              <a:off x="0" y="0"/>
              <a:ext cx="1710" cy="1741"/>
              <a:chOff x="0" y="0"/>
              <a:chExt cx="1710" cy="1741"/>
            </a:xfrm>
          </p:grpSpPr>
          <p:sp>
            <p:nvSpPr>
              <p:cNvPr id="43021" name="未知"/>
              <p:cNvSpPr>
                <a:spLocks/>
              </p:cNvSpPr>
              <p:nvPr/>
            </p:nvSpPr>
            <p:spPr bwMode="auto">
              <a:xfrm flipV="1">
                <a:off x="0" y="0"/>
                <a:ext cx="1666" cy="546"/>
              </a:xfrm>
              <a:custGeom>
                <a:avLst/>
                <a:gdLst>
                  <a:gd name="T0" fmla="*/ 0 w 2596"/>
                  <a:gd name="T1" fmla="*/ 15 h 320"/>
                  <a:gd name="T2" fmla="*/ 556 w 2596"/>
                  <a:gd name="T3" fmla="*/ 240 h 320"/>
                  <a:gd name="T4" fmla="*/ 1260 w 2596"/>
                  <a:gd name="T5" fmla="*/ 315 h 320"/>
                  <a:gd name="T6" fmla="*/ 1860 w 2596"/>
                  <a:gd name="T7" fmla="*/ 270 h 320"/>
                  <a:gd name="T8" fmla="*/ 2280 w 2596"/>
                  <a:gd name="T9" fmla="*/ 135 h 320"/>
                  <a:gd name="T10" fmla="*/ 2596 w 2596"/>
                  <a:gd name="T11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96" h="320">
                    <a:moveTo>
                      <a:pt x="0" y="15"/>
                    </a:moveTo>
                    <a:cubicBezTo>
                      <a:pt x="173" y="102"/>
                      <a:pt x="346" y="190"/>
                      <a:pt x="556" y="240"/>
                    </a:cubicBezTo>
                    <a:cubicBezTo>
                      <a:pt x="766" y="290"/>
                      <a:pt x="1043" y="310"/>
                      <a:pt x="1260" y="315"/>
                    </a:cubicBezTo>
                    <a:cubicBezTo>
                      <a:pt x="1477" y="320"/>
                      <a:pt x="1690" y="300"/>
                      <a:pt x="1860" y="270"/>
                    </a:cubicBezTo>
                    <a:cubicBezTo>
                      <a:pt x="2030" y="240"/>
                      <a:pt x="2157" y="180"/>
                      <a:pt x="2280" y="135"/>
                    </a:cubicBezTo>
                    <a:cubicBezTo>
                      <a:pt x="2403" y="90"/>
                      <a:pt x="2556" y="22"/>
                      <a:pt x="2596" y="0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3022" name="Group 14"/>
              <p:cNvGrpSpPr>
                <a:grpSpLocks/>
              </p:cNvGrpSpPr>
              <p:nvPr/>
            </p:nvGrpSpPr>
            <p:grpSpPr bwMode="auto">
              <a:xfrm>
                <a:off x="0" y="408"/>
                <a:ext cx="1710" cy="1333"/>
                <a:chOff x="0" y="0"/>
                <a:chExt cx="1710" cy="1333"/>
              </a:xfrm>
            </p:grpSpPr>
            <p:sp>
              <p:nvSpPr>
                <p:cNvPr id="43023" name="未知"/>
                <p:cNvSpPr>
                  <a:spLocks/>
                </p:cNvSpPr>
                <p:nvPr/>
              </p:nvSpPr>
              <p:spPr bwMode="auto">
                <a:xfrm>
                  <a:off x="0" y="489"/>
                  <a:ext cx="1655" cy="4"/>
                </a:xfrm>
                <a:custGeom>
                  <a:avLst/>
                  <a:gdLst>
                    <a:gd name="T0" fmla="*/ 0 w 2400"/>
                    <a:gd name="T1" fmla="*/ 0 h 1"/>
                    <a:gd name="T2" fmla="*/ 2400 w 240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00" h="1">
                      <a:moveTo>
                        <a:pt x="0" y="0"/>
                      </a:moveTo>
                      <a:cubicBezTo>
                        <a:pt x="0" y="0"/>
                        <a:pt x="1200" y="0"/>
                        <a:pt x="2400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24" name="未知"/>
                <p:cNvSpPr>
                  <a:spLocks/>
                </p:cNvSpPr>
                <p:nvPr/>
              </p:nvSpPr>
              <p:spPr bwMode="auto">
                <a:xfrm>
                  <a:off x="23" y="685"/>
                  <a:ext cx="1665" cy="243"/>
                </a:xfrm>
                <a:custGeom>
                  <a:avLst/>
                  <a:gdLst>
                    <a:gd name="T0" fmla="*/ 0 w 2596"/>
                    <a:gd name="T1" fmla="*/ 15 h 320"/>
                    <a:gd name="T2" fmla="*/ 556 w 2596"/>
                    <a:gd name="T3" fmla="*/ 240 h 320"/>
                    <a:gd name="T4" fmla="*/ 1260 w 2596"/>
                    <a:gd name="T5" fmla="*/ 315 h 320"/>
                    <a:gd name="T6" fmla="*/ 1860 w 2596"/>
                    <a:gd name="T7" fmla="*/ 270 h 320"/>
                    <a:gd name="T8" fmla="*/ 2280 w 2596"/>
                    <a:gd name="T9" fmla="*/ 135 h 320"/>
                    <a:gd name="T10" fmla="*/ 2596 w 2596"/>
                    <a:gd name="T11" fmla="*/ 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96" h="320">
                      <a:moveTo>
                        <a:pt x="0" y="15"/>
                      </a:moveTo>
                      <a:cubicBezTo>
                        <a:pt x="173" y="102"/>
                        <a:pt x="346" y="190"/>
                        <a:pt x="556" y="240"/>
                      </a:cubicBezTo>
                      <a:cubicBezTo>
                        <a:pt x="766" y="290"/>
                        <a:pt x="1043" y="310"/>
                        <a:pt x="1260" y="315"/>
                      </a:cubicBezTo>
                      <a:cubicBezTo>
                        <a:pt x="1477" y="320"/>
                        <a:pt x="1690" y="300"/>
                        <a:pt x="1860" y="270"/>
                      </a:cubicBezTo>
                      <a:cubicBezTo>
                        <a:pt x="2030" y="240"/>
                        <a:pt x="2157" y="180"/>
                        <a:pt x="2280" y="135"/>
                      </a:cubicBezTo>
                      <a:cubicBezTo>
                        <a:pt x="2403" y="90"/>
                        <a:pt x="2556" y="22"/>
                        <a:pt x="2596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25" name="未知"/>
                <p:cNvSpPr>
                  <a:spLocks/>
                </p:cNvSpPr>
                <p:nvPr/>
              </p:nvSpPr>
              <p:spPr bwMode="auto">
                <a:xfrm flipV="1">
                  <a:off x="9" y="4"/>
                  <a:ext cx="1665" cy="314"/>
                </a:xfrm>
                <a:custGeom>
                  <a:avLst/>
                  <a:gdLst>
                    <a:gd name="T0" fmla="*/ 0 w 2596"/>
                    <a:gd name="T1" fmla="*/ 15 h 320"/>
                    <a:gd name="T2" fmla="*/ 556 w 2596"/>
                    <a:gd name="T3" fmla="*/ 240 h 320"/>
                    <a:gd name="T4" fmla="*/ 1260 w 2596"/>
                    <a:gd name="T5" fmla="*/ 315 h 320"/>
                    <a:gd name="T6" fmla="*/ 1860 w 2596"/>
                    <a:gd name="T7" fmla="*/ 270 h 320"/>
                    <a:gd name="T8" fmla="*/ 2280 w 2596"/>
                    <a:gd name="T9" fmla="*/ 135 h 320"/>
                    <a:gd name="T10" fmla="*/ 2596 w 2596"/>
                    <a:gd name="T11" fmla="*/ 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96" h="320">
                      <a:moveTo>
                        <a:pt x="0" y="15"/>
                      </a:moveTo>
                      <a:cubicBezTo>
                        <a:pt x="173" y="102"/>
                        <a:pt x="346" y="190"/>
                        <a:pt x="556" y="240"/>
                      </a:cubicBezTo>
                      <a:cubicBezTo>
                        <a:pt x="766" y="290"/>
                        <a:pt x="1043" y="310"/>
                        <a:pt x="1260" y="315"/>
                      </a:cubicBezTo>
                      <a:cubicBezTo>
                        <a:pt x="1477" y="320"/>
                        <a:pt x="1690" y="300"/>
                        <a:pt x="1860" y="270"/>
                      </a:cubicBezTo>
                      <a:cubicBezTo>
                        <a:pt x="2030" y="240"/>
                        <a:pt x="2157" y="180"/>
                        <a:pt x="2280" y="135"/>
                      </a:cubicBezTo>
                      <a:cubicBezTo>
                        <a:pt x="2403" y="90"/>
                        <a:pt x="2556" y="22"/>
                        <a:pt x="2596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26" name="未知"/>
                <p:cNvSpPr>
                  <a:spLocks/>
                </p:cNvSpPr>
                <p:nvPr/>
              </p:nvSpPr>
              <p:spPr bwMode="auto">
                <a:xfrm>
                  <a:off x="45" y="862"/>
                  <a:ext cx="1665" cy="454"/>
                </a:xfrm>
                <a:custGeom>
                  <a:avLst/>
                  <a:gdLst>
                    <a:gd name="T0" fmla="*/ 0 w 2596"/>
                    <a:gd name="T1" fmla="*/ 15 h 320"/>
                    <a:gd name="T2" fmla="*/ 556 w 2596"/>
                    <a:gd name="T3" fmla="*/ 240 h 320"/>
                    <a:gd name="T4" fmla="*/ 1260 w 2596"/>
                    <a:gd name="T5" fmla="*/ 315 h 320"/>
                    <a:gd name="T6" fmla="*/ 1860 w 2596"/>
                    <a:gd name="T7" fmla="*/ 270 h 320"/>
                    <a:gd name="T8" fmla="*/ 2280 w 2596"/>
                    <a:gd name="T9" fmla="*/ 135 h 320"/>
                    <a:gd name="T10" fmla="*/ 2596 w 2596"/>
                    <a:gd name="T11" fmla="*/ 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96" h="320">
                      <a:moveTo>
                        <a:pt x="0" y="15"/>
                      </a:moveTo>
                      <a:cubicBezTo>
                        <a:pt x="173" y="102"/>
                        <a:pt x="346" y="190"/>
                        <a:pt x="556" y="240"/>
                      </a:cubicBezTo>
                      <a:cubicBezTo>
                        <a:pt x="766" y="290"/>
                        <a:pt x="1043" y="310"/>
                        <a:pt x="1260" y="315"/>
                      </a:cubicBezTo>
                      <a:cubicBezTo>
                        <a:pt x="1477" y="320"/>
                        <a:pt x="1690" y="300"/>
                        <a:pt x="1860" y="270"/>
                      </a:cubicBezTo>
                      <a:cubicBezTo>
                        <a:pt x="2030" y="240"/>
                        <a:pt x="2157" y="180"/>
                        <a:pt x="2280" y="135"/>
                      </a:cubicBezTo>
                      <a:cubicBezTo>
                        <a:pt x="2403" y="90"/>
                        <a:pt x="2556" y="22"/>
                        <a:pt x="2596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27" name="Line 19"/>
                <p:cNvSpPr>
                  <a:spLocks noChangeShapeType="1"/>
                </p:cNvSpPr>
                <p:nvPr/>
              </p:nvSpPr>
              <p:spPr bwMode="auto">
                <a:xfrm>
                  <a:off x="799" y="0"/>
                  <a:ext cx="135" cy="1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28" name="Line 20"/>
                <p:cNvSpPr>
                  <a:spLocks noChangeShapeType="1"/>
                </p:cNvSpPr>
                <p:nvPr/>
              </p:nvSpPr>
              <p:spPr bwMode="auto">
                <a:xfrm>
                  <a:off x="806" y="486"/>
                  <a:ext cx="135" cy="1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29" name="Line 21"/>
                <p:cNvSpPr>
                  <a:spLocks noChangeShapeType="1"/>
                </p:cNvSpPr>
                <p:nvPr/>
              </p:nvSpPr>
              <p:spPr bwMode="auto">
                <a:xfrm>
                  <a:off x="801" y="925"/>
                  <a:ext cx="135" cy="1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30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316"/>
                  <a:ext cx="135" cy="1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3200" b="1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2208214" y="1268413"/>
            <a:ext cx="7056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FF"/>
                </a:solidFill>
                <a:ea typeface="华文新魏" panose="02010800040101010101" pitchFamily="2" charset="-122"/>
              </a:rPr>
              <a:t>1</a:t>
            </a:r>
            <a:r>
              <a:rPr lang="zh-CN" altLang="en-US" sz="3600" b="1">
                <a:solidFill>
                  <a:srgbClr val="0000FF"/>
                </a:solidFill>
                <a:ea typeface="华文新魏" panose="02010800040101010101" pitchFamily="2" charset="-122"/>
              </a:rPr>
              <a:t>、画出异名磁极之间的磁感线：</a:t>
            </a:r>
          </a:p>
        </p:txBody>
      </p:sp>
      <p:pic>
        <p:nvPicPr>
          <p:cNvPr id="43032" name="Picture 24" descr="OT_08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4581526"/>
            <a:ext cx="1044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1919288" y="404813"/>
            <a:ext cx="381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练习：</a:t>
            </a:r>
          </a:p>
        </p:txBody>
      </p:sp>
    </p:spTree>
    <p:extLst>
      <p:ext uri="{BB962C8B-B14F-4D97-AF65-F5344CB8AC3E}">
        <p14:creationId xmlns:p14="http://schemas.microsoft.com/office/powerpoint/2010/main" val="1298443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889125" y="650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135188" y="4724401"/>
          <a:ext cx="2019300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4286567" imgH="3676967" progId="MS_ClipArt_Gallery.2">
                  <p:embed/>
                </p:oleObj>
              </mc:Choice>
              <mc:Fallback>
                <p:oleObj r:id="rId3" imgW="4286567" imgH="367696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724401"/>
                        <a:ext cx="2019300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435850" y="3136901"/>
            <a:ext cx="762000" cy="1014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4200" b="1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301875" y="3197226"/>
            <a:ext cx="763588" cy="1014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4000">
              <a:solidFill>
                <a:srgbClr val="000000"/>
              </a:solidFill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9293225" y="3136901"/>
            <a:ext cx="763588" cy="1014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>
              <a:solidFill>
                <a:srgbClr val="000000"/>
              </a:solidFill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140200" y="3136901"/>
            <a:ext cx="763588" cy="1014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4200" b="1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44040" name="未知"/>
          <p:cNvSpPr>
            <a:spLocks/>
          </p:cNvSpPr>
          <p:nvPr/>
        </p:nvSpPr>
        <p:spPr bwMode="auto">
          <a:xfrm>
            <a:off x="2495551" y="3068638"/>
            <a:ext cx="2447925" cy="939800"/>
          </a:xfrm>
          <a:custGeom>
            <a:avLst/>
            <a:gdLst>
              <a:gd name="T0" fmla="*/ 0 w 400"/>
              <a:gd name="T1" fmla="*/ 0 h 400"/>
              <a:gd name="T2" fmla="*/ 400 w 400"/>
              <a:gd name="T3" fmla="*/ 0 h 400"/>
              <a:gd name="T4" fmla="*/ 400 w 400"/>
              <a:gd name="T5" fmla="*/ 400 h 400"/>
              <a:gd name="T6" fmla="*/ 0 w 400"/>
              <a:gd name="T7" fmla="*/ 400 h 400"/>
              <a:gd name="T8" fmla="*/ 0 w 40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400">
                <a:moveTo>
                  <a:pt x="0" y="0"/>
                </a:moveTo>
                <a:lnTo>
                  <a:pt x="400" y="0"/>
                </a:lnTo>
                <a:lnTo>
                  <a:pt x="400" y="400"/>
                </a:lnTo>
                <a:lnTo>
                  <a:pt x="0" y="400"/>
                </a:lnTo>
                <a:lnTo>
                  <a:pt x="0" y="0"/>
                </a:lnTo>
                <a:close/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4041" name="未知"/>
          <p:cNvSpPr>
            <a:spLocks/>
          </p:cNvSpPr>
          <p:nvPr/>
        </p:nvSpPr>
        <p:spPr bwMode="auto">
          <a:xfrm>
            <a:off x="7464426" y="3068638"/>
            <a:ext cx="2449513" cy="939800"/>
          </a:xfrm>
          <a:custGeom>
            <a:avLst/>
            <a:gdLst>
              <a:gd name="T0" fmla="*/ 0 w 400"/>
              <a:gd name="T1" fmla="*/ 0 h 400"/>
              <a:gd name="T2" fmla="*/ 400 w 400"/>
              <a:gd name="T3" fmla="*/ 0 h 400"/>
              <a:gd name="T4" fmla="*/ 400 w 400"/>
              <a:gd name="T5" fmla="*/ 400 h 400"/>
              <a:gd name="T6" fmla="*/ 0 w 400"/>
              <a:gd name="T7" fmla="*/ 400 h 400"/>
              <a:gd name="T8" fmla="*/ 0 w 40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400">
                <a:moveTo>
                  <a:pt x="0" y="0"/>
                </a:moveTo>
                <a:lnTo>
                  <a:pt x="400" y="0"/>
                </a:lnTo>
                <a:lnTo>
                  <a:pt x="400" y="400"/>
                </a:lnTo>
                <a:lnTo>
                  <a:pt x="0" y="400"/>
                </a:lnTo>
                <a:lnTo>
                  <a:pt x="0" y="0"/>
                </a:lnTo>
                <a:close/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932488" y="2060575"/>
            <a:ext cx="214312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566989" y="1628775"/>
            <a:ext cx="7056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FF"/>
                </a:solidFill>
                <a:ea typeface="华文新魏" panose="02010800040101010101" pitchFamily="2" charset="-122"/>
              </a:rPr>
              <a:t>2</a:t>
            </a:r>
            <a:r>
              <a:rPr lang="zh-CN" altLang="en-US" sz="3600" b="1">
                <a:solidFill>
                  <a:srgbClr val="0000FF"/>
                </a:solidFill>
                <a:ea typeface="华文新魏" panose="02010800040101010101" pitchFamily="2" charset="-122"/>
              </a:rPr>
              <a:t>、画出同名磁极之间的磁感线：</a:t>
            </a:r>
          </a:p>
        </p:txBody>
      </p:sp>
      <p:pic>
        <p:nvPicPr>
          <p:cNvPr id="44044" name="Picture 12" descr="OT_08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4581526"/>
            <a:ext cx="1044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505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889125" y="650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135188" y="4724401"/>
          <a:ext cx="2019300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3" imgW="4286567" imgH="3676967" progId="MS_ClipArt_Gallery.2">
                  <p:embed/>
                </p:oleObj>
              </mc:Choice>
              <mc:Fallback>
                <p:oleObj r:id="rId3" imgW="4286567" imgH="367696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724401"/>
                        <a:ext cx="2019300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782888" y="3500439"/>
            <a:ext cx="774700" cy="776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>
              <a:solidFill>
                <a:srgbClr val="000000"/>
              </a:solidFill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732339" y="3536950"/>
            <a:ext cx="776287" cy="776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800" b="1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45062" name="未知"/>
          <p:cNvSpPr>
            <a:spLocks/>
          </p:cNvSpPr>
          <p:nvPr/>
        </p:nvSpPr>
        <p:spPr bwMode="auto">
          <a:xfrm>
            <a:off x="2782889" y="3475038"/>
            <a:ext cx="2401887" cy="692150"/>
          </a:xfrm>
          <a:custGeom>
            <a:avLst/>
            <a:gdLst>
              <a:gd name="T0" fmla="*/ 0 w 400"/>
              <a:gd name="T1" fmla="*/ 0 h 400"/>
              <a:gd name="T2" fmla="*/ 400 w 400"/>
              <a:gd name="T3" fmla="*/ 0 h 400"/>
              <a:gd name="T4" fmla="*/ 400 w 400"/>
              <a:gd name="T5" fmla="*/ 400 h 400"/>
              <a:gd name="T6" fmla="*/ 0 w 400"/>
              <a:gd name="T7" fmla="*/ 400 h 400"/>
              <a:gd name="T8" fmla="*/ 0 w 40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400">
                <a:moveTo>
                  <a:pt x="0" y="0"/>
                </a:moveTo>
                <a:lnTo>
                  <a:pt x="400" y="0"/>
                </a:lnTo>
                <a:lnTo>
                  <a:pt x="400" y="400"/>
                </a:lnTo>
                <a:lnTo>
                  <a:pt x="0" y="400"/>
                </a:lnTo>
                <a:lnTo>
                  <a:pt x="0" y="0"/>
                </a:lnTo>
                <a:close/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8920164" y="3517900"/>
            <a:ext cx="776287" cy="776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>
              <a:solidFill>
                <a:srgbClr val="000000"/>
              </a:solidFill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992939" y="3536950"/>
            <a:ext cx="776287" cy="776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800" b="1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45065" name="未知"/>
          <p:cNvSpPr>
            <a:spLocks/>
          </p:cNvSpPr>
          <p:nvPr/>
        </p:nvSpPr>
        <p:spPr bwMode="auto">
          <a:xfrm>
            <a:off x="7007225" y="3468689"/>
            <a:ext cx="2401888" cy="693737"/>
          </a:xfrm>
          <a:custGeom>
            <a:avLst/>
            <a:gdLst>
              <a:gd name="T0" fmla="*/ 0 w 400"/>
              <a:gd name="T1" fmla="*/ 0 h 400"/>
              <a:gd name="T2" fmla="*/ 400 w 400"/>
              <a:gd name="T3" fmla="*/ 0 h 400"/>
              <a:gd name="T4" fmla="*/ 400 w 400"/>
              <a:gd name="T5" fmla="*/ 400 h 400"/>
              <a:gd name="T6" fmla="*/ 0 w 400"/>
              <a:gd name="T7" fmla="*/ 400 h 400"/>
              <a:gd name="T8" fmla="*/ 0 w 40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400">
                <a:moveTo>
                  <a:pt x="0" y="0"/>
                </a:moveTo>
                <a:lnTo>
                  <a:pt x="400" y="0"/>
                </a:lnTo>
                <a:lnTo>
                  <a:pt x="400" y="400"/>
                </a:lnTo>
                <a:lnTo>
                  <a:pt x="0" y="400"/>
                </a:lnTo>
                <a:lnTo>
                  <a:pt x="0" y="0"/>
                </a:lnTo>
                <a:close/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5066" name="未知"/>
          <p:cNvSpPr>
            <a:spLocks/>
          </p:cNvSpPr>
          <p:nvPr/>
        </p:nvSpPr>
        <p:spPr bwMode="auto">
          <a:xfrm flipV="1">
            <a:off x="5208589" y="1779589"/>
            <a:ext cx="854075" cy="1989137"/>
          </a:xfrm>
          <a:custGeom>
            <a:avLst/>
            <a:gdLst>
              <a:gd name="T0" fmla="*/ 0 w 826"/>
              <a:gd name="T1" fmla="*/ 0 h 1455"/>
              <a:gd name="T2" fmla="*/ 286 w 826"/>
              <a:gd name="T3" fmla="*/ 90 h 1455"/>
              <a:gd name="T4" fmla="*/ 480 w 826"/>
              <a:gd name="T5" fmla="*/ 300 h 1455"/>
              <a:gd name="T6" fmla="*/ 660 w 826"/>
              <a:gd name="T7" fmla="*/ 600 h 1455"/>
              <a:gd name="T8" fmla="*/ 780 w 826"/>
              <a:gd name="T9" fmla="*/ 1065 h 1455"/>
              <a:gd name="T10" fmla="*/ 826 w 826"/>
              <a:gd name="T11" fmla="*/ 1455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6" h="1455">
                <a:moveTo>
                  <a:pt x="0" y="0"/>
                </a:moveTo>
                <a:cubicBezTo>
                  <a:pt x="103" y="20"/>
                  <a:pt x="206" y="40"/>
                  <a:pt x="286" y="90"/>
                </a:cubicBezTo>
                <a:cubicBezTo>
                  <a:pt x="366" y="140"/>
                  <a:pt x="418" y="215"/>
                  <a:pt x="480" y="300"/>
                </a:cubicBezTo>
                <a:cubicBezTo>
                  <a:pt x="542" y="385"/>
                  <a:pt x="610" y="473"/>
                  <a:pt x="660" y="600"/>
                </a:cubicBezTo>
                <a:cubicBezTo>
                  <a:pt x="710" y="727"/>
                  <a:pt x="752" y="923"/>
                  <a:pt x="780" y="1065"/>
                </a:cubicBezTo>
                <a:cubicBezTo>
                  <a:pt x="808" y="1207"/>
                  <a:pt x="821" y="1400"/>
                  <a:pt x="826" y="145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5067" name="未知"/>
          <p:cNvSpPr>
            <a:spLocks/>
          </p:cNvSpPr>
          <p:nvPr/>
        </p:nvSpPr>
        <p:spPr bwMode="auto">
          <a:xfrm flipH="1">
            <a:off x="6486526" y="4100514"/>
            <a:ext cx="461963" cy="1666875"/>
          </a:xfrm>
          <a:custGeom>
            <a:avLst/>
            <a:gdLst>
              <a:gd name="T0" fmla="*/ 0 w 543"/>
              <a:gd name="T1" fmla="*/ 0 h 1155"/>
              <a:gd name="T2" fmla="*/ 256 w 543"/>
              <a:gd name="T3" fmla="*/ 90 h 1155"/>
              <a:gd name="T4" fmla="*/ 436 w 543"/>
              <a:gd name="T5" fmla="*/ 315 h 1155"/>
              <a:gd name="T6" fmla="*/ 526 w 543"/>
              <a:gd name="T7" fmla="*/ 630 h 1155"/>
              <a:gd name="T8" fmla="*/ 540 w 543"/>
              <a:gd name="T9" fmla="*/ 1155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" h="1155">
                <a:moveTo>
                  <a:pt x="0" y="0"/>
                </a:moveTo>
                <a:cubicBezTo>
                  <a:pt x="91" y="18"/>
                  <a:pt x="183" y="37"/>
                  <a:pt x="256" y="90"/>
                </a:cubicBezTo>
                <a:cubicBezTo>
                  <a:pt x="329" y="143"/>
                  <a:pt x="391" y="225"/>
                  <a:pt x="436" y="315"/>
                </a:cubicBezTo>
                <a:cubicBezTo>
                  <a:pt x="481" y="405"/>
                  <a:pt x="509" y="490"/>
                  <a:pt x="526" y="630"/>
                </a:cubicBezTo>
                <a:cubicBezTo>
                  <a:pt x="543" y="770"/>
                  <a:pt x="540" y="1045"/>
                  <a:pt x="540" y="115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5068" name="未知"/>
          <p:cNvSpPr>
            <a:spLocks/>
          </p:cNvSpPr>
          <p:nvPr/>
        </p:nvSpPr>
        <p:spPr bwMode="auto">
          <a:xfrm>
            <a:off x="5208589" y="4140200"/>
            <a:ext cx="561975" cy="1665288"/>
          </a:xfrm>
          <a:custGeom>
            <a:avLst/>
            <a:gdLst>
              <a:gd name="T0" fmla="*/ 0 w 543"/>
              <a:gd name="T1" fmla="*/ 0 h 1155"/>
              <a:gd name="T2" fmla="*/ 256 w 543"/>
              <a:gd name="T3" fmla="*/ 90 h 1155"/>
              <a:gd name="T4" fmla="*/ 436 w 543"/>
              <a:gd name="T5" fmla="*/ 315 h 1155"/>
              <a:gd name="T6" fmla="*/ 526 w 543"/>
              <a:gd name="T7" fmla="*/ 630 h 1155"/>
              <a:gd name="T8" fmla="*/ 540 w 543"/>
              <a:gd name="T9" fmla="*/ 1155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" h="1155">
                <a:moveTo>
                  <a:pt x="0" y="0"/>
                </a:moveTo>
                <a:cubicBezTo>
                  <a:pt x="91" y="18"/>
                  <a:pt x="183" y="37"/>
                  <a:pt x="256" y="90"/>
                </a:cubicBezTo>
                <a:cubicBezTo>
                  <a:pt x="329" y="143"/>
                  <a:pt x="391" y="225"/>
                  <a:pt x="436" y="315"/>
                </a:cubicBezTo>
                <a:cubicBezTo>
                  <a:pt x="481" y="405"/>
                  <a:pt x="509" y="490"/>
                  <a:pt x="526" y="630"/>
                </a:cubicBezTo>
                <a:cubicBezTo>
                  <a:pt x="543" y="770"/>
                  <a:pt x="540" y="1045"/>
                  <a:pt x="540" y="115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5069" name="未知"/>
          <p:cNvSpPr>
            <a:spLocks/>
          </p:cNvSpPr>
          <p:nvPr/>
        </p:nvSpPr>
        <p:spPr bwMode="auto">
          <a:xfrm flipH="1" flipV="1">
            <a:off x="6497638" y="1811339"/>
            <a:ext cx="463550" cy="1722437"/>
          </a:xfrm>
          <a:custGeom>
            <a:avLst/>
            <a:gdLst>
              <a:gd name="T0" fmla="*/ 0 w 543"/>
              <a:gd name="T1" fmla="*/ 0 h 1155"/>
              <a:gd name="T2" fmla="*/ 256 w 543"/>
              <a:gd name="T3" fmla="*/ 90 h 1155"/>
              <a:gd name="T4" fmla="*/ 436 w 543"/>
              <a:gd name="T5" fmla="*/ 315 h 1155"/>
              <a:gd name="T6" fmla="*/ 526 w 543"/>
              <a:gd name="T7" fmla="*/ 630 h 1155"/>
              <a:gd name="T8" fmla="*/ 540 w 543"/>
              <a:gd name="T9" fmla="*/ 1155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" h="1155">
                <a:moveTo>
                  <a:pt x="0" y="0"/>
                </a:moveTo>
                <a:cubicBezTo>
                  <a:pt x="91" y="18"/>
                  <a:pt x="183" y="37"/>
                  <a:pt x="256" y="90"/>
                </a:cubicBezTo>
                <a:cubicBezTo>
                  <a:pt x="329" y="143"/>
                  <a:pt x="391" y="225"/>
                  <a:pt x="436" y="315"/>
                </a:cubicBezTo>
                <a:cubicBezTo>
                  <a:pt x="481" y="405"/>
                  <a:pt x="509" y="490"/>
                  <a:pt x="526" y="630"/>
                </a:cubicBezTo>
                <a:cubicBezTo>
                  <a:pt x="543" y="770"/>
                  <a:pt x="540" y="1045"/>
                  <a:pt x="540" y="115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5070" name="未知"/>
          <p:cNvSpPr>
            <a:spLocks/>
          </p:cNvSpPr>
          <p:nvPr/>
        </p:nvSpPr>
        <p:spPr bwMode="auto">
          <a:xfrm flipH="1">
            <a:off x="6688138" y="4197350"/>
            <a:ext cx="461962" cy="1550988"/>
          </a:xfrm>
          <a:custGeom>
            <a:avLst/>
            <a:gdLst>
              <a:gd name="T0" fmla="*/ 0 w 363"/>
              <a:gd name="T1" fmla="*/ 0 h 1230"/>
              <a:gd name="T2" fmla="*/ 300 w 363"/>
              <a:gd name="T3" fmla="*/ 330 h 1230"/>
              <a:gd name="T4" fmla="*/ 330 w 363"/>
              <a:gd name="T5" fmla="*/ 885 h 1230"/>
              <a:gd name="T6" fmla="*/ 104 w 363"/>
              <a:gd name="T7" fmla="*/ 123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230">
                <a:moveTo>
                  <a:pt x="0" y="0"/>
                </a:moveTo>
                <a:cubicBezTo>
                  <a:pt x="122" y="91"/>
                  <a:pt x="245" y="183"/>
                  <a:pt x="300" y="330"/>
                </a:cubicBezTo>
                <a:cubicBezTo>
                  <a:pt x="355" y="477"/>
                  <a:pt x="363" y="735"/>
                  <a:pt x="330" y="885"/>
                </a:cubicBezTo>
                <a:cubicBezTo>
                  <a:pt x="297" y="1035"/>
                  <a:pt x="149" y="1170"/>
                  <a:pt x="104" y="123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5071" name="未知"/>
          <p:cNvSpPr>
            <a:spLocks/>
          </p:cNvSpPr>
          <p:nvPr/>
        </p:nvSpPr>
        <p:spPr bwMode="auto">
          <a:xfrm flipV="1">
            <a:off x="5033964" y="1830389"/>
            <a:ext cx="515937" cy="1665287"/>
          </a:xfrm>
          <a:custGeom>
            <a:avLst/>
            <a:gdLst>
              <a:gd name="T0" fmla="*/ 0 w 363"/>
              <a:gd name="T1" fmla="*/ 0 h 1230"/>
              <a:gd name="T2" fmla="*/ 300 w 363"/>
              <a:gd name="T3" fmla="*/ 330 h 1230"/>
              <a:gd name="T4" fmla="*/ 330 w 363"/>
              <a:gd name="T5" fmla="*/ 885 h 1230"/>
              <a:gd name="T6" fmla="*/ 104 w 363"/>
              <a:gd name="T7" fmla="*/ 123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230">
                <a:moveTo>
                  <a:pt x="0" y="0"/>
                </a:moveTo>
                <a:cubicBezTo>
                  <a:pt x="122" y="91"/>
                  <a:pt x="245" y="183"/>
                  <a:pt x="300" y="330"/>
                </a:cubicBezTo>
                <a:cubicBezTo>
                  <a:pt x="355" y="477"/>
                  <a:pt x="363" y="735"/>
                  <a:pt x="330" y="885"/>
                </a:cubicBezTo>
                <a:cubicBezTo>
                  <a:pt x="297" y="1035"/>
                  <a:pt x="149" y="1170"/>
                  <a:pt x="104" y="123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rot="3600000" flipH="1">
            <a:off x="6366669" y="3304382"/>
            <a:ext cx="481013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rot="6000000" flipH="1">
            <a:off x="6524625" y="2260600"/>
            <a:ext cx="4826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rot="6600000" flipH="1">
            <a:off x="5640388" y="3009900"/>
            <a:ext cx="4826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rot="6000000" flipH="1">
            <a:off x="5573713" y="2511425"/>
            <a:ext cx="4826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 rot="5700000" flipH="1">
            <a:off x="5280025" y="2657475"/>
            <a:ext cx="4826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 rot="17700000" flipH="1">
            <a:off x="6205538" y="4424363"/>
            <a:ext cx="4826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rot="16800000" flipH="1">
            <a:off x="6278563" y="4829175"/>
            <a:ext cx="4826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rot="16500000" flipH="1">
            <a:off x="6472238" y="4902200"/>
            <a:ext cx="4826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rot="15600000" flipH="1">
            <a:off x="5214938" y="4670426"/>
            <a:ext cx="482600" cy="15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 rot="15600000" flipH="1">
            <a:off x="5487988" y="4892675"/>
            <a:ext cx="4826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grpSp>
        <p:nvGrpSpPr>
          <p:cNvPr id="45082" name="Group 26"/>
          <p:cNvGrpSpPr>
            <a:grpSpLocks/>
          </p:cNvGrpSpPr>
          <p:nvPr/>
        </p:nvGrpSpPr>
        <p:grpSpPr bwMode="auto">
          <a:xfrm>
            <a:off x="5016500" y="1701800"/>
            <a:ext cx="2127250" cy="3975100"/>
            <a:chOff x="0" y="0"/>
            <a:chExt cx="1340" cy="2504"/>
          </a:xfrm>
        </p:grpSpPr>
        <p:sp>
          <p:nvSpPr>
            <p:cNvPr id="45083" name="未知"/>
            <p:cNvSpPr>
              <a:spLocks/>
            </p:cNvSpPr>
            <p:nvPr/>
          </p:nvSpPr>
          <p:spPr bwMode="auto">
            <a:xfrm>
              <a:off x="127" y="1335"/>
              <a:ext cx="538" cy="1157"/>
            </a:xfrm>
            <a:custGeom>
              <a:avLst/>
              <a:gdLst>
                <a:gd name="T0" fmla="*/ 0 w 826"/>
                <a:gd name="T1" fmla="*/ 0 h 1455"/>
                <a:gd name="T2" fmla="*/ 286 w 826"/>
                <a:gd name="T3" fmla="*/ 90 h 1455"/>
                <a:gd name="T4" fmla="*/ 480 w 826"/>
                <a:gd name="T5" fmla="*/ 300 h 1455"/>
                <a:gd name="T6" fmla="*/ 660 w 826"/>
                <a:gd name="T7" fmla="*/ 600 h 1455"/>
                <a:gd name="T8" fmla="*/ 780 w 826"/>
                <a:gd name="T9" fmla="*/ 1065 h 1455"/>
                <a:gd name="T10" fmla="*/ 826 w 826"/>
                <a:gd name="T1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6" h="1455">
                  <a:moveTo>
                    <a:pt x="0" y="0"/>
                  </a:moveTo>
                  <a:cubicBezTo>
                    <a:pt x="103" y="20"/>
                    <a:pt x="206" y="40"/>
                    <a:pt x="286" y="90"/>
                  </a:cubicBezTo>
                  <a:cubicBezTo>
                    <a:pt x="366" y="140"/>
                    <a:pt x="418" y="215"/>
                    <a:pt x="480" y="300"/>
                  </a:cubicBezTo>
                  <a:cubicBezTo>
                    <a:pt x="542" y="385"/>
                    <a:pt x="610" y="473"/>
                    <a:pt x="660" y="600"/>
                  </a:cubicBezTo>
                  <a:cubicBezTo>
                    <a:pt x="710" y="727"/>
                    <a:pt x="752" y="923"/>
                    <a:pt x="780" y="1065"/>
                  </a:cubicBezTo>
                  <a:cubicBezTo>
                    <a:pt x="808" y="1207"/>
                    <a:pt x="821" y="1400"/>
                    <a:pt x="826" y="1455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45084" name="未知"/>
            <p:cNvSpPr>
              <a:spLocks/>
            </p:cNvSpPr>
            <p:nvPr/>
          </p:nvSpPr>
          <p:spPr bwMode="auto">
            <a:xfrm flipH="1">
              <a:off x="782" y="1347"/>
              <a:ext cx="470" cy="1157"/>
            </a:xfrm>
            <a:custGeom>
              <a:avLst/>
              <a:gdLst>
                <a:gd name="T0" fmla="*/ 0 w 826"/>
                <a:gd name="T1" fmla="*/ 0 h 1455"/>
                <a:gd name="T2" fmla="*/ 286 w 826"/>
                <a:gd name="T3" fmla="*/ 90 h 1455"/>
                <a:gd name="T4" fmla="*/ 480 w 826"/>
                <a:gd name="T5" fmla="*/ 300 h 1455"/>
                <a:gd name="T6" fmla="*/ 660 w 826"/>
                <a:gd name="T7" fmla="*/ 600 h 1455"/>
                <a:gd name="T8" fmla="*/ 780 w 826"/>
                <a:gd name="T9" fmla="*/ 1065 h 1455"/>
                <a:gd name="T10" fmla="*/ 826 w 826"/>
                <a:gd name="T1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6" h="1455">
                  <a:moveTo>
                    <a:pt x="0" y="0"/>
                  </a:moveTo>
                  <a:cubicBezTo>
                    <a:pt x="103" y="20"/>
                    <a:pt x="206" y="40"/>
                    <a:pt x="286" y="90"/>
                  </a:cubicBezTo>
                  <a:cubicBezTo>
                    <a:pt x="366" y="140"/>
                    <a:pt x="418" y="215"/>
                    <a:pt x="480" y="300"/>
                  </a:cubicBezTo>
                  <a:cubicBezTo>
                    <a:pt x="542" y="385"/>
                    <a:pt x="610" y="473"/>
                    <a:pt x="660" y="600"/>
                  </a:cubicBezTo>
                  <a:cubicBezTo>
                    <a:pt x="710" y="727"/>
                    <a:pt x="752" y="923"/>
                    <a:pt x="780" y="1065"/>
                  </a:cubicBezTo>
                  <a:cubicBezTo>
                    <a:pt x="808" y="1207"/>
                    <a:pt x="821" y="1400"/>
                    <a:pt x="826" y="1455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45085" name="未知"/>
            <p:cNvSpPr>
              <a:spLocks/>
            </p:cNvSpPr>
            <p:nvPr/>
          </p:nvSpPr>
          <p:spPr bwMode="auto">
            <a:xfrm flipH="1" flipV="1">
              <a:off x="780" y="45"/>
              <a:ext cx="469" cy="1217"/>
            </a:xfrm>
            <a:custGeom>
              <a:avLst/>
              <a:gdLst>
                <a:gd name="T0" fmla="*/ 0 w 826"/>
                <a:gd name="T1" fmla="*/ 0 h 1455"/>
                <a:gd name="T2" fmla="*/ 286 w 826"/>
                <a:gd name="T3" fmla="*/ 90 h 1455"/>
                <a:gd name="T4" fmla="*/ 480 w 826"/>
                <a:gd name="T5" fmla="*/ 300 h 1455"/>
                <a:gd name="T6" fmla="*/ 660 w 826"/>
                <a:gd name="T7" fmla="*/ 600 h 1455"/>
                <a:gd name="T8" fmla="*/ 780 w 826"/>
                <a:gd name="T9" fmla="*/ 1065 h 1455"/>
                <a:gd name="T10" fmla="*/ 826 w 826"/>
                <a:gd name="T1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6" h="1455">
                  <a:moveTo>
                    <a:pt x="0" y="0"/>
                  </a:moveTo>
                  <a:cubicBezTo>
                    <a:pt x="103" y="20"/>
                    <a:pt x="206" y="40"/>
                    <a:pt x="286" y="90"/>
                  </a:cubicBezTo>
                  <a:cubicBezTo>
                    <a:pt x="366" y="140"/>
                    <a:pt x="418" y="215"/>
                    <a:pt x="480" y="300"/>
                  </a:cubicBezTo>
                  <a:cubicBezTo>
                    <a:pt x="542" y="385"/>
                    <a:pt x="610" y="473"/>
                    <a:pt x="660" y="600"/>
                  </a:cubicBezTo>
                  <a:cubicBezTo>
                    <a:pt x="710" y="727"/>
                    <a:pt x="752" y="923"/>
                    <a:pt x="780" y="1065"/>
                  </a:cubicBezTo>
                  <a:cubicBezTo>
                    <a:pt x="808" y="1207"/>
                    <a:pt x="821" y="1400"/>
                    <a:pt x="826" y="1455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45086" name="未知"/>
            <p:cNvSpPr>
              <a:spLocks/>
            </p:cNvSpPr>
            <p:nvPr/>
          </p:nvSpPr>
          <p:spPr bwMode="auto">
            <a:xfrm flipV="1">
              <a:off x="161" y="0"/>
              <a:ext cx="354" cy="1132"/>
            </a:xfrm>
            <a:custGeom>
              <a:avLst/>
              <a:gdLst>
                <a:gd name="T0" fmla="*/ 0 w 543"/>
                <a:gd name="T1" fmla="*/ 0 h 1155"/>
                <a:gd name="T2" fmla="*/ 256 w 543"/>
                <a:gd name="T3" fmla="*/ 90 h 1155"/>
                <a:gd name="T4" fmla="*/ 436 w 543"/>
                <a:gd name="T5" fmla="*/ 315 h 1155"/>
                <a:gd name="T6" fmla="*/ 526 w 543"/>
                <a:gd name="T7" fmla="*/ 630 h 1155"/>
                <a:gd name="T8" fmla="*/ 540 w 543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1155">
                  <a:moveTo>
                    <a:pt x="0" y="0"/>
                  </a:moveTo>
                  <a:cubicBezTo>
                    <a:pt x="91" y="18"/>
                    <a:pt x="183" y="37"/>
                    <a:pt x="256" y="90"/>
                  </a:cubicBezTo>
                  <a:cubicBezTo>
                    <a:pt x="329" y="143"/>
                    <a:pt x="391" y="225"/>
                    <a:pt x="436" y="315"/>
                  </a:cubicBezTo>
                  <a:cubicBezTo>
                    <a:pt x="481" y="405"/>
                    <a:pt x="509" y="490"/>
                    <a:pt x="526" y="630"/>
                  </a:cubicBezTo>
                  <a:cubicBezTo>
                    <a:pt x="543" y="770"/>
                    <a:pt x="540" y="1045"/>
                    <a:pt x="540" y="1155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45087" name="未知"/>
            <p:cNvSpPr>
              <a:spLocks/>
            </p:cNvSpPr>
            <p:nvPr/>
          </p:nvSpPr>
          <p:spPr bwMode="auto">
            <a:xfrm>
              <a:off x="0" y="1508"/>
              <a:ext cx="325" cy="978"/>
            </a:xfrm>
            <a:custGeom>
              <a:avLst/>
              <a:gdLst>
                <a:gd name="T0" fmla="*/ 0 w 363"/>
                <a:gd name="T1" fmla="*/ 0 h 1230"/>
                <a:gd name="T2" fmla="*/ 300 w 363"/>
                <a:gd name="T3" fmla="*/ 330 h 1230"/>
                <a:gd name="T4" fmla="*/ 330 w 363"/>
                <a:gd name="T5" fmla="*/ 885 h 1230"/>
                <a:gd name="T6" fmla="*/ 104 w 363"/>
                <a:gd name="T7" fmla="*/ 123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1230">
                  <a:moveTo>
                    <a:pt x="0" y="0"/>
                  </a:moveTo>
                  <a:cubicBezTo>
                    <a:pt x="122" y="91"/>
                    <a:pt x="245" y="183"/>
                    <a:pt x="300" y="330"/>
                  </a:cubicBezTo>
                  <a:cubicBezTo>
                    <a:pt x="355" y="477"/>
                    <a:pt x="363" y="735"/>
                    <a:pt x="330" y="885"/>
                  </a:cubicBezTo>
                  <a:cubicBezTo>
                    <a:pt x="297" y="1035"/>
                    <a:pt x="149" y="1170"/>
                    <a:pt x="104" y="123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45088" name="未知"/>
            <p:cNvSpPr>
              <a:spLocks/>
            </p:cNvSpPr>
            <p:nvPr/>
          </p:nvSpPr>
          <p:spPr bwMode="auto">
            <a:xfrm flipH="1" flipV="1">
              <a:off x="1097" y="0"/>
              <a:ext cx="243" cy="1049"/>
            </a:xfrm>
            <a:custGeom>
              <a:avLst/>
              <a:gdLst>
                <a:gd name="T0" fmla="*/ 0 w 363"/>
                <a:gd name="T1" fmla="*/ 0 h 1230"/>
                <a:gd name="T2" fmla="*/ 300 w 363"/>
                <a:gd name="T3" fmla="*/ 330 h 1230"/>
                <a:gd name="T4" fmla="*/ 330 w 363"/>
                <a:gd name="T5" fmla="*/ 885 h 1230"/>
                <a:gd name="T6" fmla="*/ 104 w 363"/>
                <a:gd name="T7" fmla="*/ 123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1230">
                  <a:moveTo>
                    <a:pt x="0" y="0"/>
                  </a:moveTo>
                  <a:cubicBezTo>
                    <a:pt x="122" y="91"/>
                    <a:pt x="245" y="183"/>
                    <a:pt x="300" y="330"/>
                  </a:cubicBezTo>
                  <a:cubicBezTo>
                    <a:pt x="355" y="477"/>
                    <a:pt x="363" y="735"/>
                    <a:pt x="330" y="885"/>
                  </a:cubicBezTo>
                  <a:cubicBezTo>
                    <a:pt x="297" y="1035"/>
                    <a:pt x="149" y="1170"/>
                    <a:pt x="104" y="123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45089" name="Line 33"/>
            <p:cNvSpPr>
              <a:spLocks noChangeShapeType="1"/>
            </p:cNvSpPr>
            <p:nvPr/>
          </p:nvSpPr>
          <p:spPr bwMode="auto">
            <a:xfrm rot="4545231" flipH="1">
              <a:off x="858" y="797"/>
              <a:ext cx="304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45090" name="Line 34"/>
            <p:cNvSpPr>
              <a:spLocks noChangeShapeType="1"/>
            </p:cNvSpPr>
            <p:nvPr/>
          </p:nvSpPr>
          <p:spPr bwMode="auto">
            <a:xfrm rot="15645231" flipH="1">
              <a:off x="470" y="2093"/>
              <a:ext cx="304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</p:grp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2495551" y="836614"/>
            <a:ext cx="61574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、画出同名磁极之间的磁感线：</a:t>
            </a:r>
          </a:p>
        </p:txBody>
      </p:sp>
      <p:sp>
        <p:nvSpPr>
          <p:cNvPr id="45092" name="WordArt 36"/>
          <p:cNvSpPr>
            <a:spLocks noChangeArrowheads="1" noChangeShapeType="1"/>
          </p:cNvSpPr>
          <p:nvPr/>
        </p:nvSpPr>
        <p:spPr bwMode="auto">
          <a:xfrm>
            <a:off x="9410700" y="6381750"/>
            <a:ext cx="1257300" cy="306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wl.12999.com</a:t>
            </a:r>
            <a:endParaRPr lang="zh-CN" altLang="en-US" sz="1600" b="1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107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889125" y="650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2135188" y="4724401"/>
          <a:ext cx="2019300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6" imgW="4286567" imgH="3676967" progId="MS_ClipArt_Gallery.2">
                  <p:embed/>
                </p:oleObj>
              </mc:Choice>
              <mc:Fallback>
                <p:oleObj r:id="rId6" imgW="4286567" imgH="367696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724401"/>
                        <a:ext cx="2019300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967663" y="3500438"/>
            <a:ext cx="1223962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759826" y="3429001"/>
            <a:ext cx="1008063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6086" name="未知"/>
          <p:cNvSpPr>
            <a:spLocks/>
          </p:cNvSpPr>
          <p:nvPr/>
        </p:nvSpPr>
        <p:spPr bwMode="auto">
          <a:xfrm>
            <a:off x="4440239" y="4033839"/>
            <a:ext cx="1931987" cy="452437"/>
          </a:xfrm>
          <a:custGeom>
            <a:avLst/>
            <a:gdLst>
              <a:gd name="T0" fmla="*/ 0 w 400"/>
              <a:gd name="T1" fmla="*/ 0 h 400"/>
              <a:gd name="T2" fmla="*/ 400 w 400"/>
              <a:gd name="T3" fmla="*/ 0 h 400"/>
              <a:gd name="T4" fmla="*/ 400 w 400"/>
              <a:gd name="T5" fmla="*/ 400 h 400"/>
              <a:gd name="T6" fmla="*/ 0 w 400"/>
              <a:gd name="T7" fmla="*/ 400 h 400"/>
              <a:gd name="T8" fmla="*/ 0 w 40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400">
                <a:moveTo>
                  <a:pt x="0" y="0"/>
                </a:moveTo>
                <a:lnTo>
                  <a:pt x="400" y="0"/>
                </a:lnTo>
                <a:lnTo>
                  <a:pt x="400" y="400"/>
                </a:lnTo>
                <a:lnTo>
                  <a:pt x="0" y="400"/>
                </a:lnTo>
                <a:lnTo>
                  <a:pt x="0" y="0"/>
                </a:lnTo>
                <a:close/>
              </a:path>
            </a:pathLst>
          </a:custGeom>
          <a:noFill/>
          <a:ln w="254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087" name="未知"/>
          <p:cNvSpPr>
            <a:spLocks/>
          </p:cNvSpPr>
          <p:nvPr/>
        </p:nvSpPr>
        <p:spPr bwMode="auto">
          <a:xfrm>
            <a:off x="7835900" y="3989389"/>
            <a:ext cx="1931988" cy="452437"/>
          </a:xfrm>
          <a:custGeom>
            <a:avLst/>
            <a:gdLst>
              <a:gd name="T0" fmla="*/ 0 w 400"/>
              <a:gd name="T1" fmla="*/ 0 h 400"/>
              <a:gd name="T2" fmla="*/ 400 w 400"/>
              <a:gd name="T3" fmla="*/ 0 h 400"/>
              <a:gd name="T4" fmla="*/ 400 w 400"/>
              <a:gd name="T5" fmla="*/ 400 h 400"/>
              <a:gd name="T6" fmla="*/ 0 w 400"/>
              <a:gd name="T7" fmla="*/ 400 h 400"/>
              <a:gd name="T8" fmla="*/ 0 w 40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400">
                <a:moveTo>
                  <a:pt x="0" y="0"/>
                </a:moveTo>
                <a:lnTo>
                  <a:pt x="400" y="0"/>
                </a:lnTo>
                <a:lnTo>
                  <a:pt x="400" y="400"/>
                </a:lnTo>
                <a:lnTo>
                  <a:pt x="0" y="400"/>
                </a:lnTo>
                <a:lnTo>
                  <a:pt x="0" y="0"/>
                </a:lnTo>
                <a:close/>
              </a:path>
            </a:pathLst>
          </a:custGeom>
          <a:noFill/>
          <a:ln w="254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088" name="未知"/>
          <p:cNvSpPr>
            <a:spLocks/>
          </p:cNvSpPr>
          <p:nvPr/>
        </p:nvSpPr>
        <p:spPr bwMode="auto">
          <a:xfrm>
            <a:off x="6365875" y="4267200"/>
            <a:ext cx="687388" cy="1200150"/>
          </a:xfrm>
          <a:custGeom>
            <a:avLst/>
            <a:gdLst>
              <a:gd name="T0" fmla="*/ 0 w 826"/>
              <a:gd name="T1" fmla="*/ 0 h 1455"/>
              <a:gd name="T2" fmla="*/ 286 w 826"/>
              <a:gd name="T3" fmla="*/ 90 h 1455"/>
              <a:gd name="T4" fmla="*/ 480 w 826"/>
              <a:gd name="T5" fmla="*/ 300 h 1455"/>
              <a:gd name="T6" fmla="*/ 660 w 826"/>
              <a:gd name="T7" fmla="*/ 600 h 1455"/>
              <a:gd name="T8" fmla="*/ 780 w 826"/>
              <a:gd name="T9" fmla="*/ 1065 h 1455"/>
              <a:gd name="T10" fmla="*/ 826 w 826"/>
              <a:gd name="T11" fmla="*/ 1455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6" h="1455">
                <a:moveTo>
                  <a:pt x="0" y="0"/>
                </a:moveTo>
                <a:cubicBezTo>
                  <a:pt x="103" y="20"/>
                  <a:pt x="206" y="40"/>
                  <a:pt x="286" y="90"/>
                </a:cubicBezTo>
                <a:cubicBezTo>
                  <a:pt x="366" y="140"/>
                  <a:pt x="418" y="215"/>
                  <a:pt x="480" y="300"/>
                </a:cubicBezTo>
                <a:cubicBezTo>
                  <a:pt x="542" y="385"/>
                  <a:pt x="610" y="473"/>
                  <a:pt x="660" y="600"/>
                </a:cubicBezTo>
                <a:cubicBezTo>
                  <a:pt x="710" y="727"/>
                  <a:pt x="752" y="923"/>
                  <a:pt x="780" y="1065"/>
                </a:cubicBezTo>
                <a:cubicBezTo>
                  <a:pt x="808" y="1207"/>
                  <a:pt x="821" y="1400"/>
                  <a:pt x="826" y="1455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089" name="未知"/>
          <p:cNvSpPr>
            <a:spLocks/>
          </p:cNvSpPr>
          <p:nvPr/>
        </p:nvSpPr>
        <p:spPr bwMode="auto">
          <a:xfrm flipV="1">
            <a:off x="6389689" y="2884488"/>
            <a:ext cx="688975" cy="1300162"/>
          </a:xfrm>
          <a:custGeom>
            <a:avLst/>
            <a:gdLst>
              <a:gd name="T0" fmla="*/ 0 w 826"/>
              <a:gd name="T1" fmla="*/ 0 h 1455"/>
              <a:gd name="T2" fmla="*/ 286 w 826"/>
              <a:gd name="T3" fmla="*/ 90 h 1455"/>
              <a:gd name="T4" fmla="*/ 480 w 826"/>
              <a:gd name="T5" fmla="*/ 300 h 1455"/>
              <a:gd name="T6" fmla="*/ 660 w 826"/>
              <a:gd name="T7" fmla="*/ 600 h 1455"/>
              <a:gd name="T8" fmla="*/ 780 w 826"/>
              <a:gd name="T9" fmla="*/ 1065 h 1455"/>
              <a:gd name="T10" fmla="*/ 826 w 826"/>
              <a:gd name="T11" fmla="*/ 1455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6" h="1455">
                <a:moveTo>
                  <a:pt x="0" y="0"/>
                </a:moveTo>
                <a:cubicBezTo>
                  <a:pt x="103" y="20"/>
                  <a:pt x="206" y="40"/>
                  <a:pt x="286" y="90"/>
                </a:cubicBezTo>
                <a:cubicBezTo>
                  <a:pt x="366" y="140"/>
                  <a:pt x="418" y="215"/>
                  <a:pt x="480" y="300"/>
                </a:cubicBezTo>
                <a:cubicBezTo>
                  <a:pt x="542" y="385"/>
                  <a:pt x="610" y="473"/>
                  <a:pt x="660" y="600"/>
                </a:cubicBezTo>
                <a:cubicBezTo>
                  <a:pt x="710" y="727"/>
                  <a:pt x="752" y="923"/>
                  <a:pt x="780" y="1065"/>
                </a:cubicBezTo>
                <a:cubicBezTo>
                  <a:pt x="808" y="1207"/>
                  <a:pt x="821" y="1400"/>
                  <a:pt x="826" y="1455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090" name="未知"/>
          <p:cNvSpPr>
            <a:spLocks/>
          </p:cNvSpPr>
          <p:nvPr/>
        </p:nvSpPr>
        <p:spPr bwMode="auto">
          <a:xfrm flipH="1">
            <a:off x="7202489" y="4278314"/>
            <a:ext cx="600075" cy="1201737"/>
          </a:xfrm>
          <a:custGeom>
            <a:avLst/>
            <a:gdLst>
              <a:gd name="T0" fmla="*/ 0 w 826"/>
              <a:gd name="T1" fmla="*/ 0 h 1455"/>
              <a:gd name="T2" fmla="*/ 286 w 826"/>
              <a:gd name="T3" fmla="*/ 90 h 1455"/>
              <a:gd name="T4" fmla="*/ 480 w 826"/>
              <a:gd name="T5" fmla="*/ 300 h 1455"/>
              <a:gd name="T6" fmla="*/ 660 w 826"/>
              <a:gd name="T7" fmla="*/ 600 h 1455"/>
              <a:gd name="T8" fmla="*/ 780 w 826"/>
              <a:gd name="T9" fmla="*/ 1065 h 1455"/>
              <a:gd name="T10" fmla="*/ 826 w 826"/>
              <a:gd name="T11" fmla="*/ 1455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6" h="1455">
                <a:moveTo>
                  <a:pt x="0" y="0"/>
                </a:moveTo>
                <a:cubicBezTo>
                  <a:pt x="103" y="20"/>
                  <a:pt x="206" y="40"/>
                  <a:pt x="286" y="90"/>
                </a:cubicBezTo>
                <a:cubicBezTo>
                  <a:pt x="366" y="140"/>
                  <a:pt x="418" y="215"/>
                  <a:pt x="480" y="300"/>
                </a:cubicBezTo>
                <a:cubicBezTo>
                  <a:pt x="542" y="385"/>
                  <a:pt x="610" y="473"/>
                  <a:pt x="660" y="600"/>
                </a:cubicBezTo>
                <a:cubicBezTo>
                  <a:pt x="710" y="727"/>
                  <a:pt x="752" y="923"/>
                  <a:pt x="780" y="1065"/>
                </a:cubicBezTo>
                <a:cubicBezTo>
                  <a:pt x="808" y="1207"/>
                  <a:pt x="821" y="1400"/>
                  <a:pt x="826" y="1455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091" name="未知"/>
          <p:cNvSpPr>
            <a:spLocks/>
          </p:cNvSpPr>
          <p:nvPr/>
        </p:nvSpPr>
        <p:spPr bwMode="auto">
          <a:xfrm flipH="1" flipV="1">
            <a:off x="7199314" y="2927351"/>
            <a:ext cx="600075" cy="1262063"/>
          </a:xfrm>
          <a:custGeom>
            <a:avLst/>
            <a:gdLst>
              <a:gd name="T0" fmla="*/ 0 w 826"/>
              <a:gd name="T1" fmla="*/ 0 h 1455"/>
              <a:gd name="T2" fmla="*/ 286 w 826"/>
              <a:gd name="T3" fmla="*/ 90 h 1455"/>
              <a:gd name="T4" fmla="*/ 480 w 826"/>
              <a:gd name="T5" fmla="*/ 300 h 1455"/>
              <a:gd name="T6" fmla="*/ 660 w 826"/>
              <a:gd name="T7" fmla="*/ 600 h 1455"/>
              <a:gd name="T8" fmla="*/ 780 w 826"/>
              <a:gd name="T9" fmla="*/ 1065 h 1455"/>
              <a:gd name="T10" fmla="*/ 826 w 826"/>
              <a:gd name="T11" fmla="*/ 1455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6" h="1455">
                <a:moveTo>
                  <a:pt x="0" y="0"/>
                </a:moveTo>
                <a:cubicBezTo>
                  <a:pt x="103" y="20"/>
                  <a:pt x="206" y="40"/>
                  <a:pt x="286" y="90"/>
                </a:cubicBezTo>
                <a:cubicBezTo>
                  <a:pt x="366" y="140"/>
                  <a:pt x="418" y="215"/>
                  <a:pt x="480" y="300"/>
                </a:cubicBezTo>
                <a:cubicBezTo>
                  <a:pt x="542" y="385"/>
                  <a:pt x="610" y="473"/>
                  <a:pt x="660" y="600"/>
                </a:cubicBezTo>
                <a:cubicBezTo>
                  <a:pt x="710" y="727"/>
                  <a:pt x="752" y="923"/>
                  <a:pt x="780" y="1065"/>
                </a:cubicBezTo>
                <a:cubicBezTo>
                  <a:pt x="808" y="1207"/>
                  <a:pt x="821" y="1400"/>
                  <a:pt x="826" y="1455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092" name="未知"/>
          <p:cNvSpPr>
            <a:spLocks/>
          </p:cNvSpPr>
          <p:nvPr/>
        </p:nvSpPr>
        <p:spPr bwMode="auto">
          <a:xfrm flipH="1">
            <a:off x="7418389" y="4402139"/>
            <a:ext cx="371475" cy="1089025"/>
          </a:xfrm>
          <a:custGeom>
            <a:avLst/>
            <a:gdLst>
              <a:gd name="T0" fmla="*/ 0 w 543"/>
              <a:gd name="T1" fmla="*/ 0 h 1155"/>
              <a:gd name="T2" fmla="*/ 256 w 543"/>
              <a:gd name="T3" fmla="*/ 90 h 1155"/>
              <a:gd name="T4" fmla="*/ 436 w 543"/>
              <a:gd name="T5" fmla="*/ 315 h 1155"/>
              <a:gd name="T6" fmla="*/ 526 w 543"/>
              <a:gd name="T7" fmla="*/ 630 h 1155"/>
              <a:gd name="T8" fmla="*/ 540 w 543"/>
              <a:gd name="T9" fmla="*/ 1155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" h="1155">
                <a:moveTo>
                  <a:pt x="0" y="0"/>
                </a:moveTo>
                <a:cubicBezTo>
                  <a:pt x="91" y="18"/>
                  <a:pt x="183" y="37"/>
                  <a:pt x="256" y="90"/>
                </a:cubicBezTo>
                <a:cubicBezTo>
                  <a:pt x="329" y="143"/>
                  <a:pt x="391" y="225"/>
                  <a:pt x="436" y="315"/>
                </a:cubicBezTo>
                <a:cubicBezTo>
                  <a:pt x="481" y="405"/>
                  <a:pt x="509" y="490"/>
                  <a:pt x="526" y="630"/>
                </a:cubicBezTo>
                <a:cubicBezTo>
                  <a:pt x="543" y="770"/>
                  <a:pt x="540" y="1045"/>
                  <a:pt x="540" y="1155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093" name="未知"/>
          <p:cNvSpPr>
            <a:spLocks/>
          </p:cNvSpPr>
          <p:nvPr/>
        </p:nvSpPr>
        <p:spPr bwMode="auto">
          <a:xfrm>
            <a:off x="6389689" y="4427539"/>
            <a:ext cx="452437" cy="1089025"/>
          </a:xfrm>
          <a:custGeom>
            <a:avLst/>
            <a:gdLst>
              <a:gd name="T0" fmla="*/ 0 w 543"/>
              <a:gd name="T1" fmla="*/ 0 h 1155"/>
              <a:gd name="T2" fmla="*/ 256 w 543"/>
              <a:gd name="T3" fmla="*/ 90 h 1155"/>
              <a:gd name="T4" fmla="*/ 436 w 543"/>
              <a:gd name="T5" fmla="*/ 315 h 1155"/>
              <a:gd name="T6" fmla="*/ 526 w 543"/>
              <a:gd name="T7" fmla="*/ 630 h 1155"/>
              <a:gd name="T8" fmla="*/ 540 w 543"/>
              <a:gd name="T9" fmla="*/ 1155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" h="1155">
                <a:moveTo>
                  <a:pt x="0" y="0"/>
                </a:moveTo>
                <a:cubicBezTo>
                  <a:pt x="91" y="18"/>
                  <a:pt x="183" y="37"/>
                  <a:pt x="256" y="90"/>
                </a:cubicBezTo>
                <a:cubicBezTo>
                  <a:pt x="329" y="143"/>
                  <a:pt x="391" y="225"/>
                  <a:pt x="436" y="315"/>
                </a:cubicBezTo>
                <a:cubicBezTo>
                  <a:pt x="481" y="405"/>
                  <a:pt x="509" y="490"/>
                  <a:pt x="526" y="630"/>
                </a:cubicBezTo>
                <a:cubicBezTo>
                  <a:pt x="543" y="770"/>
                  <a:pt x="540" y="1045"/>
                  <a:pt x="540" y="1155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094" name="未知"/>
          <p:cNvSpPr>
            <a:spLocks/>
          </p:cNvSpPr>
          <p:nvPr/>
        </p:nvSpPr>
        <p:spPr bwMode="auto">
          <a:xfrm flipV="1">
            <a:off x="6389689" y="2892425"/>
            <a:ext cx="452437" cy="1176338"/>
          </a:xfrm>
          <a:custGeom>
            <a:avLst/>
            <a:gdLst>
              <a:gd name="T0" fmla="*/ 0 w 543"/>
              <a:gd name="T1" fmla="*/ 0 h 1155"/>
              <a:gd name="T2" fmla="*/ 256 w 543"/>
              <a:gd name="T3" fmla="*/ 90 h 1155"/>
              <a:gd name="T4" fmla="*/ 436 w 543"/>
              <a:gd name="T5" fmla="*/ 315 h 1155"/>
              <a:gd name="T6" fmla="*/ 526 w 543"/>
              <a:gd name="T7" fmla="*/ 630 h 1155"/>
              <a:gd name="T8" fmla="*/ 540 w 543"/>
              <a:gd name="T9" fmla="*/ 1155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" h="1155">
                <a:moveTo>
                  <a:pt x="0" y="0"/>
                </a:moveTo>
                <a:cubicBezTo>
                  <a:pt x="91" y="18"/>
                  <a:pt x="183" y="37"/>
                  <a:pt x="256" y="90"/>
                </a:cubicBezTo>
                <a:cubicBezTo>
                  <a:pt x="329" y="143"/>
                  <a:pt x="391" y="225"/>
                  <a:pt x="436" y="315"/>
                </a:cubicBezTo>
                <a:cubicBezTo>
                  <a:pt x="481" y="405"/>
                  <a:pt x="509" y="490"/>
                  <a:pt x="526" y="630"/>
                </a:cubicBezTo>
                <a:cubicBezTo>
                  <a:pt x="543" y="770"/>
                  <a:pt x="540" y="1045"/>
                  <a:pt x="540" y="1155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095" name="未知"/>
          <p:cNvSpPr>
            <a:spLocks/>
          </p:cNvSpPr>
          <p:nvPr/>
        </p:nvSpPr>
        <p:spPr bwMode="auto">
          <a:xfrm flipH="1" flipV="1">
            <a:off x="7427913" y="2905125"/>
            <a:ext cx="373062" cy="1125538"/>
          </a:xfrm>
          <a:custGeom>
            <a:avLst/>
            <a:gdLst>
              <a:gd name="T0" fmla="*/ 0 w 543"/>
              <a:gd name="T1" fmla="*/ 0 h 1155"/>
              <a:gd name="T2" fmla="*/ 256 w 543"/>
              <a:gd name="T3" fmla="*/ 90 h 1155"/>
              <a:gd name="T4" fmla="*/ 436 w 543"/>
              <a:gd name="T5" fmla="*/ 315 h 1155"/>
              <a:gd name="T6" fmla="*/ 526 w 543"/>
              <a:gd name="T7" fmla="*/ 630 h 1155"/>
              <a:gd name="T8" fmla="*/ 540 w 543"/>
              <a:gd name="T9" fmla="*/ 1155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" h="1155">
                <a:moveTo>
                  <a:pt x="0" y="0"/>
                </a:moveTo>
                <a:cubicBezTo>
                  <a:pt x="91" y="18"/>
                  <a:pt x="183" y="37"/>
                  <a:pt x="256" y="90"/>
                </a:cubicBezTo>
                <a:cubicBezTo>
                  <a:pt x="329" y="143"/>
                  <a:pt x="391" y="225"/>
                  <a:pt x="436" y="315"/>
                </a:cubicBezTo>
                <a:cubicBezTo>
                  <a:pt x="481" y="405"/>
                  <a:pt x="509" y="490"/>
                  <a:pt x="526" y="630"/>
                </a:cubicBezTo>
                <a:cubicBezTo>
                  <a:pt x="543" y="770"/>
                  <a:pt x="540" y="1045"/>
                  <a:pt x="540" y="1155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096" name="未知"/>
          <p:cNvSpPr>
            <a:spLocks/>
          </p:cNvSpPr>
          <p:nvPr/>
        </p:nvSpPr>
        <p:spPr bwMode="auto">
          <a:xfrm>
            <a:off x="6229350" y="4464050"/>
            <a:ext cx="414338" cy="1016000"/>
          </a:xfrm>
          <a:custGeom>
            <a:avLst/>
            <a:gdLst>
              <a:gd name="T0" fmla="*/ 0 w 363"/>
              <a:gd name="T1" fmla="*/ 0 h 1230"/>
              <a:gd name="T2" fmla="*/ 300 w 363"/>
              <a:gd name="T3" fmla="*/ 330 h 1230"/>
              <a:gd name="T4" fmla="*/ 330 w 363"/>
              <a:gd name="T5" fmla="*/ 885 h 1230"/>
              <a:gd name="T6" fmla="*/ 104 w 363"/>
              <a:gd name="T7" fmla="*/ 123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230">
                <a:moveTo>
                  <a:pt x="0" y="0"/>
                </a:moveTo>
                <a:cubicBezTo>
                  <a:pt x="122" y="91"/>
                  <a:pt x="245" y="183"/>
                  <a:pt x="300" y="330"/>
                </a:cubicBezTo>
                <a:cubicBezTo>
                  <a:pt x="355" y="477"/>
                  <a:pt x="363" y="735"/>
                  <a:pt x="330" y="885"/>
                </a:cubicBezTo>
                <a:cubicBezTo>
                  <a:pt x="297" y="1035"/>
                  <a:pt x="149" y="1170"/>
                  <a:pt x="104" y="1230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097" name="未知"/>
          <p:cNvSpPr>
            <a:spLocks/>
          </p:cNvSpPr>
          <p:nvPr/>
        </p:nvSpPr>
        <p:spPr bwMode="auto">
          <a:xfrm flipH="1">
            <a:off x="7581901" y="4464050"/>
            <a:ext cx="371475" cy="1016000"/>
          </a:xfrm>
          <a:custGeom>
            <a:avLst/>
            <a:gdLst>
              <a:gd name="T0" fmla="*/ 0 w 363"/>
              <a:gd name="T1" fmla="*/ 0 h 1230"/>
              <a:gd name="T2" fmla="*/ 300 w 363"/>
              <a:gd name="T3" fmla="*/ 330 h 1230"/>
              <a:gd name="T4" fmla="*/ 330 w 363"/>
              <a:gd name="T5" fmla="*/ 885 h 1230"/>
              <a:gd name="T6" fmla="*/ 104 w 363"/>
              <a:gd name="T7" fmla="*/ 123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230">
                <a:moveTo>
                  <a:pt x="0" y="0"/>
                </a:moveTo>
                <a:cubicBezTo>
                  <a:pt x="122" y="91"/>
                  <a:pt x="245" y="183"/>
                  <a:pt x="300" y="330"/>
                </a:cubicBezTo>
                <a:cubicBezTo>
                  <a:pt x="355" y="477"/>
                  <a:pt x="363" y="735"/>
                  <a:pt x="330" y="885"/>
                </a:cubicBezTo>
                <a:cubicBezTo>
                  <a:pt x="297" y="1035"/>
                  <a:pt x="149" y="1170"/>
                  <a:pt x="104" y="1230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098" name="未知"/>
          <p:cNvSpPr>
            <a:spLocks/>
          </p:cNvSpPr>
          <p:nvPr/>
        </p:nvSpPr>
        <p:spPr bwMode="auto">
          <a:xfrm flipH="1" flipV="1">
            <a:off x="7604126" y="2879726"/>
            <a:ext cx="309563" cy="1089025"/>
          </a:xfrm>
          <a:custGeom>
            <a:avLst/>
            <a:gdLst>
              <a:gd name="T0" fmla="*/ 0 w 363"/>
              <a:gd name="T1" fmla="*/ 0 h 1230"/>
              <a:gd name="T2" fmla="*/ 300 w 363"/>
              <a:gd name="T3" fmla="*/ 330 h 1230"/>
              <a:gd name="T4" fmla="*/ 330 w 363"/>
              <a:gd name="T5" fmla="*/ 885 h 1230"/>
              <a:gd name="T6" fmla="*/ 104 w 363"/>
              <a:gd name="T7" fmla="*/ 123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230">
                <a:moveTo>
                  <a:pt x="0" y="0"/>
                </a:moveTo>
                <a:cubicBezTo>
                  <a:pt x="122" y="91"/>
                  <a:pt x="245" y="183"/>
                  <a:pt x="300" y="330"/>
                </a:cubicBezTo>
                <a:cubicBezTo>
                  <a:pt x="355" y="477"/>
                  <a:pt x="363" y="735"/>
                  <a:pt x="330" y="885"/>
                </a:cubicBezTo>
                <a:cubicBezTo>
                  <a:pt x="297" y="1035"/>
                  <a:pt x="149" y="1170"/>
                  <a:pt x="104" y="1230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099" name="未知"/>
          <p:cNvSpPr>
            <a:spLocks/>
          </p:cNvSpPr>
          <p:nvPr/>
        </p:nvSpPr>
        <p:spPr bwMode="auto">
          <a:xfrm flipV="1">
            <a:off x="6276975" y="2917826"/>
            <a:ext cx="414338" cy="1089025"/>
          </a:xfrm>
          <a:custGeom>
            <a:avLst/>
            <a:gdLst>
              <a:gd name="T0" fmla="*/ 0 w 363"/>
              <a:gd name="T1" fmla="*/ 0 h 1230"/>
              <a:gd name="T2" fmla="*/ 300 w 363"/>
              <a:gd name="T3" fmla="*/ 330 h 1230"/>
              <a:gd name="T4" fmla="*/ 330 w 363"/>
              <a:gd name="T5" fmla="*/ 885 h 1230"/>
              <a:gd name="T6" fmla="*/ 104 w 363"/>
              <a:gd name="T7" fmla="*/ 123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230">
                <a:moveTo>
                  <a:pt x="0" y="0"/>
                </a:moveTo>
                <a:cubicBezTo>
                  <a:pt x="122" y="91"/>
                  <a:pt x="245" y="183"/>
                  <a:pt x="300" y="330"/>
                </a:cubicBezTo>
                <a:cubicBezTo>
                  <a:pt x="355" y="477"/>
                  <a:pt x="363" y="735"/>
                  <a:pt x="330" y="885"/>
                </a:cubicBezTo>
                <a:cubicBezTo>
                  <a:pt x="297" y="1035"/>
                  <a:pt x="149" y="1170"/>
                  <a:pt x="104" y="1230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 rot="3600000" flipH="1">
            <a:off x="7191376" y="3738564"/>
            <a:ext cx="314325" cy="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 rot="4500000" flipH="1">
            <a:off x="7310438" y="3571876"/>
            <a:ext cx="315913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 rot="6000000" flipH="1">
            <a:off x="7458076" y="3262313"/>
            <a:ext cx="315912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 rot="6600000" flipH="1">
            <a:off x="6773863" y="3687763"/>
            <a:ext cx="315912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 rot="6000000" flipH="1">
            <a:off x="6673851" y="3351213"/>
            <a:ext cx="315912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 rot="5700000" flipH="1">
            <a:off x="6511132" y="3458370"/>
            <a:ext cx="315913" cy="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 rot="17700000" flipH="1">
            <a:off x="7192963" y="4678363"/>
            <a:ext cx="315912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107" name="Line 27"/>
          <p:cNvSpPr>
            <a:spLocks noChangeShapeType="1"/>
          </p:cNvSpPr>
          <p:nvPr/>
        </p:nvSpPr>
        <p:spPr bwMode="auto">
          <a:xfrm rot="16800000" flipH="1">
            <a:off x="7286626" y="4876801"/>
            <a:ext cx="315913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 rot="16500000" flipH="1">
            <a:off x="7433470" y="4925220"/>
            <a:ext cx="314325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 rot="15600000" flipH="1">
            <a:off x="6452395" y="4901407"/>
            <a:ext cx="314325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110" name="Line 30"/>
          <p:cNvSpPr>
            <a:spLocks noChangeShapeType="1"/>
          </p:cNvSpPr>
          <p:nvPr/>
        </p:nvSpPr>
        <p:spPr bwMode="auto">
          <a:xfrm rot="15600000" flipH="1">
            <a:off x="6652420" y="4918870"/>
            <a:ext cx="314325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6111" name="Line 31"/>
          <p:cNvSpPr>
            <a:spLocks noChangeShapeType="1"/>
          </p:cNvSpPr>
          <p:nvPr/>
        </p:nvSpPr>
        <p:spPr bwMode="auto">
          <a:xfrm rot="15600000" flipH="1">
            <a:off x="6840538" y="5099051"/>
            <a:ext cx="315913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grpSp>
        <p:nvGrpSpPr>
          <p:cNvPr id="46112" name="Group 32"/>
          <p:cNvGrpSpPr>
            <a:grpSpLocks/>
          </p:cNvGrpSpPr>
          <p:nvPr/>
        </p:nvGrpSpPr>
        <p:grpSpPr bwMode="auto">
          <a:xfrm>
            <a:off x="7065963" y="2781300"/>
            <a:ext cx="146050" cy="742950"/>
            <a:chOff x="0" y="0"/>
            <a:chExt cx="92" cy="468"/>
          </a:xfrm>
        </p:grpSpPr>
        <p:sp>
          <p:nvSpPr>
            <p:cNvPr id="46113" name="AutoShape 33"/>
            <p:cNvSpPr>
              <a:spLocks noChangeArrowheads="1"/>
            </p:cNvSpPr>
            <p:nvPr/>
          </p:nvSpPr>
          <p:spPr bwMode="auto">
            <a:xfrm flipH="1">
              <a:off x="0" y="0"/>
              <a:ext cx="92" cy="233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46114" name="AutoShape 34"/>
            <p:cNvSpPr>
              <a:spLocks noChangeArrowheads="1"/>
            </p:cNvSpPr>
            <p:nvPr/>
          </p:nvSpPr>
          <p:spPr bwMode="auto">
            <a:xfrm flipH="1" flipV="1">
              <a:off x="0" y="235"/>
              <a:ext cx="92" cy="233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</p:grpSp>
      <p:sp>
        <p:nvSpPr>
          <p:cNvPr id="46115" name="Text Box 35"/>
          <p:cNvSpPr txBox="1">
            <a:spLocks noChangeArrowheads="1"/>
          </p:cNvSpPr>
          <p:nvPr/>
        </p:nvSpPr>
        <p:spPr bwMode="auto">
          <a:xfrm>
            <a:off x="4367213" y="3860801"/>
            <a:ext cx="863600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8975725" y="3789363"/>
            <a:ext cx="863600" cy="779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6117" name="Rectangle 37"/>
          <p:cNvSpPr>
            <a:spLocks noChangeArrowheads="1"/>
          </p:cNvSpPr>
          <p:nvPr/>
        </p:nvSpPr>
        <p:spPr bwMode="auto">
          <a:xfrm>
            <a:off x="2279650" y="260350"/>
            <a:ext cx="72009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 b="1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00"/>
                </a:solidFill>
              </a:rPr>
              <a:t>3</a:t>
            </a:r>
            <a:r>
              <a:rPr lang="zh-CN" altLang="en-US" sz="3600" b="1">
                <a:solidFill>
                  <a:srgbClr val="000000"/>
                </a:solidFill>
              </a:rPr>
              <a:t>、根据磁感线，标出磁体的</a:t>
            </a:r>
            <a:r>
              <a:rPr lang="en-US" sz="3600" b="1">
                <a:solidFill>
                  <a:srgbClr val="000000"/>
                </a:solidFill>
              </a:rPr>
              <a:t>N</a:t>
            </a:r>
            <a:r>
              <a:rPr lang="zh-CN" altLang="en-US" sz="3600" b="1">
                <a:solidFill>
                  <a:srgbClr val="000000"/>
                </a:solidFill>
              </a:rPr>
              <a:t>、</a:t>
            </a:r>
            <a:r>
              <a:rPr lang="en-US" sz="3600" b="1">
                <a:solidFill>
                  <a:srgbClr val="000000"/>
                </a:solidFill>
              </a:rPr>
              <a:t>S</a:t>
            </a:r>
            <a:r>
              <a:rPr lang="zh-CN" altLang="en-US" sz="3600" b="1">
                <a:solidFill>
                  <a:srgbClr val="000000"/>
                </a:solidFill>
              </a:rPr>
              <a:t>极及小磁针的</a:t>
            </a:r>
            <a:r>
              <a:rPr lang="en-US" sz="3600" b="1">
                <a:solidFill>
                  <a:srgbClr val="000000"/>
                </a:solidFill>
              </a:rPr>
              <a:t>N</a:t>
            </a:r>
            <a:r>
              <a:rPr lang="zh-CN" altLang="en-US" sz="3600" b="1">
                <a:solidFill>
                  <a:srgbClr val="000000"/>
                </a:solidFill>
              </a:rPr>
              <a:t>、</a:t>
            </a:r>
            <a:r>
              <a:rPr lang="en-US" sz="3600" b="1">
                <a:solidFill>
                  <a:srgbClr val="000000"/>
                </a:solidFill>
              </a:rPr>
              <a:t>S</a:t>
            </a:r>
            <a:r>
              <a:rPr lang="zh-CN" altLang="en-US" sz="3600" b="1">
                <a:solidFill>
                  <a:srgbClr val="000000"/>
                </a:solidFill>
              </a:rPr>
              <a:t>极。</a:t>
            </a:r>
          </a:p>
        </p:txBody>
      </p:sp>
      <p:sp>
        <p:nvSpPr>
          <p:cNvPr id="46118" name="Text Box 38"/>
          <p:cNvSpPr txBox="1">
            <a:spLocks noChangeArrowheads="1"/>
          </p:cNvSpPr>
          <p:nvPr/>
        </p:nvSpPr>
        <p:spPr bwMode="auto">
          <a:xfrm>
            <a:off x="5735638" y="400526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6119" name="Text Box 39"/>
          <p:cNvSpPr txBox="1">
            <a:spLocks noChangeArrowheads="1"/>
          </p:cNvSpPr>
          <p:nvPr/>
        </p:nvSpPr>
        <p:spPr bwMode="auto">
          <a:xfrm>
            <a:off x="7175500" y="2438401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6120" name="Text Box 40"/>
          <p:cNvSpPr txBox="1">
            <a:spLocks noChangeArrowheads="1"/>
          </p:cNvSpPr>
          <p:nvPr/>
        </p:nvSpPr>
        <p:spPr bwMode="auto">
          <a:xfrm>
            <a:off x="6959601" y="3357563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000FF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291895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 autoUpdateAnimBg="0"/>
      <p:bldP spid="46118" grpId="0" autoUpdateAnimBg="0"/>
      <p:bldP spid="46119" grpId="0" autoUpdateAnimBg="0"/>
      <p:bldP spid="4612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889125" y="650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2135188" y="4724401"/>
          <a:ext cx="2019300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3" imgW="4286567" imgH="3676967" progId="MS_ClipArt_Gallery.2">
                  <p:embed/>
                </p:oleObj>
              </mc:Choice>
              <mc:Fallback>
                <p:oleObj r:id="rId3" imgW="4286567" imgH="367696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724401"/>
                        <a:ext cx="2019300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967663" y="3500438"/>
            <a:ext cx="1223962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8759826" y="3429001"/>
            <a:ext cx="1008063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7110" name="未知"/>
          <p:cNvSpPr>
            <a:spLocks/>
          </p:cNvSpPr>
          <p:nvPr/>
        </p:nvSpPr>
        <p:spPr bwMode="auto">
          <a:xfrm>
            <a:off x="4440239" y="4033839"/>
            <a:ext cx="1931987" cy="452437"/>
          </a:xfrm>
          <a:custGeom>
            <a:avLst/>
            <a:gdLst>
              <a:gd name="T0" fmla="*/ 0 w 400"/>
              <a:gd name="T1" fmla="*/ 0 h 400"/>
              <a:gd name="T2" fmla="*/ 400 w 400"/>
              <a:gd name="T3" fmla="*/ 0 h 400"/>
              <a:gd name="T4" fmla="*/ 400 w 400"/>
              <a:gd name="T5" fmla="*/ 400 h 400"/>
              <a:gd name="T6" fmla="*/ 0 w 400"/>
              <a:gd name="T7" fmla="*/ 400 h 400"/>
              <a:gd name="T8" fmla="*/ 0 w 40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400">
                <a:moveTo>
                  <a:pt x="0" y="0"/>
                </a:moveTo>
                <a:lnTo>
                  <a:pt x="400" y="0"/>
                </a:lnTo>
                <a:lnTo>
                  <a:pt x="400" y="400"/>
                </a:lnTo>
                <a:lnTo>
                  <a:pt x="0" y="400"/>
                </a:lnTo>
                <a:lnTo>
                  <a:pt x="0" y="0"/>
                </a:lnTo>
                <a:close/>
              </a:path>
            </a:pathLst>
          </a:custGeom>
          <a:noFill/>
          <a:ln w="254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11" name="未知"/>
          <p:cNvSpPr>
            <a:spLocks/>
          </p:cNvSpPr>
          <p:nvPr/>
        </p:nvSpPr>
        <p:spPr bwMode="auto">
          <a:xfrm>
            <a:off x="7835900" y="3989389"/>
            <a:ext cx="1931988" cy="452437"/>
          </a:xfrm>
          <a:custGeom>
            <a:avLst/>
            <a:gdLst>
              <a:gd name="T0" fmla="*/ 0 w 400"/>
              <a:gd name="T1" fmla="*/ 0 h 400"/>
              <a:gd name="T2" fmla="*/ 400 w 400"/>
              <a:gd name="T3" fmla="*/ 0 h 400"/>
              <a:gd name="T4" fmla="*/ 400 w 400"/>
              <a:gd name="T5" fmla="*/ 400 h 400"/>
              <a:gd name="T6" fmla="*/ 0 w 400"/>
              <a:gd name="T7" fmla="*/ 400 h 400"/>
              <a:gd name="T8" fmla="*/ 0 w 40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400">
                <a:moveTo>
                  <a:pt x="0" y="0"/>
                </a:moveTo>
                <a:lnTo>
                  <a:pt x="400" y="0"/>
                </a:lnTo>
                <a:lnTo>
                  <a:pt x="400" y="400"/>
                </a:lnTo>
                <a:lnTo>
                  <a:pt x="0" y="400"/>
                </a:lnTo>
                <a:lnTo>
                  <a:pt x="0" y="0"/>
                </a:lnTo>
                <a:close/>
              </a:path>
            </a:pathLst>
          </a:custGeom>
          <a:noFill/>
          <a:ln w="254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12" name="未知"/>
          <p:cNvSpPr>
            <a:spLocks/>
          </p:cNvSpPr>
          <p:nvPr/>
        </p:nvSpPr>
        <p:spPr bwMode="auto">
          <a:xfrm>
            <a:off x="6365875" y="4267200"/>
            <a:ext cx="687388" cy="1200150"/>
          </a:xfrm>
          <a:custGeom>
            <a:avLst/>
            <a:gdLst>
              <a:gd name="T0" fmla="*/ 0 w 826"/>
              <a:gd name="T1" fmla="*/ 0 h 1455"/>
              <a:gd name="T2" fmla="*/ 286 w 826"/>
              <a:gd name="T3" fmla="*/ 90 h 1455"/>
              <a:gd name="T4" fmla="*/ 480 w 826"/>
              <a:gd name="T5" fmla="*/ 300 h 1455"/>
              <a:gd name="T6" fmla="*/ 660 w 826"/>
              <a:gd name="T7" fmla="*/ 600 h 1455"/>
              <a:gd name="T8" fmla="*/ 780 w 826"/>
              <a:gd name="T9" fmla="*/ 1065 h 1455"/>
              <a:gd name="T10" fmla="*/ 826 w 826"/>
              <a:gd name="T11" fmla="*/ 1455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6" h="1455">
                <a:moveTo>
                  <a:pt x="0" y="0"/>
                </a:moveTo>
                <a:cubicBezTo>
                  <a:pt x="103" y="20"/>
                  <a:pt x="206" y="40"/>
                  <a:pt x="286" y="90"/>
                </a:cubicBezTo>
                <a:cubicBezTo>
                  <a:pt x="366" y="140"/>
                  <a:pt x="418" y="215"/>
                  <a:pt x="480" y="300"/>
                </a:cubicBezTo>
                <a:cubicBezTo>
                  <a:pt x="542" y="385"/>
                  <a:pt x="610" y="473"/>
                  <a:pt x="660" y="600"/>
                </a:cubicBezTo>
                <a:cubicBezTo>
                  <a:pt x="710" y="727"/>
                  <a:pt x="752" y="923"/>
                  <a:pt x="780" y="1065"/>
                </a:cubicBezTo>
                <a:cubicBezTo>
                  <a:pt x="808" y="1207"/>
                  <a:pt x="821" y="1400"/>
                  <a:pt x="826" y="1455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13" name="未知"/>
          <p:cNvSpPr>
            <a:spLocks/>
          </p:cNvSpPr>
          <p:nvPr/>
        </p:nvSpPr>
        <p:spPr bwMode="auto">
          <a:xfrm flipV="1">
            <a:off x="6389689" y="2884488"/>
            <a:ext cx="688975" cy="1300162"/>
          </a:xfrm>
          <a:custGeom>
            <a:avLst/>
            <a:gdLst>
              <a:gd name="T0" fmla="*/ 0 w 826"/>
              <a:gd name="T1" fmla="*/ 0 h 1455"/>
              <a:gd name="T2" fmla="*/ 286 w 826"/>
              <a:gd name="T3" fmla="*/ 90 h 1455"/>
              <a:gd name="T4" fmla="*/ 480 w 826"/>
              <a:gd name="T5" fmla="*/ 300 h 1455"/>
              <a:gd name="T6" fmla="*/ 660 w 826"/>
              <a:gd name="T7" fmla="*/ 600 h 1455"/>
              <a:gd name="T8" fmla="*/ 780 w 826"/>
              <a:gd name="T9" fmla="*/ 1065 h 1455"/>
              <a:gd name="T10" fmla="*/ 826 w 826"/>
              <a:gd name="T11" fmla="*/ 1455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6" h="1455">
                <a:moveTo>
                  <a:pt x="0" y="0"/>
                </a:moveTo>
                <a:cubicBezTo>
                  <a:pt x="103" y="20"/>
                  <a:pt x="206" y="40"/>
                  <a:pt x="286" y="90"/>
                </a:cubicBezTo>
                <a:cubicBezTo>
                  <a:pt x="366" y="140"/>
                  <a:pt x="418" y="215"/>
                  <a:pt x="480" y="300"/>
                </a:cubicBezTo>
                <a:cubicBezTo>
                  <a:pt x="542" y="385"/>
                  <a:pt x="610" y="473"/>
                  <a:pt x="660" y="600"/>
                </a:cubicBezTo>
                <a:cubicBezTo>
                  <a:pt x="710" y="727"/>
                  <a:pt x="752" y="923"/>
                  <a:pt x="780" y="1065"/>
                </a:cubicBezTo>
                <a:cubicBezTo>
                  <a:pt x="808" y="1207"/>
                  <a:pt x="821" y="1400"/>
                  <a:pt x="826" y="1455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14" name="未知"/>
          <p:cNvSpPr>
            <a:spLocks/>
          </p:cNvSpPr>
          <p:nvPr/>
        </p:nvSpPr>
        <p:spPr bwMode="auto">
          <a:xfrm flipH="1">
            <a:off x="7202489" y="4278314"/>
            <a:ext cx="600075" cy="1201737"/>
          </a:xfrm>
          <a:custGeom>
            <a:avLst/>
            <a:gdLst>
              <a:gd name="T0" fmla="*/ 0 w 826"/>
              <a:gd name="T1" fmla="*/ 0 h 1455"/>
              <a:gd name="T2" fmla="*/ 286 w 826"/>
              <a:gd name="T3" fmla="*/ 90 h 1455"/>
              <a:gd name="T4" fmla="*/ 480 w 826"/>
              <a:gd name="T5" fmla="*/ 300 h 1455"/>
              <a:gd name="T6" fmla="*/ 660 w 826"/>
              <a:gd name="T7" fmla="*/ 600 h 1455"/>
              <a:gd name="T8" fmla="*/ 780 w 826"/>
              <a:gd name="T9" fmla="*/ 1065 h 1455"/>
              <a:gd name="T10" fmla="*/ 826 w 826"/>
              <a:gd name="T11" fmla="*/ 1455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6" h="1455">
                <a:moveTo>
                  <a:pt x="0" y="0"/>
                </a:moveTo>
                <a:cubicBezTo>
                  <a:pt x="103" y="20"/>
                  <a:pt x="206" y="40"/>
                  <a:pt x="286" y="90"/>
                </a:cubicBezTo>
                <a:cubicBezTo>
                  <a:pt x="366" y="140"/>
                  <a:pt x="418" y="215"/>
                  <a:pt x="480" y="300"/>
                </a:cubicBezTo>
                <a:cubicBezTo>
                  <a:pt x="542" y="385"/>
                  <a:pt x="610" y="473"/>
                  <a:pt x="660" y="600"/>
                </a:cubicBezTo>
                <a:cubicBezTo>
                  <a:pt x="710" y="727"/>
                  <a:pt x="752" y="923"/>
                  <a:pt x="780" y="1065"/>
                </a:cubicBezTo>
                <a:cubicBezTo>
                  <a:pt x="808" y="1207"/>
                  <a:pt x="821" y="1400"/>
                  <a:pt x="826" y="1455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15" name="未知"/>
          <p:cNvSpPr>
            <a:spLocks/>
          </p:cNvSpPr>
          <p:nvPr/>
        </p:nvSpPr>
        <p:spPr bwMode="auto">
          <a:xfrm flipH="1" flipV="1">
            <a:off x="7199314" y="2927351"/>
            <a:ext cx="600075" cy="1262063"/>
          </a:xfrm>
          <a:custGeom>
            <a:avLst/>
            <a:gdLst>
              <a:gd name="T0" fmla="*/ 0 w 826"/>
              <a:gd name="T1" fmla="*/ 0 h 1455"/>
              <a:gd name="T2" fmla="*/ 286 w 826"/>
              <a:gd name="T3" fmla="*/ 90 h 1455"/>
              <a:gd name="T4" fmla="*/ 480 w 826"/>
              <a:gd name="T5" fmla="*/ 300 h 1455"/>
              <a:gd name="T6" fmla="*/ 660 w 826"/>
              <a:gd name="T7" fmla="*/ 600 h 1455"/>
              <a:gd name="T8" fmla="*/ 780 w 826"/>
              <a:gd name="T9" fmla="*/ 1065 h 1455"/>
              <a:gd name="T10" fmla="*/ 826 w 826"/>
              <a:gd name="T11" fmla="*/ 1455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6" h="1455">
                <a:moveTo>
                  <a:pt x="0" y="0"/>
                </a:moveTo>
                <a:cubicBezTo>
                  <a:pt x="103" y="20"/>
                  <a:pt x="206" y="40"/>
                  <a:pt x="286" y="90"/>
                </a:cubicBezTo>
                <a:cubicBezTo>
                  <a:pt x="366" y="140"/>
                  <a:pt x="418" y="215"/>
                  <a:pt x="480" y="300"/>
                </a:cubicBezTo>
                <a:cubicBezTo>
                  <a:pt x="542" y="385"/>
                  <a:pt x="610" y="473"/>
                  <a:pt x="660" y="600"/>
                </a:cubicBezTo>
                <a:cubicBezTo>
                  <a:pt x="710" y="727"/>
                  <a:pt x="752" y="923"/>
                  <a:pt x="780" y="1065"/>
                </a:cubicBezTo>
                <a:cubicBezTo>
                  <a:pt x="808" y="1207"/>
                  <a:pt x="821" y="1400"/>
                  <a:pt x="826" y="1455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16" name="未知"/>
          <p:cNvSpPr>
            <a:spLocks/>
          </p:cNvSpPr>
          <p:nvPr/>
        </p:nvSpPr>
        <p:spPr bwMode="auto">
          <a:xfrm flipH="1">
            <a:off x="7418389" y="4402139"/>
            <a:ext cx="371475" cy="1089025"/>
          </a:xfrm>
          <a:custGeom>
            <a:avLst/>
            <a:gdLst>
              <a:gd name="T0" fmla="*/ 0 w 543"/>
              <a:gd name="T1" fmla="*/ 0 h 1155"/>
              <a:gd name="T2" fmla="*/ 256 w 543"/>
              <a:gd name="T3" fmla="*/ 90 h 1155"/>
              <a:gd name="T4" fmla="*/ 436 w 543"/>
              <a:gd name="T5" fmla="*/ 315 h 1155"/>
              <a:gd name="T6" fmla="*/ 526 w 543"/>
              <a:gd name="T7" fmla="*/ 630 h 1155"/>
              <a:gd name="T8" fmla="*/ 540 w 543"/>
              <a:gd name="T9" fmla="*/ 1155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" h="1155">
                <a:moveTo>
                  <a:pt x="0" y="0"/>
                </a:moveTo>
                <a:cubicBezTo>
                  <a:pt x="91" y="18"/>
                  <a:pt x="183" y="37"/>
                  <a:pt x="256" y="90"/>
                </a:cubicBezTo>
                <a:cubicBezTo>
                  <a:pt x="329" y="143"/>
                  <a:pt x="391" y="225"/>
                  <a:pt x="436" y="315"/>
                </a:cubicBezTo>
                <a:cubicBezTo>
                  <a:pt x="481" y="405"/>
                  <a:pt x="509" y="490"/>
                  <a:pt x="526" y="630"/>
                </a:cubicBezTo>
                <a:cubicBezTo>
                  <a:pt x="543" y="770"/>
                  <a:pt x="540" y="1045"/>
                  <a:pt x="540" y="1155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17" name="未知"/>
          <p:cNvSpPr>
            <a:spLocks/>
          </p:cNvSpPr>
          <p:nvPr/>
        </p:nvSpPr>
        <p:spPr bwMode="auto">
          <a:xfrm>
            <a:off x="6389689" y="4427539"/>
            <a:ext cx="452437" cy="1089025"/>
          </a:xfrm>
          <a:custGeom>
            <a:avLst/>
            <a:gdLst>
              <a:gd name="T0" fmla="*/ 0 w 543"/>
              <a:gd name="T1" fmla="*/ 0 h 1155"/>
              <a:gd name="T2" fmla="*/ 256 w 543"/>
              <a:gd name="T3" fmla="*/ 90 h 1155"/>
              <a:gd name="T4" fmla="*/ 436 w 543"/>
              <a:gd name="T5" fmla="*/ 315 h 1155"/>
              <a:gd name="T6" fmla="*/ 526 w 543"/>
              <a:gd name="T7" fmla="*/ 630 h 1155"/>
              <a:gd name="T8" fmla="*/ 540 w 543"/>
              <a:gd name="T9" fmla="*/ 1155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" h="1155">
                <a:moveTo>
                  <a:pt x="0" y="0"/>
                </a:moveTo>
                <a:cubicBezTo>
                  <a:pt x="91" y="18"/>
                  <a:pt x="183" y="37"/>
                  <a:pt x="256" y="90"/>
                </a:cubicBezTo>
                <a:cubicBezTo>
                  <a:pt x="329" y="143"/>
                  <a:pt x="391" y="225"/>
                  <a:pt x="436" y="315"/>
                </a:cubicBezTo>
                <a:cubicBezTo>
                  <a:pt x="481" y="405"/>
                  <a:pt x="509" y="490"/>
                  <a:pt x="526" y="630"/>
                </a:cubicBezTo>
                <a:cubicBezTo>
                  <a:pt x="543" y="770"/>
                  <a:pt x="540" y="1045"/>
                  <a:pt x="540" y="1155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18" name="未知"/>
          <p:cNvSpPr>
            <a:spLocks/>
          </p:cNvSpPr>
          <p:nvPr/>
        </p:nvSpPr>
        <p:spPr bwMode="auto">
          <a:xfrm flipV="1">
            <a:off x="6389689" y="2892425"/>
            <a:ext cx="452437" cy="1176338"/>
          </a:xfrm>
          <a:custGeom>
            <a:avLst/>
            <a:gdLst>
              <a:gd name="T0" fmla="*/ 0 w 543"/>
              <a:gd name="T1" fmla="*/ 0 h 1155"/>
              <a:gd name="T2" fmla="*/ 256 w 543"/>
              <a:gd name="T3" fmla="*/ 90 h 1155"/>
              <a:gd name="T4" fmla="*/ 436 w 543"/>
              <a:gd name="T5" fmla="*/ 315 h 1155"/>
              <a:gd name="T6" fmla="*/ 526 w 543"/>
              <a:gd name="T7" fmla="*/ 630 h 1155"/>
              <a:gd name="T8" fmla="*/ 540 w 543"/>
              <a:gd name="T9" fmla="*/ 1155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" h="1155">
                <a:moveTo>
                  <a:pt x="0" y="0"/>
                </a:moveTo>
                <a:cubicBezTo>
                  <a:pt x="91" y="18"/>
                  <a:pt x="183" y="37"/>
                  <a:pt x="256" y="90"/>
                </a:cubicBezTo>
                <a:cubicBezTo>
                  <a:pt x="329" y="143"/>
                  <a:pt x="391" y="225"/>
                  <a:pt x="436" y="315"/>
                </a:cubicBezTo>
                <a:cubicBezTo>
                  <a:pt x="481" y="405"/>
                  <a:pt x="509" y="490"/>
                  <a:pt x="526" y="630"/>
                </a:cubicBezTo>
                <a:cubicBezTo>
                  <a:pt x="543" y="770"/>
                  <a:pt x="540" y="1045"/>
                  <a:pt x="540" y="1155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19" name="未知"/>
          <p:cNvSpPr>
            <a:spLocks/>
          </p:cNvSpPr>
          <p:nvPr/>
        </p:nvSpPr>
        <p:spPr bwMode="auto">
          <a:xfrm flipH="1" flipV="1">
            <a:off x="7427913" y="2905125"/>
            <a:ext cx="373062" cy="1125538"/>
          </a:xfrm>
          <a:custGeom>
            <a:avLst/>
            <a:gdLst>
              <a:gd name="T0" fmla="*/ 0 w 543"/>
              <a:gd name="T1" fmla="*/ 0 h 1155"/>
              <a:gd name="T2" fmla="*/ 256 w 543"/>
              <a:gd name="T3" fmla="*/ 90 h 1155"/>
              <a:gd name="T4" fmla="*/ 436 w 543"/>
              <a:gd name="T5" fmla="*/ 315 h 1155"/>
              <a:gd name="T6" fmla="*/ 526 w 543"/>
              <a:gd name="T7" fmla="*/ 630 h 1155"/>
              <a:gd name="T8" fmla="*/ 540 w 543"/>
              <a:gd name="T9" fmla="*/ 1155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" h="1155">
                <a:moveTo>
                  <a:pt x="0" y="0"/>
                </a:moveTo>
                <a:cubicBezTo>
                  <a:pt x="91" y="18"/>
                  <a:pt x="183" y="37"/>
                  <a:pt x="256" y="90"/>
                </a:cubicBezTo>
                <a:cubicBezTo>
                  <a:pt x="329" y="143"/>
                  <a:pt x="391" y="225"/>
                  <a:pt x="436" y="315"/>
                </a:cubicBezTo>
                <a:cubicBezTo>
                  <a:pt x="481" y="405"/>
                  <a:pt x="509" y="490"/>
                  <a:pt x="526" y="630"/>
                </a:cubicBezTo>
                <a:cubicBezTo>
                  <a:pt x="543" y="770"/>
                  <a:pt x="540" y="1045"/>
                  <a:pt x="540" y="1155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20" name="未知"/>
          <p:cNvSpPr>
            <a:spLocks/>
          </p:cNvSpPr>
          <p:nvPr/>
        </p:nvSpPr>
        <p:spPr bwMode="auto">
          <a:xfrm>
            <a:off x="6229350" y="4464050"/>
            <a:ext cx="414338" cy="1016000"/>
          </a:xfrm>
          <a:custGeom>
            <a:avLst/>
            <a:gdLst>
              <a:gd name="T0" fmla="*/ 0 w 363"/>
              <a:gd name="T1" fmla="*/ 0 h 1230"/>
              <a:gd name="T2" fmla="*/ 300 w 363"/>
              <a:gd name="T3" fmla="*/ 330 h 1230"/>
              <a:gd name="T4" fmla="*/ 330 w 363"/>
              <a:gd name="T5" fmla="*/ 885 h 1230"/>
              <a:gd name="T6" fmla="*/ 104 w 363"/>
              <a:gd name="T7" fmla="*/ 123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230">
                <a:moveTo>
                  <a:pt x="0" y="0"/>
                </a:moveTo>
                <a:cubicBezTo>
                  <a:pt x="122" y="91"/>
                  <a:pt x="245" y="183"/>
                  <a:pt x="300" y="330"/>
                </a:cubicBezTo>
                <a:cubicBezTo>
                  <a:pt x="355" y="477"/>
                  <a:pt x="363" y="735"/>
                  <a:pt x="330" y="885"/>
                </a:cubicBezTo>
                <a:cubicBezTo>
                  <a:pt x="297" y="1035"/>
                  <a:pt x="149" y="1170"/>
                  <a:pt x="104" y="1230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21" name="未知"/>
          <p:cNvSpPr>
            <a:spLocks/>
          </p:cNvSpPr>
          <p:nvPr/>
        </p:nvSpPr>
        <p:spPr bwMode="auto">
          <a:xfrm flipH="1">
            <a:off x="7581901" y="4464050"/>
            <a:ext cx="371475" cy="1016000"/>
          </a:xfrm>
          <a:custGeom>
            <a:avLst/>
            <a:gdLst>
              <a:gd name="T0" fmla="*/ 0 w 363"/>
              <a:gd name="T1" fmla="*/ 0 h 1230"/>
              <a:gd name="T2" fmla="*/ 300 w 363"/>
              <a:gd name="T3" fmla="*/ 330 h 1230"/>
              <a:gd name="T4" fmla="*/ 330 w 363"/>
              <a:gd name="T5" fmla="*/ 885 h 1230"/>
              <a:gd name="T6" fmla="*/ 104 w 363"/>
              <a:gd name="T7" fmla="*/ 123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230">
                <a:moveTo>
                  <a:pt x="0" y="0"/>
                </a:moveTo>
                <a:cubicBezTo>
                  <a:pt x="122" y="91"/>
                  <a:pt x="245" y="183"/>
                  <a:pt x="300" y="330"/>
                </a:cubicBezTo>
                <a:cubicBezTo>
                  <a:pt x="355" y="477"/>
                  <a:pt x="363" y="735"/>
                  <a:pt x="330" y="885"/>
                </a:cubicBezTo>
                <a:cubicBezTo>
                  <a:pt x="297" y="1035"/>
                  <a:pt x="149" y="1170"/>
                  <a:pt x="104" y="1230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22" name="未知"/>
          <p:cNvSpPr>
            <a:spLocks/>
          </p:cNvSpPr>
          <p:nvPr/>
        </p:nvSpPr>
        <p:spPr bwMode="auto">
          <a:xfrm flipH="1" flipV="1">
            <a:off x="7604126" y="2879726"/>
            <a:ext cx="309563" cy="1089025"/>
          </a:xfrm>
          <a:custGeom>
            <a:avLst/>
            <a:gdLst>
              <a:gd name="T0" fmla="*/ 0 w 363"/>
              <a:gd name="T1" fmla="*/ 0 h 1230"/>
              <a:gd name="T2" fmla="*/ 300 w 363"/>
              <a:gd name="T3" fmla="*/ 330 h 1230"/>
              <a:gd name="T4" fmla="*/ 330 w 363"/>
              <a:gd name="T5" fmla="*/ 885 h 1230"/>
              <a:gd name="T6" fmla="*/ 104 w 363"/>
              <a:gd name="T7" fmla="*/ 123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230">
                <a:moveTo>
                  <a:pt x="0" y="0"/>
                </a:moveTo>
                <a:cubicBezTo>
                  <a:pt x="122" y="91"/>
                  <a:pt x="245" y="183"/>
                  <a:pt x="300" y="330"/>
                </a:cubicBezTo>
                <a:cubicBezTo>
                  <a:pt x="355" y="477"/>
                  <a:pt x="363" y="735"/>
                  <a:pt x="330" y="885"/>
                </a:cubicBezTo>
                <a:cubicBezTo>
                  <a:pt x="297" y="1035"/>
                  <a:pt x="149" y="1170"/>
                  <a:pt x="104" y="1230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23" name="未知"/>
          <p:cNvSpPr>
            <a:spLocks/>
          </p:cNvSpPr>
          <p:nvPr/>
        </p:nvSpPr>
        <p:spPr bwMode="auto">
          <a:xfrm flipV="1">
            <a:off x="6276975" y="2917826"/>
            <a:ext cx="414338" cy="1089025"/>
          </a:xfrm>
          <a:custGeom>
            <a:avLst/>
            <a:gdLst>
              <a:gd name="T0" fmla="*/ 0 w 363"/>
              <a:gd name="T1" fmla="*/ 0 h 1230"/>
              <a:gd name="T2" fmla="*/ 300 w 363"/>
              <a:gd name="T3" fmla="*/ 330 h 1230"/>
              <a:gd name="T4" fmla="*/ 330 w 363"/>
              <a:gd name="T5" fmla="*/ 885 h 1230"/>
              <a:gd name="T6" fmla="*/ 104 w 363"/>
              <a:gd name="T7" fmla="*/ 123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230">
                <a:moveTo>
                  <a:pt x="0" y="0"/>
                </a:moveTo>
                <a:cubicBezTo>
                  <a:pt x="122" y="91"/>
                  <a:pt x="245" y="183"/>
                  <a:pt x="300" y="330"/>
                </a:cubicBezTo>
                <a:cubicBezTo>
                  <a:pt x="355" y="477"/>
                  <a:pt x="363" y="735"/>
                  <a:pt x="330" y="885"/>
                </a:cubicBezTo>
                <a:cubicBezTo>
                  <a:pt x="297" y="1035"/>
                  <a:pt x="149" y="1170"/>
                  <a:pt x="104" y="1230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 rot="3600000" flipH="1">
            <a:off x="7191376" y="3738564"/>
            <a:ext cx="314325" cy="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 rot="4500000" flipH="1">
            <a:off x="7310438" y="3571876"/>
            <a:ext cx="315913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rot="6000000" flipH="1">
            <a:off x="7458076" y="3262313"/>
            <a:ext cx="315912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rot="6600000" flipH="1">
            <a:off x="6773863" y="3687763"/>
            <a:ext cx="315912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 rot="6000000" flipH="1">
            <a:off x="6673851" y="3351213"/>
            <a:ext cx="315912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 rot="5700000" flipH="1">
            <a:off x="6511132" y="3458370"/>
            <a:ext cx="315913" cy="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 rot="17700000" flipH="1">
            <a:off x="7192963" y="4678363"/>
            <a:ext cx="315912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 rot="16800000" flipH="1">
            <a:off x="7286626" y="4876801"/>
            <a:ext cx="315913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 rot="16500000" flipH="1">
            <a:off x="7433470" y="4925220"/>
            <a:ext cx="314325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 rot="15600000" flipH="1">
            <a:off x="6452395" y="4901407"/>
            <a:ext cx="314325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 rot="15600000" flipH="1">
            <a:off x="6652420" y="4918870"/>
            <a:ext cx="314325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 rot="15600000" flipH="1">
            <a:off x="6840538" y="5099051"/>
            <a:ext cx="315913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36" name="AutoShape 32"/>
          <p:cNvSpPr>
            <a:spLocks noChangeArrowheads="1"/>
          </p:cNvSpPr>
          <p:nvPr/>
        </p:nvSpPr>
        <p:spPr bwMode="auto">
          <a:xfrm flipH="1">
            <a:off x="7065963" y="2781300"/>
            <a:ext cx="146050" cy="36988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37" name="AutoShape 33"/>
          <p:cNvSpPr>
            <a:spLocks noChangeArrowheads="1"/>
          </p:cNvSpPr>
          <p:nvPr/>
        </p:nvSpPr>
        <p:spPr bwMode="auto">
          <a:xfrm flipH="1" flipV="1">
            <a:off x="7065963" y="3154364"/>
            <a:ext cx="146050" cy="369887"/>
          </a:xfrm>
          <a:prstGeom prst="triangle">
            <a:avLst>
              <a:gd name="adj" fmla="val 50000"/>
            </a:avLst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4367213" y="3860801"/>
            <a:ext cx="863600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8975725" y="3789363"/>
            <a:ext cx="863600" cy="779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2279650" y="260350"/>
            <a:ext cx="72009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 b="1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00"/>
                </a:solidFill>
              </a:rPr>
              <a:t>3</a:t>
            </a:r>
            <a:r>
              <a:rPr lang="zh-CN" altLang="en-US" sz="3600" b="1">
                <a:solidFill>
                  <a:srgbClr val="000000"/>
                </a:solidFill>
              </a:rPr>
              <a:t>、根据磁感线，标出磁体的</a:t>
            </a:r>
            <a:r>
              <a:rPr lang="en-US" sz="3600" b="1">
                <a:solidFill>
                  <a:srgbClr val="000000"/>
                </a:solidFill>
              </a:rPr>
              <a:t>N</a:t>
            </a:r>
            <a:r>
              <a:rPr lang="zh-CN" altLang="en-US" sz="3600" b="1">
                <a:solidFill>
                  <a:srgbClr val="000000"/>
                </a:solidFill>
              </a:rPr>
              <a:t>、</a:t>
            </a:r>
            <a:r>
              <a:rPr lang="en-US" sz="3600" b="1">
                <a:solidFill>
                  <a:srgbClr val="000000"/>
                </a:solidFill>
              </a:rPr>
              <a:t>S</a:t>
            </a:r>
            <a:r>
              <a:rPr lang="zh-CN" altLang="en-US" sz="3600" b="1">
                <a:solidFill>
                  <a:srgbClr val="000000"/>
                </a:solidFill>
              </a:rPr>
              <a:t>极及小磁针的</a:t>
            </a:r>
            <a:r>
              <a:rPr lang="en-US" sz="3600" b="1">
                <a:solidFill>
                  <a:srgbClr val="000000"/>
                </a:solidFill>
              </a:rPr>
              <a:t>N</a:t>
            </a:r>
            <a:r>
              <a:rPr lang="zh-CN" altLang="en-US" sz="3600" b="1">
                <a:solidFill>
                  <a:srgbClr val="000000"/>
                </a:solidFill>
              </a:rPr>
              <a:t>、</a:t>
            </a:r>
            <a:r>
              <a:rPr lang="en-US" sz="3600" b="1">
                <a:solidFill>
                  <a:srgbClr val="000000"/>
                </a:solidFill>
              </a:rPr>
              <a:t>S</a:t>
            </a:r>
            <a:r>
              <a:rPr lang="zh-CN" altLang="en-US" sz="3600" b="1">
                <a:solidFill>
                  <a:srgbClr val="000000"/>
                </a:solidFill>
              </a:rPr>
              <a:t>极。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5735638" y="400526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7175500" y="2438401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6959601" y="3357563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2438400" y="2895600"/>
            <a:ext cx="2514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小磁针</a:t>
            </a:r>
            <a:r>
              <a:rPr lang="en-US" sz="2800" b="1">
                <a:solidFill>
                  <a:srgbClr val="FF0000"/>
                </a:solidFill>
              </a:rPr>
              <a:t>N</a:t>
            </a:r>
            <a:r>
              <a:rPr lang="zh-CN" altLang="en-US" sz="2800" b="1">
                <a:solidFill>
                  <a:srgbClr val="FF0000"/>
                </a:solidFill>
              </a:rPr>
              <a:t>极</a:t>
            </a:r>
            <a:r>
              <a:rPr lang="zh-CN" altLang="en-US" sz="2800" b="1">
                <a:solidFill>
                  <a:srgbClr val="000000"/>
                </a:solidFill>
              </a:rPr>
              <a:t>的指向和磁感线方向相同</a:t>
            </a:r>
          </a:p>
        </p:txBody>
      </p:sp>
      <p:sp>
        <p:nvSpPr>
          <p:cNvPr id="47145" name="WordArt 41"/>
          <p:cNvSpPr>
            <a:spLocks noChangeArrowheads="1" noChangeShapeType="1"/>
          </p:cNvSpPr>
          <p:nvPr/>
        </p:nvSpPr>
        <p:spPr bwMode="auto">
          <a:xfrm>
            <a:off x="9410700" y="6381750"/>
            <a:ext cx="1257300" cy="306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wl.12999.com</a:t>
            </a:r>
            <a:endParaRPr lang="zh-CN" altLang="en-US" sz="1600" b="1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5040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6" grpId="0" animBg="1"/>
      <p:bldP spid="4714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889125" y="650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135188" y="4724401"/>
          <a:ext cx="2019300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r:id="rId6" imgW="4286567" imgH="3676967" progId="MS_ClipArt_Gallery.2">
                  <p:embed/>
                </p:oleObj>
              </mc:Choice>
              <mc:Fallback>
                <p:oleObj r:id="rId6" imgW="4286567" imgH="367696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724401"/>
                        <a:ext cx="2019300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919288" y="909638"/>
            <a:ext cx="76327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44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44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、根据小磁针的</a:t>
            </a:r>
            <a:r>
              <a:rPr lang="en-US" sz="44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N</a:t>
            </a:r>
            <a:r>
              <a:rPr lang="zh-CN" altLang="en-US" sz="44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sz="44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</a:t>
            </a:r>
            <a:r>
              <a:rPr lang="zh-CN" altLang="en-US" sz="44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极，在图中标出磁体的极性，并画出磁体周围的磁感线的分布。</a:t>
            </a:r>
          </a:p>
        </p:txBody>
      </p:sp>
      <p:grpSp>
        <p:nvGrpSpPr>
          <p:cNvPr id="48133" name="Group 5"/>
          <p:cNvGrpSpPr>
            <a:grpSpLocks/>
          </p:cNvGrpSpPr>
          <p:nvPr/>
        </p:nvGrpSpPr>
        <p:grpSpPr bwMode="auto">
          <a:xfrm>
            <a:off x="7175500" y="4005263"/>
            <a:ext cx="1225550" cy="1008062"/>
            <a:chOff x="0" y="0"/>
            <a:chExt cx="772" cy="635"/>
          </a:xfrm>
        </p:grpSpPr>
        <p:grpSp>
          <p:nvGrpSpPr>
            <p:cNvPr id="48134" name="Group 6"/>
            <p:cNvGrpSpPr>
              <a:grpSpLocks/>
            </p:cNvGrpSpPr>
            <p:nvPr/>
          </p:nvGrpSpPr>
          <p:grpSpPr bwMode="auto">
            <a:xfrm>
              <a:off x="0" y="0"/>
              <a:ext cx="726" cy="182"/>
              <a:chOff x="0" y="0"/>
              <a:chExt cx="726" cy="182"/>
            </a:xfrm>
          </p:grpSpPr>
          <p:sp>
            <p:nvSpPr>
              <p:cNvPr id="48135" name="Line 7"/>
              <p:cNvSpPr>
                <a:spLocks noChangeShapeType="1"/>
              </p:cNvSpPr>
              <p:nvPr/>
            </p:nvSpPr>
            <p:spPr bwMode="auto">
              <a:xfrm flipH="1">
                <a:off x="182" y="0"/>
                <a:ext cx="136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8136" name="Line 8"/>
              <p:cNvSpPr>
                <a:spLocks noChangeShapeType="1"/>
              </p:cNvSpPr>
              <p:nvPr/>
            </p:nvSpPr>
            <p:spPr bwMode="auto">
              <a:xfrm>
                <a:off x="0" y="91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8137" name="Line 9"/>
              <p:cNvSpPr>
                <a:spLocks noChangeShapeType="1"/>
              </p:cNvSpPr>
              <p:nvPr/>
            </p:nvSpPr>
            <p:spPr bwMode="auto">
              <a:xfrm>
                <a:off x="182" y="91"/>
                <a:ext cx="9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138" name="Group 10"/>
            <p:cNvGrpSpPr>
              <a:grpSpLocks/>
            </p:cNvGrpSpPr>
            <p:nvPr/>
          </p:nvGrpSpPr>
          <p:grpSpPr bwMode="auto">
            <a:xfrm>
              <a:off x="0" y="227"/>
              <a:ext cx="772" cy="182"/>
              <a:chOff x="0" y="0"/>
              <a:chExt cx="726" cy="182"/>
            </a:xfrm>
          </p:grpSpPr>
          <p:sp>
            <p:nvSpPr>
              <p:cNvPr id="48139" name="Line 11"/>
              <p:cNvSpPr>
                <a:spLocks noChangeShapeType="1"/>
              </p:cNvSpPr>
              <p:nvPr/>
            </p:nvSpPr>
            <p:spPr bwMode="auto">
              <a:xfrm flipH="1">
                <a:off x="182" y="0"/>
                <a:ext cx="136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0" name="Line 12"/>
              <p:cNvSpPr>
                <a:spLocks noChangeShapeType="1"/>
              </p:cNvSpPr>
              <p:nvPr/>
            </p:nvSpPr>
            <p:spPr bwMode="auto">
              <a:xfrm>
                <a:off x="0" y="91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1" name="Line 13"/>
              <p:cNvSpPr>
                <a:spLocks noChangeShapeType="1"/>
              </p:cNvSpPr>
              <p:nvPr/>
            </p:nvSpPr>
            <p:spPr bwMode="auto">
              <a:xfrm>
                <a:off x="182" y="91"/>
                <a:ext cx="9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142" name="Group 14"/>
            <p:cNvGrpSpPr>
              <a:grpSpLocks/>
            </p:cNvGrpSpPr>
            <p:nvPr/>
          </p:nvGrpSpPr>
          <p:grpSpPr bwMode="auto">
            <a:xfrm>
              <a:off x="0" y="453"/>
              <a:ext cx="772" cy="182"/>
              <a:chOff x="0" y="0"/>
              <a:chExt cx="726" cy="182"/>
            </a:xfrm>
          </p:grpSpPr>
          <p:sp>
            <p:nvSpPr>
              <p:cNvPr id="48143" name="Line 15"/>
              <p:cNvSpPr>
                <a:spLocks noChangeShapeType="1"/>
              </p:cNvSpPr>
              <p:nvPr/>
            </p:nvSpPr>
            <p:spPr bwMode="auto">
              <a:xfrm flipH="1">
                <a:off x="182" y="0"/>
                <a:ext cx="136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4" name="Line 16"/>
              <p:cNvSpPr>
                <a:spLocks noChangeShapeType="1"/>
              </p:cNvSpPr>
              <p:nvPr/>
            </p:nvSpPr>
            <p:spPr bwMode="auto">
              <a:xfrm>
                <a:off x="0" y="91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5" name="Line 17"/>
              <p:cNvSpPr>
                <a:spLocks noChangeShapeType="1"/>
              </p:cNvSpPr>
              <p:nvPr/>
            </p:nvSpPr>
            <p:spPr bwMode="auto">
              <a:xfrm>
                <a:off x="182" y="91"/>
                <a:ext cx="9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8146" name="Group 18"/>
          <p:cNvGrpSpPr>
            <a:grpSpLocks/>
          </p:cNvGrpSpPr>
          <p:nvPr/>
        </p:nvGrpSpPr>
        <p:grpSpPr bwMode="auto">
          <a:xfrm>
            <a:off x="6600826" y="2997200"/>
            <a:ext cx="2087563" cy="1125538"/>
            <a:chOff x="0" y="0"/>
            <a:chExt cx="1315" cy="709"/>
          </a:xfrm>
        </p:grpSpPr>
        <p:sp>
          <p:nvSpPr>
            <p:cNvPr id="48147" name="未知"/>
            <p:cNvSpPr>
              <a:spLocks/>
            </p:cNvSpPr>
            <p:nvPr/>
          </p:nvSpPr>
          <p:spPr bwMode="auto">
            <a:xfrm rot="15708906" flipV="1">
              <a:off x="401" y="-193"/>
              <a:ext cx="454" cy="1089"/>
            </a:xfrm>
            <a:custGeom>
              <a:avLst/>
              <a:gdLst>
                <a:gd name="T0" fmla="*/ 0 w 363"/>
                <a:gd name="T1" fmla="*/ 0 h 1230"/>
                <a:gd name="T2" fmla="*/ 300 w 363"/>
                <a:gd name="T3" fmla="*/ 330 h 1230"/>
                <a:gd name="T4" fmla="*/ 330 w 363"/>
                <a:gd name="T5" fmla="*/ 885 h 1230"/>
                <a:gd name="T6" fmla="*/ 104 w 363"/>
                <a:gd name="T7" fmla="*/ 123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1230">
                  <a:moveTo>
                    <a:pt x="0" y="0"/>
                  </a:moveTo>
                  <a:cubicBezTo>
                    <a:pt x="122" y="91"/>
                    <a:pt x="245" y="183"/>
                    <a:pt x="300" y="330"/>
                  </a:cubicBezTo>
                  <a:cubicBezTo>
                    <a:pt x="355" y="477"/>
                    <a:pt x="363" y="735"/>
                    <a:pt x="330" y="885"/>
                  </a:cubicBezTo>
                  <a:cubicBezTo>
                    <a:pt x="297" y="1035"/>
                    <a:pt x="149" y="1170"/>
                    <a:pt x="104" y="1230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48148" name="Line 20"/>
            <p:cNvSpPr>
              <a:spLocks noChangeShapeType="1"/>
            </p:cNvSpPr>
            <p:nvPr/>
          </p:nvSpPr>
          <p:spPr bwMode="auto">
            <a:xfrm rot="21408906" flipH="1">
              <a:off x="483" y="158"/>
              <a:ext cx="245" cy="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48149" name="未知"/>
            <p:cNvSpPr>
              <a:spLocks/>
            </p:cNvSpPr>
            <p:nvPr/>
          </p:nvSpPr>
          <p:spPr bwMode="auto">
            <a:xfrm rot="15708906" flipV="1">
              <a:off x="425" y="8"/>
              <a:ext cx="358" cy="1044"/>
            </a:xfrm>
            <a:custGeom>
              <a:avLst/>
              <a:gdLst>
                <a:gd name="T0" fmla="*/ 0 w 363"/>
                <a:gd name="T1" fmla="*/ 0 h 1230"/>
                <a:gd name="T2" fmla="*/ 300 w 363"/>
                <a:gd name="T3" fmla="*/ 330 h 1230"/>
                <a:gd name="T4" fmla="*/ 330 w 363"/>
                <a:gd name="T5" fmla="*/ 885 h 1230"/>
                <a:gd name="T6" fmla="*/ 104 w 363"/>
                <a:gd name="T7" fmla="*/ 123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1230">
                  <a:moveTo>
                    <a:pt x="0" y="0"/>
                  </a:moveTo>
                  <a:cubicBezTo>
                    <a:pt x="122" y="91"/>
                    <a:pt x="245" y="183"/>
                    <a:pt x="300" y="330"/>
                  </a:cubicBezTo>
                  <a:cubicBezTo>
                    <a:pt x="355" y="477"/>
                    <a:pt x="363" y="735"/>
                    <a:pt x="330" y="885"/>
                  </a:cubicBezTo>
                  <a:cubicBezTo>
                    <a:pt x="297" y="1035"/>
                    <a:pt x="149" y="1170"/>
                    <a:pt x="104" y="1230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 rot="21408906" flipH="1">
              <a:off x="456" y="375"/>
              <a:ext cx="235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48151" name="未知"/>
            <p:cNvSpPr>
              <a:spLocks/>
            </p:cNvSpPr>
            <p:nvPr/>
          </p:nvSpPr>
          <p:spPr bwMode="auto">
            <a:xfrm rot="15708906" flipV="1">
              <a:off x="339" y="-339"/>
              <a:ext cx="638" cy="1315"/>
            </a:xfrm>
            <a:custGeom>
              <a:avLst/>
              <a:gdLst>
                <a:gd name="T0" fmla="*/ 0 w 363"/>
                <a:gd name="T1" fmla="*/ 0 h 1230"/>
                <a:gd name="T2" fmla="*/ 300 w 363"/>
                <a:gd name="T3" fmla="*/ 330 h 1230"/>
                <a:gd name="T4" fmla="*/ 330 w 363"/>
                <a:gd name="T5" fmla="*/ 885 h 1230"/>
                <a:gd name="T6" fmla="*/ 104 w 363"/>
                <a:gd name="T7" fmla="*/ 123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1230">
                  <a:moveTo>
                    <a:pt x="0" y="0"/>
                  </a:moveTo>
                  <a:cubicBezTo>
                    <a:pt x="122" y="91"/>
                    <a:pt x="245" y="183"/>
                    <a:pt x="300" y="330"/>
                  </a:cubicBezTo>
                  <a:cubicBezTo>
                    <a:pt x="355" y="477"/>
                    <a:pt x="363" y="735"/>
                    <a:pt x="330" y="885"/>
                  </a:cubicBezTo>
                  <a:cubicBezTo>
                    <a:pt x="297" y="1035"/>
                    <a:pt x="149" y="1170"/>
                    <a:pt x="104" y="1230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 rot="21408906" flipH="1">
              <a:off x="487" y="50"/>
              <a:ext cx="296" cy="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</p:grp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6816726" y="3933826"/>
            <a:ext cx="3097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FF"/>
                </a:solidFill>
              </a:rPr>
              <a:t>S</a:t>
            </a:r>
            <a:r>
              <a:rPr lang="en-US" sz="2800" b="1">
                <a:solidFill>
                  <a:srgbClr val="669999"/>
                </a:solidFill>
              </a:rPr>
              <a:t>            </a:t>
            </a:r>
            <a:r>
              <a:rPr lang="en-US" sz="2800" b="1">
                <a:solidFill>
                  <a:srgbClr val="FF0000"/>
                </a:solidFill>
              </a:rPr>
              <a:t>N</a:t>
            </a:r>
          </a:p>
        </p:txBody>
      </p:sp>
      <p:grpSp>
        <p:nvGrpSpPr>
          <p:cNvPr id="48154" name="Group 26"/>
          <p:cNvGrpSpPr>
            <a:grpSpLocks/>
          </p:cNvGrpSpPr>
          <p:nvPr/>
        </p:nvGrpSpPr>
        <p:grpSpPr bwMode="auto">
          <a:xfrm>
            <a:off x="6672263" y="3276601"/>
            <a:ext cx="2159000" cy="2824163"/>
            <a:chOff x="0" y="0"/>
            <a:chExt cx="1360" cy="1779"/>
          </a:xfrm>
        </p:grpSpPr>
        <p:grpSp>
          <p:nvGrpSpPr>
            <p:cNvPr id="48155" name="Group 27"/>
            <p:cNvGrpSpPr>
              <a:grpSpLocks/>
            </p:cNvGrpSpPr>
            <p:nvPr/>
          </p:nvGrpSpPr>
          <p:grpSpPr bwMode="auto">
            <a:xfrm>
              <a:off x="0" y="96"/>
              <a:ext cx="1360" cy="1683"/>
              <a:chOff x="0" y="0"/>
              <a:chExt cx="3400" cy="4206"/>
            </a:xfrm>
          </p:grpSpPr>
          <p:grpSp>
            <p:nvGrpSpPr>
              <p:cNvPr id="48156" name="Group 28"/>
              <p:cNvGrpSpPr>
                <a:grpSpLocks/>
              </p:cNvGrpSpPr>
              <p:nvPr/>
            </p:nvGrpSpPr>
            <p:grpSpPr bwMode="auto">
              <a:xfrm>
                <a:off x="0" y="681"/>
                <a:ext cx="3400" cy="3525"/>
                <a:chOff x="0" y="0"/>
                <a:chExt cx="1555" cy="1649"/>
              </a:xfrm>
            </p:grpSpPr>
            <p:sp>
              <p:nvSpPr>
                <p:cNvPr id="48157" name="Line 29"/>
                <p:cNvSpPr>
                  <a:spLocks noChangeShapeType="1"/>
                </p:cNvSpPr>
                <p:nvPr/>
              </p:nvSpPr>
              <p:spPr bwMode="auto">
                <a:xfrm>
                  <a:off x="0" y="3"/>
                  <a:ext cx="0" cy="90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58" name="Line 30"/>
                <p:cNvSpPr>
                  <a:spLocks noChangeShapeType="1"/>
                </p:cNvSpPr>
                <p:nvPr/>
              </p:nvSpPr>
              <p:spPr bwMode="auto">
                <a:xfrm>
                  <a:off x="350" y="18"/>
                  <a:ext cx="0" cy="88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59" name="Line 31"/>
                <p:cNvSpPr>
                  <a:spLocks noChangeShapeType="1"/>
                </p:cNvSpPr>
                <p:nvPr/>
              </p:nvSpPr>
              <p:spPr bwMode="auto">
                <a:xfrm>
                  <a:off x="1204" y="0"/>
                  <a:ext cx="0" cy="90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60" name="Line 32"/>
                <p:cNvSpPr>
                  <a:spLocks noChangeShapeType="1"/>
                </p:cNvSpPr>
                <p:nvPr/>
              </p:nvSpPr>
              <p:spPr bwMode="auto">
                <a:xfrm>
                  <a:off x="1554" y="0"/>
                  <a:ext cx="0" cy="9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61" name="Arc 33"/>
                <p:cNvSpPr>
                  <a:spLocks/>
                </p:cNvSpPr>
                <p:nvPr/>
              </p:nvSpPr>
              <p:spPr bwMode="auto">
                <a:xfrm rot="5400000" flipV="1">
                  <a:off x="388" y="481"/>
                  <a:ext cx="777" cy="1553"/>
                </a:xfrm>
                <a:custGeom>
                  <a:avLst/>
                  <a:gdLst>
                    <a:gd name="G0" fmla="+- 450 0 0"/>
                    <a:gd name="G1" fmla="+- 21600 0 0"/>
                    <a:gd name="G2" fmla="+- 21600 0 0"/>
                    <a:gd name="T0" fmla="*/ 450 w 22050"/>
                    <a:gd name="T1" fmla="*/ 0 h 43200"/>
                    <a:gd name="T2" fmla="*/ 0 w 22050"/>
                    <a:gd name="T3" fmla="*/ 43195 h 43200"/>
                    <a:gd name="T4" fmla="*/ 450 w 2205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50" h="43200" fill="none" extrusionOk="0">
                      <a:moveTo>
                        <a:pt x="449" y="0"/>
                      </a:moveTo>
                      <a:cubicBezTo>
                        <a:pt x="12379" y="0"/>
                        <a:pt x="22050" y="9670"/>
                        <a:pt x="22050" y="21600"/>
                      </a:cubicBezTo>
                      <a:cubicBezTo>
                        <a:pt x="22050" y="33529"/>
                        <a:pt x="12379" y="43200"/>
                        <a:pt x="450" y="43200"/>
                      </a:cubicBezTo>
                      <a:cubicBezTo>
                        <a:pt x="299" y="43200"/>
                        <a:pt x="149" y="43198"/>
                        <a:pt x="-1" y="43195"/>
                      </a:cubicBezTo>
                    </a:path>
                    <a:path w="22050" h="43200" stroke="0" extrusionOk="0">
                      <a:moveTo>
                        <a:pt x="449" y="0"/>
                      </a:moveTo>
                      <a:cubicBezTo>
                        <a:pt x="12379" y="0"/>
                        <a:pt x="22050" y="9670"/>
                        <a:pt x="22050" y="21600"/>
                      </a:cubicBezTo>
                      <a:cubicBezTo>
                        <a:pt x="22050" y="33529"/>
                        <a:pt x="12379" y="43200"/>
                        <a:pt x="450" y="43200"/>
                      </a:cubicBezTo>
                      <a:cubicBezTo>
                        <a:pt x="299" y="43200"/>
                        <a:pt x="149" y="43198"/>
                        <a:pt x="-1" y="43195"/>
                      </a:cubicBezTo>
                      <a:lnTo>
                        <a:pt x="45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62" name="Arc 34"/>
                <p:cNvSpPr>
                  <a:spLocks/>
                </p:cNvSpPr>
                <p:nvPr/>
              </p:nvSpPr>
              <p:spPr bwMode="auto">
                <a:xfrm rot="5400000" flipV="1">
                  <a:off x="555" y="653"/>
                  <a:ext cx="446" cy="864"/>
                </a:xfrm>
                <a:custGeom>
                  <a:avLst/>
                  <a:gdLst>
                    <a:gd name="G0" fmla="+- 450 0 0"/>
                    <a:gd name="G1" fmla="+- 21600 0 0"/>
                    <a:gd name="G2" fmla="+- 21600 0 0"/>
                    <a:gd name="T0" fmla="*/ 450 w 22050"/>
                    <a:gd name="T1" fmla="*/ 0 h 43200"/>
                    <a:gd name="T2" fmla="*/ 0 w 22050"/>
                    <a:gd name="T3" fmla="*/ 43195 h 43200"/>
                    <a:gd name="T4" fmla="*/ 450 w 2205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50" h="43200" fill="none" extrusionOk="0">
                      <a:moveTo>
                        <a:pt x="449" y="0"/>
                      </a:moveTo>
                      <a:cubicBezTo>
                        <a:pt x="12379" y="0"/>
                        <a:pt x="22050" y="9670"/>
                        <a:pt x="22050" y="21600"/>
                      </a:cubicBezTo>
                      <a:cubicBezTo>
                        <a:pt x="22050" y="33529"/>
                        <a:pt x="12379" y="43200"/>
                        <a:pt x="450" y="43200"/>
                      </a:cubicBezTo>
                      <a:cubicBezTo>
                        <a:pt x="299" y="43200"/>
                        <a:pt x="149" y="43198"/>
                        <a:pt x="-1" y="43195"/>
                      </a:cubicBezTo>
                    </a:path>
                    <a:path w="22050" h="43200" stroke="0" extrusionOk="0">
                      <a:moveTo>
                        <a:pt x="449" y="0"/>
                      </a:moveTo>
                      <a:cubicBezTo>
                        <a:pt x="12379" y="0"/>
                        <a:pt x="22050" y="9670"/>
                        <a:pt x="22050" y="21600"/>
                      </a:cubicBezTo>
                      <a:cubicBezTo>
                        <a:pt x="22050" y="33529"/>
                        <a:pt x="12379" y="43200"/>
                        <a:pt x="450" y="43200"/>
                      </a:cubicBezTo>
                      <a:cubicBezTo>
                        <a:pt x="299" y="43200"/>
                        <a:pt x="149" y="43198"/>
                        <a:pt x="-1" y="43195"/>
                      </a:cubicBezTo>
                      <a:lnTo>
                        <a:pt x="45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63" name="Line 35"/>
                <p:cNvSpPr>
                  <a:spLocks noChangeShapeType="1"/>
                </p:cNvSpPr>
                <p:nvPr/>
              </p:nvSpPr>
              <p:spPr bwMode="auto">
                <a:xfrm>
                  <a:off x="0" y="9"/>
                  <a:ext cx="35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64" name="Line 36"/>
                <p:cNvSpPr>
                  <a:spLocks noChangeShapeType="1"/>
                </p:cNvSpPr>
                <p:nvPr/>
              </p:nvSpPr>
              <p:spPr bwMode="auto">
                <a:xfrm>
                  <a:off x="1202" y="9"/>
                  <a:ext cx="35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32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8165" name="Group 37"/>
              <p:cNvGrpSpPr>
                <a:grpSpLocks/>
              </p:cNvGrpSpPr>
              <p:nvPr/>
            </p:nvGrpSpPr>
            <p:grpSpPr bwMode="auto">
              <a:xfrm rot="16200000" flipH="1">
                <a:off x="1495" y="-286"/>
                <a:ext cx="206" cy="777"/>
                <a:chOff x="0" y="0"/>
                <a:chExt cx="220" cy="1002"/>
              </a:xfrm>
            </p:grpSpPr>
            <p:sp>
              <p:nvSpPr>
                <p:cNvPr id="48166" name="AutoShape 3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20" cy="50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67" name="AutoShape 39"/>
                <p:cNvSpPr>
                  <a:spLocks noChangeArrowheads="1"/>
                </p:cNvSpPr>
                <p:nvPr/>
              </p:nvSpPr>
              <p:spPr bwMode="auto">
                <a:xfrm flipV="1">
                  <a:off x="0" y="501"/>
                  <a:ext cx="220" cy="50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320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8168" name="Text Box 40"/>
            <p:cNvSpPr txBox="1">
              <a:spLocks noChangeArrowheads="1"/>
            </p:cNvSpPr>
            <p:nvPr/>
          </p:nvSpPr>
          <p:spPr bwMode="auto">
            <a:xfrm>
              <a:off x="309" y="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>
                  <a:solidFill>
                    <a:srgbClr val="000000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8979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063750" y="4365625"/>
            <a:ext cx="764063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在左图中请标出磁铁的磁感线方向和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sz="36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N,S</a:t>
            </a:r>
            <a:r>
              <a:rPr lang="zh-CN" altLang="en-US" sz="36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在右图中，请标出磁体和磁针的极性</a:t>
            </a:r>
            <a:r>
              <a:rPr lang="zh-CN" altLang="en-US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275138" y="12747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692151"/>
            <a:ext cx="302736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549276"/>
            <a:ext cx="4030663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524001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524000" y="1"/>
            <a:ext cx="591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巩固练习                        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1533526" y="29046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927350" y="2060576"/>
            <a:ext cx="2160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FF"/>
                </a:solidFill>
              </a:rPr>
              <a:t>S</a:t>
            </a:r>
            <a:r>
              <a:rPr lang="en-US" sz="2800" b="1">
                <a:solidFill>
                  <a:srgbClr val="669999"/>
                </a:solidFill>
              </a:rPr>
              <a:t>            </a:t>
            </a:r>
            <a:r>
              <a:rPr lang="en-US" sz="28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456364" y="2492376"/>
            <a:ext cx="2376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669999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N</a:t>
            </a:r>
            <a:r>
              <a:rPr lang="en-US" sz="2800" b="1">
                <a:solidFill>
                  <a:srgbClr val="669999"/>
                </a:solidFill>
              </a:rPr>
              <a:t>      </a:t>
            </a:r>
            <a:r>
              <a:rPr lang="zh-CN" altLang="en-US" sz="2800" b="1">
                <a:solidFill>
                  <a:srgbClr val="669999"/>
                </a:solidFill>
              </a:rPr>
              <a:t>    </a:t>
            </a:r>
            <a:r>
              <a:rPr lang="en-US" sz="2800" b="1">
                <a:solidFill>
                  <a:srgbClr val="669999"/>
                </a:solidFill>
              </a:rPr>
              <a:t>     </a:t>
            </a:r>
            <a:r>
              <a:rPr lang="en-US" sz="2800" b="1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600825" y="3644901"/>
            <a:ext cx="215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FF"/>
                </a:solidFill>
              </a:rPr>
              <a:t>S</a:t>
            </a:r>
            <a:r>
              <a:rPr lang="en-US" sz="2800" b="1">
                <a:solidFill>
                  <a:srgbClr val="669999"/>
                </a:solidFill>
              </a:rPr>
              <a:t>            </a:t>
            </a:r>
            <a:r>
              <a:rPr lang="en-US" sz="2800" b="1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586829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utoUpdateAnimBg="0"/>
      <p:bldP spid="49162" grpId="0" autoUpdateAnimBg="0"/>
      <p:bldP spid="4916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564063" y="27146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348163" y="26416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524001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04813"/>
            <a:ext cx="6192838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533526" y="861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847850" y="5054600"/>
            <a:ext cx="81628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请标明磁铁的磁感线方向和</a:t>
            </a:r>
            <a:r>
              <a:rPr lang="en-US" sz="4000" b="1" i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N</a:t>
            </a:r>
            <a:r>
              <a:rPr lang="zh-CN" altLang="en-US" sz="4000" b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sz="4000" b="1" i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S</a:t>
            </a:r>
            <a:r>
              <a:rPr lang="zh-CN" altLang="en-US" sz="4000" b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极 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935414" y="2133600"/>
            <a:ext cx="3817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FF"/>
                </a:solidFill>
              </a:rPr>
              <a:t>S</a:t>
            </a:r>
            <a:r>
              <a:rPr lang="en-US" sz="2800" b="1">
                <a:solidFill>
                  <a:srgbClr val="669999"/>
                </a:solidFill>
              </a:rPr>
              <a:t>         </a:t>
            </a:r>
            <a:r>
              <a:rPr lang="zh-CN" altLang="en-US" sz="2800" b="1">
                <a:solidFill>
                  <a:srgbClr val="669999"/>
                </a:solidFill>
              </a:rPr>
              <a:t>             </a:t>
            </a:r>
            <a:r>
              <a:rPr lang="en-US" sz="2800" b="1">
                <a:solidFill>
                  <a:srgbClr val="669999"/>
                </a:solidFill>
              </a:rPr>
              <a:t>   </a:t>
            </a:r>
            <a:r>
              <a:rPr lang="en-US" sz="2800" b="1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05112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774825" y="4652964"/>
            <a:ext cx="83904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在图中标出四只小磁针的北极． 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44450"/>
            <a:ext cx="69850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303839" y="2925763"/>
            <a:ext cx="2160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FF"/>
                </a:solidFill>
              </a:rPr>
              <a:t>S</a:t>
            </a:r>
            <a:r>
              <a:rPr lang="en-US" sz="2800" b="1">
                <a:solidFill>
                  <a:srgbClr val="669999"/>
                </a:solidFill>
              </a:rPr>
              <a:t>        </a:t>
            </a:r>
            <a:r>
              <a:rPr lang="en-US" sz="28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087939" y="620713"/>
            <a:ext cx="2160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FF"/>
                </a:solidFill>
              </a:rPr>
              <a:t>S</a:t>
            </a:r>
            <a:r>
              <a:rPr lang="en-US" sz="2800" b="1">
                <a:solidFill>
                  <a:srgbClr val="669999"/>
                </a:solidFill>
              </a:rPr>
              <a:t>            </a:t>
            </a:r>
            <a:r>
              <a:rPr lang="en-US" sz="28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7535864" y="1773238"/>
            <a:ext cx="23764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669999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N</a:t>
            </a:r>
            <a:r>
              <a:rPr lang="en-US" sz="2800" b="1">
                <a:solidFill>
                  <a:srgbClr val="669999"/>
                </a:solidFill>
              </a:rPr>
              <a:t>      </a:t>
            </a:r>
            <a:r>
              <a:rPr lang="zh-CN" altLang="en-US" sz="2800" b="1">
                <a:solidFill>
                  <a:srgbClr val="669999"/>
                </a:solidFill>
              </a:rPr>
              <a:t>   </a:t>
            </a:r>
            <a:r>
              <a:rPr lang="en-US" sz="2800" b="1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855914" y="1628776"/>
            <a:ext cx="1800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669999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N</a:t>
            </a:r>
            <a:r>
              <a:rPr lang="en-US" sz="2800" b="1">
                <a:solidFill>
                  <a:srgbClr val="669999"/>
                </a:solidFill>
              </a:rPr>
              <a:t>      </a:t>
            </a:r>
            <a:r>
              <a:rPr lang="zh-CN" altLang="en-US" sz="2800" b="1">
                <a:solidFill>
                  <a:srgbClr val="669999"/>
                </a:solidFill>
              </a:rPr>
              <a:t>   </a:t>
            </a:r>
            <a:r>
              <a:rPr lang="en-US" sz="2800" b="1">
                <a:solidFill>
                  <a:srgbClr val="0000FF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99061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utoUpdateAnimBg="0"/>
      <p:bldP spid="51205" grpId="0" autoUpdateAnimBg="0"/>
      <p:bldP spid="51206" grpId="0" autoUpdateAnimBg="0"/>
      <p:bldP spid="5120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1520826"/>
            <a:ext cx="565308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955800" y="795338"/>
            <a:ext cx="8358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2．磁体上磁性最强的两个部位叫</a:t>
            </a:r>
            <a:r>
              <a:rPr lang="zh-CN" altLang="en-US" sz="3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磁极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zh-CN" altLang="en-US" sz="3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（每个磁体都有两个磁极）</a:t>
            </a:r>
            <a:r>
              <a:rPr 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    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5364" name="矩形 4"/>
          <p:cNvSpPr>
            <a:spLocks noChangeArrowheads="1"/>
          </p:cNvSpPr>
          <p:nvPr/>
        </p:nvSpPr>
        <p:spPr bwMode="auto">
          <a:xfrm>
            <a:off x="1774825" y="5013326"/>
            <a:ext cx="821055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磁体转动后，静止时指南的那个磁极叫</a:t>
            </a:r>
            <a:r>
              <a:rPr lang="zh-CN" altLang="en-US" sz="3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南极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en-US" sz="3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sz="3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，指北的那个磁极叫</a:t>
            </a:r>
            <a:r>
              <a:rPr lang="zh-CN" altLang="en-US" sz="3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北极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en-US" sz="3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altLang="en-US" sz="3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15365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1955801" y="2097088"/>
            <a:ext cx="2024063" cy="538162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演示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226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560514" y="1146176"/>
            <a:ext cx="8783637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      图中箭头表示磁感线的方向，则小磁针静止时N极的指向应（     ）．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A．向上     B．向下     C．向左   D．向右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3240089"/>
            <a:ext cx="2398712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132514" y="1660526"/>
            <a:ext cx="650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2229" name="WordArt 5"/>
          <p:cNvSpPr>
            <a:spLocks noChangeArrowheads="1" noChangeShapeType="1"/>
          </p:cNvSpPr>
          <p:nvPr/>
        </p:nvSpPr>
        <p:spPr bwMode="auto">
          <a:xfrm>
            <a:off x="1884364" y="260351"/>
            <a:ext cx="1692275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练习</a:t>
            </a:r>
          </a:p>
        </p:txBody>
      </p:sp>
    </p:spTree>
    <p:extLst>
      <p:ext uri="{BB962C8B-B14F-4D97-AF65-F5344CB8AC3E}">
        <p14:creationId xmlns:p14="http://schemas.microsoft.com/office/powerpoint/2010/main" val="25920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ldLvl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631951" y="1001713"/>
            <a:ext cx="88566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  条形磁铁周围存在磁场，图中能正确表示所在点磁感线方向的小磁针是（     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　　A.小磁针A、B                  				B.小磁针B、C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       C.小磁针C、D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       D.小磁针D、A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846389" y="4294188"/>
          <a:ext cx="523557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r:id="rId3" imgW="2057143" imgH="885949" progId="">
                  <p:embed/>
                </p:oleObj>
              </mc:Choice>
              <mc:Fallback>
                <p:oleObj r:id="rId3" imgW="2057143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9" y="4294188"/>
                        <a:ext cx="5235575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199438" y="1504951"/>
            <a:ext cx="811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3253" name="WordArt 5"/>
          <p:cNvSpPr>
            <a:spLocks noChangeArrowheads="1" noChangeShapeType="1"/>
          </p:cNvSpPr>
          <p:nvPr/>
        </p:nvSpPr>
        <p:spPr bwMode="auto">
          <a:xfrm>
            <a:off x="1776414" y="152401"/>
            <a:ext cx="1690687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练习</a:t>
            </a:r>
          </a:p>
        </p:txBody>
      </p:sp>
    </p:spTree>
    <p:extLst>
      <p:ext uri="{BB962C8B-B14F-4D97-AF65-F5344CB8AC3E}">
        <p14:creationId xmlns:p14="http://schemas.microsoft.com/office/powerpoint/2010/main" val="28888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ldLvl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955800" y="1844675"/>
            <a:ext cx="81724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磁针受力转动是磁场作用的结果，那么指南针在世界各地都能够指南北又是谁的磁场在施加作用呢？</a:t>
            </a:r>
          </a:p>
        </p:txBody>
      </p:sp>
      <p:sp>
        <p:nvSpPr>
          <p:cNvPr id="54275" name="矩形 7"/>
          <p:cNvSpPr>
            <a:spLocks noChangeArrowheads="1"/>
          </p:cNvSpPr>
          <p:nvPr/>
        </p:nvSpPr>
        <p:spPr bwMode="auto">
          <a:xfrm>
            <a:off x="1955800" y="3213101"/>
            <a:ext cx="324008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7E9CE8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．地球周围存在的磁场叫做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地磁场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。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54276" name="图片 8" descr="013000002514521258794057996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2997201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矩形 9"/>
          <p:cNvSpPr>
            <a:spLocks noChangeArrowheads="1"/>
          </p:cNvSpPr>
          <p:nvPr/>
        </p:nvSpPr>
        <p:spPr bwMode="auto">
          <a:xfrm>
            <a:off x="1955800" y="4678363"/>
            <a:ext cx="34925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．研究表明地磁场的形状与条形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磁体的磁场很相似。</a:t>
            </a:r>
          </a:p>
        </p:txBody>
      </p:sp>
      <p:pic>
        <p:nvPicPr>
          <p:cNvPr id="54278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矩形 4"/>
          <p:cNvSpPr>
            <a:spLocks noChangeArrowheads="1"/>
          </p:cNvSpPr>
          <p:nvPr/>
        </p:nvSpPr>
        <p:spPr bwMode="auto">
          <a:xfrm>
            <a:off x="1955800" y="411163"/>
            <a:ext cx="2224088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FFFF"/>
                </a:solidFill>
              </a:rPr>
              <a:t>五、地磁场</a:t>
            </a:r>
          </a:p>
        </p:txBody>
      </p:sp>
      <p:sp>
        <p:nvSpPr>
          <p:cNvPr id="54280" name="Rectangle 13"/>
          <p:cNvSpPr>
            <a:spLocks noChangeArrowheads="1"/>
          </p:cNvSpPr>
          <p:nvPr/>
        </p:nvSpPr>
        <p:spPr bwMode="auto">
          <a:xfrm>
            <a:off x="1955800" y="1268413"/>
            <a:ext cx="3276600" cy="51911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思考</a:t>
            </a:r>
          </a:p>
        </p:txBody>
      </p:sp>
    </p:spTree>
    <p:extLst>
      <p:ext uri="{BB962C8B-B14F-4D97-AF65-F5344CB8AC3E}">
        <p14:creationId xmlns:p14="http://schemas.microsoft.com/office/powerpoint/2010/main" val="229036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autoUpdateAnimBg="0"/>
      <p:bldP spid="5427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000251"/>
            <a:ext cx="21050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4452939" y="1341438"/>
            <a:ext cx="328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 latinLnBrk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北方（地理北极</a:t>
            </a: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地球</a:t>
            </a:r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4694239" y="5429251"/>
            <a:ext cx="280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 latinLnBrk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南方</a:t>
            </a: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地理南极）</a:t>
            </a:r>
          </a:p>
        </p:txBody>
      </p: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3881438" y="3000375"/>
            <a:ext cx="214312" cy="1143000"/>
            <a:chOff x="0" y="0"/>
            <a:chExt cx="214314" cy="1143008"/>
          </a:xfrm>
        </p:grpSpPr>
        <p:sp>
          <p:nvSpPr>
            <p:cNvPr id="55302" name="等腰三角形 5"/>
            <p:cNvSpPr>
              <a:spLocks noChangeArrowheads="1"/>
            </p:cNvSpPr>
            <p:nvPr/>
          </p:nvSpPr>
          <p:spPr bwMode="auto">
            <a:xfrm>
              <a:off x="0" y="0"/>
              <a:ext cx="214314" cy="57150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 latinLnBrk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55303" name="等腰三角形 6"/>
            <p:cNvSpPr>
              <a:spLocks noChangeArrowheads="1"/>
            </p:cNvSpPr>
            <p:nvPr/>
          </p:nvSpPr>
          <p:spPr bwMode="auto">
            <a:xfrm flipH="1" flipV="1">
              <a:off x="0" y="571504"/>
              <a:ext cx="214314" cy="571504"/>
            </a:xfrm>
            <a:prstGeom prst="triangle">
              <a:avLst>
                <a:gd name="adj" fmla="val 50000"/>
              </a:avLst>
            </a:prstGeom>
            <a:solidFill>
              <a:srgbClr val="2D2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 latinLnBrk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</p:grpSp>
      <p:pic>
        <p:nvPicPr>
          <p:cNvPr id="5530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6" y="1928814"/>
            <a:ext cx="21050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5" name="Group 9"/>
          <p:cNvGrpSpPr>
            <a:grpSpLocks/>
          </p:cNvGrpSpPr>
          <p:nvPr/>
        </p:nvGrpSpPr>
        <p:grpSpPr bwMode="auto">
          <a:xfrm rot="10800000">
            <a:off x="5881689" y="3000376"/>
            <a:ext cx="428625" cy="1438275"/>
            <a:chOff x="0" y="0"/>
            <a:chExt cx="428628" cy="1438284"/>
          </a:xfrm>
        </p:grpSpPr>
        <p:sp>
          <p:nvSpPr>
            <p:cNvPr id="55306" name="矩形 16"/>
            <p:cNvSpPr>
              <a:spLocks noChangeArrowheads="1"/>
            </p:cNvSpPr>
            <p:nvPr/>
          </p:nvSpPr>
          <p:spPr bwMode="auto">
            <a:xfrm>
              <a:off x="0" y="0"/>
              <a:ext cx="428628" cy="1428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 latinLnBrk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55307" name="矩形 17"/>
            <p:cNvSpPr>
              <a:spLocks noChangeArrowheads="1"/>
            </p:cNvSpPr>
            <p:nvPr/>
          </p:nvSpPr>
          <p:spPr bwMode="auto">
            <a:xfrm>
              <a:off x="14288" y="714379"/>
              <a:ext cx="428628" cy="723905"/>
            </a:xfrm>
            <a:prstGeom prst="rect">
              <a:avLst/>
            </a:prstGeom>
            <a:solidFill>
              <a:srgbClr val="2D2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 latinLnBrk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</p:grpSp>
      <p:cxnSp>
        <p:nvCxnSpPr>
          <p:cNvPr id="55308" name="直接连接符 22"/>
          <p:cNvCxnSpPr>
            <a:cxnSpLocks noChangeShapeType="1"/>
          </p:cNvCxnSpPr>
          <p:nvPr/>
        </p:nvCxnSpPr>
        <p:spPr bwMode="auto">
          <a:xfrm rot="5400000">
            <a:off x="4309270" y="3642520"/>
            <a:ext cx="3573463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5309" name="Picture 12" descr="地球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52964" y="2286001"/>
            <a:ext cx="28860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070100" y="188913"/>
            <a:ext cx="698139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600" b="1">
                <a:solidFill>
                  <a:srgbClr val="F3031A"/>
                </a:solidFill>
              </a:rPr>
              <a:t>地磁场与地磁偏角</a:t>
            </a:r>
          </a:p>
        </p:txBody>
      </p:sp>
    </p:spTree>
    <p:extLst>
      <p:ext uri="{BB962C8B-B14F-4D97-AF65-F5344CB8AC3E}">
        <p14:creationId xmlns:p14="http://schemas.microsoft.com/office/powerpoint/2010/main" val="1164496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 txBox="1">
            <a:spLocks noRot="1" noChangeArrowheads="1"/>
          </p:cNvSpPr>
          <p:nvPr/>
        </p:nvSpPr>
        <p:spPr bwMode="auto">
          <a:xfrm>
            <a:off x="2063751" y="1557339"/>
            <a:ext cx="3419475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地磁</a:t>
            </a:r>
            <a:r>
              <a:rPr 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极在地理的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南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极附近；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地磁</a:t>
            </a:r>
            <a:r>
              <a:rPr 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极在地理的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北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极附近。</a:t>
            </a:r>
            <a:endParaRPr 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Text Box 13"/>
          <p:cNvSpPr txBox="1">
            <a:spLocks noChangeArrowheads="1"/>
          </p:cNvSpPr>
          <p:nvPr/>
        </p:nvSpPr>
        <p:spPr bwMode="auto">
          <a:xfrm>
            <a:off x="2027239" y="4184651"/>
            <a:ext cx="345598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地理两极与地磁两极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相反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，且并不完全重合。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4" name="Text Box 14"/>
          <p:cNvSpPr txBox="1">
            <a:spLocks noChangeArrowheads="1"/>
          </p:cNvSpPr>
          <p:nvPr/>
        </p:nvSpPr>
        <p:spPr bwMode="auto">
          <a:xfrm>
            <a:off x="1955801" y="749301"/>
            <a:ext cx="2505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．地磁场特点</a:t>
            </a:r>
          </a:p>
        </p:txBody>
      </p:sp>
      <p:pic>
        <p:nvPicPr>
          <p:cNvPr id="56325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7" descr="2Z3()~5]{~)FQP_4_IX29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268414"/>
            <a:ext cx="484505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Arc 7"/>
          <p:cNvSpPr>
            <a:spLocks/>
          </p:cNvSpPr>
          <p:nvPr/>
        </p:nvSpPr>
        <p:spPr bwMode="auto">
          <a:xfrm flipV="1">
            <a:off x="7707314" y="4876800"/>
            <a:ext cx="287337" cy="215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>
            <a:off x="7716839" y="5337175"/>
            <a:ext cx="1428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031038" y="6116638"/>
            <a:ext cx="1833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磁偏角</a:t>
            </a:r>
          </a:p>
        </p:txBody>
      </p:sp>
    </p:spTree>
    <p:extLst>
      <p:ext uri="{BB962C8B-B14F-4D97-AF65-F5344CB8AC3E}">
        <p14:creationId xmlns:p14="http://schemas.microsoft.com/office/powerpoint/2010/main" val="22157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pxh.js.zwu.edu.cn/image/A6/s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549275"/>
            <a:ext cx="23907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20"/>
          <p:cNvSpPr txBox="1">
            <a:spLocks noChangeArrowheads="1"/>
          </p:cNvSpPr>
          <p:nvPr/>
        </p:nvSpPr>
        <p:spPr bwMode="auto">
          <a:xfrm>
            <a:off x="6311900" y="3716338"/>
            <a:ext cx="4033838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沈括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中国宋代科学家，在其著作</a:t>
            </a:r>
            <a:r>
              <a:rPr 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梦溪笔谈</a:t>
            </a:r>
            <a:r>
              <a:rPr 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中最早提及磁偏角。 “方家以磁石磨针锋，则能指南，然常微偏东，不全南也”。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7339"/>
            <a:ext cx="4643438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161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7772400" cy="990600"/>
          </a:xfrm>
        </p:spPr>
        <p:txBody>
          <a:bodyPr/>
          <a:lstStyle/>
          <a:p>
            <a:r>
              <a:rPr lang="zh-CN" altLang="en-US" sz="4300">
                <a:solidFill>
                  <a:schemeClr val="tx1"/>
                </a:solidFill>
                <a:ea typeface="黑体" panose="02010609060101010101" pitchFamily="49" charset="-122"/>
              </a:rPr>
              <a:t>                    归纳如下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4113" y="1773238"/>
            <a:ext cx="7313612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300" b="1">
                <a:latin typeface="黑体" panose="02010609060101010101" pitchFamily="49" charset="-122"/>
                <a:ea typeface="黑体" panose="02010609060101010101" pitchFamily="49" charset="-122"/>
              </a:rPr>
              <a:t>1、地磁北极在地理南极附近；地磁南极在地理北极附近。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300" b="1"/>
              <a:t>2、磁偏角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sz="3300" b="1"/>
          </a:p>
        </p:txBody>
      </p:sp>
      <p:sp>
        <p:nvSpPr>
          <p:cNvPr id="58372" name="WordArt 4"/>
          <p:cNvSpPr>
            <a:spLocks noChangeArrowheads="1" noChangeShapeType="1"/>
          </p:cNvSpPr>
          <p:nvPr/>
        </p:nvSpPr>
        <p:spPr bwMode="auto">
          <a:xfrm>
            <a:off x="9410700" y="6381750"/>
            <a:ext cx="1257300" cy="306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wl.12999.com</a:t>
            </a:r>
            <a:endParaRPr lang="zh-CN" altLang="en-US" sz="1600" b="1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3919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333376"/>
            <a:ext cx="3600450" cy="644525"/>
          </a:xfrm>
        </p:spPr>
        <p:txBody>
          <a:bodyPr/>
          <a:lstStyle/>
          <a:p>
            <a:r>
              <a:rPr lang="zh-CN" altLang="en-US" sz="3500"/>
              <a:t>       </a:t>
            </a:r>
            <a:r>
              <a:rPr lang="zh-CN" altLang="en-US" sz="3600">
                <a:solidFill>
                  <a:srgbClr val="FF00FF"/>
                </a:solidFill>
                <a:ea typeface="黑体" panose="02010609060101010101" pitchFamily="49" charset="-122"/>
              </a:rPr>
              <a:t>笔记整理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196975"/>
            <a:ext cx="8229600" cy="4286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、磁 性</a:t>
            </a:r>
          </a:p>
          <a:p>
            <a:pPr>
              <a:lnSpc>
                <a:spcPct val="80000"/>
              </a:lnSpc>
            </a:pPr>
            <a:r>
              <a:rPr 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、磁  极</a:t>
            </a:r>
          </a:p>
          <a:p>
            <a:pPr>
              <a:lnSpc>
                <a:spcPct val="80000"/>
              </a:lnSpc>
            </a:pPr>
            <a:r>
              <a:rPr 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、磁 极间相互作用规律 </a:t>
            </a:r>
          </a:p>
          <a:p>
            <a:pPr>
              <a:lnSpc>
                <a:spcPct val="80000"/>
              </a:lnSpc>
            </a:pPr>
            <a:r>
              <a:rPr 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、磁  化、去磁  </a:t>
            </a:r>
          </a:p>
          <a:p>
            <a:pPr>
              <a:lnSpc>
                <a:spcPct val="80000"/>
              </a:lnSpc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5、磁  场</a:t>
            </a:r>
          </a:p>
          <a:p>
            <a:pPr>
              <a:lnSpc>
                <a:spcPct val="80000"/>
              </a:lnSpc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6、磁场的性质</a:t>
            </a:r>
          </a:p>
          <a:p>
            <a:pPr>
              <a:lnSpc>
                <a:spcPct val="80000"/>
              </a:lnSpc>
            </a:pPr>
            <a:r>
              <a:rPr 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、磁  场方向的规定</a:t>
            </a:r>
          </a:p>
          <a:p>
            <a:pPr>
              <a:lnSpc>
                <a:spcPct val="80000"/>
              </a:lnSpc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8、磁  感 线的特点</a:t>
            </a:r>
          </a:p>
          <a:p>
            <a:pPr>
              <a:lnSpc>
                <a:spcPct val="80000"/>
              </a:lnSpc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9、四大磁场的分布特点  </a:t>
            </a:r>
          </a:p>
          <a:p>
            <a:pPr>
              <a:lnSpc>
                <a:spcPct val="80000"/>
              </a:lnSpc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10、地磁场的磁极方位、磁偏角</a:t>
            </a:r>
          </a:p>
        </p:txBody>
      </p:sp>
      <p:sp>
        <p:nvSpPr>
          <p:cNvPr id="59396" name="WordArt 4"/>
          <p:cNvSpPr>
            <a:spLocks noChangeArrowheads="1" noChangeShapeType="1"/>
          </p:cNvSpPr>
          <p:nvPr/>
        </p:nvSpPr>
        <p:spPr bwMode="auto">
          <a:xfrm>
            <a:off x="9410700" y="6381750"/>
            <a:ext cx="1257300" cy="306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wl.12999.com</a:t>
            </a:r>
            <a:endParaRPr lang="zh-CN" altLang="en-US" sz="1600" b="1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20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524000" y="1341438"/>
            <a:ext cx="91440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物体能够吸引含铁质物体的性质，叫做</a:t>
            </a:r>
            <a:r>
              <a:rPr 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，</a:t>
            </a: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具有这一性质的物体叫做</a:t>
            </a:r>
            <a:r>
              <a:rPr 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______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一根磁铁上磁性最强的部位叫</a:t>
            </a:r>
            <a:r>
              <a:rPr 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_______,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任何磁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体都有</a:t>
            </a:r>
            <a:r>
              <a:rPr 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____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个磁极，分别叫</a:t>
            </a:r>
            <a:r>
              <a:rPr 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____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极和</a:t>
            </a:r>
            <a:r>
              <a:rPr 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____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极。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用一根细线系在一根条形磁铁的中间，悬挂在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空气静止，可发现条形磁铁总是指向</a:t>
            </a:r>
            <a:r>
              <a:rPr 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______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方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向，条形磁铁的</a:t>
            </a:r>
            <a:r>
              <a:rPr 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N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极指</a:t>
            </a:r>
            <a:r>
              <a:rPr 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______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，</a:t>
            </a:r>
            <a:r>
              <a:rPr 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S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极指</a:t>
            </a:r>
            <a:r>
              <a:rPr 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_______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61443" name="WordArt 3"/>
          <p:cNvSpPr>
            <a:spLocks noChangeArrowheads="1" noChangeShapeType="1"/>
          </p:cNvSpPr>
          <p:nvPr/>
        </p:nvSpPr>
        <p:spPr bwMode="auto">
          <a:xfrm>
            <a:off x="3143250" y="0"/>
            <a:ext cx="1728788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000"/>
                    </a:srgbClr>
                  </a:outerShdw>
                </a:effectLst>
                <a:latin typeface="宋体" panose="02010600030101010101" pitchFamily="2" charset="-122"/>
              </a:rPr>
              <a:t>练习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120189" y="1216025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C0000"/>
                </a:solidFill>
              </a:rPr>
              <a:t>磁性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6167439" y="17208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C0000"/>
                </a:solidFill>
              </a:rPr>
              <a:t>磁体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7608888" y="236855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C0000"/>
                </a:solidFill>
              </a:rPr>
              <a:t>磁极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2927351" y="2997200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C0000"/>
                </a:solidFill>
              </a:rPr>
              <a:t>两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600825" y="3068639"/>
            <a:ext cx="592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C0000"/>
                </a:solidFill>
              </a:rPr>
              <a:t>南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8183564" y="3068639"/>
            <a:ext cx="592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C0000"/>
                </a:solidFill>
              </a:rPr>
              <a:t>北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8328026" y="429260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C0000"/>
                </a:solidFill>
              </a:rPr>
              <a:t>南北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5808663" y="4960939"/>
            <a:ext cx="86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C0000"/>
                </a:solidFill>
              </a:rPr>
              <a:t>北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8472489" y="4889500"/>
            <a:ext cx="592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C0000"/>
                </a:solidFill>
              </a:rPr>
              <a:t>南</a:t>
            </a:r>
          </a:p>
        </p:txBody>
      </p:sp>
      <p:sp>
        <p:nvSpPr>
          <p:cNvPr id="61453" name="WordArt 13"/>
          <p:cNvSpPr>
            <a:spLocks noChangeArrowheads="1" noChangeShapeType="1"/>
          </p:cNvSpPr>
          <p:nvPr/>
        </p:nvSpPr>
        <p:spPr bwMode="auto">
          <a:xfrm>
            <a:off x="9410700" y="6381750"/>
            <a:ext cx="1257300" cy="306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wl.12999.com</a:t>
            </a:r>
            <a:endParaRPr lang="zh-CN" altLang="en-US" sz="1600" b="1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064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utoUpdateAnimBg="0"/>
      <p:bldP spid="61445" grpId="0" autoUpdateAnimBg="0"/>
      <p:bldP spid="61446" grpId="0" autoUpdateAnimBg="0"/>
      <p:bldP spid="61447" grpId="0" autoUpdateAnimBg="0"/>
      <p:bldP spid="61448" grpId="0" autoUpdateAnimBg="0"/>
      <p:bldP spid="61449" grpId="0" autoUpdateAnimBg="0"/>
      <p:bldP spid="61450" grpId="0" autoUpdateAnimBg="0"/>
      <p:bldP spid="61451" grpId="0" autoUpdateAnimBg="0"/>
      <p:bldP spid="61452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1" y="1557338"/>
            <a:ext cx="8697913" cy="4411662"/>
          </a:xfrm>
        </p:spPr>
        <p:txBody>
          <a:bodyPr/>
          <a:lstStyle/>
          <a:p>
            <a:r>
              <a:rPr lang="en-US" b="1"/>
              <a:t>4</a:t>
            </a:r>
            <a:r>
              <a:rPr lang="zh-CN" altLang="en-US" b="1"/>
              <a:t>、磁铁能吸引下面哪些物体</a:t>
            </a:r>
            <a:r>
              <a:rPr lang="en-US" b="1"/>
              <a:t>?(           )</a:t>
            </a:r>
          </a:p>
          <a:p>
            <a:r>
              <a:rPr lang="en-US" b="1"/>
              <a:t> A  </a:t>
            </a:r>
            <a:r>
              <a:rPr lang="zh-CN" altLang="en-US" b="1"/>
              <a:t>铜片       </a:t>
            </a:r>
            <a:r>
              <a:rPr lang="en-US" b="1"/>
              <a:t>B </a:t>
            </a:r>
            <a:r>
              <a:rPr lang="zh-CN" altLang="en-US" b="1"/>
              <a:t>铁片    </a:t>
            </a:r>
            <a:r>
              <a:rPr lang="en-US" b="1"/>
              <a:t>C </a:t>
            </a:r>
            <a:r>
              <a:rPr lang="zh-CN" altLang="en-US" b="1"/>
              <a:t>铝片 </a:t>
            </a:r>
          </a:p>
          <a:p>
            <a:r>
              <a:rPr lang="zh-CN" altLang="en-US" b="1"/>
              <a:t> </a:t>
            </a:r>
            <a:r>
              <a:rPr lang="en-US" b="1"/>
              <a:t>D  </a:t>
            </a:r>
            <a:r>
              <a:rPr lang="zh-CN" altLang="en-US" b="1"/>
              <a:t>钴片       </a:t>
            </a:r>
            <a:r>
              <a:rPr lang="en-US" b="1"/>
              <a:t>E </a:t>
            </a:r>
            <a:r>
              <a:rPr lang="zh-CN" altLang="en-US" b="1"/>
              <a:t>锌片     </a:t>
            </a:r>
            <a:r>
              <a:rPr lang="en-US" b="1"/>
              <a:t>F </a:t>
            </a:r>
            <a:r>
              <a:rPr lang="zh-CN" altLang="en-US" b="1"/>
              <a:t>镍片 </a:t>
            </a:r>
          </a:p>
          <a:p>
            <a:r>
              <a:rPr lang="zh-CN" altLang="en-US" b="1"/>
              <a:t> </a:t>
            </a:r>
            <a:r>
              <a:rPr lang="en-US" b="1"/>
              <a:t>5</a:t>
            </a:r>
            <a:r>
              <a:rPr lang="zh-CN" altLang="en-US" b="1"/>
              <a:t>、用条形磁铁的</a:t>
            </a:r>
            <a:r>
              <a:rPr lang="en-US" b="1"/>
              <a:t>N</a:t>
            </a:r>
            <a:r>
              <a:rPr lang="zh-CN" altLang="en-US" b="1"/>
              <a:t>极去靠近某物体的</a:t>
            </a:r>
            <a:r>
              <a:rPr lang="en-US" b="1"/>
              <a:t>A</a:t>
            </a:r>
            <a:r>
              <a:rPr lang="zh-CN" altLang="en-US" b="1"/>
              <a:t>端，发现</a:t>
            </a:r>
          </a:p>
          <a:p>
            <a:r>
              <a:rPr lang="zh-CN" altLang="en-US" b="1"/>
              <a:t>　能把</a:t>
            </a:r>
            <a:r>
              <a:rPr lang="en-US" b="1"/>
              <a:t>A</a:t>
            </a:r>
            <a:r>
              <a:rPr lang="zh-CN" altLang="en-US" b="1"/>
              <a:t>端吸引过来，则物体的</a:t>
            </a:r>
            <a:r>
              <a:rPr lang="en-US" b="1"/>
              <a:t>A</a:t>
            </a:r>
            <a:r>
              <a:rPr lang="zh-CN" altLang="en-US" b="1"/>
              <a:t>端（    ）</a:t>
            </a:r>
          </a:p>
          <a:p>
            <a:r>
              <a:rPr lang="zh-CN" altLang="en-US" b="1"/>
              <a:t>　</a:t>
            </a:r>
            <a:r>
              <a:rPr lang="en-US" b="1"/>
              <a:t>A</a:t>
            </a:r>
            <a:r>
              <a:rPr lang="zh-CN" altLang="en-US" b="1"/>
              <a:t>一定的</a:t>
            </a:r>
            <a:r>
              <a:rPr lang="en-US" b="1"/>
              <a:t>S</a:t>
            </a:r>
            <a:r>
              <a:rPr lang="zh-CN" altLang="en-US" b="1"/>
              <a:t>极   　　　 </a:t>
            </a:r>
            <a:r>
              <a:rPr lang="en-US" b="1"/>
              <a:t>B</a:t>
            </a:r>
            <a:r>
              <a:rPr lang="zh-CN" altLang="en-US" b="1"/>
              <a:t>可能是</a:t>
            </a:r>
            <a:r>
              <a:rPr lang="en-US" b="1"/>
              <a:t>N</a:t>
            </a:r>
            <a:r>
              <a:rPr lang="zh-CN" altLang="en-US" b="1"/>
              <a:t>极   </a:t>
            </a:r>
          </a:p>
          <a:p>
            <a:r>
              <a:rPr lang="zh-CN" altLang="en-US" b="1"/>
              <a:t>　</a:t>
            </a:r>
            <a:r>
              <a:rPr lang="en-US" b="1"/>
              <a:t>C</a:t>
            </a:r>
            <a:r>
              <a:rPr lang="zh-CN" altLang="en-US" b="1"/>
              <a:t>可能是</a:t>
            </a:r>
            <a:r>
              <a:rPr lang="en-US" b="1"/>
              <a:t>S</a:t>
            </a:r>
            <a:r>
              <a:rPr lang="zh-CN" altLang="en-US" b="1"/>
              <a:t>极　　　　</a:t>
            </a:r>
            <a:r>
              <a:rPr lang="en-US" b="1"/>
              <a:t>D</a:t>
            </a:r>
            <a:r>
              <a:rPr lang="zh-CN" altLang="en-US" b="1"/>
              <a:t>一定是</a:t>
            </a:r>
            <a:r>
              <a:rPr lang="en-US" b="1"/>
              <a:t>N</a:t>
            </a:r>
            <a:r>
              <a:rPr lang="zh-CN" altLang="en-US" b="1"/>
              <a:t>极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zh-CN" altLang="en-US" b="1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104064" y="1557339"/>
            <a:ext cx="1019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CC0000"/>
                </a:solidFill>
              </a:rPr>
              <a:t>BDF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8183564" y="3716339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CC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830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utoUpdateAnimBg="0"/>
      <p:bldP spid="6246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/>
          </p:cNvSpPr>
          <p:nvPr/>
        </p:nvSpPr>
        <p:spPr bwMode="auto">
          <a:xfrm>
            <a:off x="1847850" y="260350"/>
            <a:ext cx="219075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000"/>
                    </a:srgbClr>
                  </a:outerShdw>
                </a:effectLst>
                <a:latin typeface="宋体" panose="02010600030101010101" pitchFamily="2" charset="-122"/>
              </a:rPr>
              <a:t>思考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11450" y="1295400"/>
            <a:ext cx="7956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如果磁体被分割成两段或几段后，每一段磁体上是否仍然有</a:t>
            </a:r>
            <a:r>
              <a:rPr lang="en-US" sz="3200" b="1">
                <a:solidFill>
                  <a:srgbClr val="000000"/>
                </a:solidFill>
              </a:rPr>
              <a:t>N</a:t>
            </a:r>
            <a:r>
              <a:rPr lang="zh-CN" altLang="en-US" sz="3200" b="1">
                <a:solidFill>
                  <a:srgbClr val="000000"/>
                </a:solidFill>
              </a:rPr>
              <a:t>极和</a:t>
            </a:r>
            <a:r>
              <a:rPr lang="en-US" sz="3200" b="1">
                <a:solidFill>
                  <a:srgbClr val="000000"/>
                </a:solidFill>
              </a:rPr>
              <a:t>S</a:t>
            </a:r>
            <a:r>
              <a:rPr lang="zh-CN" altLang="en-US" sz="3200" b="1">
                <a:solidFill>
                  <a:srgbClr val="000000"/>
                </a:solidFill>
              </a:rPr>
              <a:t>极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667001" y="2438401"/>
            <a:ext cx="7402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00"/>
                </a:solidFill>
              </a:rPr>
              <a:t>每一段磁体上仍然有</a:t>
            </a:r>
            <a:r>
              <a:rPr lang="en-US" sz="4000" b="1">
                <a:solidFill>
                  <a:srgbClr val="000000"/>
                </a:solidFill>
              </a:rPr>
              <a:t>N</a:t>
            </a:r>
            <a:r>
              <a:rPr lang="zh-CN" altLang="en-US" sz="4000" b="1">
                <a:solidFill>
                  <a:srgbClr val="000000"/>
                </a:solidFill>
              </a:rPr>
              <a:t>极和</a:t>
            </a:r>
            <a:r>
              <a:rPr lang="en-US" sz="4000" b="1">
                <a:solidFill>
                  <a:srgbClr val="000000"/>
                </a:solidFill>
              </a:rPr>
              <a:t>S</a:t>
            </a:r>
            <a:r>
              <a:rPr lang="zh-CN" altLang="en-US" sz="4000" b="1">
                <a:solidFill>
                  <a:srgbClr val="000000"/>
                </a:solidFill>
              </a:rPr>
              <a:t>极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003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4400">
              <a:solidFill>
                <a:srgbClr val="33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7696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44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992314" y="1206500"/>
            <a:ext cx="8675687" cy="508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00"/>
                </a:solidFill>
              </a:rPr>
              <a:t>5</a:t>
            </a:r>
            <a:r>
              <a:rPr lang="zh-CN" altLang="en-US" sz="2800" b="1">
                <a:solidFill>
                  <a:srgbClr val="000000"/>
                </a:solidFill>
              </a:rPr>
              <a:t>、某物体的一端靠近静止的一根小磁针，当靠近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小磁针的</a:t>
            </a:r>
            <a:r>
              <a:rPr lang="en-US" sz="2800" b="1">
                <a:solidFill>
                  <a:srgbClr val="000000"/>
                </a:solidFill>
              </a:rPr>
              <a:t>N</a:t>
            </a:r>
            <a:r>
              <a:rPr lang="zh-CN" altLang="en-US" sz="2800" b="1">
                <a:solidFill>
                  <a:srgbClr val="000000"/>
                </a:solidFill>
              </a:rPr>
              <a:t>极和</a:t>
            </a:r>
            <a:r>
              <a:rPr lang="en-US" sz="2800" b="1">
                <a:solidFill>
                  <a:srgbClr val="000000"/>
                </a:solidFill>
              </a:rPr>
              <a:t>S</a:t>
            </a:r>
            <a:r>
              <a:rPr lang="zh-CN" altLang="en-US" sz="2800" b="1">
                <a:solidFill>
                  <a:srgbClr val="000000"/>
                </a:solidFill>
              </a:rPr>
              <a:t>极时都能吸引，则这物体的这端（    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    </a:t>
            </a:r>
            <a:r>
              <a:rPr lang="en-US" sz="2800" b="1">
                <a:solidFill>
                  <a:srgbClr val="000000"/>
                </a:solidFill>
              </a:rPr>
              <a:t>A</a:t>
            </a:r>
            <a:r>
              <a:rPr lang="zh-CN" altLang="en-US" sz="2800" b="1">
                <a:solidFill>
                  <a:srgbClr val="000000"/>
                </a:solidFill>
              </a:rPr>
              <a:t>可能是无磁性的           </a:t>
            </a:r>
            <a:r>
              <a:rPr lang="en-US" sz="2800" b="1">
                <a:solidFill>
                  <a:srgbClr val="000000"/>
                </a:solidFill>
              </a:rPr>
              <a:t>B</a:t>
            </a:r>
            <a:r>
              <a:rPr lang="zh-CN" altLang="en-US" sz="2800" b="1">
                <a:solidFill>
                  <a:srgbClr val="000000"/>
                </a:solidFill>
              </a:rPr>
              <a:t>可能是</a:t>
            </a:r>
            <a:r>
              <a:rPr lang="en-US" sz="2800" b="1">
                <a:solidFill>
                  <a:srgbClr val="000000"/>
                </a:solidFill>
              </a:rPr>
              <a:t>N</a:t>
            </a:r>
            <a:r>
              <a:rPr lang="zh-CN" altLang="en-US" sz="2800" b="1">
                <a:solidFill>
                  <a:srgbClr val="000000"/>
                </a:solidFill>
              </a:rPr>
              <a:t>极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    </a:t>
            </a:r>
            <a:r>
              <a:rPr lang="en-US" sz="2800" b="1">
                <a:solidFill>
                  <a:srgbClr val="000000"/>
                </a:solidFill>
              </a:rPr>
              <a:t>C</a:t>
            </a:r>
            <a:r>
              <a:rPr lang="zh-CN" altLang="en-US" sz="2800" b="1">
                <a:solidFill>
                  <a:srgbClr val="000000"/>
                </a:solidFill>
              </a:rPr>
              <a:t>可能是</a:t>
            </a:r>
            <a:r>
              <a:rPr lang="en-US" sz="2800" b="1">
                <a:solidFill>
                  <a:srgbClr val="000000"/>
                </a:solidFill>
              </a:rPr>
              <a:t>S</a:t>
            </a:r>
            <a:r>
              <a:rPr lang="zh-CN" altLang="en-US" sz="2800" b="1">
                <a:solidFill>
                  <a:srgbClr val="000000"/>
                </a:solidFill>
              </a:rPr>
              <a:t>极                   </a:t>
            </a:r>
            <a:r>
              <a:rPr lang="en-US" sz="2800" b="1">
                <a:solidFill>
                  <a:srgbClr val="000000"/>
                </a:solidFill>
              </a:rPr>
              <a:t>D</a:t>
            </a:r>
            <a:r>
              <a:rPr lang="zh-CN" altLang="en-US" sz="2800" b="1">
                <a:solidFill>
                  <a:srgbClr val="000000"/>
                </a:solidFill>
              </a:rPr>
              <a:t>一定有磁性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00"/>
                </a:solidFill>
              </a:rPr>
              <a:t>6</a:t>
            </a:r>
            <a:r>
              <a:rPr lang="zh-CN" altLang="en-US" sz="2800" b="1">
                <a:solidFill>
                  <a:srgbClr val="000000"/>
                </a:solidFill>
              </a:rPr>
              <a:t>、一根条形磁铁从中间切开，得到的是（    ）。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　</a:t>
            </a:r>
            <a:r>
              <a:rPr lang="en-US" sz="2800" b="1">
                <a:solidFill>
                  <a:srgbClr val="000000"/>
                </a:solidFill>
              </a:rPr>
              <a:t>A.</a:t>
            </a:r>
            <a:r>
              <a:rPr lang="zh-CN" altLang="en-US" sz="2800" b="1">
                <a:solidFill>
                  <a:srgbClr val="000000"/>
                </a:solidFill>
              </a:rPr>
              <a:t>一段只有</a:t>
            </a:r>
            <a:r>
              <a:rPr lang="en-US" sz="2800" b="1" i="1">
                <a:solidFill>
                  <a:srgbClr val="000000"/>
                </a:solidFill>
              </a:rPr>
              <a:t>N</a:t>
            </a:r>
            <a:r>
              <a:rPr lang="zh-CN" altLang="en-US" sz="2800" b="1">
                <a:solidFill>
                  <a:srgbClr val="000000"/>
                </a:solidFill>
              </a:rPr>
              <a:t>极，另一段只有</a:t>
            </a:r>
            <a:r>
              <a:rPr lang="en-US" sz="2800" b="1" i="1">
                <a:solidFill>
                  <a:srgbClr val="000000"/>
                </a:solidFill>
              </a:rPr>
              <a:t>S</a:t>
            </a:r>
            <a:r>
              <a:rPr lang="zh-CN" altLang="en-US" sz="2800" b="1">
                <a:solidFill>
                  <a:srgbClr val="000000"/>
                </a:solidFill>
              </a:rPr>
              <a:t>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　</a:t>
            </a:r>
            <a:r>
              <a:rPr lang="en-US" sz="2800" b="1">
                <a:solidFill>
                  <a:srgbClr val="000000"/>
                </a:solidFill>
              </a:rPr>
              <a:t>B.</a:t>
            </a:r>
            <a:r>
              <a:rPr lang="zh-CN" altLang="en-US" sz="2800" b="1">
                <a:solidFill>
                  <a:srgbClr val="000000"/>
                </a:solidFill>
              </a:rPr>
              <a:t>两端都没有磁性的铁块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　</a:t>
            </a:r>
            <a:r>
              <a:rPr lang="en-US" sz="2800" b="1">
                <a:solidFill>
                  <a:srgbClr val="000000"/>
                </a:solidFill>
              </a:rPr>
              <a:t>C.</a:t>
            </a:r>
            <a:r>
              <a:rPr lang="zh-CN" altLang="en-US" sz="2800" b="1">
                <a:solidFill>
                  <a:srgbClr val="000000"/>
                </a:solidFill>
              </a:rPr>
              <a:t>两端都有</a:t>
            </a:r>
            <a:r>
              <a:rPr lang="en-US" sz="2800" b="1" i="1">
                <a:solidFill>
                  <a:srgbClr val="000000"/>
                </a:solidFill>
              </a:rPr>
              <a:t>N</a:t>
            </a:r>
            <a:r>
              <a:rPr lang="zh-CN" altLang="en-US" sz="2800" b="1">
                <a:solidFill>
                  <a:srgbClr val="000000"/>
                </a:solidFill>
              </a:rPr>
              <a:t>极和</a:t>
            </a:r>
            <a:r>
              <a:rPr lang="en-US" sz="2800" b="1" i="1">
                <a:solidFill>
                  <a:srgbClr val="000000"/>
                </a:solidFill>
              </a:rPr>
              <a:t>S</a:t>
            </a:r>
            <a:r>
              <a:rPr lang="zh-CN" altLang="en-US" sz="2800" b="1">
                <a:solidFill>
                  <a:srgbClr val="000000"/>
                </a:solidFill>
              </a:rPr>
              <a:t>极的磁铁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　</a:t>
            </a:r>
            <a:r>
              <a:rPr lang="en-US" sz="2800" b="1">
                <a:solidFill>
                  <a:srgbClr val="000000"/>
                </a:solidFill>
              </a:rPr>
              <a:t>D.</a:t>
            </a:r>
            <a:r>
              <a:rPr lang="zh-CN" altLang="en-US" sz="2800" b="1">
                <a:solidFill>
                  <a:srgbClr val="000000"/>
                </a:solidFill>
              </a:rPr>
              <a:t>原来的</a:t>
            </a:r>
            <a:r>
              <a:rPr lang="en-US" sz="2800" b="1" i="1">
                <a:solidFill>
                  <a:srgbClr val="000000"/>
                </a:solidFill>
              </a:rPr>
              <a:t>N</a:t>
            </a:r>
            <a:r>
              <a:rPr lang="zh-CN" altLang="en-US" sz="2800" b="1">
                <a:solidFill>
                  <a:srgbClr val="000000"/>
                </a:solidFill>
              </a:rPr>
              <a:t>极一端变成了</a:t>
            </a:r>
            <a:r>
              <a:rPr lang="en-US" sz="2800" b="1" i="1">
                <a:solidFill>
                  <a:srgbClr val="000000"/>
                </a:solidFill>
              </a:rPr>
              <a:t>S</a:t>
            </a:r>
            <a:r>
              <a:rPr lang="zh-CN" altLang="en-US" sz="2800" b="1">
                <a:solidFill>
                  <a:srgbClr val="000000"/>
                </a:solidFill>
              </a:rPr>
              <a:t>极，原来的</a:t>
            </a:r>
            <a:r>
              <a:rPr lang="en-US" sz="2800" b="1" i="1">
                <a:solidFill>
                  <a:srgbClr val="000000"/>
                </a:solidFill>
              </a:rPr>
              <a:t>S</a:t>
            </a:r>
            <a:r>
              <a:rPr lang="zh-CN" altLang="en-US" sz="2800" b="1">
                <a:solidFill>
                  <a:srgbClr val="000000"/>
                </a:solidFill>
              </a:rPr>
              <a:t>极一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       端变成了</a:t>
            </a:r>
            <a:r>
              <a:rPr lang="en-US" sz="2800" b="1" i="1">
                <a:solidFill>
                  <a:srgbClr val="000000"/>
                </a:solidFill>
              </a:rPr>
              <a:t>N</a:t>
            </a:r>
            <a:r>
              <a:rPr lang="zh-CN" altLang="en-US" sz="2800" b="1">
                <a:solidFill>
                  <a:srgbClr val="000000"/>
                </a:solidFill>
              </a:rPr>
              <a:t>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9983789" y="1484314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8688389" y="2781300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CC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8559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  <p:bldP spid="63492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955801" y="1268414"/>
            <a:ext cx="8101013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7．关于磁感线的说法正确的是        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(            )   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．磁感线是由小铁屑形成的   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．磁场中有许多曲线，这些曲线叫磁感线   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．小磁针在磁感线上才受力，在两条磁感线之间不受力  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．磁感线是人们为了形象地描述磁场的分布而假想出来的，实际并不存在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8472489" y="1341439"/>
            <a:ext cx="477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CC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D</a:t>
            </a:r>
          </a:p>
        </p:txBody>
      </p:sp>
      <p:pic>
        <p:nvPicPr>
          <p:cNvPr id="64516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4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39901" y="619126"/>
            <a:ext cx="86772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</a:rPr>
              <a:t>　　</a:t>
            </a:r>
            <a:r>
              <a:rPr lang="zh-CN" altLang="en-US" sz="3600" b="1">
                <a:solidFill>
                  <a:srgbClr val="000000"/>
                </a:solidFill>
              </a:rPr>
              <a:t>如图水平放置的条形磁铁的一端吸引着一个较重的铁钉，若另一根同样的条形磁铁的S极与原来磁铁的N极靠拢时，则出现的情况（     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　　A．将铁钉吸得更牢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　　B．铁钉落下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　　C．铁钉尖端将吸向右端的铁钉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       D．铁钉尖端将吸向左边的铁钉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4548188" y="5300664"/>
            <a:ext cx="3816350" cy="1404937"/>
            <a:chOff x="0" y="0"/>
            <a:chExt cx="2880" cy="903"/>
          </a:xfrm>
        </p:grpSpPr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60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000000"/>
                  </a:solidFill>
                </a:rPr>
                <a:t>S　            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1620" y="0"/>
              <a:ext cx="1260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000000"/>
                  </a:solidFill>
                </a:rPr>
                <a:t>S　            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7414" name="Group 6"/>
            <p:cNvGrpSpPr>
              <a:grpSpLocks/>
            </p:cNvGrpSpPr>
            <p:nvPr/>
          </p:nvGrpSpPr>
          <p:grpSpPr bwMode="auto">
            <a:xfrm>
              <a:off x="1080" y="468"/>
              <a:ext cx="125" cy="435"/>
              <a:chOff x="0" y="0"/>
              <a:chExt cx="125" cy="435"/>
            </a:xfrm>
          </p:grpSpPr>
          <p:sp>
            <p:nvSpPr>
              <p:cNvPr id="1741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5" cy="5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7416" name="Rectangle 8"/>
              <p:cNvSpPr>
                <a:spLocks noChangeArrowheads="1"/>
              </p:cNvSpPr>
              <p:nvPr/>
            </p:nvSpPr>
            <p:spPr bwMode="auto">
              <a:xfrm>
                <a:off x="30" y="57"/>
                <a:ext cx="68" cy="25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7417" name="Line 9"/>
              <p:cNvSpPr>
                <a:spLocks noChangeShapeType="1"/>
              </p:cNvSpPr>
              <p:nvPr/>
            </p:nvSpPr>
            <p:spPr bwMode="auto">
              <a:xfrm>
                <a:off x="60" y="279"/>
                <a:ext cx="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756026" y="2273301"/>
            <a:ext cx="9890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</a:rPr>
              <a:t>B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419" name="WordArt 11"/>
          <p:cNvSpPr>
            <a:spLocks noChangeArrowheads="1" noChangeShapeType="1"/>
          </p:cNvSpPr>
          <p:nvPr/>
        </p:nvSpPr>
        <p:spPr bwMode="auto">
          <a:xfrm>
            <a:off x="1885950" y="47625"/>
            <a:ext cx="125888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练习</a:t>
            </a:r>
          </a:p>
        </p:txBody>
      </p:sp>
    </p:spTree>
    <p:extLst>
      <p:ext uri="{BB962C8B-B14F-4D97-AF65-F5344CB8AC3E}">
        <p14:creationId xmlns:p14="http://schemas.microsoft.com/office/powerpoint/2010/main" val="11169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919288" y="5518151"/>
            <a:ext cx="79295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3．磁体间相互作用的规律：</a:t>
            </a:r>
          </a:p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同名磁极相互排斥，异名磁极相互吸引。</a:t>
            </a:r>
          </a:p>
        </p:txBody>
      </p:sp>
      <p:pic>
        <p:nvPicPr>
          <p:cNvPr id="18435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1703388" y="44451"/>
            <a:ext cx="2024062" cy="538163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演示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18437" name="Object 22"/>
          <p:cNvGraphicFramePr>
            <a:graphicFrameLocks noChangeAspect="1"/>
          </p:cNvGraphicFramePr>
          <p:nvPr>
            <p:ph sz="half" idx="4294967295"/>
          </p:nvPr>
        </p:nvGraphicFramePr>
        <p:xfrm>
          <a:off x="4225926" y="117476"/>
          <a:ext cx="5686425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6184127" imgH="5714286" progId="Photoshop.Image.11">
                  <p:embed/>
                </p:oleObj>
              </mc:Choice>
              <mc:Fallback>
                <p:oleObj r:id="rId4" imgW="6184127" imgH="5714286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926" y="117476"/>
                        <a:ext cx="5686425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76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181225" y="542925"/>
            <a:ext cx="4922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判断磁性的方法：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68576" y="1374775"/>
            <a:ext cx="6024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a、根据磁铁的吸铁性判断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601914" y="2143126"/>
            <a:ext cx="5475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b、根据磁铁的指向性判断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641600" y="2967039"/>
            <a:ext cx="629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c、根据磁铁间的相互作用判断</a:t>
            </a:r>
          </a:p>
        </p:txBody>
      </p:sp>
    </p:spTree>
    <p:extLst>
      <p:ext uri="{BB962C8B-B14F-4D97-AF65-F5344CB8AC3E}">
        <p14:creationId xmlns:p14="http://schemas.microsoft.com/office/powerpoint/2010/main" val="41710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74826" y="1125539"/>
            <a:ext cx="86074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</a:rPr>
              <a:t>　　     </a:t>
            </a:r>
            <a:r>
              <a:rPr lang="zh-CN" altLang="en-US" sz="3600" b="1">
                <a:solidFill>
                  <a:srgbClr val="000000"/>
                </a:solidFill>
              </a:rPr>
              <a:t>小宇同学为了检验某根钢条是否具有磁性，它将钢条的A端靠近小磁针的N极，发现它们相互吸引；当仍将钢条的A端靠近小磁针的S极时，发现它们仍然相互吸引，则(    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　　A．钢条A端为南极，另一端为北极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　　B．钢条A端为北极，另一端为南极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　　C．不能确定钢条是否具有磁性			D．钢条没有磁性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FF"/>
                </a:solidFill>
              </a:rPr>
              <a:t>推广.........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432175" y="3357564"/>
            <a:ext cx="520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0484" name="WordArt 4"/>
          <p:cNvSpPr>
            <a:spLocks noChangeArrowheads="1" noChangeShapeType="1"/>
          </p:cNvSpPr>
          <p:nvPr/>
        </p:nvSpPr>
        <p:spPr bwMode="auto">
          <a:xfrm>
            <a:off x="1884364" y="260351"/>
            <a:ext cx="1692275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练习</a:t>
            </a:r>
          </a:p>
        </p:txBody>
      </p:sp>
    </p:spTree>
    <p:extLst>
      <p:ext uri="{BB962C8B-B14F-4D97-AF65-F5344CB8AC3E}">
        <p14:creationId xmlns:p14="http://schemas.microsoft.com/office/powerpoint/2010/main" val="354278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1116</Words>
  <Application>Microsoft Office PowerPoint</Application>
  <PresentationFormat>宽屏</PresentationFormat>
  <Paragraphs>228</Paragraphs>
  <Slides>51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51</vt:i4>
      </vt:variant>
    </vt:vector>
  </HeadingPairs>
  <TitlesOfParts>
    <vt:vector size="75" baseType="lpstr">
      <vt:lpstr>Gulim</vt:lpstr>
      <vt:lpstr>黑体</vt:lpstr>
      <vt:lpstr>华文行楷</vt:lpstr>
      <vt:lpstr>华文楷体</vt:lpstr>
      <vt:lpstr>华文新魏</vt:lpstr>
      <vt:lpstr>楷体_GB2312</vt:lpstr>
      <vt:lpstr>隶书</vt:lpstr>
      <vt:lpstr>宋体</vt:lpstr>
      <vt:lpstr>微软雅黑</vt:lpstr>
      <vt:lpstr>幼圆</vt:lpstr>
      <vt:lpstr>Arial</vt:lpstr>
      <vt:lpstr>Calibri</vt:lpstr>
      <vt:lpstr>Calibri Light</vt:lpstr>
      <vt:lpstr>Garamond</vt:lpstr>
      <vt:lpstr>Tahoma</vt:lpstr>
      <vt:lpstr>Times New Roman</vt:lpstr>
      <vt:lpstr>Wingdings</vt:lpstr>
      <vt:lpstr>Office 主题</vt:lpstr>
      <vt:lpstr>Clouds</vt:lpstr>
      <vt:lpstr>Stream</vt:lpstr>
      <vt:lpstr>Network</vt:lpstr>
      <vt:lpstr>位图图像</vt:lpstr>
      <vt:lpstr>Photoshop.Image.11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归纳如下</vt:lpstr>
      <vt:lpstr>       笔记整理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2018-11-23T05:46:12Z</dcterms:created>
  <dcterms:modified xsi:type="dcterms:W3CDTF">2018-11-23T05:47:06Z</dcterms:modified>
</cp:coreProperties>
</file>