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15"/>
  </p:notesMasterIdLst>
  <p:sldIdLst>
    <p:sldId id="335" r:id="rId4"/>
    <p:sldId id="330" r:id="rId5"/>
    <p:sldId id="282" r:id="rId6"/>
    <p:sldId id="279" r:id="rId7"/>
    <p:sldId id="318" r:id="rId8"/>
    <p:sldId id="319" r:id="rId9"/>
    <p:sldId id="280" r:id="rId10"/>
    <p:sldId id="285" r:id="rId11"/>
    <p:sldId id="313" r:id="rId12"/>
    <p:sldId id="323" r:id="rId13"/>
    <p:sldId id="308" r:id="rId14"/>
    <p:sldId id="334" r:id="rId16"/>
    <p:sldId id="295" r:id="rId17"/>
    <p:sldId id="333" r:id="rId18"/>
    <p:sldId id="324" r:id="rId19"/>
    <p:sldId id="283" r:id="rId20"/>
    <p:sldId id="309" r:id="rId21"/>
    <p:sldId id="311" r:id="rId22"/>
    <p:sldId id="325" r:id="rId23"/>
    <p:sldId id="329" r:id="rId24"/>
    <p:sldId id="322" r:id="rId25"/>
    <p:sldId id="328" r:id="rId26"/>
    <p:sldId id="291" r:id="rId27"/>
    <p:sldId id="299" r:id="rId28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D5ECEE"/>
    <a:srgbClr val="0066CC"/>
    <a:srgbClr val="BD0535"/>
    <a:srgbClr val="FB3203"/>
    <a:srgbClr val="FFFFFF"/>
    <a:srgbClr val="0000FF"/>
    <a:srgbClr val="000099"/>
    <a:srgbClr val="72DF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226"/>
    <p:restoredTop sz="95026"/>
  </p:normalViewPr>
  <p:slideViewPr>
    <p:cSldViewPr showGuides="1">
      <p:cViewPr varScale="1">
        <p:scale>
          <a:sx n="59" d="100"/>
          <a:sy n="59" d="100"/>
        </p:scale>
        <p:origin x="760" y="52"/>
      </p:cViewPr>
      <p:guideLst>
        <p:guide orient="horz" pos="1026"/>
        <p:guide pos="4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Master" Target="slideMasters/slideMaster2.xml"/><Relationship Id="rId29" Type="http://schemas.openxmlformats.org/officeDocument/2006/relationships/presProps" Target="presProps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6" name="Rectangle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512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第二级</a:t>
            </a: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第三级</a:t>
            </a: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第四级</a:t>
            </a: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第五级</a:t>
            </a:r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30C2F23-3A5A-4BE5-AF89-6A9ED7926CBC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2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  <p:sp>
        <p:nvSpPr>
          <p:cNvPr id="20483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/>
          <a:p>
            <a:pPr lvl="0"/>
            <a:endParaRPr lang="en-US" altLang="zh-C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0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  <p:sp>
        <p:nvSpPr>
          <p:cNvPr id="22531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/>
          <a:p>
            <a:pPr lvl="0"/>
            <a:endParaRPr lang="en-US" altLang="zh-CN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8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  <p:sp>
        <p:nvSpPr>
          <p:cNvPr id="24579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/>
          <a:p>
            <a:pPr lvl="0"/>
            <a:endParaRPr lang="en-US" altLang="zh-CN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  <p:sp>
        <p:nvSpPr>
          <p:cNvPr id="35843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/>
          <a:p>
            <a:pPr lvl="0"/>
            <a:endParaRPr lang="en-US" altLang="zh-C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A83A2AD-F485-4421-9954-2DE7F173E038}" type="slidenum">
              <a:rPr kumimoji="0" lang="en-US" altLang="zh-CN" sz="82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A83A2AD-F485-4421-9954-2DE7F173E038}" type="slidenum">
              <a:rPr kumimoji="0" lang="en-US" altLang="zh-CN" sz="82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A83A2AD-F485-4421-9954-2DE7F173E038}" type="slidenum">
              <a:rPr kumimoji="0" lang="en-US" altLang="zh-CN" sz="82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/>
          <p:nvPr/>
        </p:nvSpPr>
        <p:spPr>
          <a:xfrm>
            <a:off x="0" y="0"/>
            <a:ext cx="9144000" cy="45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Freeform 9"/>
          <p:cNvSpPr/>
          <p:nvPr/>
        </p:nvSpPr>
        <p:spPr>
          <a:xfrm>
            <a:off x="4763" y="0"/>
            <a:ext cx="9139238" cy="4572000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0" name="Straight Connector 7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68350" y="6470650"/>
            <a:ext cx="1616075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650"/>
            <a:ext cx="44259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all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650"/>
            <a:ext cx="7302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AC8AB64-A30C-4581-9A0D-3ADFE599578C}" type="slidenum">
              <a:rPr kumimoji="0" lang="en-US" altLang="zh-CN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fld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all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83A2AD-F485-4421-9954-2DE7F173E038}" type="slidenum">
              <a:rPr kumimoji="0" lang="en-US" altLang="zh-CN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fld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/>
          <p:cNvSpPr/>
          <p:nvPr/>
        </p:nvSpPr>
        <p:spPr>
          <a:xfrm>
            <a:off x="0" y="0"/>
            <a:ext cx="9144000" cy="4572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Freeform 10"/>
          <p:cNvSpPr/>
          <p:nvPr/>
        </p:nvSpPr>
        <p:spPr>
          <a:xfrm>
            <a:off x="4763" y="0"/>
            <a:ext cx="9139238" cy="4572000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0" name="Straight Connector 7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68350" y="6470650"/>
            <a:ext cx="1616075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650"/>
            <a:ext cx="44259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all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650"/>
            <a:ext cx="7302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C1E5EEE-4DA3-4151-8E80-285955CFF724}" type="slidenum">
              <a:rPr kumimoji="0" lang="en-US" altLang="zh-CN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fld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all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83A2AD-F485-4421-9954-2DE7F173E038}" type="slidenum">
              <a:rPr kumimoji="0" lang="en-US" altLang="zh-CN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fld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all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83A2AD-F485-4421-9954-2DE7F173E038}" type="slidenum">
              <a:rPr kumimoji="0" lang="en-US" altLang="zh-CN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fld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all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83A2AD-F485-4421-9954-2DE7F173E038}" type="slidenum">
              <a:rPr kumimoji="0" lang="en-US" altLang="zh-CN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fld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1"/>
          <p:cNvSpPr>
            <a:spLocks noGrp="1"/>
          </p:cNvSpPr>
          <p:nvPr>
            <p:ph type="dt" sz="half" idx="2"/>
          </p:nvPr>
        </p:nvSpPr>
        <p:spPr>
          <a:xfrm>
            <a:off x="768350" y="6470650"/>
            <a:ext cx="1616075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632200" y="6470650"/>
            <a:ext cx="44259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all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128000" y="6470650"/>
            <a:ext cx="7302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A369AB9-6A44-4A87-9749-5313ACC5320C}" type="slidenum">
              <a:rPr kumimoji="0" lang="en-US" altLang="zh-CN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fld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all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83A2AD-F485-4421-9954-2DE7F173E038}" type="slidenum">
              <a:rPr kumimoji="0" lang="en-US" altLang="zh-CN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fld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A83A2AD-F485-4421-9954-2DE7F173E038}" type="slidenum">
              <a:rPr kumimoji="0" lang="en-US" altLang="zh-CN" sz="82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 flipV="1">
            <a:off x="6289675" y="526415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vert="horz" lIns="457200" tIns="365760" rIns="45720" bIns="45720" rtlCol="0" anchor="t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itchFamily="34" charset="0"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2"/>
          </p:nvPr>
        </p:nvSpPr>
        <p:spPr>
          <a:xfrm>
            <a:off x="768350" y="6470650"/>
            <a:ext cx="1616075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632200" y="6470650"/>
            <a:ext cx="44259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all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128000" y="6470650"/>
            <a:ext cx="7302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A8CA609-3CD9-46D8-99DE-1376C5523A58}" type="slidenum">
              <a:rPr kumimoji="0" lang="en-US" altLang="zh-CN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fld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all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83A2AD-F485-4421-9954-2DE7F173E038}" type="slidenum">
              <a:rPr kumimoji="0" lang="en-US" altLang="zh-CN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fld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6"/>
          <p:cNvCxnSpPr/>
          <p:nvPr/>
        </p:nvCxnSpPr>
        <p:spPr>
          <a:xfrm rot="5400000" flipV="1">
            <a:off x="7543800" y="173038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768350" y="6470650"/>
            <a:ext cx="1616075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650"/>
            <a:ext cx="44259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all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650"/>
            <a:ext cx="7302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9CBDF9-4BA1-4AAB-9902-8621A05218B1}" type="slidenum">
              <a:rPr kumimoji="0" lang="en-US" altLang="zh-CN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fld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455263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A83A2AD-F485-4421-9954-2DE7F173E038}" type="slidenum">
              <a:rPr kumimoji="0" lang="en-US" altLang="zh-CN" sz="82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A83A2AD-F485-4421-9954-2DE7F173E038}" type="slidenum">
              <a:rPr kumimoji="0" lang="en-US" altLang="zh-CN" sz="82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33845" y="1681851"/>
            <a:ext cx="3867150" cy="82569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A83A2AD-F485-4421-9954-2DE7F173E038}" type="slidenum">
              <a:rPr kumimoji="0" lang="en-US" altLang="zh-CN" sz="82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A83A2AD-F485-4421-9954-2DE7F173E038}" type="slidenum">
              <a:rPr kumimoji="0" lang="en-US" altLang="zh-CN" sz="82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A83A2AD-F485-4421-9954-2DE7F173E038}" type="slidenum">
              <a:rPr kumimoji="0" lang="en-US" altLang="zh-CN" sz="82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30936" y="2057399"/>
            <a:ext cx="2948940" cy="3810001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A83A2AD-F485-4421-9954-2DE7F173E038}" type="slidenum">
              <a:rPr kumimoji="0" lang="en-US" altLang="zh-CN" sz="82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Wingdings 2" pitchFamily="18" charset="2"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30936" y="2057400"/>
            <a:ext cx="2948940" cy="38100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A83A2AD-F485-4421-9954-2DE7F173E038}" type="slidenum">
              <a:rPr kumimoji="0" lang="en-US" altLang="zh-CN" sz="82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633413" y="365125"/>
            <a:ext cx="78867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633413" y="1828800"/>
            <a:ext cx="78867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825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825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825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A83A2AD-F485-4421-9954-2DE7F173E038}" type="slidenum">
              <a:rPr kumimoji="0" lang="en-US" altLang="zh-CN" sz="825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altLang="zh-CN" sz="825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itchFamily="18" charset="2"/>
        <a:buChar char="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itchFamily="18" charset="2"/>
        <a:buChar char="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350" y="585788"/>
            <a:ext cx="7289800" cy="1498600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lvl="0"/>
            <a:r>
              <a:rPr lang="zh-CN" altLang="en-US" dirty="0"/>
              <a:t>单击此处编辑母版标题样式</a:t>
            </a:r>
            <a:endParaRPr lang="en-US" altLang="zh-CN" dirty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>
          <a:xfrm>
            <a:off x="768350" y="2286000"/>
            <a:ext cx="7289800" cy="4022725"/>
          </a:xfrm>
          <a:prstGeom prst="rect">
            <a:avLst/>
          </a:prstGeom>
          <a:noFill/>
          <a:ln w="9525">
            <a:noFill/>
          </a:ln>
        </p:spPr>
        <p:txBody>
          <a:bodyPr lIns="45720" rIns="45720"/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en-US" altLang="zh-C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350" y="6470650"/>
            <a:ext cx="1616075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650"/>
            <a:ext cx="44259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all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650"/>
            <a:ext cx="730250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A83A2AD-F485-4421-9954-2DE7F173E038}" type="slidenum">
              <a:rPr kumimoji="0" lang="en-US" altLang="zh-CN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fld>
            <a:endParaRPr kumimoji="0" lang="en-US" altLang="zh-CN" sz="10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7088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43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31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45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025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71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8.xml"/><Relationship Id="rId4" Type="http://schemas.openxmlformats.org/officeDocument/2006/relationships/image" Target="../media/image5.jpeg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8.xml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8.xml"/><Relationship Id="rId4" Type="http://schemas.openxmlformats.org/officeDocument/2006/relationships/image" Target="../media/image22.jpeg"/><Relationship Id="rId3" Type="http://schemas.openxmlformats.org/officeDocument/2006/relationships/image" Target="../media/image21.jpeg"/><Relationship Id="rId2" Type="http://schemas.openxmlformats.org/officeDocument/2006/relationships/image" Target="../media/image9.png"/><Relationship Id="rId1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21.jpeg"/><Relationship Id="rId1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9.png"/><Relationship Id="rId1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9.png"/><Relationship Id="rId1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9.png"/><Relationship Id="rId1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2.vml"/><Relationship Id="rId5" Type="http://schemas.openxmlformats.org/officeDocument/2006/relationships/slideLayout" Target="../slideLayouts/slideLayout18.xml"/><Relationship Id="rId4" Type="http://schemas.openxmlformats.org/officeDocument/2006/relationships/oleObject" Target="../embeddings/oleObject4.bin"/><Relationship Id="rId3" Type="http://schemas.openxmlformats.org/officeDocument/2006/relationships/image" Target="../media/image11.png"/><Relationship Id="rId2" Type="http://schemas.openxmlformats.org/officeDocument/2006/relationships/oleObject" Target="../embeddings/oleObject3.bin"/><Relationship Id="rId1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image" Target="../media/image24.jpeg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9.png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8.jpe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image" Target="../media/image27.png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7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oleObject" Target="../embeddings/oleObject2.bin"/><Relationship Id="rId3" Type="http://schemas.openxmlformats.org/officeDocument/2006/relationships/image" Target="../media/image10.png"/><Relationship Id="rId2" Type="http://schemas.openxmlformats.org/officeDocument/2006/relationships/oleObject" Target="../embeddings/oleObject1.bin"/><Relationship Id="rId1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8" name="图片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71" y="3504522"/>
            <a:ext cx="2297855" cy="1565217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330" y="3429000"/>
            <a:ext cx="2387052" cy="198022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363" y="656692"/>
            <a:ext cx="5172019" cy="2759151"/>
          </a:xfrm>
          <a:prstGeom prst="rect">
            <a:avLst/>
          </a:prstGeom>
          <a:ln>
            <a:solidFill>
              <a:schemeClr val="accent1">
                <a:alpha val="98000"/>
              </a:schemeClr>
            </a:solidFill>
          </a:ln>
          <a:effectLst>
            <a:softEdge rad="762000"/>
          </a:effectLst>
        </p:spPr>
      </p:pic>
      <p:sp>
        <p:nvSpPr>
          <p:cNvPr id="9222" name="文本框 11"/>
          <p:cNvSpPr txBox="1"/>
          <p:nvPr/>
        </p:nvSpPr>
        <p:spPr>
          <a:xfrm>
            <a:off x="1597025" y="1955800"/>
            <a:ext cx="1373188" cy="2586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5400" b="1" dirty="0">
                <a:latin typeface="Calibri" panose="020F0502020204030204" pitchFamily="34" charset="0"/>
                <a:ea typeface="华文仿宋" pitchFamily="2" charset="-122"/>
              </a:rPr>
              <a:t>透</a:t>
            </a:r>
            <a:endParaRPr lang="en-US" altLang="zh-CN" sz="5400" b="1" dirty="0">
              <a:latin typeface="Calibri" panose="020F0502020204030204" pitchFamily="34" charset="0"/>
              <a:ea typeface="华文仿宋" pitchFamily="2" charset="-122"/>
            </a:endParaRPr>
          </a:p>
          <a:p>
            <a:endParaRPr lang="en-US" altLang="zh-CN" sz="5400" b="1" dirty="0">
              <a:latin typeface="Calibri" panose="020F0502020204030204" pitchFamily="34" charset="0"/>
              <a:ea typeface="华文仿宋" pitchFamily="2" charset="-122"/>
            </a:endParaRPr>
          </a:p>
          <a:p>
            <a:r>
              <a:rPr lang="zh-CN" altLang="en-US" sz="5400" b="1" dirty="0">
                <a:latin typeface="Calibri" panose="020F0502020204030204" pitchFamily="34" charset="0"/>
                <a:ea typeface="华文仿宋" pitchFamily="2" charset="-122"/>
              </a:rPr>
              <a:t>镜</a:t>
            </a:r>
            <a:endParaRPr lang="zh-CN" altLang="en-US" sz="5400" b="1" dirty="0">
              <a:latin typeface="Calibri" panose="020F0502020204030204" pitchFamily="34" charset="0"/>
              <a:ea typeface="华文仿宋" pitchFamily="2" charset="-122"/>
            </a:endParaRPr>
          </a:p>
        </p:txBody>
      </p:sp>
      <p:sp>
        <p:nvSpPr>
          <p:cNvPr id="9223" name="文本框 12"/>
          <p:cNvSpPr txBox="1"/>
          <p:nvPr/>
        </p:nvSpPr>
        <p:spPr>
          <a:xfrm>
            <a:off x="787400" y="5302250"/>
            <a:ext cx="7569200" cy="1323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4000" b="1" dirty="0">
                <a:latin typeface="Calibri" panose="020F0502020204030204" pitchFamily="34" charset="0"/>
                <a:ea typeface="华文仿宋" pitchFamily="2" charset="-122"/>
              </a:rPr>
              <a:t>葫芦岛市南票区金星中学</a:t>
            </a:r>
            <a:endParaRPr lang="en-US" altLang="zh-CN" sz="4000" b="1" dirty="0">
              <a:latin typeface="Calibri" panose="020F0502020204030204" pitchFamily="34" charset="0"/>
              <a:ea typeface="华文仿宋" pitchFamily="2" charset="-122"/>
            </a:endParaRPr>
          </a:p>
          <a:p>
            <a:r>
              <a:rPr lang="zh-CN" altLang="en-US" sz="4000" b="1" dirty="0">
                <a:latin typeface="Calibri" panose="020F0502020204030204" pitchFamily="34" charset="0"/>
                <a:ea typeface="华文仿宋" pitchFamily="2" charset="-122"/>
              </a:rPr>
              <a:t>               杜  卓</a:t>
            </a:r>
            <a:endParaRPr lang="zh-CN" altLang="en-US" sz="4000" b="1" dirty="0">
              <a:latin typeface="Calibri" panose="020F0502020204030204" pitchFamily="34" charset="0"/>
              <a:ea typeface="华文仿宋" pitchFamily="2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6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8438" y="1409700"/>
            <a:ext cx="3276600" cy="2457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7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4343400"/>
            <a:ext cx="4056063" cy="2101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8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5038" y="1797050"/>
            <a:ext cx="2259012" cy="2647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3938" y="366713"/>
            <a:ext cx="2692400" cy="3689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0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1638" y="3121025"/>
            <a:ext cx="2838450" cy="37004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39" name="文本框 11"/>
          <p:cNvSpPr txBox="1"/>
          <p:nvPr/>
        </p:nvSpPr>
        <p:spPr>
          <a:xfrm>
            <a:off x="503238" y="393700"/>
            <a:ext cx="3889375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36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生活中的应用</a:t>
            </a:r>
            <a:endParaRPr lang="zh-CN" altLang="en-US" sz="3600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9458" name="TextBox 1"/>
          <p:cNvSpPr txBox="1"/>
          <p:nvPr/>
        </p:nvSpPr>
        <p:spPr>
          <a:xfrm>
            <a:off x="647700" y="447675"/>
            <a:ext cx="6480175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36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三、透镜对光的作用</a:t>
            </a:r>
            <a:endParaRPr lang="zh-CN" altLang="en-US" sz="3600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9695" name="AutoShape 1151"/>
          <p:cNvSpPr/>
          <p:nvPr/>
        </p:nvSpPr>
        <p:spPr>
          <a:xfrm>
            <a:off x="5148263" y="1700213"/>
            <a:ext cx="3779837" cy="1944687"/>
          </a:xfrm>
          <a:prstGeom prst="cloudCallout">
            <a:avLst>
              <a:gd name="adj1" fmla="val -57769"/>
              <a:gd name="adj2" fmla="val 87144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 eaLnBrk="1" hangingPunct="1"/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试猜想光线通过透镜后会有什么现象？</a:t>
            </a:r>
            <a:endParaRPr lang="zh-CN" altLang="en-US" sz="2800" dirty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19460" name="Group 1160"/>
          <p:cNvGrpSpPr/>
          <p:nvPr/>
        </p:nvGrpSpPr>
        <p:grpSpPr>
          <a:xfrm>
            <a:off x="900113" y="1963738"/>
            <a:ext cx="7010400" cy="1906587"/>
            <a:chOff x="573" y="868"/>
            <a:chExt cx="4416" cy="1201"/>
          </a:xfrm>
        </p:grpSpPr>
        <p:sp>
          <p:nvSpPr>
            <p:cNvPr id="19509" name="Line 6"/>
            <p:cNvSpPr/>
            <p:nvPr/>
          </p:nvSpPr>
          <p:spPr>
            <a:xfrm>
              <a:off x="573" y="1480"/>
              <a:ext cx="4416" cy="0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lgDashDot"/>
              <a:miter/>
              <a:headEnd type="none" w="med" len="med"/>
              <a:tailEnd type="none" w="med" len="med"/>
            </a:ln>
          </p:spPr>
        </p:sp>
        <p:grpSp>
          <p:nvGrpSpPr>
            <p:cNvPr id="19510" name="Group 1157"/>
            <p:cNvGrpSpPr/>
            <p:nvPr/>
          </p:nvGrpSpPr>
          <p:grpSpPr>
            <a:xfrm>
              <a:off x="2608" y="868"/>
              <a:ext cx="181" cy="1201"/>
              <a:chOff x="2517" y="1141"/>
              <a:chExt cx="136" cy="635"/>
            </a:xfrm>
          </p:grpSpPr>
          <p:sp>
            <p:nvSpPr>
              <p:cNvPr id="19511" name="xjhgx2"/>
              <p:cNvSpPr/>
              <p:nvPr/>
            </p:nvSpPr>
            <p:spPr>
              <a:xfrm>
                <a:off x="2517" y="1141"/>
                <a:ext cx="136" cy="6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pathLst>
                  <a:path w="620" h="4408">
                    <a:moveTo>
                      <a:pt x="310" y="0"/>
                    </a:moveTo>
                    <a:lnTo>
                      <a:pt x="237" y="270"/>
                    </a:lnTo>
                    <a:lnTo>
                      <a:pt x="175" y="542"/>
                    </a:lnTo>
                    <a:lnTo>
                      <a:pt x="121" y="816"/>
                    </a:lnTo>
                    <a:lnTo>
                      <a:pt x="78" y="1091"/>
                    </a:lnTo>
                    <a:lnTo>
                      <a:pt x="44" y="1368"/>
                    </a:lnTo>
                    <a:lnTo>
                      <a:pt x="19" y="1646"/>
                    </a:lnTo>
                    <a:lnTo>
                      <a:pt x="5" y="1925"/>
                    </a:lnTo>
                    <a:lnTo>
                      <a:pt x="0" y="2204"/>
                    </a:lnTo>
                    <a:lnTo>
                      <a:pt x="5" y="2483"/>
                    </a:lnTo>
                    <a:lnTo>
                      <a:pt x="19" y="2762"/>
                    </a:lnTo>
                    <a:lnTo>
                      <a:pt x="44" y="3040"/>
                    </a:lnTo>
                    <a:lnTo>
                      <a:pt x="78" y="3317"/>
                    </a:lnTo>
                    <a:lnTo>
                      <a:pt x="121" y="3592"/>
                    </a:lnTo>
                    <a:lnTo>
                      <a:pt x="175" y="3866"/>
                    </a:lnTo>
                    <a:lnTo>
                      <a:pt x="237" y="4138"/>
                    </a:lnTo>
                    <a:lnTo>
                      <a:pt x="310" y="4408"/>
                    </a:lnTo>
                    <a:lnTo>
                      <a:pt x="383" y="4138"/>
                    </a:lnTo>
                    <a:lnTo>
                      <a:pt x="445" y="3866"/>
                    </a:lnTo>
                    <a:lnTo>
                      <a:pt x="499" y="3592"/>
                    </a:lnTo>
                    <a:lnTo>
                      <a:pt x="542" y="3317"/>
                    </a:lnTo>
                    <a:lnTo>
                      <a:pt x="576" y="3040"/>
                    </a:lnTo>
                    <a:lnTo>
                      <a:pt x="601" y="2762"/>
                    </a:lnTo>
                    <a:lnTo>
                      <a:pt x="615" y="2483"/>
                    </a:lnTo>
                    <a:lnTo>
                      <a:pt x="620" y="2204"/>
                    </a:lnTo>
                    <a:lnTo>
                      <a:pt x="615" y="1925"/>
                    </a:lnTo>
                    <a:lnTo>
                      <a:pt x="601" y="1646"/>
                    </a:lnTo>
                    <a:lnTo>
                      <a:pt x="576" y="1368"/>
                    </a:lnTo>
                    <a:lnTo>
                      <a:pt x="542" y="1091"/>
                    </a:lnTo>
                    <a:lnTo>
                      <a:pt x="499" y="816"/>
                    </a:lnTo>
                    <a:lnTo>
                      <a:pt x="445" y="542"/>
                    </a:lnTo>
                    <a:lnTo>
                      <a:pt x="383" y="270"/>
                    </a:lnTo>
                    <a:lnTo>
                      <a:pt x="31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1FFFF">
                      <a:alpha val="100000"/>
                    </a:srgbClr>
                  </a:gs>
                  <a:gs pos="100000">
                    <a:srgbClr val="D5FFFF">
                      <a:alpha val="100000"/>
                    </a:srgbClr>
                  </a:gs>
                </a:gsLst>
                <a:path path="rect">
                  <a:fillToRect l="50000" t="50000" r="50000" b="50000"/>
                </a:path>
                <a:tileRect/>
              </a:gradFill>
              <a:ln w="28575" cap="flat" cmpd="sng">
                <a:solidFill>
                  <a:srgbClr val="2D5FFF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9512" name="Line 1159"/>
              <p:cNvSpPr/>
              <p:nvPr/>
            </p:nvSpPr>
            <p:spPr>
              <a:xfrm>
                <a:off x="2585" y="1162"/>
                <a:ext cx="0" cy="612"/>
              </a:xfrm>
              <a:prstGeom prst="line">
                <a:avLst/>
              </a:prstGeom>
              <a:ln w="12700" cap="flat" cmpd="sng">
                <a:solidFill>
                  <a:srgbClr val="00F8F2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0377" name="Group 1161"/>
          <p:cNvGrpSpPr/>
          <p:nvPr/>
        </p:nvGrpSpPr>
        <p:grpSpPr>
          <a:xfrm>
            <a:off x="1258888" y="2262188"/>
            <a:ext cx="2989262" cy="1366837"/>
            <a:chOff x="771" y="1049"/>
            <a:chExt cx="1883" cy="839"/>
          </a:xfrm>
        </p:grpSpPr>
        <p:grpSp>
          <p:nvGrpSpPr>
            <p:cNvPr id="19488" name="Group 1065"/>
            <p:cNvGrpSpPr/>
            <p:nvPr/>
          </p:nvGrpSpPr>
          <p:grpSpPr>
            <a:xfrm flipV="1">
              <a:off x="771" y="1049"/>
              <a:ext cx="1883" cy="22"/>
              <a:chOff x="768" y="432"/>
              <a:chExt cx="1920" cy="0"/>
            </a:xfrm>
          </p:grpSpPr>
          <p:sp>
            <p:nvSpPr>
              <p:cNvPr id="19507" name="Line 1066"/>
              <p:cNvSpPr/>
              <p:nvPr/>
            </p:nvSpPr>
            <p:spPr>
              <a:xfrm>
                <a:off x="768" y="432"/>
                <a:ext cx="1104" cy="0"/>
              </a:xfrm>
              <a:prstGeom prst="line">
                <a:avLst/>
              </a:prstGeom>
              <a:ln w="3175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19508" name="Line 1067"/>
              <p:cNvSpPr/>
              <p:nvPr/>
            </p:nvSpPr>
            <p:spPr>
              <a:xfrm>
                <a:off x="1776" y="432"/>
                <a:ext cx="912" cy="0"/>
              </a:xfrm>
              <a:prstGeom prst="line">
                <a:avLst/>
              </a:prstGeom>
              <a:ln w="28575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grpSp>
          <p:nvGrpSpPr>
            <p:cNvPr id="19489" name="Group 1071"/>
            <p:cNvGrpSpPr/>
            <p:nvPr/>
          </p:nvGrpSpPr>
          <p:grpSpPr>
            <a:xfrm>
              <a:off x="793" y="1203"/>
              <a:ext cx="1821" cy="0"/>
              <a:chOff x="288" y="1104"/>
              <a:chExt cx="1872" cy="0"/>
            </a:xfrm>
          </p:grpSpPr>
          <p:sp>
            <p:nvSpPr>
              <p:cNvPr id="19505" name="Line 1072"/>
              <p:cNvSpPr/>
              <p:nvPr/>
            </p:nvSpPr>
            <p:spPr>
              <a:xfrm>
                <a:off x="288" y="1104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19506" name="Line 1073"/>
              <p:cNvSpPr/>
              <p:nvPr/>
            </p:nvSpPr>
            <p:spPr>
              <a:xfrm>
                <a:off x="1248" y="1104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grpSp>
          <p:nvGrpSpPr>
            <p:cNvPr id="19490" name="Group 1077"/>
            <p:cNvGrpSpPr/>
            <p:nvPr/>
          </p:nvGrpSpPr>
          <p:grpSpPr>
            <a:xfrm>
              <a:off x="793" y="1334"/>
              <a:ext cx="1821" cy="0"/>
              <a:chOff x="288" y="1104"/>
              <a:chExt cx="1872" cy="0"/>
            </a:xfrm>
          </p:grpSpPr>
          <p:sp>
            <p:nvSpPr>
              <p:cNvPr id="19503" name="Line 1078"/>
              <p:cNvSpPr/>
              <p:nvPr/>
            </p:nvSpPr>
            <p:spPr>
              <a:xfrm>
                <a:off x="288" y="1104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19504" name="Line 1079"/>
              <p:cNvSpPr/>
              <p:nvPr/>
            </p:nvSpPr>
            <p:spPr>
              <a:xfrm>
                <a:off x="1248" y="1104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grpSp>
          <p:nvGrpSpPr>
            <p:cNvPr id="19491" name="Group 1083"/>
            <p:cNvGrpSpPr/>
            <p:nvPr/>
          </p:nvGrpSpPr>
          <p:grpSpPr>
            <a:xfrm>
              <a:off x="793" y="1466"/>
              <a:ext cx="1821" cy="0"/>
              <a:chOff x="288" y="1104"/>
              <a:chExt cx="1872" cy="0"/>
            </a:xfrm>
          </p:grpSpPr>
          <p:sp>
            <p:nvSpPr>
              <p:cNvPr id="19501" name="Line 1084"/>
              <p:cNvSpPr/>
              <p:nvPr/>
            </p:nvSpPr>
            <p:spPr>
              <a:xfrm>
                <a:off x="288" y="1104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19502" name="Line 1085"/>
              <p:cNvSpPr/>
              <p:nvPr/>
            </p:nvSpPr>
            <p:spPr>
              <a:xfrm>
                <a:off x="1248" y="1104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grpSp>
          <p:nvGrpSpPr>
            <p:cNvPr id="19492" name="Group 1089"/>
            <p:cNvGrpSpPr/>
            <p:nvPr/>
          </p:nvGrpSpPr>
          <p:grpSpPr>
            <a:xfrm>
              <a:off x="793" y="1597"/>
              <a:ext cx="1821" cy="0"/>
              <a:chOff x="288" y="1104"/>
              <a:chExt cx="1872" cy="0"/>
            </a:xfrm>
          </p:grpSpPr>
          <p:sp>
            <p:nvSpPr>
              <p:cNvPr id="19499" name="Line 1090"/>
              <p:cNvSpPr/>
              <p:nvPr/>
            </p:nvSpPr>
            <p:spPr>
              <a:xfrm>
                <a:off x="288" y="1104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19500" name="Line 1091"/>
              <p:cNvSpPr/>
              <p:nvPr/>
            </p:nvSpPr>
            <p:spPr>
              <a:xfrm>
                <a:off x="1248" y="1104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grpSp>
          <p:nvGrpSpPr>
            <p:cNvPr id="19493" name="Group 1095"/>
            <p:cNvGrpSpPr/>
            <p:nvPr/>
          </p:nvGrpSpPr>
          <p:grpSpPr>
            <a:xfrm>
              <a:off x="793" y="1729"/>
              <a:ext cx="1821" cy="0"/>
              <a:chOff x="288" y="1104"/>
              <a:chExt cx="1872" cy="0"/>
            </a:xfrm>
          </p:grpSpPr>
          <p:sp>
            <p:nvSpPr>
              <p:cNvPr id="19497" name="Line 1096"/>
              <p:cNvSpPr/>
              <p:nvPr/>
            </p:nvSpPr>
            <p:spPr>
              <a:xfrm>
                <a:off x="288" y="1104"/>
                <a:ext cx="1104" cy="0"/>
              </a:xfrm>
              <a:prstGeom prst="line">
                <a:avLst/>
              </a:prstGeom>
              <a:ln w="28575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19498" name="Line 1097"/>
              <p:cNvSpPr/>
              <p:nvPr/>
            </p:nvSpPr>
            <p:spPr>
              <a:xfrm>
                <a:off x="1248" y="1104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grpSp>
          <p:nvGrpSpPr>
            <p:cNvPr id="19494" name="Group 1101"/>
            <p:cNvGrpSpPr/>
            <p:nvPr/>
          </p:nvGrpSpPr>
          <p:grpSpPr>
            <a:xfrm>
              <a:off x="793" y="1860"/>
              <a:ext cx="1860" cy="28"/>
              <a:chOff x="288" y="1104"/>
              <a:chExt cx="1872" cy="0"/>
            </a:xfrm>
          </p:grpSpPr>
          <p:sp>
            <p:nvSpPr>
              <p:cNvPr id="19495" name="Line 1102"/>
              <p:cNvSpPr/>
              <p:nvPr/>
            </p:nvSpPr>
            <p:spPr>
              <a:xfrm>
                <a:off x="288" y="1104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19496" name="Line 1103"/>
              <p:cNvSpPr/>
              <p:nvPr/>
            </p:nvSpPr>
            <p:spPr>
              <a:xfrm>
                <a:off x="1248" y="1104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9462" name="Group 1169"/>
          <p:cNvGrpSpPr/>
          <p:nvPr/>
        </p:nvGrpSpPr>
        <p:grpSpPr>
          <a:xfrm>
            <a:off x="863600" y="4664075"/>
            <a:ext cx="7010400" cy="2005013"/>
            <a:chOff x="544" y="2568"/>
            <a:chExt cx="4416" cy="1263"/>
          </a:xfrm>
        </p:grpSpPr>
        <p:sp>
          <p:nvSpPr>
            <p:cNvPr id="19486" name="Line 4"/>
            <p:cNvSpPr/>
            <p:nvPr/>
          </p:nvSpPr>
          <p:spPr>
            <a:xfrm>
              <a:off x="544" y="3209"/>
              <a:ext cx="4416" cy="0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lgDashDot"/>
              <a:miter/>
              <a:headEnd type="none" w="med" len="med"/>
              <a:tailEnd type="none" w="med" len="med"/>
            </a:ln>
          </p:spPr>
        </p:sp>
        <p:sp>
          <p:nvSpPr>
            <p:cNvPr id="19487" name="xjhgx3"/>
            <p:cNvSpPr/>
            <p:nvPr/>
          </p:nvSpPr>
          <p:spPr>
            <a:xfrm>
              <a:off x="2653" y="2568"/>
              <a:ext cx="205" cy="1263"/>
            </a:xfrm>
            <a:custGeom>
              <a:avLst/>
              <a:gdLst>
                <a:gd name="txL" fmla="*/ 0 w 980"/>
                <a:gd name="txT" fmla="*/ 0 h 4408"/>
                <a:gd name="txR" fmla="*/ 980 w 980"/>
                <a:gd name="txB" fmla="*/ 4408 h 4408"/>
              </a:gdLst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6"/>
                </a:cxn>
                <a:cxn ang="0">
                  <a:pos x="0" y="6"/>
                </a:cxn>
                <a:cxn ang="0">
                  <a:pos x="0" y="7"/>
                </a:cxn>
                <a:cxn ang="0">
                  <a:pos x="0" y="7"/>
                </a:cxn>
                <a:cxn ang="0">
                  <a:pos x="0" y="8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0" y="8"/>
                </a:cxn>
                <a:cxn ang="0">
                  <a:pos x="0" y="7"/>
                </a:cxn>
                <a:cxn ang="0">
                  <a:pos x="0" y="7"/>
                </a:cxn>
                <a:cxn ang="0">
                  <a:pos x="0" y="6"/>
                </a:cxn>
                <a:cxn ang="0">
                  <a:pos x="0" y="6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980" h="4408">
                  <a:moveTo>
                    <a:pt x="980" y="0"/>
                  </a:moveTo>
                  <a:lnTo>
                    <a:pt x="907" y="270"/>
                  </a:lnTo>
                  <a:lnTo>
                    <a:pt x="845" y="542"/>
                  </a:lnTo>
                  <a:lnTo>
                    <a:pt x="791" y="816"/>
                  </a:lnTo>
                  <a:lnTo>
                    <a:pt x="748" y="1091"/>
                  </a:lnTo>
                  <a:lnTo>
                    <a:pt x="714" y="1368"/>
                  </a:lnTo>
                  <a:lnTo>
                    <a:pt x="689" y="1646"/>
                  </a:lnTo>
                  <a:lnTo>
                    <a:pt x="675" y="1925"/>
                  </a:lnTo>
                  <a:lnTo>
                    <a:pt x="670" y="2204"/>
                  </a:lnTo>
                  <a:lnTo>
                    <a:pt x="675" y="2483"/>
                  </a:lnTo>
                  <a:lnTo>
                    <a:pt x="689" y="2762"/>
                  </a:lnTo>
                  <a:lnTo>
                    <a:pt x="714" y="3040"/>
                  </a:lnTo>
                  <a:lnTo>
                    <a:pt x="748" y="3317"/>
                  </a:lnTo>
                  <a:lnTo>
                    <a:pt x="791" y="3592"/>
                  </a:lnTo>
                  <a:lnTo>
                    <a:pt x="845" y="3866"/>
                  </a:lnTo>
                  <a:lnTo>
                    <a:pt x="907" y="4138"/>
                  </a:lnTo>
                  <a:lnTo>
                    <a:pt x="980" y="4408"/>
                  </a:lnTo>
                  <a:lnTo>
                    <a:pt x="0" y="4408"/>
                  </a:lnTo>
                  <a:lnTo>
                    <a:pt x="73" y="4138"/>
                  </a:lnTo>
                  <a:lnTo>
                    <a:pt x="135" y="3866"/>
                  </a:lnTo>
                  <a:lnTo>
                    <a:pt x="189" y="3592"/>
                  </a:lnTo>
                  <a:lnTo>
                    <a:pt x="232" y="3317"/>
                  </a:lnTo>
                  <a:lnTo>
                    <a:pt x="266" y="3040"/>
                  </a:lnTo>
                  <a:lnTo>
                    <a:pt x="291" y="2762"/>
                  </a:lnTo>
                  <a:lnTo>
                    <a:pt x="305" y="2483"/>
                  </a:lnTo>
                  <a:lnTo>
                    <a:pt x="310" y="2204"/>
                  </a:lnTo>
                  <a:lnTo>
                    <a:pt x="305" y="1925"/>
                  </a:lnTo>
                  <a:lnTo>
                    <a:pt x="291" y="1646"/>
                  </a:lnTo>
                  <a:lnTo>
                    <a:pt x="266" y="1368"/>
                  </a:lnTo>
                  <a:lnTo>
                    <a:pt x="232" y="1091"/>
                  </a:lnTo>
                  <a:lnTo>
                    <a:pt x="189" y="816"/>
                  </a:lnTo>
                  <a:lnTo>
                    <a:pt x="135" y="542"/>
                  </a:lnTo>
                  <a:lnTo>
                    <a:pt x="73" y="270"/>
                  </a:lnTo>
                  <a:lnTo>
                    <a:pt x="0" y="0"/>
                  </a:lnTo>
                  <a:lnTo>
                    <a:pt x="98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alpha val="100000"/>
                  </a:schemeClr>
                </a:gs>
                <a:gs pos="100000">
                  <a:srgbClr val="CDFFFF">
                    <a:alpha val="100000"/>
                  </a:srgbClr>
                </a:gs>
              </a:gsLst>
              <a:path path="rect">
                <a:fillToRect l="50000" t="50000" r="50000" b="50000"/>
              </a:path>
              <a:tileRect/>
            </a:gradFill>
            <a:ln w="28575" cap="flat" cmpd="sng">
              <a:solidFill>
                <a:schemeClr val="accent2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10383" name="Group 1167"/>
          <p:cNvGrpSpPr/>
          <p:nvPr/>
        </p:nvGrpSpPr>
        <p:grpSpPr>
          <a:xfrm>
            <a:off x="1258888" y="4989513"/>
            <a:ext cx="3060700" cy="1439862"/>
            <a:chOff x="793" y="2773"/>
            <a:chExt cx="1928" cy="907"/>
          </a:xfrm>
        </p:grpSpPr>
        <p:grpSp>
          <p:nvGrpSpPr>
            <p:cNvPr id="19465" name="Group 1108"/>
            <p:cNvGrpSpPr/>
            <p:nvPr/>
          </p:nvGrpSpPr>
          <p:grpSpPr>
            <a:xfrm>
              <a:off x="793" y="3363"/>
              <a:ext cx="1928" cy="22"/>
              <a:chOff x="288" y="1104"/>
              <a:chExt cx="1872" cy="0"/>
            </a:xfrm>
          </p:grpSpPr>
          <p:sp>
            <p:nvSpPr>
              <p:cNvPr id="19484" name="Line 1109"/>
              <p:cNvSpPr/>
              <p:nvPr/>
            </p:nvSpPr>
            <p:spPr>
              <a:xfrm>
                <a:off x="288" y="1104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19485" name="Line 1110"/>
              <p:cNvSpPr/>
              <p:nvPr/>
            </p:nvSpPr>
            <p:spPr>
              <a:xfrm>
                <a:off x="1248" y="1104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grpSp>
          <p:nvGrpSpPr>
            <p:cNvPr id="19466" name="Group 1112"/>
            <p:cNvGrpSpPr/>
            <p:nvPr/>
          </p:nvGrpSpPr>
          <p:grpSpPr>
            <a:xfrm>
              <a:off x="793" y="2921"/>
              <a:ext cx="1906" cy="33"/>
              <a:chOff x="3408" y="2784"/>
              <a:chExt cx="1824" cy="0"/>
            </a:xfrm>
          </p:grpSpPr>
          <p:sp>
            <p:nvSpPr>
              <p:cNvPr id="19482" name="Line 1113"/>
              <p:cNvSpPr/>
              <p:nvPr/>
            </p:nvSpPr>
            <p:spPr>
              <a:xfrm>
                <a:off x="3408" y="2784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19483" name="Line 1114"/>
              <p:cNvSpPr/>
              <p:nvPr/>
            </p:nvSpPr>
            <p:spPr>
              <a:xfrm>
                <a:off x="4320" y="2784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grpSp>
          <p:nvGrpSpPr>
            <p:cNvPr id="19467" name="Group 1118"/>
            <p:cNvGrpSpPr/>
            <p:nvPr/>
          </p:nvGrpSpPr>
          <p:grpSpPr>
            <a:xfrm>
              <a:off x="793" y="3068"/>
              <a:ext cx="1928" cy="22"/>
              <a:chOff x="288" y="1104"/>
              <a:chExt cx="1872" cy="0"/>
            </a:xfrm>
          </p:grpSpPr>
          <p:sp>
            <p:nvSpPr>
              <p:cNvPr id="19480" name="Line 1119"/>
              <p:cNvSpPr/>
              <p:nvPr/>
            </p:nvSpPr>
            <p:spPr>
              <a:xfrm>
                <a:off x="288" y="1104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19481" name="Line 1120"/>
              <p:cNvSpPr/>
              <p:nvPr/>
            </p:nvSpPr>
            <p:spPr>
              <a:xfrm>
                <a:off x="1248" y="1104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grpSp>
          <p:nvGrpSpPr>
            <p:cNvPr id="19468" name="Group 1136"/>
            <p:cNvGrpSpPr/>
            <p:nvPr/>
          </p:nvGrpSpPr>
          <p:grpSpPr>
            <a:xfrm flipV="1">
              <a:off x="793" y="3521"/>
              <a:ext cx="1906" cy="22"/>
              <a:chOff x="3408" y="3648"/>
              <a:chExt cx="1824" cy="0"/>
            </a:xfrm>
          </p:grpSpPr>
          <p:sp>
            <p:nvSpPr>
              <p:cNvPr id="19478" name="Line 1137"/>
              <p:cNvSpPr/>
              <p:nvPr/>
            </p:nvSpPr>
            <p:spPr>
              <a:xfrm>
                <a:off x="3408" y="3648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19479" name="Line 1138"/>
              <p:cNvSpPr/>
              <p:nvPr/>
            </p:nvSpPr>
            <p:spPr>
              <a:xfrm>
                <a:off x="4320" y="3648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grpSp>
          <p:nvGrpSpPr>
            <p:cNvPr id="19469" name="Group 1145"/>
            <p:cNvGrpSpPr/>
            <p:nvPr/>
          </p:nvGrpSpPr>
          <p:grpSpPr>
            <a:xfrm flipV="1">
              <a:off x="793" y="2773"/>
              <a:ext cx="1883" cy="45"/>
              <a:chOff x="3312" y="2400"/>
              <a:chExt cx="1728" cy="0"/>
            </a:xfrm>
          </p:grpSpPr>
          <p:sp>
            <p:nvSpPr>
              <p:cNvPr id="19476" name="Line 1146"/>
              <p:cNvSpPr/>
              <p:nvPr/>
            </p:nvSpPr>
            <p:spPr>
              <a:xfrm>
                <a:off x="3312" y="2400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19477" name="Line 1147"/>
              <p:cNvSpPr/>
              <p:nvPr/>
            </p:nvSpPr>
            <p:spPr>
              <a:xfrm>
                <a:off x="4128" y="2400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grpSp>
          <p:nvGrpSpPr>
            <p:cNvPr id="19470" name="Group 1148"/>
            <p:cNvGrpSpPr/>
            <p:nvPr/>
          </p:nvGrpSpPr>
          <p:grpSpPr>
            <a:xfrm>
              <a:off x="793" y="3657"/>
              <a:ext cx="1906" cy="23"/>
              <a:chOff x="912" y="4128"/>
              <a:chExt cx="1776" cy="0"/>
            </a:xfrm>
          </p:grpSpPr>
          <p:sp>
            <p:nvSpPr>
              <p:cNvPr id="19474" name="Line 1149"/>
              <p:cNvSpPr/>
              <p:nvPr/>
            </p:nvSpPr>
            <p:spPr>
              <a:xfrm>
                <a:off x="912" y="4128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19475" name="Line 1150"/>
              <p:cNvSpPr/>
              <p:nvPr/>
            </p:nvSpPr>
            <p:spPr>
              <a:xfrm>
                <a:off x="1776" y="4128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grpSp>
          <p:nvGrpSpPr>
            <p:cNvPr id="19471" name="Group 1127"/>
            <p:cNvGrpSpPr/>
            <p:nvPr/>
          </p:nvGrpSpPr>
          <p:grpSpPr>
            <a:xfrm>
              <a:off x="793" y="3215"/>
              <a:ext cx="1906" cy="22"/>
              <a:chOff x="288" y="1104"/>
              <a:chExt cx="1872" cy="0"/>
            </a:xfrm>
          </p:grpSpPr>
          <p:sp>
            <p:nvSpPr>
              <p:cNvPr id="19472" name="Line 1128"/>
              <p:cNvSpPr/>
              <p:nvPr/>
            </p:nvSpPr>
            <p:spPr>
              <a:xfrm>
                <a:off x="288" y="1104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19473" name="Line 1129"/>
              <p:cNvSpPr/>
              <p:nvPr/>
            </p:nvSpPr>
            <p:spPr>
              <a:xfrm>
                <a:off x="1248" y="1104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</p:grpSp>
      <p:pic>
        <p:nvPicPr>
          <p:cNvPr id="19464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10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69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TextBox 1"/>
          <p:cNvSpPr txBox="1"/>
          <p:nvPr/>
        </p:nvSpPr>
        <p:spPr>
          <a:xfrm>
            <a:off x="647700" y="447675"/>
            <a:ext cx="6480175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36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三、透镜对光的作用</a:t>
            </a:r>
            <a:endParaRPr lang="zh-CN" altLang="en-US" sz="3600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1507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8" name="文本框 1"/>
          <p:cNvSpPr txBox="1"/>
          <p:nvPr/>
        </p:nvSpPr>
        <p:spPr>
          <a:xfrm>
            <a:off x="900113" y="1376363"/>
            <a:ext cx="3708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实验器材：</a:t>
            </a:r>
            <a:endParaRPr lang="zh-CN" altLang="en-US" sz="2800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775" y="2192338"/>
            <a:ext cx="5265738" cy="27479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1388" y="3176588"/>
            <a:ext cx="3271837" cy="31575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3554" name="Text Box 24"/>
          <p:cNvSpPr txBox="1"/>
          <p:nvPr/>
        </p:nvSpPr>
        <p:spPr>
          <a:xfrm>
            <a:off x="466725" y="484188"/>
            <a:ext cx="2808288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en-US" altLang="zh-CN" sz="32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32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凸透镜：</a:t>
            </a:r>
            <a:endParaRPr lang="zh-CN" altLang="en-US" sz="3200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0699" name="Text Box 43"/>
          <p:cNvSpPr txBox="1"/>
          <p:nvPr/>
        </p:nvSpPr>
        <p:spPr>
          <a:xfrm>
            <a:off x="2987675" y="484188"/>
            <a:ext cx="4608513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32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对光线有会聚作用</a:t>
            </a:r>
            <a:endParaRPr lang="zh-CN" altLang="en-US" sz="3200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3556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29" y="1953418"/>
            <a:ext cx="6552580" cy="1816753"/>
          </a:xfrm>
          <a:prstGeom prst="rect">
            <a:avLst/>
          </a:prstGeom>
          <a:effectLst>
            <a:softEdge rad="0"/>
          </a:effectLst>
        </p:spPr>
      </p:pic>
      <p:pic>
        <p:nvPicPr>
          <p:cNvPr id="17414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988" y="4652963"/>
            <a:ext cx="6550025" cy="2022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5" name="文本框 5"/>
          <p:cNvSpPr txBox="1"/>
          <p:nvPr/>
        </p:nvSpPr>
        <p:spPr>
          <a:xfrm>
            <a:off x="1082675" y="1281113"/>
            <a:ext cx="3889375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平行光直接照射</a:t>
            </a:r>
            <a:endParaRPr lang="zh-CN" altLang="en-US" sz="2800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416" name="文本框 6"/>
          <p:cNvSpPr txBox="1"/>
          <p:nvPr/>
        </p:nvSpPr>
        <p:spPr>
          <a:xfrm>
            <a:off x="939800" y="4113213"/>
            <a:ext cx="4175125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平行光通过凸透镜后</a:t>
            </a:r>
            <a:endParaRPr lang="zh-CN" altLang="en-US" sz="2800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/>
      <p:bldP spid="174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文本框 1"/>
          <p:cNvSpPr txBox="1"/>
          <p:nvPr/>
        </p:nvSpPr>
        <p:spPr>
          <a:xfrm>
            <a:off x="647700" y="620713"/>
            <a:ext cx="2195513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en-US" altLang="zh-CN" sz="32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32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凹透镜：</a:t>
            </a:r>
            <a:endParaRPr lang="zh-CN" altLang="en-US" sz="3200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825750" y="638175"/>
            <a:ext cx="4608513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32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对光线有发散作用</a:t>
            </a:r>
            <a:endParaRPr lang="zh-CN" altLang="en-US" sz="3200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9460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2500" y="4652963"/>
            <a:ext cx="6670675" cy="19796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49" y="1921694"/>
            <a:ext cx="6552580" cy="1816753"/>
          </a:xfrm>
          <a:prstGeom prst="rect">
            <a:avLst/>
          </a:prstGeom>
          <a:effectLst>
            <a:softEdge rad="0"/>
          </a:effectLst>
        </p:spPr>
      </p:pic>
      <p:sp>
        <p:nvSpPr>
          <p:cNvPr id="25606" name="文本框 6"/>
          <p:cNvSpPr txBox="1"/>
          <p:nvPr/>
        </p:nvSpPr>
        <p:spPr>
          <a:xfrm>
            <a:off x="952500" y="1341438"/>
            <a:ext cx="3043238" cy="522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平行光直接照射</a:t>
            </a:r>
            <a:endParaRPr lang="zh-CN" altLang="en-US" sz="2800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9463" name="矩形 7"/>
          <p:cNvSpPr/>
          <p:nvPr/>
        </p:nvSpPr>
        <p:spPr>
          <a:xfrm>
            <a:off x="758825" y="4105275"/>
            <a:ext cx="3429000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1" hangingPunct="1"/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平行光通过凹透镜后</a:t>
            </a:r>
            <a:endParaRPr lang="zh-CN" altLang="en-US" sz="2800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46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662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13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3" name="标题 1"/>
          <p:cNvSpPr>
            <a:spLocks noGrp="1" noChangeArrowheads="1"/>
          </p:cNvSpPr>
          <p:nvPr>
            <p:ph type="title"/>
          </p:nvPr>
        </p:nvSpPr>
        <p:spPr>
          <a:xfrm>
            <a:off x="539750" y="468313"/>
            <a:ext cx="2446338" cy="9366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all" spc="10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kumimoji="0" lang="zh-CN" altLang="en-US" sz="3600" b="0" i="0" u="none" strike="noStrike" kern="1200" cap="all" spc="10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结论：</a:t>
            </a:r>
            <a:endParaRPr kumimoji="0" lang="zh-CN" altLang="en-US" sz="3600" b="0" i="0" u="none" strike="noStrike" kern="1200" cap="all" spc="10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27088" y="2071688"/>
            <a:ext cx="7777162" cy="10779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en-US" altLang="zh-CN" sz="32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32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会聚：折射光线更靠近主光轴；</a:t>
            </a:r>
            <a:endParaRPr lang="en-US" altLang="zh-CN" sz="3200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eaLnBrk="1" hangingPunct="1"/>
            <a:r>
              <a:rPr lang="zh-CN" altLang="en-US" sz="32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发散：折射光线更远离主光轴。</a:t>
            </a:r>
            <a:endParaRPr lang="zh-CN" altLang="zh-CN" sz="3200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7088" y="3321050"/>
            <a:ext cx="768667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  <a:ea typeface="华文仿宋" pitchFamily="2" charset="-122"/>
              </a:rPr>
              <a:t>2. </a:t>
            </a:r>
            <a:r>
              <a:rPr lang="zh-CN" altLang="zh-CN" sz="32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通过光心的光线</a:t>
            </a:r>
            <a:r>
              <a:rPr lang="zh-CN" altLang="en-US" sz="32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zh-CN" altLang="zh-CN" sz="32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传播方向没有改变。</a:t>
            </a:r>
            <a:endParaRPr lang="zh-CN" altLang="zh-CN" sz="3200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66775" y="4265613"/>
            <a:ext cx="7740650" cy="11160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en-US" altLang="zh-CN" sz="3200" dirty="0">
                <a:solidFill>
                  <a:srgbClr val="FF0000"/>
                </a:solidFill>
                <a:latin typeface="Times New Roman" panose="02020603050405020304" pitchFamily="18" charset="0"/>
                <a:ea typeface="华文仿宋" pitchFamily="2" charset="-122"/>
              </a:rPr>
              <a:t>3. </a:t>
            </a:r>
            <a:r>
              <a:rPr lang="zh-CN" altLang="zh-CN" sz="32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凸透镜能使平行于主光轴的光会聚于主</a:t>
            </a:r>
            <a:r>
              <a:rPr lang="en-US" altLang="zh-CN" sz="32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</a:t>
            </a:r>
            <a:r>
              <a:rPr lang="zh-CN" altLang="zh-CN" sz="32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光轴上的一点。</a:t>
            </a:r>
            <a:endParaRPr lang="zh-CN" altLang="zh-CN" sz="3200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grpSp>
        <p:nvGrpSpPr>
          <p:cNvPr id="27650" name="Group 55"/>
          <p:cNvGrpSpPr/>
          <p:nvPr/>
        </p:nvGrpSpPr>
        <p:grpSpPr>
          <a:xfrm>
            <a:off x="3887788" y="1519238"/>
            <a:ext cx="360362" cy="2124075"/>
            <a:chOff x="2517" y="1141"/>
            <a:chExt cx="136" cy="635"/>
          </a:xfrm>
        </p:grpSpPr>
        <p:sp>
          <p:nvSpPr>
            <p:cNvPr id="27690" name="xjhgx2"/>
            <p:cNvSpPr/>
            <p:nvPr/>
          </p:nvSpPr>
          <p:spPr>
            <a:xfrm>
              <a:off x="2517" y="1141"/>
              <a:ext cx="136" cy="6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71FFFF">
                    <a:alpha val="100000"/>
                  </a:srgbClr>
                </a:gs>
                <a:gs pos="100000">
                  <a:srgbClr val="D5FFFF">
                    <a:alpha val="100000"/>
                  </a:srgbClr>
                </a:gs>
              </a:gsLst>
              <a:path path="rect">
                <a:fillToRect l="50000" t="50000" r="50000" b="50000"/>
              </a:path>
              <a:tileRect/>
            </a:gradFill>
            <a:ln w="28575" cap="flat" cmpd="sng">
              <a:solidFill>
                <a:srgbClr val="2D5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7691" name="Line 57"/>
            <p:cNvSpPr/>
            <p:nvPr/>
          </p:nvSpPr>
          <p:spPr>
            <a:xfrm>
              <a:off x="2585" y="1162"/>
              <a:ext cx="0" cy="612"/>
            </a:xfrm>
            <a:prstGeom prst="line">
              <a:avLst/>
            </a:prstGeom>
            <a:ln w="12700" cap="flat" cmpd="sng">
              <a:solidFill>
                <a:srgbClr val="00F8F2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27651" name="Line 6"/>
          <p:cNvSpPr/>
          <p:nvPr/>
        </p:nvSpPr>
        <p:spPr>
          <a:xfrm>
            <a:off x="755650" y="2597150"/>
            <a:ext cx="7596188" cy="1588"/>
          </a:xfrm>
          <a:prstGeom prst="line">
            <a:avLst/>
          </a:prstGeom>
          <a:ln w="38100" cap="flat" cmpd="sng">
            <a:solidFill>
              <a:schemeClr val="tx1"/>
            </a:solidFill>
            <a:prstDash val="lgDashDot"/>
            <a:miter/>
            <a:headEnd type="none" w="med" len="med"/>
            <a:tailEnd type="none" w="med" len="med"/>
          </a:ln>
        </p:spPr>
      </p:sp>
      <p:grpSp>
        <p:nvGrpSpPr>
          <p:cNvPr id="12338" name="Group 50"/>
          <p:cNvGrpSpPr/>
          <p:nvPr/>
        </p:nvGrpSpPr>
        <p:grpSpPr>
          <a:xfrm>
            <a:off x="719138" y="1876425"/>
            <a:ext cx="3297237" cy="1406525"/>
            <a:chOff x="453" y="934"/>
            <a:chExt cx="2077" cy="886"/>
          </a:xfrm>
        </p:grpSpPr>
        <p:grpSp>
          <p:nvGrpSpPr>
            <p:cNvPr id="27681" name="Group 42"/>
            <p:cNvGrpSpPr/>
            <p:nvPr/>
          </p:nvGrpSpPr>
          <p:grpSpPr>
            <a:xfrm>
              <a:off x="453" y="934"/>
              <a:ext cx="2064" cy="92"/>
              <a:chOff x="136" y="934"/>
              <a:chExt cx="2381" cy="91"/>
            </a:xfrm>
          </p:grpSpPr>
          <p:sp>
            <p:nvSpPr>
              <p:cNvPr id="27688" name="Line 8"/>
              <p:cNvSpPr/>
              <p:nvPr/>
            </p:nvSpPr>
            <p:spPr>
              <a:xfrm flipV="1">
                <a:off x="136" y="981"/>
                <a:ext cx="2381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27689" name="AutoShape 9"/>
              <p:cNvSpPr>
                <a:spLocks noChangeAspect="1"/>
              </p:cNvSpPr>
              <p:nvPr/>
            </p:nvSpPr>
            <p:spPr>
              <a:xfrm rot="5400000">
                <a:off x="1704" y="843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/>
              <a:p>
                <a:pPr eaLnBrk="1" hangingPunct="1"/>
                <a:endParaRPr lang="zh-CN" altLang="en-US" sz="2800" dirty="0">
                  <a:latin typeface="Times New Roman" panose="02020603050405020304" pitchFamily="18" charset="0"/>
                  <a:ea typeface="楷体_GB2312"/>
                </a:endParaRPr>
              </a:p>
            </p:txBody>
          </p:sp>
        </p:grpSp>
        <p:grpSp>
          <p:nvGrpSpPr>
            <p:cNvPr id="27682" name="Group 44"/>
            <p:cNvGrpSpPr/>
            <p:nvPr/>
          </p:nvGrpSpPr>
          <p:grpSpPr>
            <a:xfrm>
              <a:off x="453" y="1751"/>
              <a:ext cx="2059" cy="69"/>
              <a:chOff x="113" y="1751"/>
              <a:chExt cx="2399" cy="91"/>
            </a:xfrm>
          </p:grpSpPr>
          <p:sp>
            <p:nvSpPr>
              <p:cNvPr id="27686" name="Line 11"/>
              <p:cNvSpPr/>
              <p:nvPr/>
            </p:nvSpPr>
            <p:spPr>
              <a:xfrm>
                <a:off x="113" y="1797"/>
                <a:ext cx="239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27687" name="AutoShape 12"/>
              <p:cNvSpPr>
                <a:spLocks noChangeAspect="1"/>
              </p:cNvSpPr>
              <p:nvPr/>
            </p:nvSpPr>
            <p:spPr>
              <a:xfrm rot="5400000">
                <a:off x="1694" y="166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/>
              <a:p>
                <a:pPr eaLnBrk="1" hangingPunct="1"/>
                <a:endParaRPr lang="zh-CN" altLang="en-US" sz="2800" dirty="0">
                  <a:latin typeface="Times New Roman" panose="02020603050405020304" pitchFamily="18" charset="0"/>
                  <a:ea typeface="楷体_GB2312"/>
                </a:endParaRPr>
              </a:p>
            </p:txBody>
          </p:sp>
        </p:grpSp>
        <p:grpSp>
          <p:nvGrpSpPr>
            <p:cNvPr id="27683" name="Group 43"/>
            <p:cNvGrpSpPr/>
            <p:nvPr/>
          </p:nvGrpSpPr>
          <p:grpSpPr>
            <a:xfrm>
              <a:off x="476" y="1344"/>
              <a:ext cx="2054" cy="92"/>
              <a:chOff x="136" y="1342"/>
              <a:chExt cx="2394" cy="91"/>
            </a:xfrm>
          </p:grpSpPr>
          <p:sp>
            <p:nvSpPr>
              <p:cNvPr id="27684" name="Line 14"/>
              <p:cNvSpPr/>
              <p:nvPr/>
            </p:nvSpPr>
            <p:spPr>
              <a:xfrm flipV="1">
                <a:off x="136" y="1388"/>
                <a:ext cx="2394" cy="1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27685" name="AutoShape 15"/>
              <p:cNvSpPr>
                <a:spLocks noChangeAspect="1"/>
              </p:cNvSpPr>
              <p:nvPr/>
            </p:nvSpPr>
            <p:spPr>
              <a:xfrm rot="5400000">
                <a:off x="1712" y="1251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/>
              <a:p>
                <a:pPr eaLnBrk="1" hangingPunct="1"/>
                <a:endParaRPr lang="zh-CN" altLang="en-US" sz="2800" dirty="0">
                  <a:latin typeface="Times New Roman" panose="02020603050405020304" pitchFamily="18" charset="0"/>
                  <a:ea typeface="楷体_GB2312"/>
                </a:endParaRPr>
              </a:p>
            </p:txBody>
          </p:sp>
        </p:grpSp>
      </p:grpSp>
      <p:grpSp>
        <p:nvGrpSpPr>
          <p:cNvPr id="12339" name="Group 51"/>
          <p:cNvGrpSpPr/>
          <p:nvPr/>
        </p:nvGrpSpPr>
        <p:grpSpPr>
          <a:xfrm>
            <a:off x="3981450" y="1951038"/>
            <a:ext cx="3111500" cy="1295400"/>
            <a:chOff x="2508" y="981"/>
            <a:chExt cx="1960" cy="816"/>
          </a:xfrm>
        </p:grpSpPr>
        <p:grpSp>
          <p:nvGrpSpPr>
            <p:cNvPr id="27672" name="Group 48"/>
            <p:cNvGrpSpPr/>
            <p:nvPr/>
          </p:nvGrpSpPr>
          <p:grpSpPr>
            <a:xfrm>
              <a:off x="2508" y="1162"/>
              <a:ext cx="1960" cy="635"/>
              <a:chOff x="2508" y="1117"/>
              <a:chExt cx="2073" cy="679"/>
            </a:xfrm>
          </p:grpSpPr>
          <p:sp>
            <p:nvSpPr>
              <p:cNvPr id="27679" name="Freeform 17"/>
              <p:cNvSpPr/>
              <p:nvPr/>
            </p:nvSpPr>
            <p:spPr>
              <a:xfrm>
                <a:off x="2508" y="1117"/>
                <a:ext cx="2073" cy="679"/>
              </a:xfrm>
              <a:custGeom>
                <a:avLst/>
                <a:gdLst>
                  <a:gd name="txL" fmla="*/ 0 w 1667"/>
                  <a:gd name="txT" fmla="*/ 0 h 536"/>
                  <a:gd name="txR" fmla="*/ 1667 w 1667"/>
                  <a:gd name="txB" fmla="*/ 536 h 536"/>
                </a:gdLst>
                <a:ahLst/>
                <a:cxnLst>
                  <a:cxn ang="0">
                    <a:pos x="0" y="18600"/>
                  </a:cxn>
                  <a:cxn ang="0">
                    <a:pos x="3443" y="18073"/>
                  </a:cxn>
                  <a:cxn ang="0">
                    <a:pos x="43855" y="0"/>
                  </a:cxn>
                </a:cxnLst>
                <a:rect l="txL" t="txT" r="txR" b="txB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7680" name="AutoShape 18"/>
              <p:cNvSpPr>
                <a:spLocks noChangeAspect="1"/>
              </p:cNvSpPr>
              <p:nvPr/>
            </p:nvSpPr>
            <p:spPr>
              <a:xfrm rot="4229382">
                <a:off x="3129" y="1502"/>
                <a:ext cx="69" cy="20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/>
              <a:p>
                <a:pPr eaLnBrk="1" hangingPunct="1"/>
                <a:endParaRPr lang="zh-CN" altLang="en-US" sz="2800" dirty="0">
                  <a:latin typeface="Times New Roman" panose="02020603050405020304" pitchFamily="18" charset="0"/>
                  <a:ea typeface="楷体_GB2312"/>
                </a:endParaRPr>
              </a:p>
            </p:txBody>
          </p:sp>
        </p:grpSp>
        <p:grpSp>
          <p:nvGrpSpPr>
            <p:cNvPr id="27673" name="Group 45"/>
            <p:cNvGrpSpPr/>
            <p:nvPr/>
          </p:nvGrpSpPr>
          <p:grpSpPr>
            <a:xfrm>
              <a:off x="2517" y="981"/>
              <a:ext cx="1883" cy="612"/>
              <a:chOff x="2517" y="981"/>
              <a:chExt cx="2200" cy="725"/>
            </a:xfrm>
          </p:grpSpPr>
          <p:sp>
            <p:nvSpPr>
              <p:cNvPr id="27677" name="Freeform 20"/>
              <p:cNvSpPr/>
              <p:nvPr/>
            </p:nvSpPr>
            <p:spPr>
              <a:xfrm flipV="1">
                <a:off x="2517" y="981"/>
                <a:ext cx="2200" cy="725"/>
              </a:xfrm>
              <a:custGeom>
                <a:avLst/>
                <a:gdLst>
                  <a:gd name="txL" fmla="*/ 0 w 1667"/>
                  <a:gd name="txT" fmla="*/ 0 h 536"/>
                  <a:gd name="txR" fmla="*/ 1667 w 1667"/>
                  <a:gd name="txB" fmla="*/ 536 h 536"/>
                </a:gdLst>
                <a:ahLst/>
                <a:cxnLst>
                  <a:cxn ang="0">
                    <a:pos x="0" y="49764"/>
                  </a:cxn>
                  <a:cxn ang="0">
                    <a:pos x="8399" y="48213"/>
                  </a:cxn>
                  <a:cxn ang="0">
                    <a:pos x="106953" y="0"/>
                  </a:cxn>
                </a:cxnLst>
                <a:rect l="txL" t="txT" r="txR" b="txB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7678" name="AutoShape 21"/>
              <p:cNvSpPr>
                <a:spLocks noChangeAspect="1"/>
              </p:cNvSpPr>
              <p:nvPr/>
            </p:nvSpPr>
            <p:spPr>
              <a:xfrm rot="-4229382" flipV="1">
                <a:off x="3205" y="1065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/>
              <a:p>
                <a:pPr eaLnBrk="1" hangingPunct="1"/>
                <a:endParaRPr lang="zh-CN" altLang="en-US" sz="2800" dirty="0">
                  <a:latin typeface="Times New Roman" panose="02020603050405020304" pitchFamily="18" charset="0"/>
                  <a:ea typeface="楷体_GB2312"/>
                </a:endParaRPr>
              </a:p>
            </p:txBody>
          </p:sp>
        </p:grpSp>
        <p:grpSp>
          <p:nvGrpSpPr>
            <p:cNvPr id="27674" name="Group 46"/>
            <p:cNvGrpSpPr/>
            <p:nvPr/>
          </p:nvGrpSpPr>
          <p:grpSpPr>
            <a:xfrm>
              <a:off x="2522" y="1343"/>
              <a:ext cx="1923" cy="91"/>
              <a:chOff x="2522" y="1343"/>
              <a:chExt cx="2671" cy="91"/>
            </a:xfrm>
          </p:grpSpPr>
          <p:sp>
            <p:nvSpPr>
              <p:cNvPr id="27675" name="Line 23"/>
              <p:cNvSpPr/>
              <p:nvPr/>
            </p:nvSpPr>
            <p:spPr>
              <a:xfrm flipV="1">
                <a:off x="2522" y="1389"/>
                <a:ext cx="2671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27676" name="AutoShape 24"/>
              <p:cNvSpPr>
                <a:spLocks noChangeAspect="1"/>
              </p:cNvSpPr>
              <p:nvPr/>
            </p:nvSpPr>
            <p:spPr>
              <a:xfrm rot="5400000">
                <a:off x="3383" y="1252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rot="10800000" vert="eaVert" wrap="none" anchor="ctr"/>
              <a:p>
                <a:pPr eaLnBrk="1" hangingPunct="1"/>
                <a:endParaRPr lang="zh-CN" altLang="en-US" sz="2800" dirty="0">
                  <a:latin typeface="Times New Roman" panose="02020603050405020304" pitchFamily="18" charset="0"/>
                  <a:ea typeface="楷体_GB2312"/>
                </a:endParaRPr>
              </a:p>
            </p:txBody>
          </p:sp>
        </p:grpSp>
      </p:grpSp>
      <p:sp>
        <p:nvSpPr>
          <p:cNvPr id="27654" name="Oval 25"/>
          <p:cNvSpPr>
            <a:spLocks noChangeAspect="1"/>
          </p:cNvSpPr>
          <p:nvPr/>
        </p:nvSpPr>
        <p:spPr>
          <a:xfrm>
            <a:off x="3995738" y="2525713"/>
            <a:ext cx="144462" cy="144462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eaLnBrk="1" hangingPunct="1"/>
            <a:endParaRPr lang="zh-CN" altLang="en-US" sz="2800" dirty="0">
              <a:latin typeface="Times New Roman" panose="02020603050405020304" pitchFamily="18" charset="0"/>
              <a:ea typeface="楷体_GB2312"/>
            </a:endParaRPr>
          </a:p>
        </p:txBody>
      </p:sp>
      <p:sp>
        <p:nvSpPr>
          <p:cNvPr id="25" name="Oval 26"/>
          <p:cNvSpPr>
            <a:spLocks noChangeAspect="1"/>
          </p:cNvSpPr>
          <p:nvPr/>
        </p:nvSpPr>
        <p:spPr>
          <a:xfrm>
            <a:off x="5940425" y="2525713"/>
            <a:ext cx="158750" cy="15875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eaLnBrk="1" hangingPunct="1"/>
            <a:endParaRPr lang="zh-CN" altLang="en-US" sz="2800" dirty="0">
              <a:latin typeface="Times New Roman" panose="02020603050405020304" pitchFamily="18" charset="0"/>
              <a:ea typeface="楷体_GB2312"/>
            </a:endParaRPr>
          </a:p>
        </p:txBody>
      </p:sp>
      <p:sp>
        <p:nvSpPr>
          <p:cNvPr id="27656" name="Text Box 27"/>
          <p:cNvSpPr txBox="1"/>
          <p:nvPr/>
        </p:nvSpPr>
        <p:spPr>
          <a:xfrm>
            <a:off x="3851275" y="2525713"/>
            <a:ext cx="792163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3200" i="1" dirty="0">
                <a:solidFill>
                  <a:srgbClr val="CC0099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O</a:t>
            </a:r>
            <a:endParaRPr lang="en-US" altLang="zh-CN" sz="3200" i="1" dirty="0">
              <a:solidFill>
                <a:srgbClr val="CC0099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7" name="Text Box 28"/>
          <p:cNvSpPr txBox="1"/>
          <p:nvPr/>
        </p:nvSpPr>
        <p:spPr>
          <a:xfrm>
            <a:off x="5759450" y="1951038"/>
            <a:ext cx="503238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3200" i="1" dirty="0">
                <a:solidFill>
                  <a:srgbClr val="0066CC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endParaRPr lang="en-US" altLang="zh-CN" sz="3200" i="1" dirty="0">
              <a:solidFill>
                <a:srgbClr val="0066CC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grpSp>
        <p:nvGrpSpPr>
          <p:cNvPr id="10" name="Group 30"/>
          <p:cNvGrpSpPr/>
          <p:nvPr/>
        </p:nvGrpSpPr>
        <p:grpSpPr>
          <a:xfrm>
            <a:off x="4089400" y="2957513"/>
            <a:ext cx="1939925" cy="1438275"/>
            <a:chOff x="2723" y="2614"/>
            <a:chExt cx="1222" cy="906"/>
          </a:xfrm>
        </p:grpSpPr>
        <p:sp>
          <p:nvSpPr>
            <p:cNvPr id="27666" name="Line 31"/>
            <p:cNvSpPr/>
            <p:nvPr/>
          </p:nvSpPr>
          <p:spPr>
            <a:xfrm>
              <a:off x="2723" y="3067"/>
              <a:ext cx="0" cy="45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27667" name="Line 32"/>
            <p:cNvSpPr/>
            <p:nvPr/>
          </p:nvSpPr>
          <p:spPr>
            <a:xfrm>
              <a:off x="3945" y="2614"/>
              <a:ext cx="0" cy="906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27668" name="Line 33"/>
            <p:cNvSpPr/>
            <p:nvPr/>
          </p:nvSpPr>
          <p:spPr>
            <a:xfrm>
              <a:off x="3515" y="3249"/>
              <a:ext cx="408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triangle" w="med" len="lg"/>
            </a:ln>
          </p:spPr>
        </p:sp>
        <p:sp>
          <p:nvSpPr>
            <p:cNvPr id="27669" name="Line 34"/>
            <p:cNvSpPr/>
            <p:nvPr/>
          </p:nvSpPr>
          <p:spPr>
            <a:xfrm flipH="1">
              <a:off x="2744" y="3249"/>
              <a:ext cx="408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triangle" w="med" len="lg"/>
            </a:ln>
          </p:spPr>
        </p:sp>
        <p:sp>
          <p:nvSpPr>
            <p:cNvPr id="27670" name="Text Box 35"/>
            <p:cNvSpPr txBox="1"/>
            <p:nvPr/>
          </p:nvSpPr>
          <p:spPr>
            <a:xfrm>
              <a:off x="3107" y="3113"/>
              <a:ext cx="544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eaLnBrk="1" hangingPunct="1">
                <a:spcBef>
                  <a:spcPct val="50000"/>
                </a:spcBef>
              </a:pPr>
              <a:endParaRPr lang="zh-CN" altLang="zh-CN" sz="2800" dirty="0">
                <a:solidFill>
                  <a:srgbClr val="FF0000"/>
                </a:solidFill>
                <a:latin typeface="Tahoma" panose="020B0604030504040204" pitchFamily="34" charset="0"/>
                <a:ea typeface="楷体_GB2312"/>
              </a:endParaRPr>
            </a:p>
          </p:txBody>
        </p:sp>
        <p:sp>
          <p:nvSpPr>
            <p:cNvPr id="27671" name="Text Box 36"/>
            <p:cNvSpPr txBox="1"/>
            <p:nvPr/>
          </p:nvSpPr>
          <p:spPr>
            <a:xfrm>
              <a:off x="3248" y="3007"/>
              <a:ext cx="208" cy="40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eaLnBrk="1" hangingPunct="1"/>
              <a:r>
                <a:rPr lang="en-US" altLang="zh-CN" sz="3600" dirty="0">
                  <a:solidFill>
                    <a:srgbClr val="FF0000"/>
                  </a:solidFill>
                  <a:latin typeface="Monotype Corsiva" pitchFamily="66" charset="0"/>
                  <a:ea typeface="楷体_GB2312"/>
                </a:rPr>
                <a:t>f</a:t>
              </a:r>
              <a:endParaRPr lang="en-US" altLang="zh-CN" sz="3600" dirty="0">
                <a:solidFill>
                  <a:srgbClr val="FF0000"/>
                </a:solidFill>
                <a:latin typeface="Monotype Corsiva" pitchFamily="66" charset="0"/>
                <a:ea typeface="楷体_GB2312"/>
              </a:endParaRPr>
            </a:p>
          </p:txBody>
        </p:sp>
      </p:grpSp>
      <p:sp>
        <p:nvSpPr>
          <p:cNvPr id="27659" name="Text Box 37"/>
          <p:cNvSpPr txBox="1"/>
          <p:nvPr/>
        </p:nvSpPr>
        <p:spPr>
          <a:xfrm>
            <a:off x="863600" y="441325"/>
            <a:ext cx="4716463" cy="57943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32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 </a:t>
            </a:r>
            <a:r>
              <a:rPr lang="zh-CN" altLang="en-US" sz="32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凸透镜的焦点和焦距</a:t>
            </a:r>
            <a:endParaRPr lang="zh-CN" altLang="en-US" sz="3200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7660" name="Text Box 38"/>
          <p:cNvSpPr txBox="1"/>
          <p:nvPr/>
        </p:nvSpPr>
        <p:spPr>
          <a:xfrm>
            <a:off x="1763713" y="4614863"/>
            <a:ext cx="184150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1" hangingPunct="1"/>
            <a:endParaRPr lang="zh-CN" altLang="zh-CN" sz="2800" dirty="0">
              <a:latin typeface="Tahoma" panose="020B0604030504040204" pitchFamily="34" charset="0"/>
              <a:ea typeface="楷体_GB2312"/>
            </a:endParaRPr>
          </a:p>
        </p:txBody>
      </p:sp>
      <p:sp>
        <p:nvSpPr>
          <p:cNvPr id="38" name="Text Box 39"/>
          <p:cNvSpPr txBox="1"/>
          <p:nvPr/>
        </p:nvSpPr>
        <p:spPr>
          <a:xfrm>
            <a:off x="576263" y="4786313"/>
            <a:ext cx="8101012" cy="16303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12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  <a:ea typeface="华文仿宋" pitchFamily="2" charset="-122"/>
              </a:rPr>
              <a:t>　　</a:t>
            </a: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焦点：</a:t>
            </a: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平行于主轴的平行光通过凸透镜后会聚于一点。</a:t>
            </a:r>
            <a:endParaRPr lang="zh-CN" altLang="en-US" sz="2800" dirty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焦距：</a:t>
            </a: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焦点到光心的距离。</a:t>
            </a:r>
            <a:endParaRPr lang="zh-CN" altLang="en-US" sz="2800" dirty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0696" name="Text Box 40"/>
          <p:cNvSpPr txBox="1"/>
          <p:nvPr/>
        </p:nvSpPr>
        <p:spPr>
          <a:xfrm>
            <a:off x="4608513" y="4146550"/>
            <a:ext cx="1152525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焦距</a:t>
            </a:r>
            <a:endParaRPr lang="zh-CN" altLang="en-US" sz="2800" dirty="0">
              <a:solidFill>
                <a:srgbClr val="CC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7663" name="Rectangle 49"/>
          <p:cNvSpPr/>
          <p:nvPr/>
        </p:nvSpPr>
        <p:spPr>
          <a:xfrm>
            <a:off x="7235825" y="2003425"/>
            <a:ext cx="898525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主轴</a:t>
            </a:r>
            <a:endParaRPr lang="zh-CN" altLang="en-US" sz="2800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197" name="AutoShape 125"/>
          <p:cNvSpPr/>
          <p:nvPr/>
        </p:nvSpPr>
        <p:spPr>
          <a:xfrm>
            <a:off x="6119813" y="977900"/>
            <a:ext cx="1619250" cy="684213"/>
          </a:xfrm>
          <a:prstGeom prst="wedgeRoundRectCallout">
            <a:avLst>
              <a:gd name="adj1" fmla="val -51472"/>
              <a:gd name="adj2" fmla="val 175060"/>
              <a:gd name="adj3" fmla="val 16667"/>
            </a:avLst>
          </a:prstGeom>
          <a:noFill/>
          <a:ln w="28575" cap="flat" cmpd="sng">
            <a:solidFill>
              <a:srgbClr val="CC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0" rIns="0" anchor="ctr"/>
          <a:p>
            <a:pPr algn="ctr" eaLnBrk="1" hangingPunct="1"/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焦点</a:t>
            </a:r>
            <a:endParaRPr lang="zh-CN" altLang="en-US" sz="2800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7665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2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char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8">
                                            <p:txEl>
                                              <p:charRg st="0" end="2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charRg st="27" end="4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/>
      <p:bldP spid="70696" grpId="0"/>
      <p:bldP spid="319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grpSp>
        <p:nvGrpSpPr>
          <p:cNvPr id="28674" name="Group 44"/>
          <p:cNvGrpSpPr/>
          <p:nvPr/>
        </p:nvGrpSpPr>
        <p:grpSpPr>
          <a:xfrm>
            <a:off x="4283075" y="1801813"/>
            <a:ext cx="360363" cy="2124075"/>
            <a:chOff x="2517" y="1141"/>
            <a:chExt cx="136" cy="635"/>
          </a:xfrm>
        </p:grpSpPr>
        <p:sp>
          <p:nvSpPr>
            <p:cNvPr id="28710" name="xjhgx2"/>
            <p:cNvSpPr/>
            <p:nvPr/>
          </p:nvSpPr>
          <p:spPr>
            <a:xfrm>
              <a:off x="2517" y="1141"/>
              <a:ext cx="136" cy="6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71FFFF">
                    <a:alpha val="100000"/>
                  </a:srgbClr>
                </a:gs>
                <a:gs pos="100000">
                  <a:srgbClr val="D5FFFF">
                    <a:alpha val="100000"/>
                  </a:srgbClr>
                </a:gs>
              </a:gsLst>
              <a:path path="rect">
                <a:fillToRect l="50000" t="50000" r="50000" b="50000"/>
              </a:path>
              <a:tileRect/>
            </a:gradFill>
            <a:ln w="28575" cap="flat" cmpd="sng">
              <a:solidFill>
                <a:srgbClr val="2D5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8711" name="Line 46"/>
            <p:cNvSpPr/>
            <p:nvPr/>
          </p:nvSpPr>
          <p:spPr>
            <a:xfrm>
              <a:off x="2585" y="1162"/>
              <a:ext cx="0" cy="612"/>
            </a:xfrm>
            <a:prstGeom prst="line">
              <a:avLst/>
            </a:prstGeom>
            <a:ln w="12700" cap="flat" cmpd="sng">
              <a:solidFill>
                <a:srgbClr val="00F8F2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28675" name="Line 6"/>
          <p:cNvSpPr/>
          <p:nvPr/>
        </p:nvSpPr>
        <p:spPr>
          <a:xfrm flipV="1">
            <a:off x="395288" y="2846388"/>
            <a:ext cx="8316912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lgDashDot"/>
            <a:miter/>
            <a:headEnd type="none" w="med" len="med"/>
            <a:tailEnd type="none" w="med" len="med"/>
          </a:ln>
        </p:spPr>
      </p:sp>
      <p:sp>
        <p:nvSpPr>
          <p:cNvPr id="28676" name="Oval 25"/>
          <p:cNvSpPr>
            <a:spLocks noChangeAspect="1"/>
          </p:cNvSpPr>
          <p:nvPr/>
        </p:nvSpPr>
        <p:spPr>
          <a:xfrm>
            <a:off x="4391025" y="2747963"/>
            <a:ext cx="144463" cy="144462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eaLnBrk="1" hangingPunct="1"/>
            <a:endParaRPr lang="zh-CN" altLang="en-US" sz="2800" dirty="0">
              <a:latin typeface="Times New Roman" panose="02020603050405020304" pitchFamily="18" charset="0"/>
              <a:ea typeface="楷体_GB2312"/>
            </a:endParaRPr>
          </a:p>
        </p:txBody>
      </p:sp>
      <p:sp>
        <p:nvSpPr>
          <p:cNvPr id="27" name="Text Box 28"/>
          <p:cNvSpPr txBox="1"/>
          <p:nvPr/>
        </p:nvSpPr>
        <p:spPr>
          <a:xfrm>
            <a:off x="2266950" y="2197100"/>
            <a:ext cx="503238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3200" i="1" dirty="0">
                <a:solidFill>
                  <a:srgbClr val="0066CC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endParaRPr lang="en-US" altLang="zh-CN" sz="3200" i="1" dirty="0">
              <a:solidFill>
                <a:srgbClr val="0066CC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8678" name="Text Box 29"/>
          <p:cNvSpPr txBox="1"/>
          <p:nvPr/>
        </p:nvSpPr>
        <p:spPr>
          <a:xfrm>
            <a:off x="7451725" y="2197100"/>
            <a:ext cx="1258888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0066CC"/>
                </a:solidFill>
                <a:latin typeface="宋体" panose="02010600030101010101" pitchFamily="2" charset="-122"/>
                <a:ea typeface="楷体_GB2312"/>
              </a:rPr>
              <a:t>主轴</a:t>
            </a:r>
            <a:endParaRPr lang="zh-CN" altLang="en-US" sz="2800" dirty="0">
              <a:solidFill>
                <a:srgbClr val="0066CC"/>
              </a:solidFill>
              <a:latin typeface="宋体" panose="02010600030101010101" pitchFamily="2" charset="-122"/>
              <a:ea typeface="楷体_GB2312"/>
            </a:endParaRPr>
          </a:p>
        </p:txBody>
      </p:sp>
      <p:grpSp>
        <p:nvGrpSpPr>
          <p:cNvPr id="13381" name="Group 69"/>
          <p:cNvGrpSpPr/>
          <p:nvPr/>
        </p:nvGrpSpPr>
        <p:grpSpPr>
          <a:xfrm>
            <a:off x="2555875" y="2882900"/>
            <a:ext cx="1908175" cy="1582738"/>
            <a:chOff x="1701" y="1570"/>
            <a:chExt cx="1134" cy="997"/>
          </a:xfrm>
        </p:grpSpPr>
        <p:sp>
          <p:nvSpPr>
            <p:cNvPr id="28705" name="Line 31"/>
            <p:cNvSpPr/>
            <p:nvPr/>
          </p:nvSpPr>
          <p:spPr>
            <a:xfrm flipH="1">
              <a:off x="2835" y="2069"/>
              <a:ext cx="0" cy="498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28706" name="Line 32"/>
            <p:cNvSpPr/>
            <p:nvPr/>
          </p:nvSpPr>
          <p:spPr>
            <a:xfrm flipH="1">
              <a:off x="1701" y="1570"/>
              <a:ext cx="0" cy="997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28707" name="Line 33"/>
            <p:cNvSpPr/>
            <p:nvPr/>
          </p:nvSpPr>
          <p:spPr>
            <a:xfrm flipH="1">
              <a:off x="1721" y="2269"/>
              <a:ext cx="379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triangle" w="med" len="lg"/>
            </a:ln>
          </p:spPr>
        </p:sp>
        <p:sp>
          <p:nvSpPr>
            <p:cNvPr id="28708" name="Line 34"/>
            <p:cNvSpPr/>
            <p:nvPr/>
          </p:nvSpPr>
          <p:spPr>
            <a:xfrm>
              <a:off x="2437" y="2269"/>
              <a:ext cx="379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triangle" w="med" len="lg"/>
            </a:ln>
          </p:spPr>
        </p:sp>
        <p:sp>
          <p:nvSpPr>
            <p:cNvPr id="28709" name="Text Box 36"/>
            <p:cNvSpPr txBox="1"/>
            <p:nvPr/>
          </p:nvSpPr>
          <p:spPr>
            <a:xfrm flipH="1">
              <a:off x="2154" y="2115"/>
              <a:ext cx="187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eaLnBrk="1" hangingPunct="1"/>
              <a:r>
                <a:rPr lang="en-US" altLang="zh-CN" sz="3200" dirty="0">
                  <a:solidFill>
                    <a:srgbClr val="0066CC"/>
                  </a:solidFill>
                  <a:latin typeface="Monotype Corsiva" pitchFamily="66" charset="0"/>
                  <a:ea typeface="楷体_GB2312"/>
                </a:rPr>
                <a:t>f</a:t>
              </a:r>
              <a:endParaRPr lang="en-US" altLang="zh-CN" sz="3200" dirty="0">
                <a:solidFill>
                  <a:srgbClr val="0066CC"/>
                </a:solidFill>
                <a:latin typeface="Monotype Corsiva" pitchFamily="66" charset="0"/>
                <a:ea typeface="楷体_GB2312"/>
              </a:endParaRPr>
            </a:p>
          </p:txBody>
        </p:sp>
      </p:grpSp>
      <p:sp>
        <p:nvSpPr>
          <p:cNvPr id="28680" name="Text Box 38"/>
          <p:cNvSpPr txBox="1"/>
          <p:nvPr/>
        </p:nvSpPr>
        <p:spPr>
          <a:xfrm>
            <a:off x="2195513" y="4876800"/>
            <a:ext cx="184150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1" hangingPunct="1"/>
            <a:endParaRPr lang="zh-CN" altLang="zh-CN" sz="2800" dirty="0">
              <a:latin typeface="Tahoma" panose="020B0604030504040204" pitchFamily="34" charset="0"/>
              <a:ea typeface="楷体_GB2312"/>
            </a:endParaRPr>
          </a:p>
        </p:txBody>
      </p:sp>
      <p:sp>
        <p:nvSpPr>
          <p:cNvPr id="40" name="Text Box 75"/>
          <p:cNvSpPr txBox="1"/>
          <p:nvPr/>
        </p:nvSpPr>
        <p:spPr>
          <a:xfrm>
            <a:off x="1116013" y="5226050"/>
            <a:ext cx="4932362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32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凸透镜有</a:t>
            </a:r>
            <a:r>
              <a:rPr lang="zh-CN" altLang="en-US" sz="32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两个</a:t>
            </a:r>
            <a:r>
              <a:rPr lang="zh-CN" altLang="en-US" sz="32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实焦点。</a:t>
            </a:r>
            <a:endParaRPr lang="zh-CN" altLang="en-US" sz="3200" dirty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13359" name="Group 47"/>
          <p:cNvGrpSpPr/>
          <p:nvPr/>
        </p:nvGrpSpPr>
        <p:grpSpPr>
          <a:xfrm flipH="1">
            <a:off x="4551363" y="2125663"/>
            <a:ext cx="3297237" cy="1406525"/>
            <a:chOff x="453" y="934"/>
            <a:chExt cx="2077" cy="886"/>
          </a:xfrm>
        </p:grpSpPr>
        <p:grpSp>
          <p:nvGrpSpPr>
            <p:cNvPr id="28696" name="Group 48"/>
            <p:cNvGrpSpPr/>
            <p:nvPr/>
          </p:nvGrpSpPr>
          <p:grpSpPr>
            <a:xfrm>
              <a:off x="453" y="934"/>
              <a:ext cx="2064" cy="92"/>
              <a:chOff x="136" y="934"/>
              <a:chExt cx="2381" cy="91"/>
            </a:xfrm>
          </p:grpSpPr>
          <p:sp>
            <p:nvSpPr>
              <p:cNvPr id="28703" name="Line 8"/>
              <p:cNvSpPr/>
              <p:nvPr/>
            </p:nvSpPr>
            <p:spPr>
              <a:xfrm flipV="1">
                <a:off x="136" y="981"/>
                <a:ext cx="2381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28704" name="AutoShape 9"/>
              <p:cNvSpPr>
                <a:spLocks noChangeAspect="1"/>
              </p:cNvSpPr>
              <p:nvPr/>
            </p:nvSpPr>
            <p:spPr>
              <a:xfrm rot="5400000">
                <a:off x="1704" y="843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eaVert" wrap="none" anchor="ctr"/>
              <a:p>
                <a:pPr eaLnBrk="1" hangingPunct="1"/>
                <a:endParaRPr lang="zh-CN" altLang="en-US" sz="2800" dirty="0">
                  <a:latin typeface="Times New Roman" panose="02020603050405020304" pitchFamily="18" charset="0"/>
                  <a:ea typeface="楷体_GB2312"/>
                </a:endParaRPr>
              </a:p>
            </p:txBody>
          </p:sp>
        </p:grpSp>
        <p:grpSp>
          <p:nvGrpSpPr>
            <p:cNvPr id="28697" name="Group 51"/>
            <p:cNvGrpSpPr/>
            <p:nvPr/>
          </p:nvGrpSpPr>
          <p:grpSpPr>
            <a:xfrm>
              <a:off x="453" y="1751"/>
              <a:ext cx="2059" cy="69"/>
              <a:chOff x="113" y="1751"/>
              <a:chExt cx="2399" cy="91"/>
            </a:xfrm>
          </p:grpSpPr>
          <p:sp>
            <p:nvSpPr>
              <p:cNvPr id="28701" name="Line 11"/>
              <p:cNvSpPr/>
              <p:nvPr/>
            </p:nvSpPr>
            <p:spPr>
              <a:xfrm>
                <a:off x="113" y="1797"/>
                <a:ext cx="239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28702" name="AutoShape 12"/>
              <p:cNvSpPr>
                <a:spLocks noChangeAspect="1"/>
              </p:cNvSpPr>
              <p:nvPr/>
            </p:nvSpPr>
            <p:spPr>
              <a:xfrm rot="5400000">
                <a:off x="1694" y="1660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eaVert" wrap="none" anchor="ctr"/>
              <a:p>
                <a:pPr eaLnBrk="1" hangingPunct="1"/>
                <a:endParaRPr lang="zh-CN" altLang="en-US" sz="2800" dirty="0">
                  <a:latin typeface="Times New Roman" panose="02020603050405020304" pitchFamily="18" charset="0"/>
                  <a:ea typeface="楷体_GB2312"/>
                </a:endParaRPr>
              </a:p>
            </p:txBody>
          </p:sp>
        </p:grpSp>
        <p:grpSp>
          <p:nvGrpSpPr>
            <p:cNvPr id="28698" name="Group 54"/>
            <p:cNvGrpSpPr/>
            <p:nvPr/>
          </p:nvGrpSpPr>
          <p:grpSpPr>
            <a:xfrm>
              <a:off x="476" y="1344"/>
              <a:ext cx="2054" cy="92"/>
              <a:chOff x="136" y="1342"/>
              <a:chExt cx="2394" cy="91"/>
            </a:xfrm>
          </p:grpSpPr>
          <p:sp>
            <p:nvSpPr>
              <p:cNvPr id="28699" name="Line 14"/>
              <p:cNvSpPr/>
              <p:nvPr/>
            </p:nvSpPr>
            <p:spPr>
              <a:xfrm flipV="1">
                <a:off x="136" y="1388"/>
                <a:ext cx="2394" cy="1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28700" name="AutoShape 15"/>
              <p:cNvSpPr>
                <a:spLocks noChangeAspect="1"/>
              </p:cNvSpPr>
              <p:nvPr/>
            </p:nvSpPr>
            <p:spPr>
              <a:xfrm rot="5400000">
                <a:off x="1712" y="1251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eaVert" wrap="none" anchor="ctr"/>
              <a:p>
                <a:pPr eaLnBrk="1" hangingPunct="1"/>
                <a:endParaRPr lang="zh-CN" altLang="en-US" sz="2800" dirty="0">
                  <a:latin typeface="Times New Roman" panose="02020603050405020304" pitchFamily="18" charset="0"/>
                  <a:ea typeface="楷体_GB2312"/>
                </a:endParaRPr>
              </a:p>
            </p:txBody>
          </p:sp>
        </p:grpSp>
      </p:grpSp>
      <p:grpSp>
        <p:nvGrpSpPr>
          <p:cNvPr id="13369" name="Group 57"/>
          <p:cNvGrpSpPr/>
          <p:nvPr/>
        </p:nvGrpSpPr>
        <p:grpSpPr>
          <a:xfrm flipH="1">
            <a:off x="1474788" y="2197100"/>
            <a:ext cx="3132137" cy="1296988"/>
            <a:chOff x="2508" y="981"/>
            <a:chExt cx="1960" cy="816"/>
          </a:xfrm>
        </p:grpSpPr>
        <p:grpSp>
          <p:nvGrpSpPr>
            <p:cNvPr id="28687" name="Group 58"/>
            <p:cNvGrpSpPr/>
            <p:nvPr/>
          </p:nvGrpSpPr>
          <p:grpSpPr>
            <a:xfrm>
              <a:off x="2508" y="1162"/>
              <a:ext cx="1960" cy="635"/>
              <a:chOff x="2508" y="1117"/>
              <a:chExt cx="2073" cy="679"/>
            </a:xfrm>
          </p:grpSpPr>
          <p:sp>
            <p:nvSpPr>
              <p:cNvPr id="28694" name="Freeform 17"/>
              <p:cNvSpPr/>
              <p:nvPr/>
            </p:nvSpPr>
            <p:spPr>
              <a:xfrm>
                <a:off x="2508" y="1117"/>
                <a:ext cx="2073" cy="679"/>
              </a:xfrm>
              <a:custGeom>
                <a:avLst/>
                <a:gdLst>
                  <a:gd name="txL" fmla="*/ 0 w 1667"/>
                  <a:gd name="txT" fmla="*/ 0 h 536"/>
                  <a:gd name="txR" fmla="*/ 1667 w 1667"/>
                  <a:gd name="txB" fmla="*/ 536 h 536"/>
                </a:gdLst>
                <a:ahLst/>
                <a:cxnLst>
                  <a:cxn ang="0">
                    <a:pos x="0" y="18600"/>
                  </a:cxn>
                  <a:cxn ang="0">
                    <a:pos x="3443" y="18073"/>
                  </a:cxn>
                  <a:cxn ang="0">
                    <a:pos x="43855" y="0"/>
                  </a:cxn>
                </a:cxnLst>
                <a:rect l="txL" t="txT" r="txR" b="txB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8695" name="AutoShape 18"/>
              <p:cNvSpPr>
                <a:spLocks noChangeAspect="1"/>
              </p:cNvSpPr>
              <p:nvPr/>
            </p:nvSpPr>
            <p:spPr>
              <a:xfrm rot="4229382">
                <a:off x="3129" y="1502"/>
                <a:ext cx="69" cy="205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eaVert" wrap="none" anchor="ctr"/>
              <a:p>
                <a:pPr eaLnBrk="1" hangingPunct="1"/>
                <a:endParaRPr lang="zh-CN" altLang="en-US" sz="2800" dirty="0">
                  <a:latin typeface="Times New Roman" panose="02020603050405020304" pitchFamily="18" charset="0"/>
                  <a:ea typeface="楷体_GB2312"/>
                </a:endParaRPr>
              </a:p>
            </p:txBody>
          </p:sp>
        </p:grpSp>
        <p:grpSp>
          <p:nvGrpSpPr>
            <p:cNvPr id="28688" name="Group 61"/>
            <p:cNvGrpSpPr/>
            <p:nvPr/>
          </p:nvGrpSpPr>
          <p:grpSpPr>
            <a:xfrm>
              <a:off x="2517" y="981"/>
              <a:ext cx="1883" cy="612"/>
              <a:chOff x="2517" y="981"/>
              <a:chExt cx="2200" cy="725"/>
            </a:xfrm>
          </p:grpSpPr>
          <p:sp>
            <p:nvSpPr>
              <p:cNvPr id="28692" name="Freeform 20"/>
              <p:cNvSpPr/>
              <p:nvPr/>
            </p:nvSpPr>
            <p:spPr>
              <a:xfrm flipV="1">
                <a:off x="2517" y="981"/>
                <a:ext cx="2200" cy="725"/>
              </a:xfrm>
              <a:custGeom>
                <a:avLst/>
                <a:gdLst>
                  <a:gd name="txL" fmla="*/ 0 w 1667"/>
                  <a:gd name="txT" fmla="*/ 0 h 536"/>
                  <a:gd name="txR" fmla="*/ 1667 w 1667"/>
                  <a:gd name="txB" fmla="*/ 536 h 536"/>
                </a:gdLst>
                <a:ahLst/>
                <a:cxnLst>
                  <a:cxn ang="0">
                    <a:pos x="0" y="49764"/>
                  </a:cxn>
                  <a:cxn ang="0">
                    <a:pos x="8399" y="48213"/>
                  </a:cxn>
                  <a:cxn ang="0">
                    <a:pos x="106953" y="0"/>
                  </a:cxn>
                </a:cxnLst>
                <a:rect l="txL" t="txT" r="txR" b="txB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8693" name="AutoShape 21"/>
              <p:cNvSpPr>
                <a:spLocks noChangeAspect="1"/>
              </p:cNvSpPr>
              <p:nvPr/>
            </p:nvSpPr>
            <p:spPr>
              <a:xfrm rot="-4229382" flipV="1">
                <a:off x="3205" y="1065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eaVert" wrap="none" anchor="ctr"/>
              <a:p>
                <a:pPr eaLnBrk="1" hangingPunct="1"/>
                <a:endParaRPr lang="zh-CN" altLang="en-US" sz="2800" dirty="0">
                  <a:latin typeface="Times New Roman" panose="02020603050405020304" pitchFamily="18" charset="0"/>
                  <a:ea typeface="楷体_GB2312"/>
                </a:endParaRPr>
              </a:p>
            </p:txBody>
          </p:sp>
        </p:grpSp>
        <p:grpSp>
          <p:nvGrpSpPr>
            <p:cNvPr id="28689" name="Group 64"/>
            <p:cNvGrpSpPr/>
            <p:nvPr/>
          </p:nvGrpSpPr>
          <p:grpSpPr>
            <a:xfrm>
              <a:off x="2522" y="1343"/>
              <a:ext cx="1923" cy="91"/>
              <a:chOff x="2522" y="1343"/>
              <a:chExt cx="2671" cy="91"/>
            </a:xfrm>
          </p:grpSpPr>
          <p:sp>
            <p:nvSpPr>
              <p:cNvPr id="28690" name="Line 23"/>
              <p:cNvSpPr/>
              <p:nvPr/>
            </p:nvSpPr>
            <p:spPr>
              <a:xfrm flipV="1">
                <a:off x="2522" y="1389"/>
                <a:ext cx="2671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28691" name="AutoShape 24"/>
              <p:cNvSpPr>
                <a:spLocks noChangeAspect="1"/>
              </p:cNvSpPr>
              <p:nvPr/>
            </p:nvSpPr>
            <p:spPr>
              <a:xfrm rot="5400000">
                <a:off x="3383" y="1252"/>
                <a:ext cx="91" cy="272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vert="eaVert" wrap="none" anchor="ctr"/>
              <a:p>
                <a:pPr eaLnBrk="1" hangingPunct="1"/>
                <a:endParaRPr lang="zh-CN" altLang="en-US" sz="2800" dirty="0">
                  <a:latin typeface="Times New Roman" panose="02020603050405020304" pitchFamily="18" charset="0"/>
                  <a:ea typeface="楷体_GB2312"/>
                </a:endParaRPr>
              </a:p>
            </p:txBody>
          </p:sp>
        </p:grpSp>
      </p:grpSp>
      <p:sp>
        <p:nvSpPr>
          <p:cNvPr id="25" name="Oval 26"/>
          <p:cNvSpPr>
            <a:spLocks noChangeAspect="1"/>
          </p:cNvSpPr>
          <p:nvPr/>
        </p:nvSpPr>
        <p:spPr>
          <a:xfrm>
            <a:off x="2468563" y="2773363"/>
            <a:ext cx="158750" cy="15875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eaLnBrk="1" hangingPunct="1"/>
            <a:endParaRPr lang="zh-CN" altLang="en-US" sz="2800" dirty="0">
              <a:latin typeface="Times New Roman" panose="02020603050405020304" pitchFamily="18" charset="0"/>
              <a:ea typeface="楷体_GB2312"/>
            </a:endParaRPr>
          </a:p>
        </p:txBody>
      </p:sp>
      <p:sp>
        <p:nvSpPr>
          <p:cNvPr id="3197" name="AutoShape 125"/>
          <p:cNvSpPr/>
          <p:nvPr/>
        </p:nvSpPr>
        <p:spPr>
          <a:xfrm>
            <a:off x="2592388" y="1044575"/>
            <a:ext cx="1511300" cy="684213"/>
          </a:xfrm>
          <a:prstGeom prst="wedgeRoundRectCallout">
            <a:avLst>
              <a:gd name="adj1" fmla="val -51574"/>
              <a:gd name="adj2" fmla="val 175060"/>
              <a:gd name="adj3" fmla="val 16667"/>
            </a:avLst>
          </a:prstGeom>
          <a:noFill/>
          <a:ln w="28575" cap="flat" cmpd="sng">
            <a:solidFill>
              <a:srgbClr val="CC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0" rIns="0" anchor="ctr"/>
          <a:p>
            <a:pPr algn="ctr" eaLnBrk="1" hangingPunct="1"/>
            <a:r>
              <a:rPr lang="zh-CN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焦点</a:t>
            </a:r>
            <a:endParaRPr lang="zh-CN" altLang="en-US" sz="2800" dirty="0">
              <a:solidFill>
                <a:srgbClr val="FF0000"/>
              </a:solidFill>
              <a:latin typeface="Times New Roman" panose="02020603050405020304" pitchFamily="18" charset="0"/>
              <a:ea typeface="楷体_GB2312"/>
            </a:endParaRPr>
          </a:p>
        </p:txBody>
      </p:sp>
      <p:pic>
        <p:nvPicPr>
          <p:cNvPr id="28686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3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13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0" grpId="0"/>
      <p:bldP spid="25" grpId="0" animBg="1"/>
      <p:bldP spid="319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9" name="TextBox 38"/>
          <p:cNvSpPr txBox="1"/>
          <p:nvPr/>
        </p:nvSpPr>
        <p:spPr>
          <a:xfrm>
            <a:off x="971550" y="1362075"/>
            <a:ext cx="4860925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zh-CN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凹透镜有焦点吗？</a:t>
            </a:r>
            <a:endParaRPr lang="zh-CN" altLang="en-US" sz="2800" dirty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924300" y="1362075"/>
            <a:ext cx="489585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zh-CN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把折射光线反向延长看一看</a:t>
            </a:r>
            <a:r>
              <a:rPr lang="zh-CN" altLang="zh-CN" sz="2800" dirty="0">
                <a:solidFill>
                  <a:schemeClr val="tx2"/>
                </a:solidFill>
                <a:latin typeface="宋体" panose="02010600030101010101" pitchFamily="2" charset="-122"/>
                <a:ea typeface="华文仿宋" pitchFamily="2" charset="-122"/>
              </a:rPr>
              <a:t>。</a:t>
            </a:r>
            <a:endParaRPr lang="en-US" altLang="zh-CN" sz="2800" dirty="0">
              <a:solidFill>
                <a:schemeClr val="tx2"/>
              </a:solidFill>
              <a:latin typeface="宋体" panose="02010600030101010101" pitchFamily="2" charset="-122"/>
              <a:ea typeface="华文仿宋" pitchFamily="2" charset="-122"/>
            </a:endParaRPr>
          </a:p>
        </p:txBody>
      </p:sp>
      <p:grpSp>
        <p:nvGrpSpPr>
          <p:cNvPr id="29700" name="Group 47"/>
          <p:cNvGrpSpPr/>
          <p:nvPr/>
        </p:nvGrpSpPr>
        <p:grpSpPr>
          <a:xfrm>
            <a:off x="2051050" y="2690813"/>
            <a:ext cx="5759450" cy="2016125"/>
            <a:chOff x="1179" y="1752"/>
            <a:chExt cx="3628" cy="1270"/>
          </a:xfrm>
        </p:grpSpPr>
        <p:sp>
          <p:nvSpPr>
            <p:cNvPr id="29740" name="Line 3"/>
            <p:cNvSpPr/>
            <p:nvPr/>
          </p:nvSpPr>
          <p:spPr>
            <a:xfrm>
              <a:off x="1179" y="2395"/>
              <a:ext cx="3628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lgDashDot"/>
              <a:miter/>
              <a:headEnd type="none" w="med" len="med"/>
              <a:tailEnd type="none" w="med" len="med"/>
            </a:ln>
          </p:spPr>
        </p:sp>
        <p:sp>
          <p:nvSpPr>
            <p:cNvPr id="29741" name="xjhgx3"/>
            <p:cNvSpPr/>
            <p:nvPr/>
          </p:nvSpPr>
          <p:spPr>
            <a:xfrm>
              <a:off x="2563" y="1752"/>
              <a:ext cx="249" cy="12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pathLst>
                <a:path w="980" h="4408">
                  <a:moveTo>
                    <a:pt x="980" y="0"/>
                  </a:moveTo>
                  <a:lnTo>
                    <a:pt x="907" y="270"/>
                  </a:lnTo>
                  <a:lnTo>
                    <a:pt x="845" y="542"/>
                  </a:lnTo>
                  <a:lnTo>
                    <a:pt x="791" y="816"/>
                  </a:lnTo>
                  <a:lnTo>
                    <a:pt x="748" y="1091"/>
                  </a:lnTo>
                  <a:lnTo>
                    <a:pt x="714" y="1368"/>
                  </a:lnTo>
                  <a:lnTo>
                    <a:pt x="689" y="1646"/>
                  </a:lnTo>
                  <a:lnTo>
                    <a:pt x="675" y="1925"/>
                  </a:lnTo>
                  <a:lnTo>
                    <a:pt x="670" y="2204"/>
                  </a:lnTo>
                  <a:lnTo>
                    <a:pt x="675" y="2483"/>
                  </a:lnTo>
                  <a:lnTo>
                    <a:pt x="689" y="2762"/>
                  </a:lnTo>
                  <a:lnTo>
                    <a:pt x="714" y="3040"/>
                  </a:lnTo>
                  <a:lnTo>
                    <a:pt x="748" y="3317"/>
                  </a:lnTo>
                  <a:lnTo>
                    <a:pt x="791" y="3592"/>
                  </a:lnTo>
                  <a:lnTo>
                    <a:pt x="845" y="3866"/>
                  </a:lnTo>
                  <a:lnTo>
                    <a:pt x="907" y="4138"/>
                  </a:lnTo>
                  <a:lnTo>
                    <a:pt x="980" y="4408"/>
                  </a:lnTo>
                  <a:lnTo>
                    <a:pt x="0" y="4408"/>
                  </a:lnTo>
                  <a:lnTo>
                    <a:pt x="73" y="4138"/>
                  </a:lnTo>
                  <a:lnTo>
                    <a:pt x="135" y="3866"/>
                  </a:lnTo>
                  <a:lnTo>
                    <a:pt x="189" y="3592"/>
                  </a:lnTo>
                  <a:lnTo>
                    <a:pt x="232" y="3317"/>
                  </a:lnTo>
                  <a:lnTo>
                    <a:pt x="266" y="3040"/>
                  </a:lnTo>
                  <a:lnTo>
                    <a:pt x="291" y="2762"/>
                  </a:lnTo>
                  <a:lnTo>
                    <a:pt x="305" y="2483"/>
                  </a:lnTo>
                  <a:lnTo>
                    <a:pt x="310" y="2204"/>
                  </a:lnTo>
                  <a:lnTo>
                    <a:pt x="305" y="1925"/>
                  </a:lnTo>
                  <a:lnTo>
                    <a:pt x="291" y="1646"/>
                  </a:lnTo>
                  <a:lnTo>
                    <a:pt x="266" y="1368"/>
                  </a:lnTo>
                  <a:lnTo>
                    <a:pt x="232" y="1091"/>
                  </a:lnTo>
                  <a:lnTo>
                    <a:pt x="189" y="816"/>
                  </a:lnTo>
                  <a:lnTo>
                    <a:pt x="135" y="542"/>
                  </a:lnTo>
                  <a:lnTo>
                    <a:pt x="73" y="270"/>
                  </a:lnTo>
                  <a:lnTo>
                    <a:pt x="0" y="0"/>
                  </a:lnTo>
                  <a:lnTo>
                    <a:pt x="980" y="0"/>
                  </a:lnTo>
                  <a:close/>
                </a:path>
              </a:pathLst>
            </a:custGeom>
            <a:gradFill rotWithShape="1">
              <a:gsLst>
                <a:gs pos="0">
                  <a:srgbClr val="D5FFFF">
                    <a:alpha val="100000"/>
                  </a:srgbClr>
                </a:gs>
                <a:gs pos="50000">
                  <a:srgbClr val="47FFFF">
                    <a:alpha val="100000"/>
                  </a:srgbClr>
                </a:gs>
                <a:gs pos="100000">
                  <a:srgbClr val="D5FFFF">
                    <a:alpha val="100000"/>
                  </a:srgbClr>
                </a:gs>
              </a:gsLst>
              <a:lin ang="5400000" scaled="1"/>
              <a:tileRect/>
            </a:gradFill>
            <a:ln w="28575" cap="flat" cmpd="sng">
              <a:solidFill>
                <a:srgbClr val="2D5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76839" name="Oval 39"/>
            <p:cNvSpPr>
              <a:spLocks noChangeArrowheads="1"/>
            </p:cNvSpPr>
            <p:nvPr/>
          </p:nvSpPr>
          <p:spPr bwMode="auto">
            <a:xfrm>
              <a:off x="2653" y="2364"/>
              <a:ext cx="68" cy="68"/>
            </a:xfrm>
            <a:prstGeom prst="ellipse">
              <a:avLst/>
            </a:prstGeom>
            <a:solidFill>
              <a:srgbClr val="FFFF66"/>
            </a:solidFill>
            <a:ln w="9525" algn="ctr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</p:grpSp>
      <p:grpSp>
        <p:nvGrpSpPr>
          <p:cNvPr id="16429" name="Group 45"/>
          <p:cNvGrpSpPr/>
          <p:nvPr/>
        </p:nvGrpSpPr>
        <p:grpSpPr>
          <a:xfrm>
            <a:off x="1800225" y="2222500"/>
            <a:ext cx="5130800" cy="2997200"/>
            <a:chOff x="1219" y="1451"/>
            <a:chExt cx="3368" cy="1888"/>
          </a:xfrm>
        </p:grpSpPr>
        <p:grpSp>
          <p:nvGrpSpPr>
            <p:cNvPr id="29722" name="Group 42"/>
            <p:cNvGrpSpPr/>
            <p:nvPr/>
          </p:nvGrpSpPr>
          <p:grpSpPr>
            <a:xfrm>
              <a:off x="1229" y="1979"/>
              <a:ext cx="1679" cy="8"/>
              <a:chOff x="1229" y="1979"/>
              <a:chExt cx="1679" cy="8"/>
            </a:xfrm>
          </p:grpSpPr>
          <p:sp>
            <p:nvSpPr>
              <p:cNvPr id="29738" name="Line 5"/>
              <p:cNvSpPr/>
              <p:nvPr/>
            </p:nvSpPr>
            <p:spPr>
              <a:xfrm>
                <a:off x="1229" y="1987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29739" name="Line 33"/>
              <p:cNvSpPr/>
              <p:nvPr/>
            </p:nvSpPr>
            <p:spPr>
              <a:xfrm flipV="1">
                <a:off x="1837" y="1979"/>
                <a:ext cx="181" cy="0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headEnd type="none" w="med" len="med"/>
                <a:tailEnd type="stealth" w="lg" len="lg"/>
              </a:ln>
            </p:spPr>
          </p:sp>
        </p:grpSp>
        <p:grpSp>
          <p:nvGrpSpPr>
            <p:cNvPr id="29723" name="Group 43"/>
            <p:cNvGrpSpPr/>
            <p:nvPr/>
          </p:nvGrpSpPr>
          <p:grpSpPr>
            <a:xfrm>
              <a:off x="1237" y="2387"/>
              <a:ext cx="1679" cy="8"/>
              <a:chOff x="1237" y="2387"/>
              <a:chExt cx="1679" cy="8"/>
            </a:xfrm>
          </p:grpSpPr>
          <p:sp>
            <p:nvSpPr>
              <p:cNvPr id="29736" name="Line 11"/>
              <p:cNvSpPr/>
              <p:nvPr/>
            </p:nvSpPr>
            <p:spPr>
              <a:xfrm>
                <a:off x="1237" y="2395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29737" name="Line 34"/>
              <p:cNvSpPr/>
              <p:nvPr/>
            </p:nvSpPr>
            <p:spPr>
              <a:xfrm flipV="1">
                <a:off x="1837" y="2387"/>
                <a:ext cx="181" cy="0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headEnd type="none" w="med" len="med"/>
                <a:tailEnd type="stealth" w="lg" len="lg"/>
              </a:ln>
            </p:spPr>
          </p:sp>
        </p:grpSp>
        <p:grpSp>
          <p:nvGrpSpPr>
            <p:cNvPr id="29724" name="Group 44"/>
            <p:cNvGrpSpPr/>
            <p:nvPr/>
          </p:nvGrpSpPr>
          <p:grpSpPr>
            <a:xfrm>
              <a:off x="1219" y="2795"/>
              <a:ext cx="1679" cy="9"/>
              <a:chOff x="1219" y="2795"/>
              <a:chExt cx="1679" cy="9"/>
            </a:xfrm>
          </p:grpSpPr>
          <p:sp>
            <p:nvSpPr>
              <p:cNvPr id="29734" name="Line 8"/>
              <p:cNvSpPr/>
              <p:nvPr/>
            </p:nvSpPr>
            <p:spPr>
              <a:xfrm>
                <a:off x="1219" y="2804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29735" name="Line 35"/>
              <p:cNvSpPr/>
              <p:nvPr/>
            </p:nvSpPr>
            <p:spPr>
              <a:xfrm flipV="1">
                <a:off x="1905" y="2795"/>
                <a:ext cx="135" cy="0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headEnd type="none" w="med" len="med"/>
                <a:tailEnd type="stealth" w="lg" len="lg"/>
              </a:ln>
            </p:spPr>
          </p:sp>
        </p:grpSp>
        <p:grpSp>
          <p:nvGrpSpPr>
            <p:cNvPr id="29725" name="Group 40"/>
            <p:cNvGrpSpPr/>
            <p:nvPr/>
          </p:nvGrpSpPr>
          <p:grpSpPr>
            <a:xfrm>
              <a:off x="2857" y="1451"/>
              <a:ext cx="1667" cy="536"/>
              <a:chOff x="2857" y="1451"/>
              <a:chExt cx="1667" cy="536"/>
            </a:xfrm>
          </p:grpSpPr>
          <p:sp>
            <p:nvSpPr>
              <p:cNvPr id="29732" name="Freeform 14"/>
              <p:cNvSpPr/>
              <p:nvPr/>
            </p:nvSpPr>
            <p:spPr>
              <a:xfrm>
                <a:off x="2857" y="1451"/>
                <a:ext cx="1667" cy="536"/>
              </a:xfrm>
              <a:custGeom>
                <a:avLst/>
                <a:gdLst>
                  <a:gd name="txL" fmla="*/ 0 w 1667"/>
                  <a:gd name="txT" fmla="*/ 0 h 536"/>
                  <a:gd name="txR" fmla="*/ 1667 w 1667"/>
                  <a:gd name="txB" fmla="*/ 536 h 536"/>
                </a:gdLst>
                <a:ahLst/>
                <a:cxnLst>
                  <a:cxn ang="0">
                    <a:pos x="0" y="536"/>
                  </a:cxn>
                  <a:cxn ang="0">
                    <a:pos x="131" y="520"/>
                  </a:cxn>
                  <a:cxn ang="0">
                    <a:pos x="1667" y="0"/>
                  </a:cxn>
                </a:cxnLst>
                <a:rect l="txL" t="txT" r="txR" b="txB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9733" name="Line 36"/>
              <p:cNvSpPr/>
              <p:nvPr/>
            </p:nvSpPr>
            <p:spPr>
              <a:xfrm flipV="1">
                <a:off x="3356" y="1774"/>
                <a:ext cx="204" cy="68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headEnd type="none" w="med" len="med"/>
                <a:tailEnd type="stealth" w="lg" len="lg"/>
              </a:ln>
            </p:spPr>
          </p:sp>
        </p:grpSp>
        <p:grpSp>
          <p:nvGrpSpPr>
            <p:cNvPr id="29726" name="Group 41"/>
            <p:cNvGrpSpPr/>
            <p:nvPr/>
          </p:nvGrpSpPr>
          <p:grpSpPr>
            <a:xfrm>
              <a:off x="2902" y="2803"/>
              <a:ext cx="1667" cy="536"/>
              <a:chOff x="2902" y="2803"/>
              <a:chExt cx="1667" cy="536"/>
            </a:xfrm>
          </p:grpSpPr>
          <p:sp>
            <p:nvSpPr>
              <p:cNvPr id="29730" name="Freeform 17"/>
              <p:cNvSpPr/>
              <p:nvPr/>
            </p:nvSpPr>
            <p:spPr>
              <a:xfrm flipV="1">
                <a:off x="2902" y="2803"/>
                <a:ext cx="1667" cy="536"/>
              </a:xfrm>
              <a:custGeom>
                <a:avLst/>
                <a:gdLst>
                  <a:gd name="txL" fmla="*/ 0 w 1667"/>
                  <a:gd name="txT" fmla="*/ 0 h 536"/>
                  <a:gd name="txR" fmla="*/ 1667 w 1667"/>
                  <a:gd name="txB" fmla="*/ 536 h 536"/>
                </a:gdLst>
                <a:ahLst/>
                <a:cxnLst>
                  <a:cxn ang="0">
                    <a:pos x="0" y="536"/>
                  </a:cxn>
                  <a:cxn ang="0">
                    <a:pos x="131" y="520"/>
                  </a:cxn>
                  <a:cxn ang="0">
                    <a:pos x="1667" y="0"/>
                  </a:cxn>
                </a:cxnLst>
                <a:rect l="txL" t="txT" r="txR" b="txB"/>
                <a:pathLst>
                  <a:path w="1667" h="536">
                    <a:moveTo>
                      <a:pt x="0" y="536"/>
                    </a:moveTo>
                    <a:lnTo>
                      <a:pt x="131" y="520"/>
                    </a:lnTo>
                    <a:lnTo>
                      <a:pt x="1667" y="0"/>
                    </a:lnTo>
                  </a:path>
                </a:pathLst>
              </a:custGeom>
              <a:noFill/>
              <a:ln w="28575" cap="flat" cmpd="sng">
                <a:solidFill>
                  <a:srgbClr val="FF0000">
                    <a:alpha val="100000"/>
                  </a:srgb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9731" name="Line 37"/>
              <p:cNvSpPr/>
              <p:nvPr/>
            </p:nvSpPr>
            <p:spPr>
              <a:xfrm>
                <a:off x="3447" y="2954"/>
                <a:ext cx="181" cy="68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headEnd type="none" w="med" len="med"/>
                <a:tailEnd type="stealth" w="lg" len="lg"/>
              </a:ln>
            </p:spPr>
          </p:sp>
        </p:grpSp>
        <p:grpSp>
          <p:nvGrpSpPr>
            <p:cNvPr id="29727" name="Group 39"/>
            <p:cNvGrpSpPr/>
            <p:nvPr/>
          </p:nvGrpSpPr>
          <p:grpSpPr>
            <a:xfrm>
              <a:off x="2908" y="2387"/>
              <a:ext cx="1679" cy="9"/>
              <a:chOff x="2908" y="2387"/>
              <a:chExt cx="1679" cy="9"/>
            </a:xfrm>
          </p:grpSpPr>
          <p:sp>
            <p:nvSpPr>
              <p:cNvPr id="29728" name="Line 20"/>
              <p:cNvSpPr/>
              <p:nvPr/>
            </p:nvSpPr>
            <p:spPr>
              <a:xfrm>
                <a:off x="2908" y="2396"/>
                <a:ext cx="1679" cy="0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29729" name="Line 38"/>
              <p:cNvSpPr/>
              <p:nvPr/>
            </p:nvSpPr>
            <p:spPr>
              <a:xfrm flipV="1">
                <a:off x="3583" y="2387"/>
                <a:ext cx="181" cy="0"/>
              </a:xfrm>
              <a:prstGeom prst="line">
                <a:avLst/>
              </a:prstGeom>
              <a:ln w="19050" cap="flat" cmpd="sng">
                <a:solidFill>
                  <a:srgbClr val="FF3300"/>
                </a:solidFill>
                <a:prstDash val="solid"/>
                <a:headEnd type="none" w="med" len="med"/>
                <a:tailEnd type="stealth" w="lg" len="lg"/>
              </a:ln>
            </p:spPr>
          </p:sp>
        </p:grpSp>
      </p:grpSp>
      <p:grpSp>
        <p:nvGrpSpPr>
          <p:cNvPr id="16437" name="Group 53"/>
          <p:cNvGrpSpPr/>
          <p:nvPr/>
        </p:nvGrpSpPr>
        <p:grpSpPr>
          <a:xfrm>
            <a:off x="2627313" y="3051175"/>
            <a:ext cx="1908175" cy="1331913"/>
            <a:chOff x="1655" y="1979"/>
            <a:chExt cx="1202" cy="839"/>
          </a:xfrm>
        </p:grpSpPr>
        <p:sp>
          <p:nvSpPr>
            <p:cNvPr id="29719" name="Line 49"/>
            <p:cNvSpPr/>
            <p:nvPr/>
          </p:nvSpPr>
          <p:spPr>
            <a:xfrm flipH="1" flipV="1">
              <a:off x="1678" y="2409"/>
              <a:ext cx="1179" cy="409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29720" name="Line 51"/>
            <p:cNvSpPr/>
            <p:nvPr/>
          </p:nvSpPr>
          <p:spPr>
            <a:xfrm flipH="1">
              <a:off x="1678" y="1979"/>
              <a:ext cx="1157" cy="408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29721" name="Line 52"/>
            <p:cNvSpPr/>
            <p:nvPr/>
          </p:nvSpPr>
          <p:spPr>
            <a:xfrm flipH="1">
              <a:off x="1655" y="2409"/>
              <a:ext cx="1134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</p:grpSp>
      <p:sp>
        <p:nvSpPr>
          <p:cNvPr id="22" name="Oval 22"/>
          <p:cNvSpPr>
            <a:spLocks noChangeAspect="1"/>
          </p:cNvSpPr>
          <p:nvPr/>
        </p:nvSpPr>
        <p:spPr>
          <a:xfrm>
            <a:off x="2627313" y="3662363"/>
            <a:ext cx="107950" cy="107950"/>
          </a:xfrm>
          <a:prstGeom prst="ellipse">
            <a:avLst/>
          </a:prstGeom>
          <a:solidFill>
            <a:srgbClr val="FF3300"/>
          </a:solidFill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eaLnBrk="1" hangingPunct="1"/>
            <a:endParaRPr lang="zh-CN" altLang="en-US" sz="2800" dirty="0">
              <a:latin typeface="Times New Roman" panose="02020603050405020304" pitchFamily="18" charset="0"/>
              <a:ea typeface="楷体_GB2312"/>
            </a:endParaRPr>
          </a:p>
        </p:txBody>
      </p:sp>
      <p:sp>
        <p:nvSpPr>
          <p:cNvPr id="29704" name="AutoShape 28"/>
          <p:cNvSpPr/>
          <p:nvPr/>
        </p:nvSpPr>
        <p:spPr>
          <a:xfrm rot="10800000">
            <a:off x="900113" y="2081213"/>
            <a:ext cx="1547812" cy="719137"/>
          </a:xfrm>
          <a:prstGeom prst="wedgeRoundRectCallout">
            <a:avLst>
              <a:gd name="adj1" fmla="val -62208"/>
              <a:gd name="adj2" fmla="val -167000"/>
              <a:gd name="adj3" fmla="val 16667"/>
            </a:avLst>
          </a:prstGeom>
          <a:noFill/>
          <a:ln w="28575" cap="flat" cmpd="sng">
            <a:solidFill>
              <a:srgbClr val="CC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rot="10800000" lIns="0" rIns="0"/>
          <a:p>
            <a:pPr algn="ctr" eaLnBrk="1" hangingPunct="1"/>
            <a:r>
              <a:rPr lang="zh-CN" altLang="zh-CN" sz="2800" dirty="0">
                <a:solidFill>
                  <a:srgbClr val="CC0000"/>
                </a:solidFill>
                <a:latin typeface="宋体" panose="02010600030101010101" pitchFamily="2" charset="-122"/>
                <a:ea typeface="华文仿宋" pitchFamily="2" charset="-122"/>
              </a:rPr>
              <a:t>  </a:t>
            </a:r>
            <a:r>
              <a:rPr lang="zh-CN" altLang="zh-CN" sz="28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焦点</a:t>
            </a:r>
            <a:endParaRPr lang="zh-CN" altLang="zh-CN" sz="2800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6838" name="Text Box 38"/>
          <p:cNvSpPr txBox="1"/>
          <p:nvPr/>
        </p:nvSpPr>
        <p:spPr>
          <a:xfrm>
            <a:off x="755650" y="2114550"/>
            <a:ext cx="936625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altLang="en-US" sz="32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虚</a:t>
            </a:r>
            <a:endParaRPr lang="zh-CN" altLang="en-US" sz="3200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6821" name="Text Box 21"/>
          <p:cNvSpPr txBox="1"/>
          <p:nvPr/>
        </p:nvSpPr>
        <p:spPr>
          <a:xfrm>
            <a:off x="2411413" y="3086100"/>
            <a:ext cx="612775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en-US" altLang="zh-CN" sz="3200" i="1" dirty="0">
                <a:solidFill>
                  <a:srgbClr val="0066CC"/>
                </a:solidFill>
                <a:latin typeface="Times New Roman" panose="02020603050405020304" pitchFamily="18" charset="0"/>
                <a:ea typeface="华文仿宋" pitchFamily="2" charset="-122"/>
              </a:rPr>
              <a:t>F</a:t>
            </a:r>
            <a:endParaRPr lang="en-US" altLang="zh-CN" sz="3200" i="1" dirty="0">
              <a:solidFill>
                <a:srgbClr val="0066CC"/>
              </a:solidFill>
              <a:latin typeface="Times New Roman" panose="02020603050405020304" pitchFamily="18" charset="0"/>
              <a:ea typeface="华文仿宋" pitchFamily="2" charset="-122"/>
            </a:endParaRPr>
          </a:p>
        </p:txBody>
      </p:sp>
      <p:grpSp>
        <p:nvGrpSpPr>
          <p:cNvPr id="16445" name="Group 61"/>
          <p:cNvGrpSpPr/>
          <p:nvPr/>
        </p:nvGrpSpPr>
        <p:grpSpPr>
          <a:xfrm>
            <a:off x="2663825" y="3806825"/>
            <a:ext cx="1763713" cy="1368425"/>
            <a:chOff x="1678" y="2455"/>
            <a:chExt cx="1111" cy="862"/>
          </a:xfrm>
        </p:grpSpPr>
        <p:sp>
          <p:nvSpPr>
            <p:cNvPr id="29715" name="Line 57"/>
            <p:cNvSpPr/>
            <p:nvPr/>
          </p:nvSpPr>
          <p:spPr>
            <a:xfrm>
              <a:off x="2789" y="3045"/>
              <a:ext cx="0" cy="204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9716" name="Line 58"/>
            <p:cNvSpPr/>
            <p:nvPr/>
          </p:nvSpPr>
          <p:spPr>
            <a:xfrm>
              <a:off x="1678" y="2455"/>
              <a:ext cx="0" cy="862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9717" name="Line 59"/>
            <p:cNvSpPr/>
            <p:nvPr/>
          </p:nvSpPr>
          <p:spPr>
            <a:xfrm>
              <a:off x="1701" y="3181"/>
              <a:ext cx="1088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triangle" w="med" len="lg"/>
              <a:tailEnd type="triangle" w="med" len="lg"/>
            </a:ln>
          </p:spPr>
        </p:sp>
        <p:sp>
          <p:nvSpPr>
            <p:cNvPr id="29718" name="Text Box 38"/>
            <p:cNvSpPr txBox="1"/>
            <p:nvPr/>
          </p:nvSpPr>
          <p:spPr>
            <a:xfrm>
              <a:off x="2154" y="2976"/>
              <a:ext cx="250" cy="307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lIns="0" tIns="0" rIns="0" bIns="0">
              <a:spAutoFit/>
            </a:bodyPr>
            <a:p>
              <a:pPr algn="ctr" eaLnBrk="1" hangingPunct="1">
                <a:spcBef>
                  <a:spcPct val="50000"/>
                </a:spcBef>
              </a:pPr>
              <a:r>
                <a:rPr lang="en-US" altLang="zh-CN" sz="3200" i="1" dirty="0">
                  <a:solidFill>
                    <a:srgbClr val="FF0000"/>
                  </a:solidFill>
                  <a:latin typeface="Times New Roman" panose="02020603050405020304" pitchFamily="18" charset="0"/>
                  <a:ea typeface="华文仿宋" pitchFamily="2" charset="-122"/>
                </a:rPr>
                <a:t>f</a:t>
              </a:r>
              <a:endParaRPr lang="en-US" altLang="zh-CN" sz="3200" i="1" dirty="0">
                <a:solidFill>
                  <a:srgbClr val="FF0000"/>
                </a:solidFill>
                <a:latin typeface="Times New Roman" panose="02020603050405020304" pitchFamily="18" charset="0"/>
                <a:ea typeface="华文仿宋" pitchFamily="2" charset="-122"/>
              </a:endParaRPr>
            </a:p>
          </p:txBody>
        </p:sp>
      </p:grpSp>
      <p:sp>
        <p:nvSpPr>
          <p:cNvPr id="4" name="Text Box 38"/>
          <p:cNvSpPr txBox="1"/>
          <p:nvPr/>
        </p:nvSpPr>
        <p:spPr>
          <a:xfrm>
            <a:off x="3059113" y="5138738"/>
            <a:ext cx="140335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焦距</a:t>
            </a:r>
            <a:endParaRPr lang="zh-CN" altLang="en-US" sz="2800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16449" name="Group 65"/>
          <p:cNvGrpSpPr/>
          <p:nvPr/>
        </p:nvGrpSpPr>
        <p:grpSpPr>
          <a:xfrm>
            <a:off x="6011863" y="3049588"/>
            <a:ext cx="612775" cy="720725"/>
            <a:chOff x="3765" y="1638"/>
            <a:chExt cx="386" cy="454"/>
          </a:xfrm>
        </p:grpSpPr>
        <p:sp>
          <p:nvSpPr>
            <p:cNvPr id="29713" name="Oval 63"/>
            <p:cNvSpPr/>
            <p:nvPr/>
          </p:nvSpPr>
          <p:spPr>
            <a:xfrm>
              <a:off x="3878" y="2024"/>
              <a:ext cx="68" cy="68"/>
            </a:xfrm>
            <a:prstGeom prst="ellipse">
              <a:avLst/>
            </a:prstGeom>
            <a:solidFill>
              <a:srgbClr val="FF3300"/>
            </a:solidFill>
            <a:ln w="9525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pPr eaLnBrk="1" hangingPunct="1"/>
              <a:endParaRPr lang="zh-CN" altLang="en-US" sz="3200" dirty="0">
                <a:latin typeface="Times New Roman" panose="02020603050405020304" pitchFamily="18" charset="0"/>
                <a:ea typeface="华文仿宋" pitchFamily="2" charset="-122"/>
              </a:endParaRPr>
            </a:p>
          </p:txBody>
        </p:sp>
        <p:sp>
          <p:nvSpPr>
            <p:cNvPr id="29714" name="Text Box 21"/>
            <p:cNvSpPr txBox="1"/>
            <p:nvPr/>
          </p:nvSpPr>
          <p:spPr>
            <a:xfrm>
              <a:off x="3765" y="1638"/>
              <a:ext cx="386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ctr" eaLnBrk="1" hangingPunct="1">
                <a:spcBef>
                  <a:spcPct val="50000"/>
                </a:spcBef>
              </a:pPr>
              <a:r>
                <a:rPr lang="en-US" altLang="zh-CN" sz="3200" i="1" dirty="0">
                  <a:solidFill>
                    <a:srgbClr val="0066CC"/>
                  </a:solidFill>
                  <a:latin typeface="Times New Roman" panose="02020603050405020304" pitchFamily="18" charset="0"/>
                  <a:ea typeface="华文仿宋" pitchFamily="2" charset="-122"/>
                </a:rPr>
                <a:t>F</a:t>
              </a:r>
              <a:endParaRPr lang="en-US" altLang="zh-CN" sz="3200" i="1" dirty="0">
                <a:solidFill>
                  <a:srgbClr val="0066CC"/>
                </a:solidFill>
                <a:latin typeface="Times New Roman" panose="02020603050405020304" pitchFamily="18" charset="0"/>
                <a:ea typeface="华文仿宋" pitchFamily="2" charset="-122"/>
              </a:endParaRPr>
            </a:p>
          </p:txBody>
        </p:sp>
      </p:grpSp>
      <p:sp>
        <p:nvSpPr>
          <p:cNvPr id="6" name="TextBox 39"/>
          <p:cNvSpPr txBox="1"/>
          <p:nvPr/>
        </p:nvSpPr>
        <p:spPr>
          <a:xfrm>
            <a:off x="1403350" y="5934075"/>
            <a:ext cx="446405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凹透镜有</a:t>
            </a: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两个</a:t>
            </a: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虚焦点</a:t>
            </a:r>
            <a:r>
              <a:rPr lang="zh-CN" altLang="en-US" sz="2800" dirty="0">
                <a:latin typeface="宋体" panose="02010600030101010101" pitchFamily="2" charset="-122"/>
                <a:ea typeface="华文仿宋" pitchFamily="2" charset="-122"/>
              </a:rPr>
              <a:t>。</a:t>
            </a:r>
            <a:endParaRPr lang="en-US" altLang="zh-CN" sz="2800" dirty="0">
              <a:latin typeface="宋体" panose="02010600030101010101" pitchFamily="2" charset="-122"/>
              <a:ea typeface="华文仿宋" pitchFamily="2" charset="-122"/>
            </a:endParaRPr>
          </a:p>
        </p:txBody>
      </p:sp>
      <p:sp>
        <p:nvSpPr>
          <p:cNvPr id="36" name="Text Box 37"/>
          <p:cNvSpPr txBox="1"/>
          <p:nvPr/>
        </p:nvSpPr>
        <p:spPr>
          <a:xfrm>
            <a:off x="684213" y="484188"/>
            <a:ext cx="6119812" cy="579437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3200" dirty="0">
                <a:solidFill>
                  <a:srgbClr val="0066CC"/>
                </a:solidFill>
                <a:latin typeface="Times New Roman" panose="02020603050405020304" pitchFamily="18" charset="0"/>
                <a:ea typeface="华文仿宋" pitchFamily="2" charset="-122"/>
              </a:rPr>
              <a:t>3. </a:t>
            </a:r>
            <a:r>
              <a:rPr lang="zh-CN" altLang="en-US" sz="32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凹透镜的焦点和焦距</a:t>
            </a:r>
            <a:endParaRPr lang="zh-CN" altLang="en-US" sz="3200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9712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000"/>
                                        <p:tgtEl>
                                          <p:spTgt spid="16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22" grpId="0" animBg="1"/>
      <p:bldP spid="29704" grpId="0" animBg="1"/>
      <p:bldP spid="76838" grpId="0"/>
      <p:bldP spid="76821" grpId="0"/>
      <p:bldP spid="4" grpId="0"/>
      <p:bldP spid="6" grpId="0"/>
      <p:bldP spid="3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22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84138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23" name="文本框 2"/>
          <p:cNvSpPr txBox="1"/>
          <p:nvPr/>
        </p:nvSpPr>
        <p:spPr>
          <a:xfrm>
            <a:off x="608013" y="1760538"/>
            <a:ext cx="7235825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en-US" altLang="zh-CN" sz="3200" dirty="0">
                <a:latin typeface="Times New Roman" panose="02020603050405020304" pitchFamily="18" charset="0"/>
                <a:ea typeface="华文仿宋" pitchFamily="2" charset="-122"/>
              </a:rPr>
              <a:t>1. 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填上合适的透镜</a:t>
            </a:r>
            <a:endParaRPr lang="zh-CN" altLang="en-US" sz="32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2062163" y="2995613"/>
            <a:ext cx="3495675" cy="1260475"/>
            <a:chOff x="431540" y="2492896"/>
            <a:chExt cx="3496261" cy="1259295"/>
          </a:xfrm>
        </p:grpSpPr>
        <p:sp>
          <p:nvSpPr>
            <p:cNvPr id="30745" name="矩形 3"/>
            <p:cNvSpPr/>
            <p:nvPr/>
          </p:nvSpPr>
          <p:spPr>
            <a:xfrm>
              <a:off x="1972494" y="2492896"/>
              <a:ext cx="799306" cy="1259295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pPr eaLnBrk="1" hangingPunct="1"/>
              <a:endParaRPr lang="zh-CN" altLang="en-US" sz="2800" dirty="0">
                <a:latin typeface="Times New Roman" panose="02020603050405020304" pitchFamily="18" charset="0"/>
                <a:ea typeface="楷体_GB2312"/>
              </a:endParaRPr>
            </a:p>
          </p:txBody>
        </p:sp>
        <p:grpSp>
          <p:nvGrpSpPr>
            <p:cNvPr id="30746" name="组合 31"/>
            <p:cNvGrpSpPr/>
            <p:nvPr/>
          </p:nvGrpSpPr>
          <p:grpSpPr>
            <a:xfrm>
              <a:off x="431540" y="2818974"/>
              <a:ext cx="1558769" cy="716937"/>
              <a:chOff x="359532" y="2672916"/>
              <a:chExt cx="1625899" cy="890300"/>
            </a:xfrm>
          </p:grpSpPr>
          <p:grpSp>
            <p:nvGrpSpPr>
              <p:cNvPr id="30754" name="Group 42"/>
              <p:cNvGrpSpPr/>
              <p:nvPr/>
            </p:nvGrpSpPr>
            <p:grpSpPr>
              <a:xfrm>
                <a:off x="359532" y="2672916"/>
                <a:ext cx="1615329" cy="234667"/>
                <a:chOff x="136" y="934"/>
                <a:chExt cx="2381" cy="91"/>
              </a:xfrm>
            </p:grpSpPr>
            <p:sp>
              <p:nvSpPr>
                <p:cNvPr id="30758" name="Line 8"/>
                <p:cNvSpPr/>
                <p:nvPr/>
              </p:nvSpPr>
              <p:spPr>
                <a:xfrm flipV="1">
                  <a:off x="136" y="981"/>
                  <a:ext cx="2381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30759" name="AutoShape 9"/>
                <p:cNvSpPr>
                  <a:spLocks noChangeAspect="1"/>
                </p:cNvSpPr>
                <p:nvPr/>
              </p:nvSpPr>
              <p:spPr>
                <a:xfrm rot="5400000">
                  <a:off x="1704" y="843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 wrap="none" anchor="ctr"/>
                <a:p>
                  <a:pPr eaLnBrk="1" hangingPunct="1"/>
                  <a:endParaRPr lang="zh-CN" altLang="en-US" sz="2800" dirty="0">
                    <a:latin typeface="Times New Roman" panose="02020603050405020304" pitchFamily="18" charset="0"/>
                    <a:ea typeface="楷体_GB2312"/>
                  </a:endParaRPr>
                </a:p>
              </p:txBody>
            </p:sp>
          </p:grpSp>
          <p:grpSp>
            <p:nvGrpSpPr>
              <p:cNvPr id="30755" name="Group 43"/>
              <p:cNvGrpSpPr/>
              <p:nvPr/>
            </p:nvGrpSpPr>
            <p:grpSpPr>
              <a:xfrm>
                <a:off x="377928" y="3328549"/>
                <a:ext cx="1607503" cy="234667"/>
                <a:chOff x="136" y="1342"/>
                <a:chExt cx="2394" cy="91"/>
              </a:xfrm>
            </p:grpSpPr>
            <p:sp>
              <p:nvSpPr>
                <p:cNvPr id="30756" name="Line 14"/>
                <p:cNvSpPr/>
                <p:nvPr/>
              </p:nvSpPr>
              <p:spPr>
                <a:xfrm flipV="1">
                  <a:off x="136" y="1388"/>
                  <a:ext cx="2394" cy="1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30757" name="AutoShape 15"/>
                <p:cNvSpPr>
                  <a:spLocks noChangeAspect="1"/>
                </p:cNvSpPr>
                <p:nvPr/>
              </p:nvSpPr>
              <p:spPr>
                <a:xfrm rot="5400000">
                  <a:off x="1712" y="1251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 wrap="none" anchor="ctr"/>
                <a:p>
                  <a:pPr eaLnBrk="1" hangingPunct="1"/>
                  <a:endParaRPr lang="zh-CN" altLang="en-US" sz="2800" dirty="0">
                    <a:latin typeface="Times New Roman" panose="02020603050405020304" pitchFamily="18" charset="0"/>
                    <a:ea typeface="楷体_GB2312"/>
                  </a:endParaRPr>
                </a:p>
              </p:txBody>
            </p:sp>
          </p:grpSp>
        </p:grpSp>
        <p:grpSp>
          <p:nvGrpSpPr>
            <p:cNvPr id="30747" name="组合 56"/>
            <p:cNvGrpSpPr/>
            <p:nvPr/>
          </p:nvGrpSpPr>
          <p:grpSpPr>
            <a:xfrm>
              <a:off x="2753095" y="2630214"/>
              <a:ext cx="1174706" cy="977155"/>
              <a:chOff x="2749222" y="2537500"/>
              <a:chExt cx="1331123" cy="1214335"/>
            </a:xfrm>
          </p:grpSpPr>
          <p:grpSp>
            <p:nvGrpSpPr>
              <p:cNvPr id="30748" name="Group 42"/>
              <p:cNvGrpSpPr/>
              <p:nvPr/>
            </p:nvGrpSpPr>
            <p:grpSpPr>
              <a:xfrm rot="-1100168">
                <a:off x="2749222" y="2537500"/>
                <a:ext cx="1315325" cy="125194"/>
                <a:chOff x="136" y="934"/>
                <a:chExt cx="2381" cy="91"/>
              </a:xfrm>
            </p:grpSpPr>
            <p:sp>
              <p:nvSpPr>
                <p:cNvPr id="30752" name="Line 8"/>
                <p:cNvSpPr/>
                <p:nvPr/>
              </p:nvSpPr>
              <p:spPr>
                <a:xfrm flipV="1">
                  <a:off x="136" y="981"/>
                  <a:ext cx="2381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30753" name="AutoShape 9"/>
                <p:cNvSpPr>
                  <a:spLocks noChangeAspect="1"/>
                </p:cNvSpPr>
                <p:nvPr/>
              </p:nvSpPr>
              <p:spPr>
                <a:xfrm rot="5400000">
                  <a:off x="1704" y="843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 wrap="none" anchor="ctr"/>
                <a:p>
                  <a:pPr eaLnBrk="1" hangingPunct="1"/>
                  <a:endParaRPr lang="zh-CN" altLang="en-US" sz="2800" dirty="0">
                    <a:latin typeface="Times New Roman" panose="02020603050405020304" pitchFamily="18" charset="0"/>
                    <a:ea typeface="楷体_GB2312"/>
                  </a:endParaRPr>
                </a:p>
              </p:txBody>
            </p:sp>
          </p:grpSp>
          <p:grpSp>
            <p:nvGrpSpPr>
              <p:cNvPr id="30749" name="Group 43"/>
              <p:cNvGrpSpPr/>
              <p:nvPr/>
            </p:nvGrpSpPr>
            <p:grpSpPr>
              <a:xfrm rot="791610">
                <a:off x="2772627" y="3593358"/>
                <a:ext cx="1307718" cy="158477"/>
                <a:chOff x="136" y="1342"/>
                <a:chExt cx="2394" cy="91"/>
              </a:xfrm>
            </p:grpSpPr>
            <p:sp>
              <p:nvSpPr>
                <p:cNvPr id="30750" name="Line 14"/>
                <p:cNvSpPr/>
                <p:nvPr/>
              </p:nvSpPr>
              <p:spPr>
                <a:xfrm flipV="1">
                  <a:off x="136" y="1388"/>
                  <a:ext cx="2394" cy="1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30751" name="AutoShape 15"/>
                <p:cNvSpPr>
                  <a:spLocks noChangeAspect="1"/>
                </p:cNvSpPr>
                <p:nvPr/>
              </p:nvSpPr>
              <p:spPr>
                <a:xfrm rot="5400000">
                  <a:off x="1712" y="1251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 wrap="none" anchor="ctr"/>
                <a:p>
                  <a:pPr eaLnBrk="1" hangingPunct="1"/>
                  <a:endParaRPr lang="zh-CN" altLang="en-US" sz="2800" dirty="0">
                    <a:latin typeface="Times New Roman" panose="02020603050405020304" pitchFamily="18" charset="0"/>
                    <a:ea typeface="楷体_GB2312"/>
                  </a:endParaRPr>
                </a:p>
              </p:txBody>
            </p:sp>
          </p:grpSp>
        </p:grpSp>
      </p:grpSp>
      <p:grpSp>
        <p:nvGrpSpPr>
          <p:cNvPr id="67" name="组合 66"/>
          <p:cNvGrpSpPr/>
          <p:nvPr/>
        </p:nvGrpSpPr>
        <p:grpSpPr>
          <a:xfrm>
            <a:off x="2289175" y="5102225"/>
            <a:ext cx="3551238" cy="1252538"/>
            <a:chOff x="4463988" y="2492897"/>
            <a:chExt cx="3551815" cy="1251790"/>
          </a:xfrm>
        </p:grpSpPr>
        <p:sp>
          <p:nvSpPr>
            <p:cNvPr id="30730" name="矩形 4"/>
            <p:cNvSpPr/>
            <p:nvPr/>
          </p:nvSpPr>
          <p:spPr>
            <a:xfrm>
              <a:off x="5824735" y="2492897"/>
              <a:ext cx="848208" cy="1251790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pPr eaLnBrk="1" hangingPunct="1"/>
              <a:endParaRPr lang="zh-CN" altLang="en-US" sz="2800" dirty="0">
                <a:latin typeface="Times New Roman" panose="02020603050405020304" pitchFamily="18" charset="0"/>
                <a:ea typeface="楷体_GB2312"/>
              </a:endParaRPr>
            </a:p>
          </p:txBody>
        </p:sp>
        <p:grpSp>
          <p:nvGrpSpPr>
            <p:cNvPr id="30731" name="组合 42"/>
            <p:cNvGrpSpPr/>
            <p:nvPr/>
          </p:nvGrpSpPr>
          <p:grpSpPr>
            <a:xfrm>
              <a:off x="6694210" y="2916575"/>
              <a:ext cx="1321593" cy="621749"/>
              <a:chOff x="359532" y="2672916"/>
              <a:chExt cx="1625899" cy="890300"/>
            </a:xfrm>
          </p:grpSpPr>
          <p:grpSp>
            <p:nvGrpSpPr>
              <p:cNvPr id="30739" name="Group 42"/>
              <p:cNvGrpSpPr/>
              <p:nvPr/>
            </p:nvGrpSpPr>
            <p:grpSpPr>
              <a:xfrm>
                <a:off x="359532" y="2672916"/>
                <a:ext cx="1615329" cy="234667"/>
                <a:chOff x="136" y="934"/>
                <a:chExt cx="2381" cy="91"/>
              </a:xfrm>
            </p:grpSpPr>
            <p:sp>
              <p:nvSpPr>
                <p:cNvPr id="30743" name="Line 8"/>
                <p:cNvSpPr/>
                <p:nvPr/>
              </p:nvSpPr>
              <p:spPr>
                <a:xfrm flipV="1">
                  <a:off x="136" y="981"/>
                  <a:ext cx="2381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30744" name="AutoShape 9"/>
                <p:cNvSpPr>
                  <a:spLocks noChangeAspect="1"/>
                </p:cNvSpPr>
                <p:nvPr/>
              </p:nvSpPr>
              <p:spPr>
                <a:xfrm rot="5400000">
                  <a:off x="1704" y="843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 wrap="none" anchor="ctr"/>
                <a:p>
                  <a:pPr eaLnBrk="1" hangingPunct="1"/>
                  <a:endParaRPr lang="zh-CN" altLang="en-US" sz="2800" dirty="0">
                    <a:latin typeface="Times New Roman" panose="02020603050405020304" pitchFamily="18" charset="0"/>
                    <a:ea typeface="楷体_GB2312"/>
                  </a:endParaRPr>
                </a:p>
              </p:txBody>
            </p:sp>
          </p:grpSp>
          <p:grpSp>
            <p:nvGrpSpPr>
              <p:cNvPr id="30740" name="Group 43"/>
              <p:cNvGrpSpPr/>
              <p:nvPr/>
            </p:nvGrpSpPr>
            <p:grpSpPr>
              <a:xfrm>
                <a:off x="377928" y="3328549"/>
                <a:ext cx="1607503" cy="234667"/>
                <a:chOff x="136" y="1342"/>
                <a:chExt cx="2394" cy="91"/>
              </a:xfrm>
            </p:grpSpPr>
            <p:sp>
              <p:nvSpPr>
                <p:cNvPr id="30741" name="Line 14"/>
                <p:cNvSpPr/>
                <p:nvPr/>
              </p:nvSpPr>
              <p:spPr>
                <a:xfrm flipV="1">
                  <a:off x="136" y="1388"/>
                  <a:ext cx="2394" cy="1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30742" name="AutoShape 15"/>
                <p:cNvSpPr>
                  <a:spLocks noChangeAspect="1"/>
                </p:cNvSpPr>
                <p:nvPr/>
              </p:nvSpPr>
              <p:spPr>
                <a:xfrm rot="5400000">
                  <a:off x="1712" y="1251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 wrap="none" anchor="ctr"/>
                <a:p>
                  <a:pPr eaLnBrk="1" hangingPunct="1"/>
                  <a:endParaRPr lang="zh-CN" altLang="en-US" sz="2800" dirty="0">
                    <a:latin typeface="Times New Roman" panose="02020603050405020304" pitchFamily="18" charset="0"/>
                    <a:ea typeface="楷体_GB2312"/>
                  </a:endParaRPr>
                </a:p>
              </p:txBody>
            </p:sp>
          </p:grpSp>
        </p:grpSp>
        <p:grpSp>
          <p:nvGrpSpPr>
            <p:cNvPr id="30732" name="组合 64"/>
            <p:cNvGrpSpPr/>
            <p:nvPr/>
          </p:nvGrpSpPr>
          <p:grpSpPr>
            <a:xfrm>
              <a:off x="4463988" y="2758149"/>
              <a:ext cx="1380740" cy="849939"/>
              <a:chOff x="4535008" y="2623451"/>
              <a:chExt cx="1309720" cy="984637"/>
            </a:xfrm>
          </p:grpSpPr>
          <p:grpSp>
            <p:nvGrpSpPr>
              <p:cNvPr id="30733" name="Group 42"/>
              <p:cNvGrpSpPr/>
              <p:nvPr/>
            </p:nvGrpSpPr>
            <p:grpSpPr>
              <a:xfrm rot="698864">
                <a:off x="4539080" y="2623451"/>
                <a:ext cx="1305648" cy="120935"/>
                <a:chOff x="443" y="907"/>
                <a:chExt cx="2381" cy="91"/>
              </a:xfrm>
            </p:grpSpPr>
            <p:sp>
              <p:nvSpPr>
                <p:cNvPr id="30737" name="Line 8"/>
                <p:cNvSpPr/>
                <p:nvPr/>
              </p:nvSpPr>
              <p:spPr>
                <a:xfrm flipV="1">
                  <a:off x="443" y="955"/>
                  <a:ext cx="2381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30738" name="AutoShape 9"/>
                <p:cNvSpPr>
                  <a:spLocks noChangeAspect="1"/>
                </p:cNvSpPr>
                <p:nvPr/>
              </p:nvSpPr>
              <p:spPr>
                <a:xfrm rot="5400000">
                  <a:off x="1731" y="816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 wrap="none" anchor="ctr"/>
                <a:p>
                  <a:pPr eaLnBrk="1" hangingPunct="1"/>
                  <a:endParaRPr lang="zh-CN" altLang="en-US" sz="2800" dirty="0">
                    <a:latin typeface="Times New Roman" panose="02020603050405020304" pitchFamily="18" charset="0"/>
                    <a:ea typeface="楷体_GB2312"/>
                  </a:endParaRPr>
                </a:p>
              </p:txBody>
            </p:sp>
          </p:grpSp>
          <p:grpSp>
            <p:nvGrpSpPr>
              <p:cNvPr id="30734" name="Group 43"/>
              <p:cNvGrpSpPr/>
              <p:nvPr/>
            </p:nvGrpSpPr>
            <p:grpSpPr>
              <a:xfrm rot="-746416">
                <a:off x="4535008" y="3471990"/>
                <a:ext cx="1283038" cy="136098"/>
                <a:chOff x="136" y="1342"/>
                <a:chExt cx="2394" cy="91"/>
              </a:xfrm>
            </p:grpSpPr>
            <p:sp>
              <p:nvSpPr>
                <p:cNvPr id="30735" name="Line 14"/>
                <p:cNvSpPr/>
                <p:nvPr/>
              </p:nvSpPr>
              <p:spPr>
                <a:xfrm flipV="1">
                  <a:off x="136" y="1388"/>
                  <a:ext cx="2394" cy="1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30736" name="AutoShape 15"/>
                <p:cNvSpPr>
                  <a:spLocks noChangeAspect="1"/>
                </p:cNvSpPr>
                <p:nvPr/>
              </p:nvSpPr>
              <p:spPr>
                <a:xfrm rot="5400000">
                  <a:off x="1712" y="1251"/>
                  <a:ext cx="91" cy="272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 wrap="none" anchor="ctr"/>
                <a:p>
                  <a:pPr eaLnBrk="1" hangingPunct="1"/>
                  <a:endParaRPr lang="zh-CN" altLang="en-US" sz="2800" dirty="0">
                    <a:latin typeface="Times New Roman" panose="02020603050405020304" pitchFamily="18" charset="0"/>
                    <a:ea typeface="楷体_GB2312"/>
                  </a:endParaRPr>
                </a:p>
              </p:txBody>
            </p:sp>
          </p:grpSp>
        </p:grpSp>
      </p:grpSp>
      <p:graphicFrame>
        <p:nvGraphicFramePr>
          <p:cNvPr id="70" name="Object 5"/>
          <p:cNvGraphicFramePr>
            <a:graphicFrameLocks noChangeAspect="1"/>
          </p:cNvGraphicFramePr>
          <p:nvPr/>
        </p:nvGraphicFramePr>
        <p:xfrm>
          <a:off x="3743325" y="3014663"/>
          <a:ext cx="560388" cy="1220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2" imgW="571500" imgH="1857375" progId="Paint.Picture">
                  <p:embed/>
                </p:oleObj>
              </mc:Choice>
              <mc:Fallback>
                <p:oleObj name="" r:id="rId2" imgW="571500" imgH="1857375" progId="Paint.Picture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743325" y="3014663"/>
                        <a:ext cx="560388" cy="122078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" name="Object 5"/>
          <p:cNvGraphicFramePr>
            <a:graphicFrameLocks noChangeAspect="1"/>
          </p:cNvGraphicFramePr>
          <p:nvPr/>
        </p:nvGraphicFramePr>
        <p:xfrm>
          <a:off x="3810000" y="5114925"/>
          <a:ext cx="569913" cy="1239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4" imgW="571500" imgH="1857375" progId="Paint.Picture">
                  <p:embed/>
                </p:oleObj>
              </mc:Choice>
              <mc:Fallback>
                <p:oleObj name="" r:id="rId4" imgW="571500" imgH="1857375" progId="Paint.Picture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810000" y="5114925"/>
                        <a:ext cx="569913" cy="12398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549275" y="682625"/>
            <a:ext cx="1962150" cy="646113"/>
          </a:xfrm>
          <a:prstGeom prst="rect">
            <a:avLst/>
          </a:prstGeom>
          <a:solidFill>
            <a:srgbClr val="D5ECE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29" name="矩形 3"/>
          <p:cNvSpPr/>
          <p:nvPr/>
        </p:nvSpPr>
        <p:spPr>
          <a:xfrm>
            <a:off x="576263" y="682625"/>
            <a:ext cx="1908175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altLang="en-US" sz="36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练一练</a:t>
            </a:r>
            <a:endParaRPr lang="zh-CN" altLang="en-US" sz="3600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2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677" y="2757288"/>
            <a:ext cx="5490610" cy="3639047"/>
          </a:xfrm>
          <a:prstGeom prst="rect">
            <a:avLst/>
          </a:prstGeom>
          <a:effectLst>
            <a:softEdge rad="139700"/>
          </a:effectLst>
        </p:spPr>
      </p:pic>
      <p:sp>
        <p:nvSpPr>
          <p:cNvPr id="10244" name="文本框 3"/>
          <p:cNvSpPr txBox="1"/>
          <p:nvPr/>
        </p:nvSpPr>
        <p:spPr>
          <a:xfrm>
            <a:off x="1223963" y="1752600"/>
            <a:ext cx="687705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4000" dirty="0">
                <a:latin typeface="宋体" panose="02010600030101010101" pitchFamily="2" charset="-122"/>
                <a:ea typeface="宋体" panose="02010600030101010101" pitchFamily="2" charset="-122"/>
              </a:rPr>
              <a:t>模仿不带眼镜时看书的情景</a:t>
            </a:r>
            <a:endParaRPr lang="zh-CN" altLang="en-US" sz="40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03548" y="532468"/>
            <a:ext cx="227177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小游戏</a:t>
            </a:r>
            <a:endParaRPr kumimoji="0" lang="zh-CN" altLang="en-US" sz="5400" b="1" i="0" u="none" strike="noStrike" kern="1200" cap="none" spc="0" normalizeH="0" baseline="0" noProof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6" name="文本框 1"/>
          <p:cNvSpPr txBox="1"/>
          <p:nvPr/>
        </p:nvSpPr>
        <p:spPr>
          <a:xfrm>
            <a:off x="419100" y="295275"/>
            <a:ext cx="4427538" cy="5857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en-US" altLang="zh-CN" sz="3200" dirty="0">
                <a:latin typeface="Calibri" panose="020F0502020204030204" pitchFamily="34" charset="0"/>
                <a:ea typeface="华文仿宋" pitchFamily="2" charset="-122"/>
              </a:rPr>
              <a:t>2. 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完成光路图</a:t>
            </a:r>
            <a:endParaRPr lang="zh-CN" altLang="en-US" sz="32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31747" name="组合 179"/>
          <p:cNvGrpSpPr/>
          <p:nvPr/>
        </p:nvGrpSpPr>
        <p:grpSpPr>
          <a:xfrm>
            <a:off x="728663" y="1277938"/>
            <a:ext cx="3292475" cy="1320800"/>
            <a:chOff x="727956" y="1277144"/>
            <a:chExt cx="3293907" cy="1320967"/>
          </a:xfrm>
        </p:grpSpPr>
        <p:grpSp>
          <p:nvGrpSpPr>
            <p:cNvPr id="31844" name="组合 41"/>
            <p:cNvGrpSpPr/>
            <p:nvPr/>
          </p:nvGrpSpPr>
          <p:grpSpPr>
            <a:xfrm>
              <a:off x="727956" y="1277144"/>
              <a:ext cx="3293907" cy="1320967"/>
              <a:chOff x="574947" y="1160748"/>
              <a:chExt cx="3293907" cy="1320967"/>
            </a:xfrm>
          </p:grpSpPr>
          <p:grpSp>
            <p:nvGrpSpPr>
              <p:cNvPr id="31848" name="Group 1160"/>
              <p:cNvGrpSpPr/>
              <p:nvPr/>
            </p:nvGrpSpPr>
            <p:grpSpPr>
              <a:xfrm>
                <a:off x="574947" y="1160748"/>
                <a:ext cx="3293907" cy="1296144"/>
                <a:chOff x="573" y="868"/>
                <a:chExt cx="4416" cy="1201"/>
              </a:xfrm>
            </p:grpSpPr>
            <p:sp>
              <p:nvSpPr>
                <p:cNvPr id="31853" name="Line 6"/>
                <p:cNvSpPr/>
                <p:nvPr/>
              </p:nvSpPr>
              <p:spPr>
                <a:xfrm>
                  <a:off x="573" y="1480"/>
                  <a:ext cx="4416" cy="0"/>
                </a:xfrm>
                <a:prstGeom prst="line">
                  <a:avLst/>
                </a:prstGeom>
                <a:ln w="38100" cap="flat" cmpd="sng">
                  <a:solidFill>
                    <a:srgbClr val="0000FF"/>
                  </a:solidFill>
                  <a:prstDash val="lgDashDot"/>
                  <a:miter/>
                  <a:headEnd type="none" w="med" len="med"/>
                  <a:tailEnd type="none" w="med" len="med"/>
                </a:ln>
              </p:spPr>
            </p:sp>
            <p:grpSp>
              <p:nvGrpSpPr>
                <p:cNvPr id="31854" name="Group 1157"/>
                <p:cNvGrpSpPr/>
                <p:nvPr/>
              </p:nvGrpSpPr>
              <p:grpSpPr>
                <a:xfrm>
                  <a:off x="2608" y="868"/>
                  <a:ext cx="181" cy="1201"/>
                  <a:chOff x="2517" y="1141"/>
                  <a:chExt cx="136" cy="635"/>
                </a:xfrm>
              </p:grpSpPr>
              <p:sp>
                <p:nvSpPr>
                  <p:cNvPr id="31855" name="xjhgx2"/>
                  <p:cNvSpPr/>
                  <p:nvPr/>
                </p:nvSpPr>
                <p:spPr>
                  <a:xfrm>
                    <a:off x="2517" y="1141"/>
                    <a:ext cx="136" cy="63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pathLst>
                      <a:path w="620" h="4408">
                        <a:moveTo>
                          <a:pt x="310" y="0"/>
                        </a:moveTo>
                        <a:lnTo>
                          <a:pt x="237" y="270"/>
                        </a:lnTo>
                        <a:lnTo>
                          <a:pt x="175" y="542"/>
                        </a:lnTo>
                        <a:lnTo>
                          <a:pt x="121" y="816"/>
                        </a:lnTo>
                        <a:lnTo>
                          <a:pt x="78" y="1091"/>
                        </a:lnTo>
                        <a:lnTo>
                          <a:pt x="44" y="1368"/>
                        </a:lnTo>
                        <a:lnTo>
                          <a:pt x="19" y="1646"/>
                        </a:lnTo>
                        <a:lnTo>
                          <a:pt x="5" y="1925"/>
                        </a:lnTo>
                        <a:lnTo>
                          <a:pt x="0" y="2204"/>
                        </a:lnTo>
                        <a:lnTo>
                          <a:pt x="5" y="2483"/>
                        </a:lnTo>
                        <a:lnTo>
                          <a:pt x="19" y="2762"/>
                        </a:lnTo>
                        <a:lnTo>
                          <a:pt x="44" y="3040"/>
                        </a:lnTo>
                        <a:lnTo>
                          <a:pt x="78" y="3317"/>
                        </a:lnTo>
                        <a:lnTo>
                          <a:pt x="121" y="3592"/>
                        </a:lnTo>
                        <a:lnTo>
                          <a:pt x="175" y="3866"/>
                        </a:lnTo>
                        <a:lnTo>
                          <a:pt x="237" y="4138"/>
                        </a:lnTo>
                        <a:lnTo>
                          <a:pt x="310" y="4408"/>
                        </a:lnTo>
                        <a:lnTo>
                          <a:pt x="383" y="4138"/>
                        </a:lnTo>
                        <a:lnTo>
                          <a:pt x="445" y="3866"/>
                        </a:lnTo>
                        <a:lnTo>
                          <a:pt x="499" y="3592"/>
                        </a:lnTo>
                        <a:lnTo>
                          <a:pt x="542" y="3317"/>
                        </a:lnTo>
                        <a:lnTo>
                          <a:pt x="576" y="3040"/>
                        </a:lnTo>
                        <a:lnTo>
                          <a:pt x="601" y="2762"/>
                        </a:lnTo>
                        <a:lnTo>
                          <a:pt x="615" y="2483"/>
                        </a:lnTo>
                        <a:lnTo>
                          <a:pt x="620" y="2204"/>
                        </a:lnTo>
                        <a:lnTo>
                          <a:pt x="615" y="1925"/>
                        </a:lnTo>
                        <a:lnTo>
                          <a:pt x="601" y="1646"/>
                        </a:lnTo>
                        <a:lnTo>
                          <a:pt x="576" y="1368"/>
                        </a:lnTo>
                        <a:lnTo>
                          <a:pt x="542" y="1091"/>
                        </a:lnTo>
                        <a:lnTo>
                          <a:pt x="499" y="816"/>
                        </a:lnTo>
                        <a:lnTo>
                          <a:pt x="445" y="542"/>
                        </a:lnTo>
                        <a:lnTo>
                          <a:pt x="383" y="270"/>
                        </a:lnTo>
                        <a:lnTo>
                          <a:pt x="31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71FFFF">
                          <a:alpha val="100000"/>
                        </a:srgbClr>
                      </a:gs>
                      <a:gs pos="100000">
                        <a:srgbClr val="D5FFFF">
                          <a:alpha val="100000"/>
                        </a:srgbClr>
                      </a:gs>
                    </a:gsLst>
                    <a:path path="rect">
                      <a:fillToRect l="50000" t="50000" r="50000" b="50000"/>
                    </a:path>
                    <a:tileRect/>
                  </a:gradFill>
                  <a:ln w="28575" cap="flat" cmpd="sng">
                    <a:solidFill>
                      <a:srgbClr val="2D5FFF">
                        <a:alpha val="10000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856" name="Line 1159"/>
                  <p:cNvSpPr/>
                  <p:nvPr/>
                </p:nvSpPr>
                <p:spPr>
                  <a:xfrm>
                    <a:off x="2585" y="1162"/>
                    <a:ext cx="0" cy="612"/>
                  </a:xfrm>
                  <a:prstGeom prst="line">
                    <a:avLst/>
                  </a:prstGeom>
                  <a:ln w="12700" cap="flat" cmpd="sng">
                    <a:solidFill>
                      <a:srgbClr val="00F8F2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</p:grpSp>
          <p:sp>
            <p:nvSpPr>
              <p:cNvPr id="31849" name="文本框 43"/>
              <p:cNvSpPr txBox="1"/>
              <p:nvPr/>
            </p:nvSpPr>
            <p:spPr>
              <a:xfrm>
                <a:off x="1223628" y="1896940"/>
                <a:ext cx="432048" cy="58477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pPr eaLnBrk="1" hangingPunct="1"/>
                <a:r>
                  <a:rPr lang="en-US" altLang="zh-CN" dirty="0">
                    <a:latin typeface="Calibri" panose="020F0502020204030204" pitchFamily="34" charset="0"/>
                    <a:ea typeface="华文仿宋" pitchFamily="2" charset="-122"/>
                  </a:rPr>
                  <a:t>F</a:t>
                </a:r>
                <a:endParaRPr lang="zh-CN" altLang="en-US" dirty="0">
                  <a:latin typeface="Calibri" panose="020F0502020204030204" pitchFamily="34" charset="0"/>
                  <a:ea typeface="华文仿宋" pitchFamily="2" charset="-122"/>
                </a:endParaRPr>
              </a:p>
            </p:txBody>
          </p:sp>
          <p:sp>
            <p:nvSpPr>
              <p:cNvPr id="31850" name="文本框 44"/>
              <p:cNvSpPr txBox="1"/>
              <p:nvPr/>
            </p:nvSpPr>
            <p:spPr>
              <a:xfrm>
                <a:off x="2665050" y="1896940"/>
                <a:ext cx="428177" cy="58477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pPr eaLnBrk="1" hangingPunct="1"/>
                <a:r>
                  <a:rPr lang="en-US" altLang="zh-CN" dirty="0">
                    <a:latin typeface="Calibri" panose="020F0502020204030204" pitchFamily="34" charset="0"/>
                    <a:ea typeface="华文仿宋" pitchFamily="2" charset="-122"/>
                  </a:rPr>
                  <a:t>F</a:t>
                </a:r>
                <a:endParaRPr lang="zh-CN" altLang="en-US" dirty="0">
                  <a:latin typeface="Calibri" panose="020F0502020204030204" pitchFamily="34" charset="0"/>
                  <a:ea typeface="华文仿宋" pitchFamily="2" charset="-122"/>
                </a:endParaRPr>
              </a:p>
            </p:txBody>
          </p:sp>
          <p:sp>
            <p:nvSpPr>
              <p:cNvPr id="31851" name="椭圆 45"/>
              <p:cNvSpPr/>
              <p:nvPr/>
            </p:nvSpPr>
            <p:spPr>
              <a:xfrm flipH="1">
                <a:off x="2833416" y="1767999"/>
                <a:ext cx="118404" cy="120423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eaLnBrk="1" hangingPunct="1"/>
                <a:endParaRPr lang="zh-CN" altLang="en-US" sz="2800" b="1" dirty="0">
                  <a:solidFill>
                    <a:srgbClr val="BD0535"/>
                  </a:solidFill>
                  <a:latin typeface="Times New Roman" panose="02020603050405020304" pitchFamily="18" charset="0"/>
                  <a:ea typeface="楷体_GB2312"/>
                </a:endParaRPr>
              </a:p>
            </p:txBody>
          </p:sp>
          <p:sp>
            <p:nvSpPr>
              <p:cNvPr id="31852" name="椭圆 46"/>
              <p:cNvSpPr/>
              <p:nvPr/>
            </p:nvSpPr>
            <p:spPr>
              <a:xfrm flipH="1" flipV="1">
                <a:off x="1377493" y="1768000"/>
                <a:ext cx="124318" cy="120422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eaLnBrk="1" hangingPunct="1"/>
                <a:endParaRPr lang="zh-CN" altLang="en-US" sz="2800" b="1" dirty="0">
                  <a:solidFill>
                    <a:srgbClr val="BD0535"/>
                  </a:solidFill>
                  <a:latin typeface="Times New Roman" panose="02020603050405020304" pitchFamily="18" charset="0"/>
                  <a:ea typeface="楷体_GB2312"/>
                </a:endParaRPr>
              </a:p>
            </p:txBody>
          </p:sp>
        </p:grpSp>
        <p:grpSp>
          <p:nvGrpSpPr>
            <p:cNvPr id="31845" name="组合 105"/>
            <p:cNvGrpSpPr/>
            <p:nvPr/>
          </p:nvGrpSpPr>
          <p:grpSpPr>
            <a:xfrm rot="-495451">
              <a:off x="1223306" y="1495738"/>
              <a:ext cx="1030070" cy="69874"/>
              <a:chOff x="-3945374" y="1369030"/>
              <a:chExt cx="3318319" cy="237810"/>
            </a:xfrm>
          </p:grpSpPr>
          <p:sp>
            <p:nvSpPr>
              <p:cNvPr id="31846" name="Line 1119"/>
              <p:cNvSpPr/>
              <p:nvPr/>
            </p:nvSpPr>
            <p:spPr>
              <a:xfrm rot="488086">
                <a:off x="-3945374" y="1369030"/>
                <a:ext cx="1805028" cy="0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31847" name="Line 1120"/>
              <p:cNvSpPr/>
              <p:nvPr/>
            </p:nvSpPr>
            <p:spPr>
              <a:xfrm rot="488086">
                <a:off x="-2205432" y="1596403"/>
                <a:ext cx="1578377" cy="10437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3" name="组合 2"/>
          <p:cNvGrpSpPr/>
          <p:nvPr/>
        </p:nvGrpSpPr>
        <p:grpSpPr>
          <a:xfrm rot="2181380" flipV="1">
            <a:off x="2181225" y="1798638"/>
            <a:ext cx="1366838" cy="79375"/>
            <a:chOff x="-3674891" y="1333121"/>
            <a:chExt cx="3013548" cy="188516"/>
          </a:xfrm>
        </p:grpSpPr>
        <p:sp>
          <p:nvSpPr>
            <p:cNvPr id="31842" name="Line 1137"/>
            <p:cNvSpPr/>
            <p:nvPr/>
          </p:nvSpPr>
          <p:spPr>
            <a:xfrm rot="488086" flipV="1">
              <a:off x="-3674891" y="1333121"/>
              <a:ext cx="1831390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</p:sp>
        <p:sp>
          <p:nvSpPr>
            <p:cNvPr id="31843" name="Line 1138"/>
            <p:cNvSpPr/>
            <p:nvPr/>
          </p:nvSpPr>
          <p:spPr>
            <a:xfrm rot="488086" flipV="1">
              <a:off x="-2174231" y="1521637"/>
              <a:ext cx="1512888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</p:sp>
      </p:grpSp>
      <p:grpSp>
        <p:nvGrpSpPr>
          <p:cNvPr id="31749" name="组合 181"/>
          <p:cNvGrpSpPr/>
          <p:nvPr/>
        </p:nvGrpSpPr>
        <p:grpSpPr>
          <a:xfrm>
            <a:off x="735013" y="2887663"/>
            <a:ext cx="3294062" cy="1320800"/>
            <a:chOff x="735143" y="2887614"/>
            <a:chExt cx="3293907" cy="1320967"/>
          </a:xfrm>
        </p:grpSpPr>
        <p:grpSp>
          <p:nvGrpSpPr>
            <p:cNvPr id="31829" name="组合 31"/>
            <p:cNvGrpSpPr/>
            <p:nvPr/>
          </p:nvGrpSpPr>
          <p:grpSpPr>
            <a:xfrm>
              <a:off x="735143" y="2887614"/>
              <a:ext cx="3293907" cy="1320967"/>
              <a:chOff x="574947" y="1160748"/>
              <a:chExt cx="3293907" cy="1320967"/>
            </a:xfrm>
          </p:grpSpPr>
          <p:grpSp>
            <p:nvGrpSpPr>
              <p:cNvPr id="31833" name="Group 1160"/>
              <p:cNvGrpSpPr/>
              <p:nvPr/>
            </p:nvGrpSpPr>
            <p:grpSpPr>
              <a:xfrm>
                <a:off x="574947" y="1160748"/>
                <a:ext cx="3293907" cy="1296144"/>
                <a:chOff x="573" y="868"/>
                <a:chExt cx="4416" cy="1201"/>
              </a:xfrm>
            </p:grpSpPr>
            <p:sp>
              <p:nvSpPr>
                <p:cNvPr id="31838" name="Line 6"/>
                <p:cNvSpPr/>
                <p:nvPr/>
              </p:nvSpPr>
              <p:spPr>
                <a:xfrm>
                  <a:off x="573" y="1480"/>
                  <a:ext cx="4416" cy="0"/>
                </a:xfrm>
                <a:prstGeom prst="line">
                  <a:avLst/>
                </a:prstGeom>
                <a:ln w="38100" cap="flat" cmpd="sng">
                  <a:solidFill>
                    <a:srgbClr val="0000FF"/>
                  </a:solidFill>
                  <a:prstDash val="lgDashDot"/>
                  <a:miter/>
                  <a:headEnd type="none" w="med" len="med"/>
                  <a:tailEnd type="none" w="med" len="med"/>
                </a:ln>
              </p:spPr>
            </p:sp>
            <p:grpSp>
              <p:nvGrpSpPr>
                <p:cNvPr id="31839" name="Group 1157"/>
                <p:cNvGrpSpPr/>
                <p:nvPr/>
              </p:nvGrpSpPr>
              <p:grpSpPr>
                <a:xfrm>
                  <a:off x="2608" y="868"/>
                  <a:ext cx="181" cy="1201"/>
                  <a:chOff x="2517" y="1141"/>
                  <a:chExt cx="136" cy="635"/>
                </a:xfrm>
              </p:grpSpPr>
              <p:sp>
                <p:nvSpPr>
                  <p:cNvPr id="31840" name="xjhgx2"/>
                  <p:cNvSpPr/>
                  <p:nvPr/>
                </p:nvSpPr>
                <p:spPr>
                  <a:xfrm>
                    <a:off x="2517" y="1141"/>
                    <a:ext cx="136" cy="63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pathLst>
                      <a:path w="620" h="4408">
                        <a:moveTo>
                          <a:pt x="310" y="0"/>
                        </a:moveTo>
                        <a:lnTo>
                          <a:pt x="237" y="270"/>
                        </a:lnTo>
                        <a:lnTo>
                          <a:pt x="175" y="542"/>
                        </a:lnTo>
                        <a:lnTo>
                          <a:pt x="121" y="816"/>
                        </a:lnTo>
                        <a:lnTo>
                          <a:pt x="78" y="1091"/>
                        </a:lnTo>
                        <a:lnTo>
                          <a:pt x="44" y="1368"/>
                        </a:lnTo>
                        <a:lnTo>
                          <a:pt x="19" y="1646"/>
                        </a:lnTo>
                        <a:lnTo>
                          <a:pt x="5" y="1925"/>
                        </a:lnTo>
                        <a:lnTo>
                          <a:pt x="0" y="2204"/>
                        </a:lnTo>
                        <a:lnTo>
                          <a:pt x="5" y="2483"/>
                        </a:lnTo>
                        <a:lnTo>
                          <a:pt x="19" y="2762"/>
                        </a:lnTo>
                        <a:lnTo>
                          <a:pt x="44" y="3040"/>
                        </a:lnTo>
                        <a:lnTo>
                          <a:pt x="78" y="3317"/>
                        </a:lnTo>
                        <a:lnTo>
                          <a:pt x="121" y="3592"/>
                        </a:lnTo>
                        <a:lnTo>
                          <a:pt x="175" y="3866"/>
                        </a:lnTo>
                        <a:lnTo>
                          <a:pt x="237" y="4138"/>
                        </a:lnTo>
                        <a:lnTo>
                          <a:pt x="310" y="4408"/>
                        </a:lnTo>
                        <a:lnTo>
                          <a:pt x="383" y="4138"/>
                        </a:lnTo>
                        <a:lnTo>
                          <a:pt x="445" y="3866"/>
                        </a:lnTo>
                        <a:lnTo>
                          <a:pt x="499" y="3592"/>
                        </a:lnTo>
                        <a:lnTo>
                          <a:pt x="542" y="3317"/>
                        </a:lnTo>
                        <a:lnTo>
                          <a:pt x="576" y="3040"/>
                        </a:lnTo>
                        <a:lnTo>
                          <a:pt x="601" y="2762"/>
                        </a:lnTo>
                        <a:lnTo>
                          <a:pt x="615" y="2483"/>
                        </a:lnTo>
                        <a:lnTo>
                          <a:pt x="620" y="2204"/>
                        </a:lnTo>
                        <a:lnTo>
                          <a:pt x="615" y="1925"/>
                        </a:lnTo>
                        <a:lnTo>
                          <a:pt x="601" y="1646"/>
                        </a:lnTo>
                        <a:lnTo>
                          <a:pt x="576" y="1368"/>
                        </a:lnTo>
                        <a:lnTo>
                          <a:pt x="542" y="1091"/>
                        </a:lnTo>
                        <a:lnTo>
                          <a:pt x="499" y="816"/>
                        </a:lnTo>
                        <a:lnTo>
                          <a:pt x="445" y="542"/>
                        </a:lnTo>
                        <a:lnTo>
                          <a:pt x="383" y="270"/>
                        </a:lnTo>
                        <a:lnTo>
                          <a:pt x="31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71FFFF">
                          <a:alpha val="100000"/>
                        </a:srgbClr>
                      </a:gs>
                      <a:gs pos="100000">
                        <a:srgbClr val="D5FFFF">
                          <a:alpha val="100000"/>
                        </a:srgbClr>
                      </a:gs>
                    </a:gsLst>
                    <a:path path="rect">
                      <a:fillToRect l="50000" t="50000" r="50000" b="50000"/>
                    </a:path>
                    <a:tileRect/>
                  </a:gradFill>
                  <a:ln w="28575" cap="flat" cmpd="sng">
                    <a:solidFill>
                      <a:srgbClr val="2D5FFF">
                        <a:alpha val="10000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841" name="Line 1159"/>
                  <p:cNvSpPr/>
                  <p:nvPr/>
                </p:nvSpPr>
                <p:spPr>
                  <a:xfrm>
                    <a:off x="2585" y="1162"/>
                    <a:ext cx="0" cy="612"/>
                  </a:xfrm>
                  <a:prstGeom prst="line">
                    <a:avLst/>
                  </a:prstGeom>
                  <a:ln w="12700" cap="flat" cmpd="sng">
                    <a:solidFill>
                      <a:srgbClr val="00F8F2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</p:grpSp>
          <p:sp>
            <p:nvSpPr>
              <p:cNvPr id="31834" name="文本框 33"/>
              <p:cNvSpPr txBox="1"/>
              <p:nvPr/>
            </p:nvSpPr>
            <p:spPr>
              <a:xfrm>
                <a:off x="1223628" y="1896940"/>
                <a:ext cx="432048" cy="58477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pPr eaLnBrk="1" hangingPunct="1"/>
                <a:r>
                  <a:rPr lang="en-US" altLang="zh-CN" dirty="0">
                    <a:latin typeface="Calibri" panose="020F0502020204030204" pitchFamily="34" charset="0"/>
                    <a:ea typeface="华文仿宋" pitchFamily="2" charset="-122"/>
                  </a:rPr>
                  <a:t>F</a:t>
                </a:r>
                <a:endParaRPr lang="zh-CN" altLang="en-US" dirty="0">
                  <a:latin typeface="Calibri" panose="020F0502020204030204" pitchFamily="34" charset="0"/>
                  <a:ea typeface="华文仿宋" pitchFamily="2" charset="-122"/>
                </a:endParaRPr>
              </a:p>
            </p:txBody>
          </p:sp>
          <p:sp>
            <p:nvSpPr>
              <p:cNvPr id="31835" name="文本框 34"/>
              <p:cNvSpPr txBox="1"/>
              <p:nvPr/>
            </p:nvSpPr>
            <p:spPr>
              <a:xfrm>
                <a:off x="2665050" y="1896940"/>
                <a:ext cx="428177" cy="58477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pPr eaLnBrk="1" hangingPunct="1"/>
                <a:r>
                  <a:rPr lang="en-US" altLang="zh-CN" dirty="0">
                    <a:latin typeface="Calibri" panose="020F0502020204030204" pitchFamily="34" charset="0"/>
                    <a:ea typeface="华文仿宋" pitchFamily="2" charset="-122"/>
                  </a:rPr>
                  <a:t>F</a:t>
                </a:r>
                <a:endParaRPr lang="zh-CN" altLang="en-US" dirty="0">
                  <a:latin typeface="Calibri" panose="020F0502020204030204" pitchFamily="34" charset="0"/>
                  <a:ea typeface="华文仿宋" pitchFamily="2" charset="-122"/>
                </a:endParaRPr>
              </a:p>
            </p:txBody>
          </p:sp>
          <p:sp>
            <p:nvSpPr>
              <p:cNvPr id="31836" name="椭圆 35"/>
              <p:cNvSpPr/>
              <p:nvPr/>
            </p:nvSpPr>
            <p:spPr>
              <a:xfrm flipH="1">
                <a:off x="2833416" y="1767999"/>
                <a:ext cx="118404" cy="120423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eaLnBrk="1" hangingPunct="1"/>
                <a:endParaRPr lang="zh-CN" altLang="en-US" sz="2800" b="1" dirty="0">
                  <a:solidFill>
                    <a:srgbClr val="BD0535"/>
                  </a:solidFill>
                  <a:latin typeface="Times New Roman" panose="02020603050405020304" pitchFamily="18" charset="0"/>
                  <a:ea typeface="楷体_GB2312"/>
                </a:endParaRPr>
              </a:p>
            </p:txBody>
          </p:sp>
          <p:sp>
            <p:nvSpPr>
              <p:cNvPr id="31837" name="椭圆 36"/>
              <p:cNvSpPr/>
              <p:nvPr/>
            </p:nvSpPr>
            <p:spPr>
              <a:xfrm flipH="1" flipV="1">
                <a:off x="1377493" y="1768000"/>
                <a:ext cx="124318" cy="120422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eaLnBrk="1" hangingPunct="1"/>
                <a:endParaRPr lang="zh-CN" altLang="en-US" sz="2800" b="1" dirty="0">
                  <a:solidFill>
                    <a:srgbClr val="BD0535"/>
                  </a:solidFill>
                  <a:latin typeface="Times New Roman" panose="02020603050405020304" pitchFamily="18" charset="0"/>
                  <a:ea typeface="楷体_GB2312"/>
                </a:endParaRPr>
              </a:p>
            </p:txBody>
          </p:sp>
        </p:grpSp>
        <p:grpSp>
          <p:nvGrpSpPr>
            <p:cNvPr id="31830" name="组合 109"/>
            <p:cNvGrpSpPr/>
            <p:nvPr/>
          </p:nvGrpSpPr>
          <p:grpSpPr>
            <a:xfrm rot="892878">
              <a:off x="1348143" y="3279955"/>
              <a:ext cx="1055873" cy="84001"/>
              <a:chOff x="-3945374" y="1369030"/>
              <a:chExt cx="3318319" cy="237810"/>
            </a:xfrm>
          </p:grpSpPr>
          <p:sp>
            <p:nvSpPr>
              <p:cNvPr id="31831" name="Line 1119"/>
              <p:cNvSpPr/>
              <p:nvPr/>
            </p:nvSpPr>
            <p:spPr>
              <a:xfrm rot="488086">
                <a:off x="-3945374" y="1369030"/>
                <a:ext cx="1805028" cy="0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31832" name="Line 1120"/>
              <p:cNvSpPr/>
              <p:nvPr/>
            </p:nvSpPr>
            <p:spPr>
              <a:xfrm rot="488086">
                <a:off x="-2205432" y="1596403"/>
                <a:ext cx="1578377" cy="10437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31750" name="组合 180"/>
          <p:cNvGrpSpPr/>
          <p:nvPr/>
        </p:nvGrpSpPr>
        <p:grpSpPr>
          <a:xfrm>
            <a:off x="4832350" y="1273175"/>
            <a:ext cx="3402013" cy="1373188"/>
            <a:chOff x="4824409" y="1326662"/>
            <a:chExt cx="3401873" cy="1373348"/>
          </a:xfrm>
        </p:grpSpPr>
        <p:grpSp>
          <p:nvGrpSpPr>
            <p:cNvPr id="31818" name="组合 86"/>
            <p:cNvGrpSpPr/>
            <p:nvPr/>
          </p:nvGrpSpPr>
          <p:grpSpPr>
            <a:xfrm>
              <a:off x="4824409" y="1326662"/>
              <a:ext cx="3401873" cy="1373348"/>
              <a:chOff x="4829211" y="1264732"/>
              <a:chExt cx="3401873" cy="1373348"/>
            </a:xfrm>
          </p:grpSpPr>
          <p:grpSp>
            <p:nvGrpSpPr>
              <p:cNvPr id="31822" name="Group 1169"/>
              <p:cNvGrpSpPr/>
              <p:nvPr/>
            </p:nvGrpSpPr>
            <p:grpSpPr>
              <a:xfrm>
                <a:off x="4829211" y="1264732"/>
                <a:ext cx="3401873" cy="1320968"/>
                <a:chOff x="544" y="2568"/>
                <a:chExt cx="4416" cy="1263"/>
              </a:xfrm>
            </p:grpSpPr>
            <p:sp>
              <p:nvSpPr>
                <p:cNvPr id="31827" name="Line 4"/>
                <p:cNvSpPr/>
                <p:nvPr/>
              </p:nvSpPr>
              <p:spPr>
                <a:xfrm>
                  <a:off x="544" y="3209"/>
                  <a:ext cx="4416" cy="0"/>
                </a:xfrm>
                <a:prstGeom prst="line">
                  <a:avLst/>
                </a:prstGeom>
                <a:ln w="38100" cap="flat" cmpd="sng">
                  <a:solidFill>
                    <a:srgbClr val="0000FF"/>
                  </a:solidFill>
                  <a:prstDash val="lgDashDot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31828" name="xjhgx3"/>
                <p:cNvSpPr/>
                <p:nvPr/>
              </p:nvSpPr>
              <p:spPr>
                <a:xfrm>
                  <a:off x="2653" y="2568"/>
                  <a:ext cx="205" cy="1263"/>
                </a:xfrm>
                <a:custGeom>
                  <a:avLst/>
                  <a:gdLst>
                    <a:gd name="txL" fmla="*/ 0 w 980"/>
                    <a:gd name="txT" fmla="*/ 0 h 4408"/>
                    <a:gd name="txR" fmla="*/ 980 w 980"/>
                    <a:gd name="txB" fmla="*/ 4408 h 4408"/>
                  </a:gdLst>
                  <a:ahLst/>
                  <a:cxnLst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0" y="3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0" y="7"/>
                    </a:cxn>
                    <a:cxn ang="0">
                      <a:pos x="0" y="7"/>
                    </a:cxn>
                    <a:cxn ang="0">
                      <a:pos x="0" y="8"/>
                    </a:cxn>
                    <a:cxn ang="0">
                      <a:pos x="0" y="9"/>
                    </a:cxn>
                    <a:cxn ang="0">
                      <a:pos x="0" y="9"/>
                    </a:cxn>
                    <a:cxn ang="0">
                      <a:pos x="0" y="9"/>
                    </a:cxn>
                    <a:cxn ang="0">
                      <a:pos x="0" y="9"/>
                    </a:cxn>
                    <a:cxn ang="0">
                      <a:pos x="0" y="8"/>
                    </a:cxn>
                    <a:cxn ang="0">
                      <a:pos x="0" y="7"/>
                    </a:cxn>
                    <a:cxn ang="0">
                      <a:pos x="0" y="7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4"/>
                    </a:cxn>
                    <a:cxn ang="0">
                      <a:pos x="0" y="3"/>
                    </a:cxn>
                    <a:cxn ang="0">
                      <a:pos x="0" y="3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980" h="4408">
                      <a:moveTo>
                        <a:pt x="980" y="0"/>
                      </a:moveTo>
                      <a:lnTo>
                        <a:pt x="907" y="270"/>
                      </a:lnTo>
                      <a:lnTo>
                        <a:pt x="845" y="542"/>
                      </a:lnTo>
                      <a:lnTo>
                        <a:pt x="791" y="816"/>
                      </a:lnTo>
                      <a:lnTo>
                        <a:pt x="748" y="1091"/>
                      </a:lnTo>
                      <a:lnTo>
                        <a:pt x="714" y="1368"/>
                      </a:lnTo>
                      <a:lnTo>
                        <a:pt x="689" y="1646"/>
                      </a:lnTo>
                      <a:lnTo>
                        <a:pt x="675" y="1925"/>
                      </a:lnTo>
                      <a:lnTo>
                        <a:pt x="670" y="2204"/>
                      </a:lnTo>
                      <a:lnTo>
                        <a:pt x="675" y="2483"/>
                      </a:lnTo>
                      <a:lnTo>
                        <a:pt x="689" y="2762"/>
                      </a:lnTo>
                      <a:lnTo>
                        <a:pt x="714" y="3040"/>
                      </a:lnTo>
                      <a:lnTo>
                        <a:pt x="748" y="3317"/>
                      </a:lnTo>
                      <a:lnTo>
                        <a:pt x="791" y="3592"/>
                      </a:lnTo>
                      <a:lnTo>
                        <a:pt x="845" y="3866"/>
                      </a:lnTo>
                      <a:lnTo>
                        <a:pt x="907" y="4138"/>
                      </a:lnTo>
                      <a:lnTo>
                        <a:pt x="980" y="4408"/>
                      </a:lnTo>
                      <a:lnTo>
                        <a:pt x="0" y="4408"/>
                      </a:lnTo>
                      <a:lnTo>
                        <a:pt x="73" y="4138"/>
                      </a:lnTo>
                      <a:lnTo>
                        <a:pt x="135" y="3866"/>
                      </a:lnTo>
                      <a:lnTo>
                        <a:pt x="189" y="3592"/>
                      </a:lnTo>
                      <a:lnTo>
                        <a:pt x="232" y="3317"/>
                      </a:lnTo>
                      <a:lnTo>
                        <a:pt x="266" y="3040"/>
                      </a:lnTo>
                      <a:lnTo>
                        <a:pt x="291" y="2762"/>
                      </a:lnTo>
                      <a:lnTo>
                        <a:pt x="305" y="2483"/>
                      </a:lnTo>
                      <a:lnTo>
                        <a:pt x="310" y="2204"/>
                      </a:lnTo>
                      <a:lnTo>
                        <a:pt x="305" y="1925"/>
                      </a:lnTo>
                      <a:lnTo>
                        <a:pt x="291" y="1646"/>
                      </a:lnTo>
                      <a:lnTo>
                        <a:pt x="266" y="1368"/>
                      </a:lnTo>
                      <a:lnTo>
                        <a:pt x="232" y="1091"/>
                      </a:lnTo>
                      <a:lnTo>
                        <a:pt x="189" y="816"/>
                      </a:lnTo>
                      <a:lnTo>
                        <a:pt x="135" y="542"/>
                      </a:lnTo>
                      <a:lnTo>
                        <a:pt x="73" y="270"/>
                      </a:lnTo>
                      <a:lnTo>
                        <a:pt x="0" y="0"/>
                      </a:lnTo>
                      <a:lnTo>
                        <a:pt x="98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>
                        <a:alpha val="100000"/>
                      </a:schemeClr>
                    </a:gs>
                    <a:gs pos="100000">
                      <a:srgbClr val="CDFFFF">
                        <a:alpha val="100000"/>
                      </a:srgb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ln w="28575" cap="flat" cmpd="sng">
                  <a:solidFill>
                    <a:schemeClr val="accent2">
                      <a:alpha val="10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sp>
            <p:nvSpPr>
              <p:cNvPr id="31823" name="椭圆 81"/>
              <p:cNvSpPr/>
              <p:nvPr/>
            </p:nvSpPr>
            <p:spPr>
              <a:xfrm>
                <a:off x="5695112" y="1884395"/>
                <a:ext cx="140317" cy="10537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eaLnBrk="1" hangingPunct="1"/>
                <a:endParaRPr lang="zh-CN" altLang="en-US" sz="2800" b="1" dirty="0">
                  <a:latin typeface="Times New Roman" panose="02020603050405020304" pitchFamily="18" charset="0"/>
                  <a:ea typeface="楷体_GB2312"/>
                </a:endParaRPr>
              </a:p>
            </p:txBody>
          </p:sp>
          <p:sp>
            <p:nvSpPr>
              <p:cNvPr id="31824" name="椭圆 83"/>
              <p:cNvSpPr/>
              <p:nvPr/>
            </p:nvSpPr>
            <p:spPr>
              <a:xfrm>
                <a:off x="7107677" y="1884395"/>
                <a:ext cx="140317" cy="10537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eaLnBrk="1" hangingPunct="1"/>
                <a:endParaRPr lang="zh-CN" altLang="en-US" sz="2800" b="1" dirty="0">
                  <a:latin typeface="Times New Roman" panose="02020603050405020304" pitchFamily="18" charset="0"/>
                  <a:ea typeface="楷体_GB2312"/>
                </a:endParaRPr>
              </a:p>
            </p:txBody>
          </p:sp>
          <p:sp>
            <p:nvSpPr>
              <p:cNvPr id="31825" name="文本框 84"/>
              <p:cNvSpPr txBox="1"/>
              <p:nvPr/>
            </p:nvSpPr>
            <p:spPr>
              <a:xfrm>
                <a:off x="5556523" y="2050049"/>
                <a:ext cx="417497" cy="58477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pPr eaLnBrk="1" hangingPunct="1"/>
                <a:r>
                  <a:rPr lang="en-US" altLang="zh-CN" dirty="0">
                    <a:latin typeface="Calibri" panose="020F0502020204030204" pitchFamily="34" charset="0"/>
                    <a:ea typeface="华文仿宋" pitchFamily="2" charset="-122"/>
                  </a:rPr>
                  <a:t>F</a:t>
                </a:r>
                <a:endParaRPr lang="zh-CN" altLang="en-US" dirty="0">
                  <a:latin typeface="Calibri" panose="020F0502020204030204" pitchFamily="34" charset="0"/>
                  <a:ea typeface="华文仿宋" pitchFamily="2" charset="-122"/>
                </a:endParaRPr>
              </a:p>
            </p:txBody>
          </p:sp>
          <p:sp>
            <p:nvSpPr>
              <p:cNvPr id="31826" name="文本框 85"/>
              <p:cNvSpPr txBox="1"/>
              <p:nvPr/>
            </p:nvSpPr>
            <p:spPr>
              <a:xfrm>
                <a:off x="6971216" y="2053305"/>
                <a:ext cx="452655" cy="58477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pPr eaLnBrk="1" hangingPunct="1"/>
                <a:r>
                  <a:rPr lang="en-US" altLang="zh-CN" dirty="0">
                    <a:latin typeface="Calibri" panose="020F0502020204030204" pitchFamily="34" charset="0"/>
                    <a:ea typeface="华文仿宋" pitchFamily="2" charset="-122"/>
                  </a:rPr>
                  <a:t>F</a:t>
                </a:r>
                <a:endParaRPr lang="zh-CN" altLang="en-US" dirty="0">
                  <a:latin typeface="Calibri" panose="020F0502020204030204" pitchFamily="34" charset="0"/>
                  <a:ea typeface="华文仿宋" pitchFamily="2" charset="-122"/>
                </a:endParaRPr>
              </a:p>
            </p:txBody>
          </p:sp>
        </p:grpSp>
        <p:grpSp>
          <p:nvGrpSpPr>
            <p:cNvPr id="31819" name="组合 112"/>
            <p:cNvGrpSpPr/>
            <p:nvPr/>
          </p:nvGrpSpPr>
          <p:grpSpPr>
            <a:xfrm rot="-495451">
              <a:off x="5515982" y="1585114"/>
              <a:ext cx="970967" cy="66807"/>
              <a:chOff x="-3945374" y="1369030"/>
              <a:chExt cx="3318319" cy="237810"/>
            </a:xfrm>
          </p:grpSpPr>
          <p:sp>
            <p:nvSpPr>
              <p:cNvPr id="31820" name="Line 1119"/>
              <p:cNvSpPr/>
              <p:nvPr/>
            </p:nvSpPr>
            <p:spPr>
              <a:xfrm rot="488086">
                <a:off x="-3945374" y="1369030"/>
                <a:ext cx="1805028" cy="0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31821" name="Line 1120"/>
              <p:cNvSpPr/>
              <p:nvPr/>
            </p:nvSpPr>
            <p:spPr>
              <a:xfrm rot="488086">
                <a:off x="-2205432" y="1596403"/>
                <a:ext cx="1578377" cy="10437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31751" name="组合 182"/>
          <p:cNvGrpSpPr/>
          <p:nvPr/>
        </p:nvGrpSpPr>
        <p:grpSpPr>
          <a:xfrm>
            <a:off x="4846638" y="2852738"/>
            <a:ext cx="3402012" cy="1501775"/>
            <a:chOff x="4846539" y="2896097"/>
            <a:chExt cx="3401873" cy="1501768"/>
          </a:xfrm>
        </p:grpSpPr>
        <p:grpSp>
          <p:nvGrpSpPr>
            <p:cNvPr id="31807" name="组合 87"/>
            <p:cNvGrpSpPr/>
            <p:nvPr/>
          </p:nvGrpSpPr>
          <p:grpSpPr>
            <a:xfrm>
              <a:off x="4846539" y="2896097"/>
              <a:ext cx="3401873" cy="1373348"/>
              <a:chOff x="4829211" y="1264732"/>
              <a:chExt cx="3401873" cy="1373348"/>
            </a:xfrm>
          </p:grpSpPr>
          <p:grpSp>
            <p:nvGrpSpPr>
              <p:cNvPr id="31811" name="Group 1169"/>
              <p:cNvGrpSpPr/>
              <p:nvPr/>
            </p:nvGrpSpPr>
            <p:grpSpPr>
              <a:xfrm>
                <a:off x="4829211" y="1264732"/>
                <a:ext cx="3401873" cy="1320968"/>
                <a:chOff x="544" y="2568"/>
                <a:chExt cx="4416" cy="1263"/>
              </a:xfrm>
            </p:grpSpPr>
            <p:sp>
              <p:nvSpPr>
                <p:cNvPr id="31816" name="Line 4"/>
                <p:cNvSpPr/>
                <p:nvPr/>
              </p:nvSpPr>
              <p:spPr>
                <a:xfrm>
                  <a:off x="544" y="3209"/>
                  <a:ext cx="4416" cy="0"/>
                </a:xfrm>
                <a:prstGeom prst="line">
                  <a:avLst/>
                </a:prstGeom>
                <a:ln w="38100" cap="flat" cmpd="sng">
                  <a:solidFill>
                    <a:srgbClr val="0000FF"/>
                  </a:solidFill>
                  <a:prstDash val="lgDashDot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31817" name="xjhgx3"/>
                <p:cNvSpPr/>
                <p:nvPr/>
              </p:nvSpPr>
              <p:spPr>
                <a:xfrm>
                  <a:off x="2653" y="2568"/>
                  <a:ext cx="205" cy="1263"/>
                </a:xfrm>
                <a:custGeom>
                  <a:avLst/>
                  <a:gdLst>
                    <a:gd name="txL" fmla="*/ 0 w 980"/>
                    <a:gd name="txT" fmla="*/ 0 h 4408"/>
                    <a:gd name="txR" fmla="*/ 980 w 980"/>
                    <a:gd name="txB" fmla="*/ 4408 h 4408"/>
                  </a:gdLst>
                  <a:ahLst/>
                  <a:cxnLst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0" y="3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0" y="7"/>
                    </a:cxn>
                    <a:cxn ang="0">
                      <a:pos x="0" y="7"/>
                    </a:cxn>
                    <a:cxn ang="0">
                      <a:pos x="0" y="8"/>
                    </a:cxn>
                    <a:cxn ang="0">
                      <a:pos x="0" y="9"/>
                    </a:cxn>
                    <a:cxn ang="0">
                      <a:pos x="0" y="9"/>
                    </a:cxn>
                    <a:cxn ang="0">
                      <a:pos x="0" y="9"/>
                    </a:cxn>
                    <a:cxn ang="0">
                      <a:pos x="0" y="9"/>
                    </a:cxn>
                    <a:cxn ang="0">
                      <a:pos x="0" y="8"/>
                    </a:cxn>
                    <a:cxn ang="0">
                      <a:pos x="0" y="7"/>
                    </a:cxn>
                    <a:cxn ang="0">
                      <a:pos x="0" y="7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4"/>
                    </a:cxn>
                    <a:cxn ang="0">
                      <a:pos x="0" y="3"/>
                    </a:cxn>
                    <a:cxn ang="0">
                      <a:pos x="0" y="3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980" h="4408">
                      <a:moveTo>
                        <a:pt x="980" y="0"/>
                      </a:moveTo>
                      <a:lnTo>
                        <a:pt x="907" y="270"/>
                      </a:lnTo>
                      <a:lnTo>
                        <a:pt x="845" y="542"/>
                      </a:lnTo>
                      <a:lnTo>
                        <a:pt x="791" y="816"/>
                      </a:lnTo>
                      <a:lnTo>
                        <a:pt x="748" y="1091"/>
                      </a:lnTo>
                      <a:lnTo>
                        <a:pt x="714" y="1368"/>
                      </a:lnTo>
                      <a:lnTo>
                        <a:pt x="689" y="1646"/>
                      </a:lnTo>
                      <a:lnTo>
                        <a:pt x="675" y="1925"/>
                      </a:lnTo>
                      <a:lnTo>
                        <a:pt x="670" y="2204"/>
                      </a:lnTo>
                      <a:lnTo>
                        <a:pt x="675" y="2483"/>
                      </a:lnTo>
                      <a:lnTo>
                        <a:pt x="689" y="2762"/>
                      </a:lnTo>
                      <a:lnTo>
                        <a:pt x="714" y="3040"/>
                      </a:lnTo>
                      <a:lnTo>
                        <a:pt x="748" y="3317"/>
                      </a:lnTo>
                      <a:lnTo>
                        <a:pt x="791" y="3592"/>
                      </a:lnTo>
                      <a:lnTo>
                        <a:pt x="845" y="3866"/>
                      </a:lnTo>
                      <a:lnTo>
                        <a:pt x="907" y="4138"/>
                      </a:lnTo>
                      <a:lnTo>
                        <a:pt x="980" y="4408"/>
                      </a:lnTo>
                      <a:lnTo>
                        <a:pt x="0" y="4408"/>
                      </a:lnTo>
                      <a:lnTo>
                        <a:pt x="73" y="4138"/>
                      </a:lnTo>
                      <a:lnTo>
                        <a:pt x="135" y="3866"/>
                      </a:lnTo>
                      <a:lnTo>
                        <a:pt x="189" y="3592"/>
                      </a:lnTo>
                      <a:lnTo>
                        <a:pt x="232" y="3317"/>
                      </a:lnTo>
                      <a:lnTo>
                        <a:pt x="266" y="3040"/>
                      </a:lnTo>
                      <a:lnTo>
                        <a:pt x="291" y="2762"/>
                      </a:lnTo>
                      <a:lnTo>
                        <a:pt x="305" y="2483"/>
                      </a:lnTo>
                      <a:lnTo>
                        <a:pt x="310" y="2204"/>
                      </a:lnTo>
                      <a:lnTo>
                        <a:pt x="305" y="1925"/>
                      </a:lnTo>
                      <a:lnTo>
                        <a:pt x="291" y="1646"/>
                      </a:lnTo>
                      <a:lnTo>
                        <a:pt x="266" y="1368"/>
                      </a:lnTo>
                      <a:lnTo>
                        <a:pt x="232" y="1091"/>
                      </a:lnTo>
                      <a:lnTo>
                        <a:pt x="189" y="816"/>
                      </a:lnTo>
                      <a:lnTo>
                        <a:pt x="135" y="542"/>
                      </a:lnTo>
                      <a:lnTo>
                        <a:pt x="73" y="270"/>
                      </a:lnTo>
                      <a:lnTo>
                        <a:pt x="0" y="0"/>
                      </a:lnTo>
                      <a:lnTo>
                        <a:pt x="98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>
                        <a:alpha val="100000"/>
                      </a:schemeClr>
                    </a:gs>
                    <a:gs pos="100000">
                      <a:srgbClr val="CDFFFF">
                        <a:alpha val="100000"/>
                      </a:srgb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ln w="28575" cap="flat" cmpd="sng">
                  <a:solidFill>
                    <a:schemeClr val="accent2">
                      <a:alpha val="10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sp>
            <p:nvSpPr>
              <p:cNvPr id="31812" name="椭圆 89"/>
              <p:cNvSpPr/>
              <p:nvPr/>
            </p:nvSpPr>
            <p:spPr>
              <a:xfrm>
                <a:off x="5695112" y="1884395"/>
                <a:ext cx="140317" cy="10537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eaLnBrk="1" hangingPunct="1"/>
                <a:endParaRPr lang="zh-CN" altLang="en-US" sz="2800" b="1" dirty="0">
                  <a:latin typeface="Times New Roman" panose="02020603050405020304" pitchFamily="18" charset="0"/>
                  <a:ea typeface="楷体_GB2312"/>
                </a:endParaRPr>
              </a:p>
            </p:txBody>
          </p:sp>
          <p:sp>
            <p:nvSpPr>
              <p:cNvPr id="31813" name="椭圆 90"/>
              <p:cNvSpPr/>
              <p:nvPr/>
            </p:nvSpPr>
            <p:spPr>
              <a:xfrm>
                <a:off x="7107677" y="1884395"/>
                <a:ext cx="140317" cy="10537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eaLnBrk="1" hangingPunct="1"/>
                <a:endParaRPr lang="zh-CN" altLang="en-US" sz="2800" b="1" dirty="0">
                  <a:latin typeface="Times New Roman" panose="02020603050405020304" pitchFamily="18" charset="0"/>
                  <a:ea typeface="楷体_GB2312"/>
                </a:endParaRPr>
              </a:p>
            </p:txBody>
          </p:sp>
          <p:sp>
            <p:nvSpPr>
              <p:cNvPr id="31814" name="文本框 91"/>
              <p:cNvSpPr txBox="1"/>
              <p:nvPr/>
            </p:nvSpPr>
            <p:spPr>
              <a:xfrm>
                <a:off x="5556523" y="2050049"/>
                <a:ext cx="417497" cy="58477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pPr eaLnBrk="1" hangingPunct="1"/>
                <a:r>
                  <a:rPr lang="en-US" altLang="zh-CN" dirty="0">
                    <a:latin typeface="Calibri" panose="020F0502020204030204" pitchFamily="34" charset="0"/>
                    <a:ea typeface="华文仿宋" pitchFamily="2" charset="-122"/>
                  </a:rPr>
                  <a:t>F</a:t>
                </a:r>
                <a:endParaRPr lang="zh-CN" altLang="en-US" dirty="0">
                  <a:latin typeface="Calibri" panose="020F0502020204030204" pitchFamily="34" charset="0"/>
                  <a:ea typeface="华文仿宋" pitchFamily="2" charset="-122"/>
                </a:endParaRPr>
              </a:p>
            </p:txBody>
          </p:sp>
          <p:sp>
            <p:nvSpPr>
              <p:cNvPr id="31815" name="文本框 92"/>
              <p:cNvSpPr txBox="1"/>
              <p:nvPr/>
            </p:nvSpPr>
            <p:spPr>
              <a:xfrm>
                <a:off x="6971216" y="2053305"/>
                <a:ext cx="452655" cy="58477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pPr eaLnBrk="1" hangingPunct="1"/>
                <a:r>
                  <a:rPr lang="en-US" altLang="zh-CN" dirty="0">
                    <a:latin typeface="Calibri" panose="020F0502020204030204" pitchFamily="34" charset="0"/>
                    <a:ea typeface="华文仿宋" pitchFamily="2" charset="-122"/>
                  </a:rPr>
                  <a:t>F</a:t>
                </a:r>
                <a:endParaRPr lang="zh-CN" altLang="en-US" dirty="0">
                  <a:latin typeface="Calibri" panose="020F0502020204030204" pitchFamily="34" charset="0"/>
                  <a:ea typeface="华文仿宋" pitchFamily="2" charset="-122"/>
                </a:endParaRPr>
              </a:p>
            </p:txBody>
          </p:sp>
        </p:grpSp>
        <p:grpSp>
          <p:nvGrpSpPr>
            <p:cNvPr id="31808" name="组合 115"/>
            <p:cNvGrpSpPr/>
            <p:nvPr/>
          </p:nvGrpSpPr>
          <p:grpSpPr>
            <a:xfrm rot="-3111000">
              <a:off x="5713156" y="3860977"/>
              <a:ext cx="989667" cy="84108"/>
              <a:chOff x="-3945374" y="1369030"/>
              <a:chExt cx="3318319" cy="237810"/>
            </a:xfrm>
          </p:grpSpPr>
          <p:sp>
            <p:nvSpPr>
              <p:cNvPr id="31809" name="Line 1119"/>
              <p:cNvSpPr/>
              <p:nvPr/>
            </p:nvSpPr>
            <p:spPr>
              <a:xfrm rot="488086">
                <a:off x="-3945374" y="1369030"/>
                <a:ext cx="1805028" cy="0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31810" name="Line 1120"/>
              <p:cNvSpPr/>
              <p:nvPr/>
            </p:nvSpPr>
            <p:spPr>
              <a:xfrm rot="488086">
                <a:off x="-2205432" y="1596403"/>
                <a:ext cx="1578377" cy="10437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31752" name="组合 183"/>
          <p:cNvGrpSpPr/>
          <p:nvPr/>
        </p:nvGrpSpPr>
        <p:grpSpPr>
          <a:xfrm>
            <a:off x="736600" y="4640263"/>
            <a:ext cx="3294063" cy="1320800"/>
            <a:chOff x="737045" y="4640302"/>
            <a:chExt cx="3293907" cy="1320967"/>
          </a:xfrm>
        </p:grpSpPr>
        <p:grpSp>
          <p:nvGrpSpPr>
            <p:cNvPr id="31794" name="组合 29"/>
            <p:cNvGrpSpPr/>
            <p:nvPr/>
          </p:nvGrpSpPr>
          <p:grpSpPr>
            <a:xfrm>
              <a:off x="737045" y="4640302"/>
              <a:ext cx="3293907" cy="1320967"/>
              <a:chOff x="574947" y="1160748"/>
              <a:chExt cx="3293907" cy="1320967"/>
            </a:xfrm>
          </p:grpSpPr>
          <p:grpSp>
            <p:nvGrpSpPr>
              <p:cNvPr id="31798" name="Group 1160"/>
              <p:cNvGrpSpPr/>
              <p:nvPr/>
            </p:nvGrpSpPr>
            <p:grpSpPr>
              <a:xfrm>
                <a:off x="574947" y="1160748"/>
                <a:ext cx="3293907" cy="1296144"/>
                <a:chOff x="573" y="868"/>
                <a:chExt cx="4416" cy="1201"/>
              </a:xfrm>
            </p:grpSpPr>
            <p:sp>
              <p:nvSpPr>
                <p:cNvPr id="31803" name="Line 6"/>
                <p:cNvSpPr/>
                <p:nvPr/>
              </p:nvSpPr>
              <p:spPr>
                <a:xfrm>
                  <a:off x="573" y="1480"/>
                  <a:ext cx="4416" cy="0"/>
                </a:xfrm>
                <a:prstGeom prst="line">
                  <a:avLst/>
                </a:prstGeom>
                <a:ln w="38100" cap="flat" cmpd="sng">
                  <a:solidFill>
                    <a:srgbClr val="0000FF"/>
                  </a:solidFill>
                  <a:prstDash val="lgDashDot"/>
                  <a:miter/>
                  <a:headEnd type="none" w="med" len="med"/>
                  <a:tailEnd type="none" w="med" len="med"/>
                </a:ln>
              </p:spPr>
            </p:sp>
            <p:grpSp>
              <p:nvGrpSpPr>
                <p:cNvPr id="31804" name="Group 1157"/>
                <p:cNvGrpSpPr/>
                <p:nvPr/>
              </p:nvGrpSpPr>
              <p:grpSpPr>
                <a:xfrm>
                  <a:off x="2608" y="868"/>
                  <a:ext cx="181" cy="1201"/>
                  <a:chOff x="2517" y="1141"/>
                  <a:chExt cx="136" cy="635"/>
                </a:xfrm>
              </p:grpSpPr>
              <p:sp>
                <p:nvSpPr>
                  <p:cNvPr id="31805" name="xjhgx2"/>
                  <p:cNvSpPr/>
                  <p:nvPr/>
                </p:nvSpPr>
                <p:spPr>
                  <a:xfrm>
                    <a:off x="2517" y="1141"/>
                    <a:ext cx="136" cy="63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0"/>
                      </a:cxn>
                    </a:cxnLst>
                    <a:pathLst>
                      <a:path w="620" h="4408">
                        <a:moveTo>
                          <a:pt x="310" y="0"/>
                        </a:moveTo>
                        <a:lnTo>
                          <a:pt x="237" y="270"/>
                        </a:lnTo>
                        <a:lnTo>
                          <a:pt x="175" y="542"/>
                        </a:lnTo>
                        <a:lnTo>
                          <a:pt x="121" y="816"/>
                        </a:lnTo>
                        <a:lnTo>
                          <a:pt x="78" y="1091"/>
                        </a:lnTo>
                        <a:lnTo>
                          <a:pt x="44" y="1368"/>
                        </a:lnTo>
                        <a:lnTo>
                          <a:pt x="19" y="1646"/>
                        </a:lnTo>
                        <a:lnTo>
                          <a:pt x="5" y="1925"/>
                        </a:lnTo>
                        <a:lnTo>
                          <a:pt x="0" y="2204"/>
                        </a:lnTo>
                        <a:lnTo>
                          <a:pt x="5" y="2483"/>
                        </a:lnTo>
                        <a:lnTo>
                          <a:pt x="19" y="2762"/>
                        </a:lnTo>
                        <a:lnTo>
                          <a:pt x="44" y="3040"/>
                        </a:lnTo>
                        <a:lnTo>
                          <a:pt x="78" y="3317"/>
                        </a:lnTo>
                        <a:lnTo>
                          <a:pt x="121" y="3592"/>
                        </a:lnTo>
                        <a:lnTo>
                          <a:pt x="175" y="3866"/>
                        </a:lnTo>
                        <a:lnTo>
                          <a:pt x="237" y="4138"/>
                        </a:lnTo>
                        <a:lnTo>
                          <a:pt x="310" y="4408"/>
                        </a:lnTo>
                        <a:lnTo>
                          <a:pt x="383" y="4138"/>
                        </a:lnTo>
                        <a:lnTo>
                          <a:pt x="445" y="3866"/>
                        </a:lnTo>
                        <a:lnTo>
                          <a:pt x="499" y="3592"/>
                        </a:lnTo>
                        <a:lnTo>
                          <a:pt x="542" y="3317"/>
                        </a:lnTo>
                        <a:lnTo>
                          <a:pt x="576" y="3040"/>
                        </a:lnTo>
                        <a:lnTo>
                          <a:pt x="601" y="2762"/>
                        </a:lnTo>
                        <a:lnTo>
                          <a:pt x="615" y="2483"/>
                        </a:lnTo>
                        <a:lnTo>
                          <a:pt x="620" y="2204"/>
                        </a:lnTo>
                        <a:lnTo>
                          <a:pt x="615" y="1925"/>
                        </a:lnTo>
                        <a:lnTo>
                          <a:pt x="601" y="1646"/>
                        </a:lnTo>
                        <a:lnTo>
                          <a:pt x="576" y="1368"/>
                        </a:lnTo>
                        <a:lnTo>
                          <a:pt x="542" y="1091"/>
                        </a:lnTo>
                        <a:lnTo>
                          <a:pt x="499" y="816"/>
                        </a:lnTo>
                        <a:lnTo>
                          <a:pt x="445" y="542"/>
                        </a:lnTo>
                        <a:lnTo>
                          <a:pt x="383" y="270"/>
                        </a:lnTo>
                        <a:lnTo>
                          <a:pt x="31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71FFFF">
                          <a:alpha val="100000"/>
                        </a:srgbClr>
                      </a:gs>
                      <a:gs pos="100000">
                        <a:srgbClr val="D5FFFF">
                          <a:alpha val="100000"/>
                        </a:srgbClr>
                      </a:gs>
                    </a:gsLst>
                    <a:path path="rect">
                      <a:fillToRect l="50000" t="50000" r="50000" b="50000"/>
                    </a:path>
                    <a:tileRect/>
                  </a:gradFill>
                  <a:ln w="28575" cap="flat" cmpd="sng">
                    <a:solidFill>
                      <a:srgbClr val="2D5FFF">
                        <a:alpha val="100000"/>
                      </a:srgbClr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endParaRPr lang="zh-CN" altLang="en-US"/>
                  </a:p>
                </p:txBody>
              </p:sp>
              <p:sp>
                <p:nvSpPr>
                  <p:cNvPr id="31806" name="Line 1159"/>
                  <p:cNvSpPr/>
                  <p:nvPr/>
                </p:nvSpPr>
                <p:spPr>
                  <a:xfrm>
                    <a:off x="2585" y="1162"/>
                    <a:ext cx="0" cy="612"/>
                  </a:xfrm>
                  <a:prstGeom prst="line">
                    <a:avLst/>
                  </a:prstGeom>
                  <a:ln w="12700" cap="flat" cmpd="sng">
                    <a:solidFill>
                      <a:srgbClr val="00F8F2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</p:grpSp>
          <p:sp>
            <p:nvSpPr>
              <p:cNvPr id="31799" name="文本框 25"/>
              <p:cNvSpPr txBox="1"/>
              <p:nvPr/>
            </p:nvSpPr>
            <p:spPr>
              <a:xfrm>
                <a:off x="1223628" y="1896940"/>
                <a:ext cx="432048" cy="58477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pPr eaLnBrk="1" hangingPunct="1"/>
                <a:r>
                  <a:rPr lang="en-US" altLang="zh-CN" dirty="0">
                    <a:latin typeface="Calibri" panose="020F0502020204030204" pitchFamily="34" charset="0"/>
                    <a:ea typeface="华文仿宋" pitchFamily="2" charset="-122"/>
                  </a:rPr>
                  <a:t>F</a:t>
                </a:r>
                <a:endParaRPr lang="zh-CN" altLang="en-US" dirty="0">
                  <a:latin typeface="Calibri" panose="020F0502020204030204" pitchFamily="34" charset="0"/>
                  <a:ea typeface="华文仿宋" pitchFamily="2" charset="-122"/>
                </a:endParaRPr>
              </a:p>
            </p:txBody>
          </p:sp>
          <p:sp>
            <p:nvSpPr>
              <p:cNvPr id="31800" name="文本框 26"/>
              <p:cNvSpPr txBox="1"/>
              <p:nvPr/>
            </p:nvSpPr>
            <p:spPr>
              <a:xfrm>
                <a:off x="2665050" y="1896940"/>
                <a:ext cx="428177" cy="58477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pPr eaLnBrk="1" hangingPunct="1"/>
                <a:r>
                  <a:rPr lang="en-US" altLang="zh-CN" dirty="0">
                    <a:latin typeface="Calibri" panose="020F0502020204030204" pitchFamily="34" charset="0"/>
                    <a:ea typeface="华文仿宋" pitchFamily="2" charset="-122"/>
                  </a:rPr>
                  <a:t>F</a:t>
                </a:r>
                <a:endParaRPr lang="zh-CN" altLang="en-US" dirty="0">
                  <a:latin typeface="Calibri" panose="020F0502020204030204" pitchFamily="34" charset="0"/>
                  <a:ea typeface="华文仿宋" pitchFamily="2" charset="-122"/>
                </a:endParaRPr>
              </a:p>
            </p:txBody>
          </p:sp>
          <p:sp>
            <p:nvSpPr>
              <p:cNvPr id="31801" name="椭圆 27"/>
              <p:cNvSpPr/>
              <p:nvPr/>
            </p:nvSpPr>
            <p:spPr>
              <a:xfrm flipH="1">
                <a:off x="2833416" y="1767999"/>
                <a:ext cx="118404" cy="120423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eaLnBrk="1" hangingPunct="1"/>
                <a:endParaRPr lang="zh-CN" altLang="en-US" sz="2800" b="1" dirty="0">
                  <a:solidFill>
                    <a:srgbClr val="BD0535"/>
                  </a:solidFill>
                  <a:latin typeface="Times New Roman" panose="02020603050405020304" pitchFamily="18" charset="0"/>
                  <a:ea typeface="楷体_GB2312"/>
                </a:endParaRPr>
              </a:p>
            </p:txBody>
          </p:sp>
          <p:sp>
            <p:nvSpPr>
              <p:cNvPr id="31802" name="椭圆 28"/>
              <p:cNvSpPr/>
              <p:nvPr/>
            </p:nvSpPr>
            <p:spPr>
              <a:xfrm flipH="1" flipV="1">
                <a:off x="1377493" y="1768000"/>
                <a:ext cx="124318" cy="120422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eaLnBrk="1" hangingPunct="1"/>
                <a:endParaRPr lang="zh-CN" altLang="en-US" sz="2800" b="1" dirty="0">
                  <a:solidFill>
                    <a:srgbClr val="BD0535"/>
                  </a:solidFill>
                  <a:latin typeface="Times New Roman" panose="02020603050405020304" pitchFamily="18" charset="0"/>
                  <a:ea typeface="楷体_GB2312"/>
                </a:endParaRPr>
              </a:p>
            </p:txBody>
          </p:sp>
        </p:grpSp>
        <p:grpSp>
          <p:nvGrpSpPr>
            <p:cNvPr id="31795" name="组合 118"/>
            <p:cNvGrpSpPr/>
            <p:nvPr/>
          </p:nvGrpSpPr>
          <p:grpSpPr>
            <a:xfrm rot="-1482022" flipV="1">
              <a:off x="1584915" y="5082631"/>
              <a:ext cx="733853" cy="70292"/>
              <a:chOff x="-3945374" y="1369030"/>
              <a:chExt cx="3318319" cy="237810"/>
            </a:xfrm>
          </p:grpSpPr>
          <p:sp>
            <p:nvSpPr>
              <p:cNvPr id="31796" name="Line 1119"/>
              <p:cNvSpPr/>
              <p:nvPr/>
            </p:nvSpPr>
            <p:spPr>
              <a:xfrm rot="488086">
                <a:off x="-3945374" y="1369030"/>
                <a:ext cx="1805028" cy="0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31797" name="Line 1120"/>
              <p:cNvSpPr/>
              <p:nvPr/>
            </p:nvSpPr>
            <p:spPr>
              <a:xfrm rot="488086">
                <a:off x="-2205432" y="1596403"/>
                <a:ext cx="1578377" cy="10437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31753" name="组合 184"/>
          <p:cNvGrpSpPr/>
          <p:nvPr/>
        </p:nvGrpSpPr>
        <p:grpSpPr>
          <a:xfrm>
            <a:off x="4870450" y="4602163"/>
            <a:ext cx="3402013" cy="1373187"/>
            <a:chOff x="4824408" y="4689820"/>
            <a:chExt cx="3401873" cy="1373348"/>
          </a:xfrm>
        </p:grpSpPr>
        <p:grpSp>
          <p:nvGrpSpPr>
            <p:cNvPr id="31776" name="组合 95"/>
            <p:cNvGrpSpPr/>
            <p:nvPr/>
          </p:nvGrpSpPr>
          <p:grpSpPr>
            <a:xfrm>
              <a:off x="4824408" y="4689820"/>
              <a:ext cx="3401873" cy="1373348"/>
              <a:chOff x="4829211" y="1264732"/>
              <a:chExt cx="3401873" cy="1373348"/>
            </a:xfrm>
          </p:grpSpPr>
          <p:grpSp>
            <p:nvGrpSpPr>
              <p:cNvPr id="31787" name="Group 1169"/>
              <p:cNvGrpSpPr/>
              <p:nvPr/>
            </p:nvGrpSpPr>
            <p:grpSpPr>
              <a:xfrm>
                <a:off x="4829211" y="1264732"/>
                <a:ext cx="3401873" cy="1320968"/>
                <a:chOff x="544" y="2568"/>
                <a:chExt cx="4416" cy="1263"/>
              </a:xfrm>
            </p:grpSpPr>
            <p:sp>
              <p:nvSpPr>
                <p:cNvPr id="31792" name="Line 4"/>
                <p:cNvSpPr/>
                <p:nvPr/>
              </p:nvSpPr>
              <p:spPr>
                <a:xfrm>
                  <a:off x="544" y="3209"/>
                  <a:ext cx="4416" cy="0"/>
                </a:xfrm>
                <a:prstGeom prst="line">
                  <a:avLst/>
                </a:prstGeom>
                <a:ln w="38100" cap="flat" cmpd="sng">
                  <a:solidFill>
                    <a:srgbClr val="0000FF"/>
                  </a:solidFill>
                  <a:prstDash val="lgDashDot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31793" name="xjhgx3"/>
                <p:cNvSpPr/>
                <p:nvPr/>
              </p:nvSpPr>
              <p:spPr>
                <a:xfrm>
                  <a:off x="2653" y="2568"/>
                  <a:ext cx="205" cy="1263"/>
                </a:xfrm>
                <a:custGeom>
                  <a:avLst/>
                  <a:gdLst>
                    <a:gd name="txL" fmla="*/ 0 w 980"/>
                    <a:gd name="txT" fmla="*/ 0 h 4408"/>
                    <a:gd name="txR" fmla="*/ 980 w 980"/>
                    <a:gd name="txB" fmla="*/ 4408 h 4408"/>
                  </a:gdLst>
                  <a:ahLst/>
                  <a:cxnLst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0" y="3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0" y="7"/>
                    </a:cxn>
                    <a:cxn ang="0">
                      <a:pos x="0" y="7"/>
                    </a:cxn>
                    <a:cxn ang="0">
                      <a:pos x="0" y="8"/>
                    </a:cxn>
                    <a:cxn ang="0">
                      <a:pos x="0" y="9"/>
                    </a:cxn>
                    <a:cxn ang="0">
                      <a:pos x="0" y="9"/>
                    </a:cxn>
                    <a:cxn ang="0">
                      <a:pos x="0" y="9"/>
                    </a:cxn>
                    <a:cxn ang="0">
                      <a:pos x="0" y="9"/>
                    </a:cxn>
                    <a:cxn ang="0">
                      <a:pos x="0" y="8"/>
                    </a:cxn>
                    <a:cxn ang="0">
                      <a:pos x="0" y="7"/>
                    </a:cxn>
                    <a:cxn ang="0">
                      <a:pos x="0" y="7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0" y="5"/>
                    </a:cxn>
                    <a:cxn ang="0">
                      <a:pos x="0" y="5"/>
                    </a:cxn>
                    <a:cxn ang="0">
                      <a:pos x="0" y="4"/>
                    </a:cxn>
                    <a:cxn ang="0">
                      <a:pos x="0" y="3"/>
                    </a:cxn>
                    <a:cxn ang="0">
                      <a:pos x="0" y="3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1"/>
                    </a:cxn>
                    <a:cxn ang="0">
                      <a:pos x="0" y="1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txL" t="txT" r="txR" b="txB"/>
                  <a:pathLst>
                    <a:path w="980" h="4408">
                      <a:moveTo>
                        <a:pt x="980" y="0"/>
                      </a:moveTo>
                      <a:lnTo>
                        <a:pt x="907" y="270"/>
                      </a:lnTo>
                      <a:lnTo>
                        <a:pt x="845" y="542"/>
                      </a:lnTo>
                      <a:lnTo>
                        <a:pt x="791" y="816"/>
                      </a:lnTo>
                      <a:lnTo>
                        <a:pt x="748" y="1091"/>
                      </a:lnTo>
                      <a:lnTo>
                        <a:pt x="714" y="1368"/>
                      </a:lnTo>
                      <a:lnTo>
                        <a:pt x="689" y="1646"/>
                      </a:lnTo>
                      <a:lnTo>
                        <a:pt x="675" y="1925"/>
                      </a:lnTo>
                      <a:lnTo>
                        <a:pt x="670" y="2204"/>
                      </a:lnTo>
                      <a:lnTo>
                        <a:pt x="675" y="2483"/>
                      </a:lnTo>
                      <a:lnTo>
                        <a:pt x="689" y="2762"/>
                      </a:lnTo>
                      <a:lnTo>
                        <a:pt x="714" y="3040"/>
                      </a:lnTo>
                      <a:lnTo>
                        <a:pt x="748" y="3317"/>
                      </a:lnTo>
                      <a:lnTo>
                        <a:pt x="791" y="3592"/>
                      </a:lnTo>
                      <a:lnTo>
                        <a:pt x="845" y="3866"/>
                      </a:lnTo>
                      <a:lnTo>
                        <a:pt x="907" y="4138"/>
                      </a:lnTo>
                      <a:lnTo>
                        <a:pt x="980" y="4408"/>
                      </a:lnTo>
                      <a:lnTo>
                        <a:pt x="0" y="4408"/>
                      </a:lnTo>
                      <a:lnTo>
                        <a:pt x="73" y="4138"/>
                      </a:lnTo>
                      <a:lnTo>
                        <a:pt x="135" y="3866"/>
                      </a:lnTo>
                      <a:lnTo>
                        <a:pt x="189" y="3592"/>
                      </a:lnTo>
                      <a:lnTo>
                        <a:pt x="232" y="3317"/>
                      </a:lnTo>
                      <a:lnTo>
                        <a:pt x="266" y="3040"/>
                      </a:lnTo>
                      <a:lnTo>
                        <a:pt x="291" y="2762"/>
                      </a:lnTo>
                      <a:lnTo>
                        <a:pt x="305" y="2483"/>
                      </a:lnTo>
                      <a:lnTo>
                        <a:pt x="310" y="2204"/>
                      </a:lnTo>
                      <a:lnTo>
                        <a:pt x="305" y="1925"/>
                      </a:lnTo>
                      <a:lnTo>
                        <a:pt x="291" y="1646"/>
                      </a:lnTo>
                      <a:lnTo>
                        <a:pt x="266" y="1368"/>
                      </a:lnTo>
                      <a:lnTo>
                        <a:pt x="232" y="1091"/>
                      </a:lnTo>
                      <a:lnTo>
                        <a:pt x="189" y="816"/>
                      </a:lnTo>
                      <a:lnTo>
                        <a:pt x="135" y="542"/>
                      </a:lnTo>
                      <a:lnTo>
                        <a:pt x="73" y="270"/>
                      </a:lnTo>
                      <a:lnTo>
                        <a:pt x="0" y="0"/>
                      </a:lnTo>
                      <a:lnTo>
                        <a:pt x="98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accent1">
                        <a:alpha val="100000"/>
                      </a:schemeClr>
                    </a:gs>
                    <a:gs pos="100000">
                      <a:srgbClr val="CDFFFF">
                        <a:alpha val="100000"/>
                      </a:srgb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ln w="28575" cap="flat" cmpd="sng">
                  <a:solidFill>
                    <a:schemeClr val="accent2">
                      <a:alpha val="10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sp>
            <p:nvSpPr>
              <p:cNvPr id="31788" name="椭圆 97"/>
              <p:cNvSpPr/>
              <p:nvPr/>
            </p:nvSpPr>
            <p:spPr>
              <a:xfrm>
                <a:off x="5695112" y="1884395"/>
                <a:ext cx="140317" cy="10537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eaLnBrk="1" hangingPunct="1"/>
                <a:endParaRPr lang="zh-CN" altLang="en-US" sz="2800" b="1" dirty="0">
                  <a:latin typeface="Times New Roman" panose="02020603050405020304" pitchFamily="18" charset="0"/>
                  <a:ea typeface="楷体_GB2312"/>
                </a:endParaRPr>
              </a:p>
            </p:txBody>
          </p:sp>
          <p:sp>
            <p:nvSpPr>
              <p:cNvPr id="31789" name="椭圆 98"/>
              <p:cNvSpPr/>
              <p:nvPr/>
            </p:nvSpPr>
            <p:spPr>
              <a:xfrm>
                <a:off x="7107677" y="1884395"/>
                <a:ext cx="140317" cy="105375"/>
              </a:xfrm>
              <a:prstGeom prst="ellipse">
                <a:avLst/>
              </a:prstGeom>
              <a:solidFill>
                <a:srgbClr val="FF0000"/>
              </a:solidFill>
              <a:ln w="9525" cap="flat" cmpd="sng">
                <a:solidFill>
                  <a:schemeClr val="bg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p>
                <a:pPr eaLnBrk="1" hangingPunct="1"/>
                <a:endParaRPr lang="zh-CN" altLang="en-US" sz="2800" b="1" dirty="0">
                  <a:latin typeface="Times New Roman" panose="02020603050405020304" pitchFamily="18" charset="0"/>
                  <a:ea typeface="楷体_GB2312"/>
                </a:endParaRPr>
              </a:p>
            </p:txBody>
          </p:sp>
          <p:sp>
            <p:nvSpPr>
              <p:cNvPr id="31790" name="文本框 99"/>
              <p:cNvSpPr txBox="1"/>
              <p:nvPr/>
            </p:nvSpPr>
            <p:spPr>
              <a:xfrm>
                <a:off x="5556523" y="2050049"/>
                <a:ext cx="417497" cy="58477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pPr eaLnBrk="1" hangingPunct="1"/>
                <a:r>
                  <a:rPr lang="en-US" altLang="zh-CN" dirty="0">
                    <a:latin typeface="Calibri" panose="020F0502020204030204" pitchFamily="34" charset="0"/>
                    <a:ea typeface="华文仿宋" pitchFamily="2" charset="-122"/>
                  </a:rPr>
                  <a:t>F</a:t>
                </a:r>
                <a:endParaRPr lang="zh-CN" altLang="en-US" dirty="0">
                  <a:latin typeface="Calibri" panose="020F0502020204030204" pitchFamily="34" charset="0"/>
                  <a:ea typeface="华文仿宋" pitchFamily="2" charset="-122"/>
                </a:endParaRPr>
              </a:p>
            </p:txBody>
          </p:sp>
          <p:sp>
            <p:nvSpPr>
              <p:cNvPr id="31791" name="文本框 100"/>
              <p:cNvSpPr txBox="1"/>
              <p:nvPr/>
            </p:nvSpPr>
            <p:spPr>
              <a:xfrm>
                <a:off x="6971216" y="2053305"/>
                <a:ext cx="452655" cy="58477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pPr eaLnBrk="1" hangingPunct="1"/>
                <a:r>
                  <a:rPr lang="en-US" altLang="zh-CN" dirty="0">
                    <a:latin typeface="Calibri" panose="020F0502020204030204" pitchFamily="34" charset="0"/>
                    <a:ea typeface="华文仿宋" pitchFamily="2" charset="-122"/>
                  </a:rPr>
                  <a:t>F</a:t>
                </a:r>
                <a:endParaRPr lang="zh-CN" altLang="en-US" dirty="0">
                  <a:latin typeface="Calibri" panose="020F0502020204030204" pitchFamily="34" charset="0"/>
                  <a:ea typeface="华文仿宋" pitchFamily="2" charset="-122"/>
                </a:endParaRPr>
              </a:p>
            </p:txBody>
          </p:sp>
        </p:grpSp>
        <p:grpSp>
          <p:nvGrpSpPr>
            <p:cNvPr id="31777" name="组合 178"/>
            <p:cNvGrpSpPr/>
            <p:nvPr/>
          </p:nvGrpSpPr>
          <p:grpSpPr>
            <a:xfrm>
              <a:off x="5364087" y="4936608"/>
              <a:ext cx="1760917" cy="296597"/>
              <a:chOff x="5690309" y="605379"/>
              <a:chExt cx="2055936" cy="355676"/>
            </a:xfrm>
          </p:grpSpPr>
          <p:grpSp>
            <p:nvGrpSpPr>
              <p:cNvPr id="31778" name="组合 121"/>
              <p:cNvGrpSpPr/>
              <p:nvPr/>
            </p:nvGrpSpPr>
            <p:grpSpPr>
              <a:xfrm rot="525403">
                <a:off x="5690309" y="605379"/>
                <a:ext cx="1407736" cy="105070"/>
                <a:chOff x="-3945374" y="1369030"/>
                <a:chExt cx="3318319" cy="237810"/>
              </a:xfrm>
            </p:grpSpPr>
            <p:sp>
              <p:nvSpPr>
                <p:cNvPr id="31785" name="Line 1119"/>
                <p:cNvSpPr/>
                <p:nvPr/>
              </p:nvSpPr>
              <p:spPr>
                <a:xfrm rot="488086">
                  <a:off x="-3945374" y="1369030"/>
                  <a:ext cx="1805028" cy="0"/>
                </a:xfrm>
                <a:prstGeom prst="line">
                  <a:avLst/>
                </a:prstGeom>
                <a:ln w="38100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stealth" w="lg" len="lg"/>
                </a:ln>
              </p:spPr>
            </p:sp>
            <p:sp>
              <p:nvSpPr>
                <p:cNvPr id="31786" name="Line 1120"/>
                <p:cNvSpPr/>
                <p:nvPr/>
              </p:nvSpPr>
              <p:spPr>
                <a:xfrm rot="488086">
                  <a:off x="-2205432" y="1596403"/>
                  <a:ext cx="1578377" cy="10437"/>
                </a:xfrm>
                <a:prstGeom prst="line">
                  <a:avLst/>
                </a:prstGeom>
                <a:ln w="38100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31779" name="组合 166"/>
              <p:cNvGrpSpPr/>
              <p:nvPr/>
            </p:nvGrpSpPr>
            <p:grpSpPr>
              <a:xfrm rot="990359">
                <a:off x="7036036" y="961055"/>
                <a:ext cx="710209" cy="0"/>
                <a:chOff x="7048001" y="1036551"/>
                <a:chExt cx="710209" cy="0"/>
              </a:xfrm>
            </p:grpSpPr>
            <p:cxnSp>
              <p:nvCxnSpPr>
                <p:cNvPr id="31780" name="直接连接符 154"/>
                <p:cNvCxnSpPr/>
                <p:nvPr/>
              </p:nvCxnSpPr>
              <p:spPr>
                <a:xfrm flipH="1">
                  <a:off x="7197678" y="1036551"/>
                  <a:ext cx="89866" cy="0"/>
                </a:xfrm>
                <a:prstGeom prst="line">
                  <a:avLst/>
                </a:prstGeom>
                <a:ln w="38100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</p:cxnSp>
            <p:cxnSp>
              <p:nvCxnSpPr>
                <p:cNvPr id="31781" name="直接连接符 155"/>
                <p:cNvCxnSpPr/>
                <p:nvPr/>
              </p:nvCxnSpPr>
              <p:spPr>
                <a:xfrm flipH="1">
                  <a:off x="7351333" y="1036551"/>
                  <a:ext cx="89866" cy="0"/>
                </a:xfrm>
                <a:prstGeom prst="line">
                  <a:avLst/>
                </a:prstGeom>
                <a:ln w="38100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</p:cxnSp>
            <p:cxnSp>
              <p:nvCxnSpPr>
                <p:cNvPr id="31782" name="直接连接符 156"/>
                <p:cNvCxnSpPr/>
                <p:nvPr/>
              </p:nvCxnSpPr>
              <p:spPr>
                <a:xfrm flipH="1">
                  <a:off x="7524328" y="1036551"/>
                  <a:ext cx="89866" cy="0"/>
                </a:xfrm>
                <a:prstGeom prst="line">
                  <a:avLst/>
                </a:prstGeom>
                <a:ln w="38100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</p:cxnSp>
            <p:cxnSp>
              <p:nvCxnSpPr>
                <p:cNvPr id="31783" name="直接连接符 159"/>
                <p:cNvCxnSpPr/>
                <p:nvPr/>
              </p:nvCxnSpPr>
              <p:spPr>
                <a:xfrm flipH="1">
                  <a:off x="7048001" y="1036551"/>
                  <a:ext cx="89866" cy="0"/>
                </a:xfrm>
                <a:prstGeom prst="line">
                  <a:avLst/>
                </a:prstGeom>
                <a:ln w="38100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</p:cxnSp>
            <p:cxnSp>
              <p:nvCxnSpPr>
                <p:cNvPr id="31784" name="直接连接符 160"/>
                <p:cNvCxnSpPr/>
                <p:nvPr/>
              </p:nvCxnSpPr>
              <p:spPr>
                <a:xfrm flipH="1">
                  <a:off x="7668344" y="1036551"/>
                  <a:ext cx="89866" cy="0"/>
                </a:xfrm>
                <a:prstGeom prst="line">
                  <a:avLst/>
                </a:prstGeom>
                <a:ln w="38100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</p:cxnSp>
          </p:grpSp>
        </p:grpSp>
      </p:grpSp>
      <p:grpSp>
        <p:nvGrpSpPr>
          <p:cNvPr id="104" name="组合 103"/>
          <p:cNvGrpSpPr/>
          <p:nvPr/>
        </p:nvGrpSpPr>
        <p:grpSpPr>
          <a:xfrm rot="-1992311" flipV="1">
            <a:off x="6467475" y="3227388"/>
            <a:ext cx="820738" cy="46037"/>
            <a:chOff x="-3674891" y="1333121"/>
            <a:chExt cx="3013548" cy="188516"/>
          </a:xfrm>
        </p:grpSpPr>
        <p:sp>
          <p:nvSpPr>
            <p:cNvPr id="31774" name="Line 1137"/>
            <p:cNvSpPr/>
            <p:nvPr/>
          </p:nvSpPr>
          <p:spPr>
            <a:xfrm rot="488086" flipV="1">
              <a:off x="-3674891" y="1333121"/>
              <a:ext cx="1831390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</p:sp>
        <p:sp>
          <p:nvSpPr>
            <p:cNvPr id="31775" name="Line 1138"/>
            <p:cNvSpPr/>
            <p:nvPr/>
          </p:nvSpPr>
          <p:spPr>
            <a:xfrm rot="488086" flipV="1">
              <a:off x="-2174231" y="1521637"/>
              <a:ext cx="1512888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</p:sp>
      </p:grpSp>
      <p:grpSp>
        <p:nvGrpSpPr>
          <p:cNvPr id="108" name="组合 107"/>
          <p:cNvGrpSpPr/>
          <p:nvPr/>
        </p:nvGrpSpPr>
        <p:grpSpPr>
          <a:xfrm rot="508376" flipV="1">
            <a:off x="2263775" y="4881563"/>
            <a:ext cx="1368425" cy="79375"/>
            <a:chOff x="-3674891" y="1333121"/>
            <a:chExt cx="3013548" cy="188516"/>
          </a:xfrm>
        </p:grpSpPr>
        <p:sp>
          <p:nvSpPr>
            <p:cNvPr id="31772" name="Line 1137"/>
            <p:cNvSpPr/>
            <p:nvPr/>
          </p:nvSpPr>
          <p:spPr>
            <a:xfrm rot="488086" flipV="1">
              <a:off x="-3674891" y="1333121"/>
              <a:ext cx="1831390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</p:sp>
        <p:sp>
          <p:nvSpPr>
            <p:cNvPr id="31773" name="Line 1138"/>
            <p:cNvSpPr/>
            <p:nvPr/>
          </p:nvSpPr>
          <p:spPr>
            <a:xfrm rot="488086" flipV="1">
              <a:off x="-2174231" y="1521637"/>
              <a:ext cx="1512888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</p:sp>
      </p:grpSp>
      <p:grpSp>
        <p:nvGrpSpPr>
          <p:cNvPr id="126" name="组合 125"/>
          <p:cNvGrpSpPr/>
          <p:nvPr/>
        </p:nvGrpSpPr>
        <p:grpSpPr>
          <a:xfrm rot="507587" flipV="1">
            <a:off x="6546850" y="5016500"/>
            <a:ext cx="1368425" cy="80963"/>
            <a:chOff x="-3674891" y="1333121"/>
            <a:chExt cx="3013548" cy="188516"/>
          </a:xfrm>
        </p:grpSpPr>
        <p:sp>
          <p:nvSpPr>
            <p:cNvPr id="31770" name="Line 1137"/>
            <p:cNvSpPr/>
            <p:nvPr/>
          </p:nvSpPr>
          <p:spPr>
            <a:xfrm rot="488086" flipV="1">
              <a:off x="-3674891" y="1333121"/>
              <a:ext cx="1831390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</p:sp>
        <p:sp>
          <p:nvSpPr>
            <p:cNvPr id="31771" name="Line 1138"/>
            <p:cNvSpPr/>
            <p:nvPr/>
          </p:nvSpPr>
          <p:spPr>
            <a:xfrm rot="488086" flipV="1">
              <a:off x="-2174231" y="1521637"/>
              <a:ext cx="1512888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</p:sp>
      </p:grpSp>
      <p:grpSp>
        <p:nvGrpSpPr>
          <p:cNvPr id="132" name="组合 131"/>
          <p:cNvGrpSpPr/>
          <p:nvPr/>
        </p:nvGrpSpPr>
        <p:grpSpPr>
          <a:xfrm rot="1916748" flipV="1">
            <a:off x="2282825" y="3708400"/>
            <a:ext cx="1101725" cy="63500"/>
            <a:chOff x="-3674891" y="1333121"/>
            <a:chExt cx="3013548" cy="188516"/>
          </a:xfrm>
        </p:grpSpPr>
        <p:sp>
          <p:nvSpPr>
            <p:cNvPr id="31768" name="Line 1137"/>
            <p:cNvSpPr/>
            <p:nvPr/>
          </p:nvSpPr>
          <p:spPr>
            <a:xfrm rot="488086" flipV="1">
              <a:off x="-3674891" y="1333121"/>
              <a:ext cx="1831390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stealth" w="lg" len="lg"/>
            </a:ln>
          </p:spPr>
        </p:sp>
        <p:sp>
          <p:nvSpPr>
            <p:cNvPr id="31769" name="Line 1138"/>
            <p:cNvSpPr/>
            <p:nvPr/>
          </p:nvSpPr>
          <p:spPr>
            <a:xfrm rot="488086" flipV="1">
              <a:off x="-2174231" y="1521637"/>
              <a:ext cx="1512888" cy="0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</p:sp>
      </p:grpSp>
      <p:grpSp>
        <p:nvGrpSpPr>
          <p:cNvPr id="12" name="组合 11"/>
          <p:cNvGrpSpPr/>
          <p:nvPr/>
        </p:nvGrpSpPr>
        <p:grpSpPr>
          <a:xfrm>
            <a:off x="5834063" y="1184275"/>
            <a:ext cx="1963737" cy="568325"/>
            <a:chOff x="4070851" y="584245"/>
            <a:chExt cx="1963753" cy="569224"/>
          </a:xfrm>
        </p:grpSpPr>
        <p:grpSp>
          <p:nvGrpSpPr>
            <p:cNvPr id="31759" name="组合 128"/>
            <p:cNvGrpSpPr/>
            <p:nvPr/>
          </p:nvGrpSpPr>
          <p:grpSpPr>
            <a:xfrm rot="-1272019" flipV="1">
              <a:off x="4608872" y="584245"/>
              <a:ext cx="1425732" cy="82229"/>
              <a:chOff x="-3674891" y="1333121"/>
              <a:chExt cx="3013548" cy="188516"/>
            </a:xfrm>
          </p:grpSpPr>
          <p:sp>
            <p:nvSpPr>
              <p:cNvPr id="31766" name="Line 1137"/>
              <p:cNvSpPr/>
              <p:nvPr/>
            </p:nvSpPr>
            <p:spPr>
              <a:xfrm rot="488086" flipV="1">
                <a:off x="-3674891" y="1333121"/>
                <a:ext cx="1831390" cy="0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31767" name="Line 1138"/>
              <p:cNvSpPr/>
              <p:nvPr/>
            </p:nvSpPr>
            <p:spPr>
              <a:xfrm rot="488086" flipV="1">
                <a:off x="-2174231" y="1521637"/>
                <a:ext cx="1512888" cy="0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grpSp>
          <p:nvGrpSpPr>
            <p:cNvPr id="31760" name="组合 9"/>
            <p:cNvGrpSpPr/>
            <p:nvPr/>
          </p:nvGrpSpPr>
          <p:grpSpPr>
            <a:xfrm rot="-1836608">
              <a:off x="4070851" y="1153469"/>
              <a:ext cx="654130" cy="0"/>
              <a:chOff x="7606126" y="1160748"/>
              <a:chExt cx="627712" cy="0"/>
            </a:xfrm>
          </p:grpSpPr>
          <p:cxnSp>
            <p:nvCxnSpPr>
              <p:cNvPr id="31761" name="直接连接符 4"/>
              <p:cNvCxnSpPr/>
              <p:nvPr/>
            </p:nvCxnSpPr>
            <p:spPr>
              <a:xfrm>
                <a:off x="7606126" y="1160748"/>
                <a:ext cx="62218" cy="0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cxnSp>
          <p:cxnSp>
            <p:nvCxnSpPr>
              <p:cNvPr id="31762" name="直接连接符 137"/>
              <p:cNvCxnSpPr/>
              <p:nvPr/>
            </p:nvCxnSpPr>
            <p:spPr>
              <a:xfrm>
                <a:off x="7740352" y="1160748"/>
                <a:ext cx="62218" cy="0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cxnSp>
          <p:cxnSp>
            <p:nvCxnSpPr>
              <p:cNvPr id="31763" name="直接连接符 138"/>
              <p:cNvCxnSpPr/>
              <p:nvPr/>
            </p:nvCxnSpPr>
            <p:spPr>
              <a:xfrm>
                <a:off x="7992380" y="1160748"/>
                <a:ext cx="62218" cy="0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cxnSp>
          <p:cxnSp>
            <p:nvCxnSpPr>
              <p:cNvPr id="31764" name="直接连接符 139"/>
              <p:cNvCxnSpPr/>
              <p:nvPr/>
            </p:nvCxnSpPr>
            <p:spPr>
              <a:xfrm>
                <a:off x="7850117" y="1160748"/>
                <a:ext cx="62218" cy="0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cxnSp>
          <p:cxnSp>
            <p:nvCxnSpPr>
              <p:cNvPr id="31765" name="直接连接符 140"/>
              <p:cNvCxnSpPr/>
              <p:nvPr/>
            </p:nvCxnSpPr>
            <p:spPr>
              <a:xfrm>
                <a:off x="8171620" y="1160748"/>
                <a:ext cx="62218" cy="0"/>
              </a:xfrm>
              <a:prstGeom prst="line">
                <a:avLst/>
              </a:prstGeom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2770" name="TextBox 2"/>
          <p:cNvSpPr txBox="1"/>
          <p:nvPr/>
        </p:nvSpPr>
        <p:spPr>
          <a:xfrm>
            <a:off x="431800" y="1412875"/>
            <a:ext cx="8243888" cy="1711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125000"/>
              </a:lnSpc>
            </a:pP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华文仿宋" pitchFamily="2" charset="-122"/>
              </a:rPr>
              <a:t>　　</a:t>
            </a:r>
            <a:r>
              <a:rPr lang="en-US" altLang="zh-CN" sz="2800" dirty="0">
                <a:solidFill>
                  <a:schemeClr val="tx2"/>
                </a:solidFill>
                <a:latin typeface="Times New Roman" panose="02020603050405020304" pitchFamily="18" charset="0"/>
                <a:ea typeface="华文仿宋" pitchFamily="2" charset="-122"/>
              </a:rPr>
              <a:t>1</a:t>
            </a:r>
            <a:r>
              <a:rPr lang="zh-CN" altLang="en-US" sz="3200" dirty="0">
                <a:solidFill>
                  <a:schemeClr val="tx2"/>
                </a:solidFill>
                <a:latin typeface="Times New Roman" panose="02020603050405020304" pitchFamily="18" charset="0"/>
                <a:ea typeface="华文仿宋" pitchFamily="2" charset="-122"/>
              </a:rPr>
              <a:t>．</a:t>
            </a:r>
            <a:r>
              <a:rPr lang="zh-CN" altLang="zh-CN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太阳本身就是一个巨大的光源，当太阳光射到地面时，我们就可以把它看做平行光。那么同学们能不能想办法利用太阳光粗测凸透镜的焦距呢？</a:t>
            </a:r>
            <a:endParaRPr lang="zh-CN" altLang="en-US" sz="2800" dirty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2771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2" name="Text Box 4"/>
          <p:cNvSpPr txBox="1"/>
          <p:nvPr/>
        </p:nvSpPr>
        <p:spPr>
          <a:xfrm>
            <a:off x="755650" y="463550"/>
            <a:ext cx="2124075" cy="646113"/>
          </a:xfrm>
          <a:prstGeom prst="rect">
            <a:avLst/>
          </a:prstGeom>
          <a:solidFill>
            <a:srgbClr val="BBE0E3">
              <a:alpha val="61960"/>
            </a:srgbClr>
          </a:solidFill>
          <a:ln w="952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altLang="en-US" sz="36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知识拓展</a:t>
            </a:r>
            <a:endParaRPr lang="zh-CN" altLang="en-US" sz="3600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3" y="3197225"/>
            <a:ext cx="5688633" cy="3769060"/>
          </a:xfrm>
          <a:prstGeom prst="rect">
            <a:avLst/>
          </a:prstGeom>
          <a:effectLst>
            <a:outerShdw dist="50800" dir="5400000" algn="ctr" rotWithShape="0">
              <a:srgbClr val="000000">
                <a:alpha val="43000"/>
              </a:srgbClr>
            </a:outerShdw>
            <a:softEdge rad="2032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3794" name="TextBox 2"/>
          <p:cNvSpPr txBox="1"/>
          <p:nvPr/>
        </p:nvSpPr>
        <p:spPr>
          <a:xfrm>
            <a:off x="598488" y="1471613"/>
            <a:ext cx="7596187" cy="11731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125000"/>
              </a:lnSpc>
            </a:pPr>
            <a:r>
              <a:rPr lang="zh-CN" altLang="en-US" sz="2800" dirty="0">
                <a:solidFill>
                  <a:schemeClr val="tx2"/>
                </a:solidFill>
                <a:latin typeface="Times New Roman" panose="02020603050405020304" pitchFamily="18" charset="0"/>
                <a:ea typeface="华文仿宋" pitchFamily="2" charset="-122"/>
              </a:rPr>
              <a:t>　　</a:t>
            </a:r>
            <a:r>
              <a:rPr lang="en-US" altLang="zh-CN" sz="2800" dirty="0">
                <a:solidFill>
                  <a:schemeClr val="tx2"/>
                </a:solidFill>
                <a:latin typeface="Times New Roman" panose="02020603050405020304" pitchFamily="18" charset="0"/>
                <a:ea typeface="华文仿宋" pitchFamily="2" charset="-122"/>
              </a:rPr>
              <a:t>2</a:t>
            </a:r>
            <a:r>
              <a:rPr lang="zh-CN" altLang="en-US" sz="3200" dirty="0">
                <a:solidFill>
                  <a:schemeClr val="tx2"/>
                </a:solidFill>
                <a:latin typeface="Times New Roman" panose="02020603050405020304" pitchFamily="18" charset="0"/>
                <a:ea typeface="华文仿宋" pitchFamily="2" charset="-122"/>
              </a:rPr>
              <a:t>．</a:t>
            </a: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分别测量两个厚度不同的凸透镜的焦距，看看它们对光的偏折能力相同不？</a:t>
            </a:r>
            <a:endParaRPr lang="zh-CN" altLang="en-US" sz="2800" dirty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3795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796" name="Text Box 4"/>
          <p:cNvSpPr txBox="1"/>
          <p:nvPr/>
        </p:nvSpPr>
        <p:spPr>
          <a:xfrm>
            <a:off x="598488" y="612775"/>
            <a:ext cx="2520950" cy="646113"/>
          </a:xfrm>
          <a:prstGeom prst="rect">
            <a:avLst/>
          </a:prstGeom>
          <a:solidFill>
            <a:srgbClr val="BBE0E3">
              <a:alpha val="61960"/>
            </a:srgbClr>
          </a:solidFill>
          <a:ln w="952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altLang="en-US" sz="36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知识拓展</a:t>
            </a:r>
            <a:endParaRPr lang="zh-CN" altLang="en-US" sz="3600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28" name="Group 1160"/>
          <p:cNvGrpSpPr/>
          <p:nvPr/>
        </p:nvGrpSpPr>
        <p:grpSpPr>
          <a:xfrm>
            <a:off x="823913" y="4314825"/>
            <a:ext cx="7259637" cy="1776413"/>
            <a:chOff x="573" y="864"/>
            <a:chExt cx="4416" cy="1201"/>
          </a:xfrm>
        </p:grpSpPr>
        <p:sp>
          <p:nvSpPr>
            <p:cNvPr id="33837" name="Line 6"/>
            <p:cNvSpPr/>
            <p:nvPr/>
          </p:nvSpPr>
          <p:spPr>
            <a:xfrm>
              <a:off x="573" y="1480"/>
              <a:ext cx="4416" cy="0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lgDashDot"/>
              <a:miter/>
              <a:headEnd type="none" w="med" len="med"/>
              <a:tailEnd type="none" w="med" len="med"/>
            </a:ln>
          </p:spPr>
        </p:sp>
        <p:grpSp>
          <p:nvGrpSpPr>
            <p:cNvPr id="33838" name="Group 1157"/>
            <p:cNvGrpSpPr/>
            <p:nvPr/>
          </p:nvGrpSpPr>
          <p:grpSpPr>
            <a:xfrm>
              <a:off x="2685" y="864"/>
              <a:ext cx="99" cy="1201"/>
              <a:chOff x="2562" y="1139"/>
              <a:chExt cx="74" cy="635"/>
            </a:xfrm>
          </p:grpSpPr>
          <p:sp>
            <p:nvSpPr>
              <p:cNvPr id="33839" name="xjhgx2"/>
              <p:cNvSpPr/>
              <p:nvPr/>
            </p:nvSpPr>
            <p:spPr>
              <a:xfrm>
                <a:off x="2562" y="1139"/>
                <a:ext cx="74" cy="6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pathLst>
                  <a:path w="620" h="4408">
                    <a:moveTo>
                      <a:pt x="310" y="0"/>
                    </a:moveTo>
                    <a:lnTo>
                      <a:pt x="237" y="270"/>
                    </a:lnTo>
                    <a:lnTo>
                      <a:pt x="175" y="542"/>
                    </a:lnTo>
                    <a:lnTo>
                      <a:pt x="121" y="816"/>
                    </a:lnTo>
                    <a:lnTo>
                      <a:pt x="78" y="1091"/>
                    </a:lnTo>
                    <a:lnTo>
                      <a:pt x="44" y="1368"/>
                    </a:lnTo>
                    <a:lnTo>
                      <a:pt x="19" y="1646"/>
                    </a:lnTo>
                    <a:lnTo>
                      <a:pt x="5" y="1925"/>
                    </a:lnTo>
                    <a:lnTo>
                      <a:pt x="0" y="2204"/>
                    </a:lnTo>
                    <a:lnTo>
                      <a:pt x="5" y="2483"/>
                    </a:lnTo>
                    <a:lnTo>
                      <a:pt x="19" y="2762"/>
                    </a:lnTo>
                    <a:lnTo>
                      <a:pt x="44" y="3040"/>
                    </a:lnTo>
                    <a:lnTo>
                      <a:pt x="78" y="3317"/>
                    </a:lnTo>
                    <a:lnTo>
                      <a:pt x="121" y="3592"/>
                    </a:lnTo>
                    <a:lnTo>
                      <a:pt x="175" y="3866"/>
                    </a:lnTo>
                    <a:lnTo>
                      <a:pt x="237" y="4138"/>
                    </a:lnTo>
                    <a:lnTo>
                      <a:pt x="310" y="4408"/>
                    </a:lnTo>
                    <a:lnTo>
                      <a:pt x="383" y="4138"/>
                    </a:lnTo>
                    <a:lnTo>
                      <a:pt x="445" y="3866"/>
                    </a:lnTo>
                    <a:lnTo>
                      <a:pt x="499" y="3592"/>
                    </a:lnTo>
                    <a:lnTo>
                      <a:pt x="542" y="3317"/>
                    </a:lnTo>
                    <a:lnTo>
                      <a:pt x="576" y="3040"/>
                    </a:lnTo>
                    <a:lnTo>
                      <a:pt x="601" y="2762"/>
                    </a:lnTo>
                    <a:lnTo>
                      <a:pt x="615" y="2483"/>
                    </a:lnTo>
                    <a:lnTo>
                      <a:pt x="620" y="2204"/>
                    </a:lnTo>
                    <a:lnTo>
                      <a:pt x="615" y="1925"/>
                    </a:lnTo>
                    <a:lnTo>
                      <a:pt x="601" y="1646"/>
                    </a:lnTo>
                    <a:lnTo>
                      <a:pt x="576" y="1368"/>
                    </a:lnTo>
                    <a:lnTo>
                      <a:pt x="542" y="1091"/>
                    </a:lnTo>
                    <a:lnTo>
                      <a:pt x="499" y="816"/>
                    </a:lnTo>
                    <a:lnTo>
                      <a:pt x="445" y="542"/>
                    </a:lnTo>
                    <a:lnTo>
                      <a:pt x="383" y="270"/>
                    </a:lnTo>
                    <a:lnTo>
                      <a:pt x="31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71FFFF">
                      <a:alpha val="100000"/>
                    </a:srgbClr>
                  </a:gs>
                  <a:gs pos="100000">
                    <a:srgbClr val="D5FFFF">
                      <a:alpha val="100000"/>
                    </a:srgbClr>
                  </a:gs>
                </a:gsLst>
                <a:path path="rect">
                  <a:fillToRect l="50000" t="50000" r="50000" b="50000"/>
                </a:path>
                <a:tileRect/>
              </a:gradFill>
              <a:ln w="28575" cap="flat" cmpd="sng">
                <a:solidFill>
                  <a:srgbClr val="2D5FFF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33840" name="Line 1159"/>
              <p:cNvSpPr/>
              <p:nvPr/>
            </p:nvSpPr>
            <p:spPr>
              <a:xfrm>
                <a:off x="2584" y="1265"/>
                <a:ext cx="1" cy="509"/>
              </a:xfrm>
              <a:prstGeom prst="line">
                <a:avLst/>
              </a:prstGeom>
              <a:ln w="12700" cap="flat" cmpd="sng">
                <a:solidFill>
                  <a:srgbClr val="00F8F2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33798" name="组合 2"/>
          <p:cNvGrpSpPr/>
          <p:nvPr/>
        </p:nvGrpSpPr>
        <p:grpSpPr>
          <a:xfrm>
            <a:off x="863600" y="2660650"/>
            <a:ext cx="7258050" cy="1577975"/>
            <a:chOff x="903288" y="2628900"/>
            <a:chExt cx="7258050" cy="1577975"/>
          </a:xfrm>
        </p:grpSpPr>
        <p:grpSp>
          <p:nvGrpSpPr>
            <p:cNvPr id="33816" name="Group 1160"/>
            <p:cNvGrpSpPr/>
            <p:nvPr/>
          </p:nvGrpSpPr>
          <p:grpSpPr>
            <a:xfrm>
              <a:off x="903288" y="2628900"/>
              <a:ext cx="7258050" cy="1577975"/>
              <a:chOff x="573" y="868"/>
              <a:chExt cx="4416" cy="1201"/>
            </a:xfrm>
          </p:grpSpPr>
          <p:sp>
            <p:nvSpPr>
              <p:cNvPr id="33833" name="Line 6"/>
              <p:cNvSpPr/>
              <p:nvPr/>
            </p:nvSpPr>
            <p:spPr>
              <a:xfrm>
                <a:off x="573" y="1480"/>
                <a:ext cx="4416" cy="0"/>
              </a:xfrm>
              <a:prstGeom prst="line">
                <a:avLst/>
              </a:prstGeom>
              <a:ln w="38100" cap="flat" cmpd="sng">
                <a:solidFill>
                  <a:srgbClr val="0000FF"/>
                </a:solidFill>
                <a:prstDash val="lgDashDot"/>
                <a:miter/>
                <a:headEnd type="none" w="med" len="med"/>
                <a:tailEnd type="none" w="med" len="med"/>
              </a:ln>
            </p:spPr>
          </p:sp>
          <p:grpSp>
            <p:nvGrpSpPr>
              <p:cNvPr id="33834" name="Group 1157"/>
              <p:cNvGrpSpPr/>
              <p:nvPr/>
            </p:nvGrpSpPr>
            <p:grpSpPr>
              <a:xfrm>
                <a:off x="2608" y="868"/>
                <a:ext cx="181" cy="1201"/>
                <a:chOff x="2517" y="1141"/>
                <a:chExt cx="136" cy="635"/>
              </a:xfrm>
            </p:grpSpPr>
            <p:sp>
              <p:nvSpPr>
                <p:cNvPr id="33835" name="xjhgx2"/>
                <p:cNvSpPr/>
                <p:nvPr/>
              </p:nvSpPr>
              <p:spPr>
                <a:xfrm>
                  <a:off x="2517" y="1141"/>
                  <a:ext cx="136" cy="63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pathLst>
                    <a:path w="620" h="4408">
                      <a:moveTo>
                        <a:pt x="310" y="0"/>
                      </a:moveTo>
                      <a:lnTo>
                        <a:pt x="237" y="270"/>
                      </a:lnTo>
                      <a:lnTo>
                        <a:pt x="175" y="542"/>
                      </a:lnTo>
                      <a:lnTo>
                        <a:pt x="121" y="816"/>
                      </a:lnTo>
                      <a:lnTo>
                        <a:pt x="78" y="1091"/>
                      </a:lnTo>
                      <a:lnTo>
                        <a:pt x="44" y="1368"/>
                      </a:lnTo>
                      <a:lnTo>
                        <a:pt x="19" y="1646"/>
                      </a:lnTo>
                      <a:lnTo>
                        <a:pt x="5" y="1925"/>
                      </a:lnTo>
                      <a:lnTo>
                        <a:pt x="0" y="2204"/>
                      </a:lnTo>
                      <a:lnTo>
                        <a:pt x="5" y="2483"/>
                      </a:lnTo>
                      <a:lnTo>
                        <a:pt x="19" y="2762"/>
                      </a:lnTo>
                      <a:lnTo>
                        <a:pt x="44" y="3040"/>
                      </a:lnTo>
                      <a:lnTo>
                        <a:pt x="78" y="3317"/>
                      </a:lnTo>
                      <a:lnTo>
                        <a:pt x="121" y="3592"/>
                      </a:lnTo>
                      <a:lnTo>
                        <a:pt x="175" y="3866"/>
                      </a:lnTo>
                      <a:lnTo>
                        <a:pt x="237" y="4138"/>
                      </a:lnTo>
                      <a:lnTo>
                        <a:pt x="310" y="4408"/>
                      </a:lnTo>
                      <a:lnTo>
                        <a:pt x="383" y="4138"/>
                      </a:lnTo>
                      <a:lnTo>
                        <a:pt x="445" y="3866"/>
                      </a:lnTo>
                      <a:lnTo>
                        <a:pt x="499" y="3592"/>
                      </a:lnTo>
                      <a:lnTo>
                        <a:pt x="542" y="3317"/>
                      </a:lnTo>
                      <a:lnTo>
                        <a:pt x="576" y="3040"/>
                      </a:lnTo>
                      <a:lnTo>
                        <a:pt x="601" y="2762"/>
                      </a:lnTo>
                      <a:lnTo>
                        <a:pt x="615" y="2483"/>
                      </a:lnTo>
                      <a:lnTo>
                        <a:pt x="620" y="2204"/>
                      </a:lnTo>
                      <a:lnTo>
                        <a:pt x="615" y="1925"/>
                      </a:lnTo>
                      <a:lnTo>
                        <a:pt x="601" y="1646"/>
                      </a:lnTo>
                      <a:lnTo>
                        <a:pt x="576" y="1368"/>
                      </a:lnTo>
                      <a:lnTo>
                        <a:pt x="542" y="1091"/>
                      </a:lnTo>
                      <a:lnTo>
                        <a:pt x="499" y="816"/>
                      </a:lnTo>
                      <a:lnTo>
                        <a:pt x="445" y="542"/>
                      </a:lnTo>
                      <a:lnTo>
                        <a:pt x="383" y="270"/>
                      </a:lnTo>
                      <a:lnTo>
                        <a:pt x="31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71FFFF">
                        <a:alpha val="100000"/>
                      </a:srgbClr>
                    </a:gs>
                    <a:gs pos="100000">
                      <a:srgbClr val="D5FFFF">
                        <a:alpha val="100000"/>
                      </a:srgbClr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ln w="28575" cap="flat" cmpd="sng">
                  <a:solidFill>
                    <a:srgbClr val="2D5FFF">
                      <a:alpha val="100000"/>
                    </a:srgbClr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33836" name="Line 1159"/>
                <p:cNvSpPr/>
                <p:nvPr/>
              </p:nvSpPr>
              <p:spPr>
                <a:xfrm>
                  <a:off x="2585" y="1162"/>
                  <a:ext cx="0" cy="612"/>
                </a:xfrm>
                <a:prstGeom prst="line">
                  <a:avLst/>
                </a:prstGeom>
                <a:ln w="12700" cap="flat" cmpd="sng">
                  <a:solidFill>
                    <a:srgbClr val="00F8F2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33817" name="组合 1"/>
            <p:cNvGrpSpPr/>
            <p:nvPr/>
          </p:nvGrpSpPr>
          <p:grpSpPr>
            <a:xfrm>
              <a:off x="1363663" y="3001963"/>
              <a:ext cx="2890837" cy="857250"/>
              <a:chOff x="1339850" y="2995613"/>
              <a:chExt cx="2890838" cy="857250"/>
            </a:xfrm>
          </p:grpSpPr>
          <p:grpSp>
            <p:nvGrpSpPr>
              <p:cNvPr id="33818" name="Group 1071"/>
              <p:cNvGrpSpPr/>
              <p:nvPr/>
            </p:nvGrpSpPr>
            <p:grpSpPr>
              <a:xfrm>
                <a:off x="1339850" y="2995613"/>
                <a:ext cx="2890838" cy="0"/>
                <a:chOff x="288" y="1104"/>
                <a:chExt cx="1872" cy="0"/>
              </a:xfrm>
            </p:grpSpPr>
            <p:sp>
              <p:nvSpPr>
                <p:cNvPr id="33831" name="Line 1072"/>
                <p:cNvSpPr/>
                <p:nvPr/>
              </p:nvSpPr>
              <p:spPr>
                <a:xfrm>
                  <a:off x="288" y="1104"/>
                  <a:ext cx="1104" cy="0"/>
                </a:xfrm>
                <a:prstGeom prst="line">
                  <a:avLst/>
                </a:prstGeom>
                <a:ln w="38100" cap="flat" cmpd="sng">
                  <a:solidFill>
                    <a:srgbClr val="FF0066"/>
                  </a:solidFill>
                  <a:prstDash val="solid"/>
                  <a:miter/>
                  <a:headEnd type="none" w="med" len="med"/>
                  <a:tailEnd type="stealth" w="lg" len="lg"/>
                </a:ln>
              </p:spPr>
            </p:sp>
            <p:sp>
              <p:nvSpPr>
                <p:cNvPr id="33832" name="Line 1073"/>
                <p:cNvSpPr/>
                <p:nvPr/>
              </p:nvSpPr>
              <p:spPr>
                <a:xfrm>
                  <a:off x="1248" y="1104"/>
                  <a:ext cx="912" cy="0"/>
                </a:xfrm>
                <a:prstGeom prst="line">
                  <a:avLst/>
                </a:prstGeom>
                <a:ln w="38100" cap="flat" cmpd="sng">
                  <a:solidFill>
                    <a:srgbClr val="FF0066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33819" name="Group 1077"/>
              <p:cNvGrpSpPr/>
              <p:nvPr/>
            </p:nvGrpSpPr>
            <p:grpSpPr>
              <a:xfrm>
                <a:off x="1339850" y="3209111"/>
                <a:ext cx="2890838" cy="0"/>
                <a:chOff x="288" y="1104"/>
                <a:chExt cx="1872" cy="0"/>
              </a:xfrm>
            </p:grpSpPr>
            <p:sp>
              <p:nvSpPr>
                <p:cNvPr id="33829" name="Line 1078"/>
                <p:cNvSpPr/>
                <p:nvPr/>
              </p:nvSpPr>
              <p:spPr>
                <a:xfrm>
                  <a:off x="288" y="1104"/>
                  <a:ext cx="1104" cy="0"/>
                </a:xfrm>
                <a:prstGeom prst="line">
                  <a:avLst/>
                </a:prstGeom>
                <a:ln w="38100" cap="flat" cmpd="sng">
                  <a:solidFill>
                    <a:srgbClr val="FF0066"/>
                  </a:solidFill>
                  <a:prstDash val="solid"/>
                  <a:miter/>
                  <a:headEnd type="none" w="med" len="med"/>
                  <a:tailEnd type="stealth" w="lg" len="lg"/>
                </a:ln>
              </p:spPr>
            </p:sp>
            <p:sp>
              <p:nvSpPr>
                <p:cNvPr id="33830" name="Line 1079"/>
                <p:cNvSpPr/>
                <p:nvPr/>
              </p:nvSpPr>
              <p:spPr>
                <a:xfrm>
                  <a:off x="1248" y="1104"/>
                  <a:ext cx="912" cy="0"/>
                </a:xfrm>
                <a:prstGeom prst="line">
                  <a:avLst/>
                </a:prstGeom>
                <a:ln w="38100" cap="flat" cmpd="sng">
                  <a:solidFill>
                    <a:srgbClr val="FF0066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33820" name="Group 1083"/>
              <p:cNvGrpSpPr/>
              <p:nvPr/>
            </p:nvGrpSpPr>
            <p:grpSpPr>
              <a:xfrm>
                <a:off x="1339850" y="3424239"/>
                <a:ext cx="2890838" cy="0"/>
                <a:chOff x="288" y="1104"/>
                <a:chExt cx="1872" cy="0"/>
              </a:xfrm>
            </p:grpSpPr>
            <p:sp>
              <p:nvSpPr>
                <p:cNvPr id="33827" name="Line 1084"/>
                <p:cNvSpPr/>
                <p:nvPr/>
              </p:nvSpPr>
              <p:spPr>
                <a:xfrm>
                  <a:off x="288" y="1104"/>
                  <a:ext cx="1104" cy="0"/>
                </a:xfrm>
                <a:prstGeom prst="line">
                  <a:avLst/>
                </a:prstGeom>
                <a:ln w="38100" cap="flat" cmpd="sng">
                  <a:solidFill>
                    <a:srgbClr val="FF0066"/>
                  </a:solidFill>
                  <a:prstDash val="solid"/>
                  <a:miter/>
                  <a:headEnd type="none" w="med" len="med"/>
                  <a:tailEnd type="stealth" w="lg" len="lg"/>
                </a:ln>
              </p:spPr>
            </p:sp>
            <p:sp>
              <p:nvSpPr>
                <p:cNvPr id="33828" name="Line 1085"/>
                <p:cNvSpPr/>
                <p:nvPr/>
              </p:nvSpPr>
              <p:spPr>
                <a:xfrm>
                  <a:off x="1248" y="1104"/>
                  <a:ext cx="912" cy="0"/>
                </a:xfrm>
                <a:prstGeom prst="line">
                  <a:avLst/>
                </a:prstGeom>
                <a:ln w="38100" cap="flat" cmpd="sng">
                  <a:solidFill>
                    <a:srgbClr val="FF0066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33821" name="Group 1089"/>
              <p:cNvGrpSpPr/>
              <p:nvPr/>
            </p:nvGrpSpPr>
            <p:grpSpPr>
              <a:xfrm>
                <a:off x="1339850" y="3637735"/>
                <a:ext cx="2890838" cy="0"/>
                <a:chOff x="288" y="1104"/>
                <a:chExt cx="1872" cy="0"/>
              </a:xfrm>
            </p:grpSpPr>
            <p:sp>
              <p:nvSpPr>
                <p:cNvPr id="33825" name="Line 1090"/>
                <p:cNvSpPr/>
                <p:nvPr/>
              </p:nvSpPr>
              <p:spPr>
                <a:xfrm>
                  <a:off x="288" y="1104"/>
                  <a:ext cx="1104" cy="0"/>
                </a:xfrm>
                <a:prstGeom prst="line">
                  <a:avLst/>
                </a:prstGeom>
                <a:ln w="38100" cap="flat" cmpd="sng">
                  <a:solidFill>
                    <a:srgbClr val="FF0066"/>
                  </a:solidFill>
                  <a:prstDash val="solid"/>
                  <a:miter/>
                  <a:headEnd type="none" w="med" len="med"/>
                  <a:tailEnd type="stealth" w="lg" len="lg"/>
                </a:ln>
              </p:spPr>
            </p:sp>
            <p:sp>
              <p:nvSpPr>
                <p:cNvPr id="33826" name="Line 1091"/>
                <p:cNvSpPr/>
                <p:nvPr/>
              </p:nvSpPr>
              <p:spPr>
                <a:xfrm>
                  <a:off x="1248" y="1104"/>
                  <a:ext cx="912" cy="0"/>
                </a:xfrm>
                <a:prstGeom prst="line">
                  <a:avLst/>
                </a:prstGeom>
                <a:ln w="38100" cap="flat" cmpd="sng">
                  <a:solidFill>
                    <a:srgbClr val="FF0066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33822" name="Group 1095"/>
              <p:cNvGrpSpPr/>
              <p:nvPr/>
            </p:nvGrpSpPr>
            <p:grpSpPr>
              <a:xfrm>
                <a:off x="1339850" y="3852863"/>
                <a:ext cx="2890838" cy="0"/>
                <a:chOff x="288" y="1104"/>
                <a:chExt cx="1872" cy="0"/>
              </a:xfrm>
            </p:grpSpPr>
            <p:sp>
              <p:nvSpPr>
                <p:cNvPr id="33823" name="Line 1096"/>
                <p:cNvSpPr/>
                <p:nvPr/>
              </p:nvSpPr>
              <p:spPr>
                <a:xfrm>
                  <a:off x="288" y="1104"/>
                  <a:ext cx="1104" cy="0"/>
                </a:xfrm>
                <a:prstGeom prst="line">
                  <a:avLst/>
                </a:prstGeom>
                <a:ln w="28575" cap="flat" cmpd="sng">
                  <a:solidFill>
                    <a:srgbClr val="FF0066"/>
                  </a:solidFill>
                  <a:prstDash val="solid"/>
                  <a:miter/>
                  <a:headEnd type="none" w="med" len="med"/>
                  <a:tailEnd type="stealth" w="lg" len="lg"/>
                </a:ln>
              </p:spPr>
            </p:sp>
            <p:sp>
              <p:nvSpPr>
                <p:cNvPr id="33824" name="Line 1097"/>
                <p:cNvSpPr/>
                <p:nvPr/>
              </p:nvSpPr>
              <p:spPr>
                <a:xfrm>
                  <a:off x="1248" y="1104"/>
                  <a:ext cx="912" cy="0"/>
                </a:xfrm>
                <a:prstGeom prst="line">
                  <a:avLst/>
                </a:prstGeom>
                <a:ln w="38100" cap="flat" cmpd="sng">
                  <a:solidFill>
                    <a:srgbClr val="FF0066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</p:grpSp>
        </p:grpSp>
      </p:grpSp>
      <p:grpSp>
        <p:nvGrpSpPr>
          <p:cNvPr id="56" name="组合 55"/>
          <p:cNvGrpSpPr/>
          <p:nvPr/>
        </p:nvGrpSpPr>
        <p:grpSpPr>
          <a:xfrm>
            <a:off x="1377950" y="4797425"/>
            <a:ext cx="2890838" cy="857250"/>
            <a:chOff x="1275730" y="3025949"/>
            <a:chExt cx="2890837" cy="856921"/>
          </a:xfrm>
        </p:grpSpPr>
        <p:grpSp>
          <p:nvGrpSpPr>
            <p:cNvPr id="33801" name="Group 1071"/>
            <p:cNvGrpSpPr/>
            <p:nvPr/>
          </p:nvGrpSpPr>
          <p:grpSpPr>
            <a:xfrm>
              <a:off x="1275730" y="3025949"/>
              <a:ext cx="2890837" cy="0"/>
              <a:chOff x="288" y="1104"/>
              <a:chExt cx="1872" cy="0"/>
            </a:xfrm>
          </p:grpSpPr>
          <p:sp>
            <p:nvSpPr>
              <p:cNvPr id="33814" name="Line 1072"/>
              <p:cNvSpPr/>
              <p:nvPr/>
            </p:nvSpPr>
            <p:spPr>
              <a:xfrm>
                <a:off x="288" y="1104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33815" name="Line 1073"/>
              <p:cNvSpPr/>
              <p:nvPr/>
            </p:nvSpPr>
            <p:spPr>
              <a:xfrm>
                <a:off x="1248" y="1104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grpSp>
          <p:nvGrpSpPr>
            <p:cNvPr id="33802" name="Group 1077"/>
            <p:cNvGrpSpPr/>
            <p:nvPr/>
          </p:nvGrpSpPr>
          <p:grpSpPr>
            <a:xfrm>
              <a:off x="1275730" y="3239365"/>
              <a:ext cx="2890837" cy="0"/>
              <a:chOff x="288" y="1104"/>
              <a:chExt cx="1872" cy="0"/>
            </a:xfrm>
          </p:grpSpPr>
          <p:sp>
            <p:nvSpPr>
              <p:cNvPr id="33812" name="Line 1078"/>
              <p:cNvSpPr/>
              <p:nvPr/>
            </p:nvSpPr>
            <p:spPr>
              <a:xfrm>
                <a:off x="288" y="1104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33813" name="Line 1079"/>
              <p:cNvSpPr/>
              <p:nvPr/>
            </p:nvSpPr>
            <p:spPr>
              <a:xfrm>
                <a:off x="1248" y="1104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grpSp>
          <p:nvGrpSpPr>
            <p:cNvPr id="33803" name="Group 1083"/>
            <p:cNvGrpSpPr/>
            <p:nvPr/>
          </p:nvGrpSpPr>
          <p:grpSpPr>
            <a:xfrm>
              <a:off x="1275730" y="3454410"/>
              <a:ext cx="2890837" cy="0"/>
              <a:chOff x="288" y="1104"/>
              <a:chExt cx="1872" cy="0"/>
            </a:xfrm>
          </p:grpSpPr>
          <p:sp>
            <p:nvSpPr>
              <p:cNvPr id="33810" name="Line 1084"/>
              <p:cNvSpPr/>
              <p:nvPr/>
            </p:nvSpPr>
            <p:spPr>
              <a:xfrm>
                <a:off x="288" y="1104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33811" name="Line 1085"/>
              <p:cNvSpPr/>
              <p:nvPr/>
            </p:nvSpPr>
            <p:spPr>
              <a:xfrm>
                <a:off x="1248" y="1104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grpSp>
          <p:nvGrpSpPr>
            <p:cNvPr id="33804" name="Group 1089"/>
            <p:cNvGrpSpPr/>
            <p:nvPr/>
          </p:nvGrpSpPr>
          <p:grpSpPr>
            <a:xfrm>
              <a:off x="1275730" y="3667825"/>
              <a:ext cx="2890837" cy="0"/>
              <a:chOff x="288" y="1104"/>
              <a:chExt cx="1872" cy="0"/>
            </a:xfrm>
          </p:grpSpPr>
          <p:sp>
            <p:nvSpPr>
              <p:cNvPr id="33808" name="Line 1090"/>
              <p:cNvSpPr/>
              <p:nvPr/>
            </p:nvSpPr>
            <p:spPr>
              <a:xfrm>
                <a:off x="288" y="1104"/>
                <a:ext cx="1104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33809" name="Line 1091"/>
              <p:cNvSpPr/>
              <p:nvPr/>
            </p:nvSpPr>
            <p:spPr>
              <a:xfrm>
                <a:off x="1248" y="1104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  <p:grpSp>
          <p:nvGrpSpPr>
            <p:cNvPr id="33805" name="Group 1095"/>
            <p:cNvGrpSpPr/>
            <p:nvPr/>
          </p:nvGrpSpPr>
          <p:grpSpPr>
            <a:xfrm>
              <a:off x="1275730" y="3882870"/>
              <a:ext cx="2890837" cy="0"/>
              <a:chOff x="288" y="1104"/>
              <a:chExt cx="1872" cy="0"/>
            </a:xfrm>
          </p:grpSpPr>
          <p:sp>
            <p:nvSpPr>
              <p:cNvPr id="33806" name="Line 1096"/>
              <p:cNvSpPr/>
              <p:nvPr/>
            </p:nvSpPr>
            <p:spPr>
              <a:xfrm>
                <a:off x="288" y="1104"/>
                <a:ext cx="1104" cy="0"/>
              </a:xfrm>
              <a:prstGeom prst="line">
                <a:avLst/>
              </a:prstGeom>
              <a:ln w="28575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stealth" w="lg" len="lg"/>
              </a:ln>
            </p:spPr>
          </p:sp>
          <p:sp>
            <p:nvSpPr>
              <p:cNvPr id="33807" name="Line 1097"/>
              <p:cNvSpPr/>
              <p:nvPr/>
            </p:nvSpPr>
            <p:spPr>
              <a:xfrm>
                <a:off x="1248" y="1104"/>
                <a:ext cx="912" cy="0"/>
              </a:xfrm>
              <a:prstGeom prst="line">
                <a:avLst/>
              </a:prstGeom>
              <a:ln w="38100" cap="flat" cmpd="sng">
                <a:solidFill>
                  <a:srgbClr val="FF0066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</p:grpSp>
      </p:grpSp>
      <p:sp>
        <p:nvSpPr>
          <p:cNvPr id="2" name="文本框 1"/>
          <p:cNvSpPr txBox="1"/>
          <p:nvPr/>
        </p:nvSpPr>
        <p:spPr>
          <a:xfrm>
            <a:off x="831850" y="6188075"/>
            <a:ext cx="752475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凸透镜表面越厚，它的焦距越短，对光的偏折能力越强。</a:t>
            </a:r>
            <a:endParaRPr lang="zh-CN" altLang="en-US" sz="24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Rectangle 3"/>
          <p:cNvSpPr txBox="1"/>
          <p:nvPr/>
        </p:nvSpPr>
        <p:spPr>
          <a:xfrm>
            <a:off x="539750" y="1665288"/>
            <a:ext cx="7956550" cy="3095625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zh-CN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32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</a:t>
            </a: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两种透镜：凸透镜和凹透镜；</a:t>
            </a:r>
            <a:endParaRPr lang="en-US" altLang="zh-CN" sz="2800" dirty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zh-CN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．几个基本概念</a:t>
            </a:r>
            <a:r>
              <a:rPr lang="en-US" altLang="zh-CN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 </a:t>
            </a: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光心、主光轴、焦点、焦距；</a:t>
            </a:r>
            <a:endParaRPr lang="zh-CN" altLang="en-US" sz="2800" dirty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zh-CN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．透镜对光线的作用：</a:t>
            </a:r>
            <a:r>
              <a:rPr lang="en-US" altLang="zh-CN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endParaRPr lang="en-US" altLang="zh-CN" sz="2800" dirty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eaLnBrk="1" hangingPunct="1">
              <a:lnSpc>
                <a:spcPct val="120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　凸透镜对光线有</a:t>
            </a: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会聚</a:t>
            </a: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作用</a:t>
            </a:r>
            <a:r>
              <a:rPr lang="en-US" altLang="zh-CN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又叫</a:t>
            </a: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会聚透镜</a:t>
            </a: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2800" dirty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eaLnBrk="1" hangingPunct="1">
              <a:lnSpc>
                <a:spcPct val="120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　凹透镜对光线有</a:t>
            </a: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发散</a:t>
            </a: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作用</a:t>
            </a:r>
            <a:r>
              <a:rPr lang="en-US" altLang="zh-CN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又叫</a:t>
            </a: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发散透镜</a:t>
            </a: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2800" dirty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9461" name="Picture 5" descr="凹透镜发散作用实验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3800" y="4581525"/>
            <a:ext cx="3205163" cy="1946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3" name="Picture 7" descr="凸透镜会聚作用实验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963" y="4656138"/>
            <a:ext cx="3168650" cy="1949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821" name="Rectangle 8"/>
          <p:cNvSpPr/>
          <p:nvPr/>
        </p:nvSpPr>
        <p:spPr>
          <a:xfrm>
            <a:off x="635000" y="441325"/>
            <a:ext cx="1560513" cy="641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eaLnBrk="1" hangingPunct="1"/>
            <a:r>
              <a:rPr lang="zh-CN" altLang="en-US" sz="36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小结：</a:t>
            </a:r>
            <a:endParaRPr lang="zh-CN" altLang="en-US" sz="3600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4822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0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16" end="4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40" end="5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53" end="7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77" end="10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6866" name="Text Box 3"/>
          <p:cNvSpPr txBox="1"/>
          <p:nvPr/>
        </p:nvSpPr>
        <p:spPr>
          <a:xfrm>
            <a:off x="696913" y="1844675"/>
            <a:ext cx="7416800" cy="185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125000"/>
              </a:lnSpc>
            </a:pP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华文仿宋" pitchFamily="2" charset="-122"/>
              </a:rPr>
              <a:t>　</a:t>
            </a:r>
            <a:r>
              <a:rPr lang="zh-CN" altLang="en-US" sz="2800" dirty="0">
                <a:solidFill>
                  <a:schemeClr val="tx2"/>
                </a:solidFill>
                <a:latin typeface="Times New Roman" panose="02020603050405020304" pitchFamily="18" charset="0"/>
                <a:ea typeface="华文仿宋" pitchFamily="2" charset="-122"/>
              </a:rPr>
              <a:t>　</a:t>
            </a:r>
            <a:r>
              <a:rPr lang="zh-CN" altLang="en-US" sz="32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小灯泡发出的光是射向四面八方的，要想使它发出的光变成平行光，应该把它放在凸透镜的什么位置？</a:t>
            </a:r>
            <a:endParaRPr lang="zh-CN" altLang="en-US" sz="3200" dirty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6867" name="Text Box 4"/>
          <p:cNvSpPr txBox="1"/>
          <p:nvPr/>
        </p:nvSpPr>
        <p:spPr>
          <a:xfrm>
            <a:off x="696913" y="550863"/>
            <a:ext cx="2232025" cy="647700"/>
          </a:xfrm>
          <a:prstGeom prst="rect">
            <a:avLst/>
          </a:prstGeom>
          <a:solidFill>
            <a:srgbClr val="BBE0E3">
              <a:alpha val="61960"/>
            </a:srgbClr>
          </a:solidFill>
          <a:ln w="952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algn="ctr" eaLnBrk="1" hangingPunct="1">
              <a:spcBef>
                <a:spcPct val="50000"/>
              </a:spcBef>
            </a:pPr>
            <a:r>
              <a:rPr lang="zh-CN" altLang="en-US" sz="36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课后思考</a:t>
            </a:r>
            <a:endParaRPr lang="zh-CN" altLang="en-US" sz="3600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6868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414" y="3897052"/>
            <a:ext cx="4140461" cy="2378812"/>
          </a:xfrm>
          <a:prstGeom prst="rect">
            <a:avLst/>
          </a:prstGeom>
          <a:effectLst>
            <a:softEdge rad="5080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1266" name="Rectangle 2"/>
          <p:cNvSpPr txBox="1"/>
          <p:nvPr/>
        </p:nvSpPr>
        <p:spPr>
          <a:xfrm>
            <a:off x="666750" y="476250"/>
            <a:ext cx="3400425" cy="68421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eaLnBrk="1" hangingPunct="1"/>
            <a:r>
              <a:rPr lang="zh-CN" altLang="en-US" sz="36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观察与交流</a:t>
            </a:r>
            <a:endParaRPr lang="zh-CN" altLang="en-US" sz="3600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Rectangle 3"/>
          <p:cNvSpPr txBox="1"/>
          <p:nvPr/>
        </p:nvSpPr>
        <p:spPr>
          <a:xfrm>
            <a:off x="647700" y="1587500"/>
            <a:ext cx="7993063" cy="133191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eaLnBrk="1" hangingPunct="1">
              <a:lnSpc>
                <a:spcPct val="125000"/>
              </a:lnSpc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华文仿宋" pitchFamily="2" charset="-122"/>
              </a:rPr>
              <a:t>　</a:t>
            </a: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同学们桌上都摆放着透镜，现在用自己的方法给它们分分类，并说出分类的依据。</a:t>
            </a:r>
            <a:endParaRPr lang="zh-CN" altLang="en-US" sz="2800" dirty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Text Box 4"/>
          <p:cNvSpPr txBox="1"/>
          <p:nvPr/>
        </p:nvSpPr>
        <p:spPr>
          <a:xfrm>
            <a:off x="736600" y="3449638"/>
            <a:ext cx="7920038" cy="5556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125000"/>
              </a:lnSpc>
            </a:pPr>
            <a:r>
              <a:rPr lang="zh-CN" altLang="en-US" sz="28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方法一</a:t>
            </a:r>
            <a:r>
              <a:rPr lang="en-US" altLang="zh-CN" sz="28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:“</a:t>
            </a:r>
            <a:r>
              <a:rPr lang="zh-CN" altLang="en-US" sz="28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摸”</a:t>
            </a: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endParaRPr lang="zh-CN" altLang="en-US" sz="2800" dirty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Text Box 5"/>
          <p:cNvSpPr txBox="1"/>
          <p:nvPr/>
        </p:nvSpPr>
        <p:spPr>
          <a:xfrm>
            <a:off x="808038" y="4324350"/>
            <a:ext cx="7848600" cy="11699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125000"/>
              </a:lnSpc>
            </a:pPr>
            <a:r>
              <a:rPr lang="zh-CN" altLang="en-US" sz="28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方法二</a:t>
            </a:r>
            <a:r>
              <a:rPr lang="en-US" altLang="zh-CN" sz="28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:“</a:t>
            </a:r>
            <a:r>
              <a:rPr lang="zh-CN" altLang="en-US" sz="28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看”</a:t>
            </a:r>
            <a:endParaRPr lang="zh-CN" altLang="en-US" sz="2800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eaLnBrk="1" hangingPunct="1">
              <a:lnSpc>
                <a:spcPct val="125000"/>
              </a:lnSpc>
            </a:pP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华文仿宋" pitchFamily="2" charset="-122"/>
              </a:rPr>
              <a:t>　　</a:t>
            </a:r>
            <a:endParaRPr lang="zh-CN" altLang="en-US" sz="2800" dirty="0">
              <a:solidFill>
                <a:schemeClr val="tx2"/>
              </a:solidFill>
              <a:latin typeface="宋体" panose="02010600030101010101" pitchFamily="2" charset="-122"/>
              <a:ea typeface="华文仿宋" pitchFamily="2" charset="-122"/>
            </a:endParaRPr>
          </a:p>
        </p:txBody>
      </p:sp>
      <p:pic>
        <p:nvPicPr>
          <p:cNvPr id="11270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0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charRg st="0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8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Text Box 2"/>
          <p:cNvSpPr txBox="1"/>
          <p:nvPr/>
        </p:nvSpPr>
        <p:spPr>
          <a:xfrm>
            <a:off x="2078038" y="2276475"/>
            <a:ext cx="2098675" cy="519113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0066CC"/>
                </a:solidFill>
                <a:latin typeface="楷体_GB2312"/>
                <a:ea typeface="楷体_GB2312"/>
              </a:rPr>
              <a:t>凸透镜</a:t>
            </a:r>
            <a:r>
              <a:rPr lang="en-US" altLang="zh-CN" sz="2800" dirty="0">
                <a:solidFill>
                  <a:srgbClr val="0066CC"/>
                </a:solidFill>
                <a:latin typeface="楷体_GB2312"/>
                <a:ea typeface="楷体_GB2312"/>
              </a:rPr>
              <a:t>:</a:t>
            </a:r>
            <a:endParaRPr lang="en-US" altLang="zh-CN" sz="2800" dirty="0">
              <a:solidFill>
                <a:srgbClr val="0066CC"/>
              </a:solidFill>
              <a:latin typeface="楷体_GB2312"/>
              <a:ea typeface="楷体_GB2312"/>
            </a:endParaRPr>
          </a:p>
        </p:txBody>
      </p:sp>
      <p:sp>
        <p:nvSpPr>
          <p:cNvPr id="5" name="Text Box 3"/>
          <p:cNvSpPr txBox="1"/>
          <p:nvPr/>
        </p:nvSpPr>
        <p:spPr>
          <a:xfrm>
            <a:off x="2017713" y="4364038"/>
            <a:ext cx="2159000" cy="519112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0066CC"/>
                </a:solidFill>
                <a:latin typeface="楷体_GB2312"/>
                <a:ea typeface="楷体_GB2312"/>
              </a:rPr>
              <a:t>凹透镜</a:t>
            </a:r>
            <a:r>
              <a:rPr lang="en-US" altLang="zh-CN" sz="2800" dirty="0">
                <a:solidFill>
                  <a:srgbClr val="0066CC"/>
                </a:solidFill>
                <a:latin typeface="楷体_GB2312"/>
                <a:ea typeface="楷体_GB2312"/>
              </a:rPr>
              <a:t>:</a:t>
            </a:r>
            <a:endParaRPr lang="en-US" altLang="zh-CN" sz="2800" dirty="0">
              <a:solidFill>
                <a:srgbClr val="0066CC"/>
              </a:solidFill>
              <a:latin typeface="楷体_GB2312"/>
              <a:ea typeface="楷体_GB2312"/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/>
        </p:nvGraphicFramePr>
        <p:xfrm>
          <a:off x="6443663" y="1196975"/>
          <a:ext cx="757237" cy="230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2" imgW="438150" imgH="1866900" progId="Paint.Picture">
                  <p:embed/>
                </p:oleObj>
              </mc:Choice>
              <mc:Fallback>
                <p:oleObj name="" r:id="rId2" imgW="438150" imgH="1866900" progId="Paint.Picture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443663" y="1196975"/>
                        <a:ext cx="757237" cy="2308225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chemeClr val="bg1"/>
                          </a:gs>
                          <a:gs pos="50000">
                            <a:srgbClr val="99CCFF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  <a:tileRect/>
                      </a:gradFill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6443663" y="3716338"/>
          <a:ext cx="935037" cy="203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4" imgW="571500" imgH="1857375" progId="Paint.Picture">
                  <p:embed/>
                </p:oleObj>
              </mc:Choice>
              <mc:Fallback>
                <p:oleObj name="" r:id="rId4" imgW="571500" imgH="1857375" progId="Paint.Picture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43663" y="3716338"/>
                        <a:ext cx="935037" cy="20351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AutoShape 8"/>
          <p:cNvSpPr/>
          <p:nvPr/>
        </p:nvSpPr>
        <p:spPr>
          <a:xfrm>
            <a:off x="1617663" y="2420938"/>
            <a:ext cx="433387" cy="2378075"/>
          </a:xfrm>
          <a:prstGeom prst="leftBrace">
            <a:avLst>
              <a:gd name="adj1" fmla="val 45726"/>
              <a:gd name="adj2" fmla="val 50000"/>
            </a:avLst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 eaLnBrk="1" hangingPunct="1"/>
            <a:endParaRPr lang="zh-CN" altLang="zh-CN" sz="2800" dirty="0">
              <a:latin typeface="楷体_GB2312"/>
              <a:ea typeface="楷体_GB2312"/>
            </a:endParaRPr>
          </a:p>
        </p:txBody>
      </p:sp>
      <p:sp>
        <p:nvSpPr>
          <p:cNvPr id="9" name="Rectangle 9"/>
          <p:cNvSpPr/>
          <p:nvPr/>
        </p:nvSpPr>
        <p:spPr>
          <a:xfrm>
            <a:off x="465138" y="3322638"/>
            <a:ext cx="10795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2800" dirty="0">
                <a:solidFill>
                  <a:srgbClr val="0066CC"/>
                </a:solidFill>
                <a:latin typeface="楷体_GB2312"/>
                <a:ea typeface="楷体_GB2312"/>
              </a:rPr>
              <a:t>透镜</a:t>
            </a:r>
            <a:endParaRPr lang="zh-CN" altLang="en-US" sz="2800" dirty="0">
              <a:solidFill>
                <a:srgbClr val="0066CC"/>
              </a:solidFill>
              <a:latin typeface="楷体_GB2312"/>
              <a:ea typeface="楷体_GB2312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3635375" y="2051050"/>
            <a:ext cx="2808288" cy="9461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中央厚</a:t>
            </a:r>
            <a:endParaRPr kumimoji="1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楷体_GB2312" pitchFamily="49" charset="-122"/>
              <a:ea typeface="楷体_GB2312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边缘薄</a:t>
            </a:r>
            <a:endParaRPr kumimoji="1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楷体_GB2312" pitchFamily="49" charset="-122"/>
              <a:ea typeface="楷体_GB2312" pitchFamily="49" charset="-122"/>
              <a:cs typeface="+mn-cs"/>
            </a:endParaRP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3635375" y="4138613"/>
            <a:ext cx="2432050" cy="9461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中央薄</a:t>
            </a:r>
            <a:endParaRPr kumimoji="1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楷体_GB2312" pitchFamily="49" charset="-122"/>
              <a:ea typeface="楷体_GB2312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边缘厚</a:t>
            </a:r>
            <a:endParaRPr kumimoji="1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楷体_GB2312" pitchFamily="49" charset="-122"/>
              <a:ea typeface="楷体_GB2312" pitchFamily="49" charset="-122"/>
              <a:cs typeface="+mn-cs"/>
            </a:endParaRPr>
          </a:p>
        </p:txBody>
      </p:sp>
      <p:sp>
        <p:nvSpPr>
          <p:cNvPr id="2" name="Text Box 3"/>
          <p:cNvSpPr txBox="1"/>
          <p:nvPr/>
        </p:nvSpPr>
        <p:spPr>
          <a:xfrm>
            <a:off x="5580063" y="5984875"/>
            <a:ext cx="2592387" cy="519113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华文仿宋" pitchFamily="2" charset="-122"/>
              </a:rPr>
              <a:t>透镜的纵剖面</a:t>
            </a:r>
            <a:r>
              <a:rPr lang="en-US" altLang="zh-CN" sz="2800" dirty="0">
                <a:solidFill>
                  <a:schemeClr val="tx2"/>
                </a:solidFill>
                <a:latin typeface="宋体" panose="02010600030101010101" pitchFamily="2" charset="-122"/>
                <a:ea typeface="华文仿宋" pitchFamily="2" charset="-122"/>
              </a:rPr>
              <a:t>:</a:t>
            </a:r>
            <a:endParaRPr lang="en-US" altLang="zh-CN" sz="2800" dirty="0">
              <a:solidFill>
                <a:schemeClr val="tx2"/>
              </a:solidFill>
              <a:latin typeface="宋体" panose="02010600030101010101" pitchFamily="2" charset="-122"/>
              <a:ea typeface="华文仿宋" pitchFamily="2" charset="-122"/>
            </a:endParaRPr>
          </a:p>
        </p:txBody>
      </p:sp>
      <p:sp>
        <p:nvSpPr>
          <p:cNvPr id="12299" name="TextBox 11"/>
          <p:cNvSpPr txBox="1"/>
          <p:nvPr/>
        </p:nvSpPr>
        <p:spPr>
          <a:xfrm>
            <a:off x="642938" y="476250"/>
            <a:ext cx="5153025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36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一、凸透镜和凹透镜</a:t>
            </a:r>
            <a:endParaRPr lang="en-US" altLang="zh-CN" sz="3600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2300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 animBg="1"/>
      <p:bldP spid="9" grpId="0"/>
      <p:bldP spid="10" grpId="0"/>
      <p:bldP spid="11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3314" name="Arc 7"/>
          <p:cNvSpPr/>
          <p:nvPr/>
        </p:nvSpPr>
        <p:spPr>
          <a:xfrm>
            <a:off x="4824413" y="1800225"/>
            <a:ext cx="2374900" cy="5048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7483646" y="2147483646"/>
              </a:cxn>
              <a:cxn ang="0">
                <a:pos x="0" y="2147483646"/>
              </a:cxn>
            </a:cxnLst>
            <a:pathLst>
              <a:path w="21600" h="21600" fill="none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noFill/>
          </a:ln>
        </p:spPr>
        <p:txBody>
          <a:bodyPr/>
          <a:p>
            <a:endParaRPr lang="zh-CN" altLang="en-US"/>
          </a:p>
        </p:txBody>
      </p:sp>
      <p:grpSp>
        <p:nvGrpSpPr>
          <p:cNvPr id="46208" name="Group 128"/>
          <p:cNvGrpSpPr/>
          <p:nvPr/>
        </p:nvGrpSpPr>
        <p:grpSpPr>
          <a:xfrm>
            <a:off x="4032250" y="1739900"/>
            <a:ext cx="2444750" cy="2444750"/>
            <a:chOff x="2517" y="733"/>
            <a:chExt cx="1540" cy="1540"/>
          </a:xfrm>
        </p:grpSpPr>
        <p:sp>
          <p:nvSpPr>
            <p:cNvPr id="13337" name="Oval 39"/>
            <p:cNvSpPr/>
            <p:nvPr/>
          </p:nvSpPr>
          <p:spPr>
            <a:xfrm>
              <a:off x="2517" y="733"/>
              <a:ext cx="1540" cy="154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42998"/>
                  </a:schemeClr>
                </a:gs>
                <a:gs pos="100000">
                  <a:srgbClr val="47FFFF">
                    <a:alpha val="43999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2700" cap="flat" cmpd="sng">
              <a:solidFill>
                <a:srgbClr val="00F8F2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pPr eaLnBrk="1" hangingPunct="1"/>
              <a:endParaRPr lang="zh-CN" alt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  <p:grpSp>
          <p:nvGrpSpPr>
            <p:cNvPr id="13338" name="Group 88"/>
            <p:cNvGrpSpPr/>
            <p:nvPr/>
          </p:nvGrpSpPr>
          <p:grpSpPr>
            <a:xfrm>
              <a:off x="3152" y="1480"/>
              <a:ext cx="363" cy="337"/>
              <a:chOff x="3152" y="1343"/>
              <a:chExt cx="363" cy="337"/>
            </a:xfrm>
          </p:grpSpPr>
          <p:sp>
            <p:nvSpPr>
              <p:cNvPr id="13339" name="Oval 36"/>
              <p:cNvSpPr/>
              <p:nvPr/>
            </p:nvSpPr>
            <p:spPr>
              <a:xfrm>
                <a:off x="3288" y="1343"/>
                <a:ext cx="46" cy="45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p>
                <a:pPr eaLnBrk="1" hangingPunct="1"/>
                <a:endParaRPr lang="zh-CN" altLang="en-US" sz="2800" dirty="0">
                  <a:solidFill>
                    <a:srgbClr val="000099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  <p:sp>
            <p:nvSpPr>
              <p:cNvPr id="13340" name="Text Box 43"/>
              <p:cNvSpPr txBox="1"/>
              <p:nvPr/>
            </p:nvSpPr>
            <p:spPr>
              <a:xfrm>
                <a:off x="3152" y="1411"/>
                <a:ext cx="363" cy="26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>
                <a:spAutoFit/>
              </a:bodyPr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800" dirty="0">
                    <a:solidFill>
                      <a:srgbClr val="000099"/>
                    </a:solidFill>
                    <a:latin typeface="Times New Roman" panose="02020603050405020304" pitchFamily="18" charset="0"/>
                    <a:ea typeface="华文仿宋" pitchFamily="2" charset="-122"/>
                  </a:rPr>
                  <a:t> </a:t>
                </a:r>
                <a:r>
                  <a:rPr lang="en-US" altLang="zh-CN" sz="2800" dirty="0">
                    <a:solidFill>
                      <a:srgbClr val="000099"/>
                    </a:solidFill>
                    <a:latin typeface="Times New Roman" panose="02020603050405020304" pitchFamily="18" charset="0"/>
                    <a:ea typeface="华文仿宋" pitchFamily="2" charset="-122"/>
                  </a:rPr>
                  <a:t>C</a:t>
                </a:r>
                <a:r>
                  <a:rPr lang="en-US" altLang="zh-CN" sz="2800" baseline="-25000" dirty="0">
                    <a:solidFill>
                      <a:srgbClr val="000099"/>
                    </a:solidFill>
                    <a:latin typeface="Times New Roman" panose="02020603050405020304" pitchFamily="18" charset="0"/>
                    <a:ea typeface="华文仿宋" pitchFamily="2" charset="-122"/>
                  </a:rPr>
                  <a:t>2</a:t>
                </a:r>
                <a:endParaRPr lang="en-US" altLang="zh-CN" sz="2800" baseline="-25000" dirty="0">
                  <a:solidFill>
                    <a:srgbClr val="000099"/>
                  </a:solidFill>
                  <a:latin typeface="Times New Roman" panose="02020603050405020304" pitchFamily="18" charset="0"/>
                  <a:ea typeface="华文仿宋" pitchFamily="2" charset="-122"/>
                </a:endParaRPr>
              </a:p>
            </p:txBody>
          </p:sp>
        </p:grpSp>
      </p:grpSp>
      <p:grpSp>
        <p:nvGrpSpPr>
          <p:cNvPr id="46207" name="Group 127"/>
          <p:cNvGrpSpPr/>
          <p:nvPr/>
        </p:nvGrpSpPr>
        <p:grpSpPr>
          <a:xfrm>
            <a:off x="1800225" y="1739900"/>
            <a:ext cx="2444750" cy="2444750"/>
            <a:chOff x="1111" y="733"/>
            <a:chExt cx="1540" cy="1540"/>
          </a:xfrm>
        </p:grpSpPr>
        <p:sp>
          <p:nvSpPr>
            <p:cNvPr id="13333" name="Oval 38"/>
            <p:cNvSpPr/>
            <p:nvPr/>
          </p:nvSpPr>
          <p:spPr>
            <a:xfrm>
              <a:off x="1111" y="733"/>
              <a:ext cx="1540" cy="154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47FFFF">
                    <a:alpha val="49001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2700" cap="flat" cmpd="sng">
              <a:solidFill>
                <a:srgbClr val="00F8F2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pPr eaLnBrk="1" hangingPunct="1"/>
              <a:endParaRPr lang="zh-CN" alt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  <p:grpSp>
          <p:nvGrpSpPr>
            <p:cNvPr id="13334" name="Group 87"/>
            <p:cNvGrpSpPr/>
            <p:nvPr/>
          </p:nvGrpSpPr>
          <p:grpSpPr>
            <a:xfrm>
              <a:off x="1723" y="1480"/>
              <a:ext cx="408" cy="360"/>
              <a:chOff x="1723" y="1343"/>
              <a:chExt cx="408" cy="360"/>
            </a:xfrm>
          </p:grpSpPr>
          <p:sp>
            <p:nvSpPr>
              <p:cNvPr id="13335" name="Text Box 13"/>
              <p:cNvSpPr txBox="1"/>
              <p:nvPr/>
            </p:nvSpPr>
            <p:spPr>
              <a:xfrm>
                <a:off x="1723" y="1434"/>
                <a:ext cx="408" cy="26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>
                <a:spAutoFit/>
              </a:bodyPr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800" dirty="0">
                    <a:solidFill>
                      <a:srgbClr val="000099"/>
                    </a:solidFill>
                    <a:latin typeface="Times New Roman" panose="02020603050405020304" pitchFamily="18" charset="0"/>
                    <a:ea typeface="华文仿宋" pitchFamily="2" charset="-122"/>
                  </a:rPr>
                  <a:t> </a:t>
                </a:r>
                <a:r>
                  <a:rPr lang="en-US" altLang="zh-CN" sz="2800" dirty="0">
                    <a:solidFill>
                      <a:srgbClr val="000099"/>
                    </a:solidFill>
                    <a:latin typeface="Times New Roman" panose="02020603050405020304" pitchFamily="18" charset="0"/>
                    <a:ea typeface="华文仿宋" pitchFamily="2" charset="-122"/>
                  </a:rPr>
                  <a:t>C</a:t>
                </a:r>
                <a:r>
                  <a:rPr lang="en-US" altLang="zh-CN" sz="2800" baseline="-25000" dirty="0">
                    <a:solidFill>
                      <a:srgbClr val="000099"/>
                    </a:solidFill>
                    <a:latin typeface="Times New Roman" panose="02020603050405020304" pitchFamily="18" charset="0"/>
                    <a:ea typeface="华文仿宋" pitchFamily="2" charset="-122"/>
                  </a:rPr>
                  <a:t>1</a:t>
                </a:r>
                <a:endParaRPr lang="en-US" altLang="zh-CN" sz="2800" baseline="-25000" dirty="0">
                  <a:solidFill>
                    <a:srgbClr val="000099"/>
                  </a:solidFill>
                  <a:latin typeface="Times New Roman" panose="02020603050405020304" pitchFamily="18" charset="0"/>
                  <a:ea typeface="华文仿宋" pitchFamily="2" charset="-122"/>
                </a:endParaRPr>
              </a:p>
            </p:txBody>
          </p:sp>
          <p:sp>
            <p:nvSpPr>
              <p:cNvPr id="13336" name="Oval 42"/>
              <p:cNvSpPr/>
              <p:nvPr/>
            </p:nvSpPr>
            <p:spPr>
              <a:xfrm>
                <a:off x="1859" y="1343"/>
                <a:ext cx="46" cy="45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p>
                <a:pPr eaLnBrk="1" hangingPunct="1"/>
                <a:endParaRPr lang="zh-CN" altLang="en-US" sz="2800" dirty="0">
                  <a:solidFill>
                    <a:srgbClr val="000099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p:grpSp>
      </p:grpSp>
      <p:grpSp>
        <p:nvGrpSpPr>
          <p:cNvPr id="46210" name="Group 130"/>
          <p:cNvGrpSpPr/>
          <p:nvPr/>
        </p:nvGrpSpPr>
        <p:grpSpPr>
          <a:xfrm>
            <a:off x="4248150" y="4297363"/>
            <a:ext cx="2444750" cy="2444750"/>
            <a:chOff x="2676" y="2570"/>
            <a:chExt cx="1540" cy="1540"/>
          </a:xfrm>
        </p:grpSpPr>
        <p:sp>
          <p:nvSpPr>
            <p:cNvPr id="13329" name="Oval 39"/>
            <p:cNvSpPr/>
            <p:nvPr/>
          </p:nvSpPr>
          <p:spPr>
            <a:xfrm>
              <a:off x="2676" y="2570"/>
              <a:ext cx="1540" cy="154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42998"/>
                  </a:schemeClr>
                </a:gs>
                <a:gs pos="100000">
                  <a:srgbClr val="47FFFF">
                    <a:alpha val="43999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2700" cap="flat" cmpd="sng">
              <a:solidFill>
                <a:srgbClr val="00F8F2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pPr eaLnBrk="1" hangingPunct="1"/>
              <a:endParaRPr lang="zh-CN" alt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  <p:grpSp>
          <p:nvGrpSpPr>
            <p:cNvPr id="13330" name="Group 106"/>
            <p:cNvGrpSpPr/>
            <p:nvPr/>
          </p:nvGrpSpPr>
          <p:grpSpPr>
            <a:xfrm>
              <a:off x="3356" y="3317"/>
              <a:ext cx="363" cy="337"/>
              <a:chOff x="3152" y="1343"/>
              <a:chExt cx="363" cy="337"/>
            </a:xfrm>
          </p:grpSpPr>
          <p:sp>
            <p:nvSpPr>
              <p:cNvPr id="13331" name="Oval 36"/>
              <p:cNvSpPr/>
              <p:nvPr/>
            </p:nvSpPr>
            <p:spPr>
              <a:xfrm>
                <a:off x="3288" y="1343"/>
                <a:ext cx="46" cy="45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p>
                <a:pPr eaLnBrk="1" hangingPunct="1"/>
                <a:endParaRPr lang="zh-CN" altLang="en-US" sz="2800" dirty="0">
                  <a:solidFill>
                    <a:srgbClr val="000099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  <p:sp>
            <p:nvSpPr>
              <p:cNvPr id="13332" name="Text Box 43"/>
              <p:cNvSpPr txBox="1"/>
              <p:nvPr/>
            </p:nvSpPr>
            <p:spPr>
              <a:xfrm>
                <a:off x="3152" y="1411"/>
                <a:ext cx="363" cy="26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>
                <a:spAutoFit/>
              </a:bodyPr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800" dirty="0">
                    <a:solidFill>
                      <a:srgbClr val="000099"/>
                    </a:solidFill>
                    <a:latin typeface="Times New Roman" panose="02020603050405020304" pitchFamily="18" charset="0"/>
                    <a:ea typeface="华文仿宋" pitchFamily="2" charset="-122"/>
                  </a:rPr>
                  <a:t> </a:t>
                </a:r>
                <a:r>
                  <a:rPr lang="en-US" altLang="zh-CN" sz="2800" dirty="0">
                    <a:solidFill>
                      <a:srgbClr val="000099"/>
                    </a:solidFill>
                    <a:latin typeface="Times New Roman" panose="02020603050405020304" pitchFamily="18" charset="0"/>
                    <a:ea typeface="华文仿宋" pitchFamily="2" charset="-122"/>
                  </a:rPr>
                  <a:t>C</a:t>
                </a:r>
                <a:r>
                  <a:rPr lang="en-US" altLang="zh-CN" sz="2800" baseline="-25000" dirty="0">
                    <a:solidFill>
                      <a:srgbClr val="000099"/>
                    </a:solidFill>
                    <a:latin typeface="Times New Roman" panose="02020603050405020304" pitchFamily="18" charset="0"/>
                    <a:ea typeface="华文仿宋" pitchFamily="2" charset="-122"/>
                  </a:rPr>
                  <a:t>2</a:t>
                </a:r>
                <a:endParaRPr lang="en-US" altLang="zh-CN" sz="2800" baseline="-25000" dirty="0">
                  <a:solidFill>
                    <a:srgbClr val="000099"/>
                  </a:solidFill>
                  <a:latin typeface="Times New Roman" panose="02020603050405020304" pitchFamily="18" charset="0"/>
                  <a:ea typeface="华文仿宋" pitchFamily="2" charset="-122"/>
                </a:endParaRPr>
              </a:p>
            </p:txBody>
          </p:sp>
        </p:grpSp>
      </p:grpSp>
      <p:grpSp>
        <p:nvGrpSpPr>
          <p:cNvPr id="46209" name="Group 129"/>
          <p:cNvGrpSpPr/>
          <p:nvPr/>
        </p:nvGrpSpPr>
        <p:grpSpPr>
          <a:xfrm>
            <a:off x="1727200" y="4297363"/>
            <a:ext cx="2444750" cy="2444750"/>
            <a:chOff x="1088" y="2570"/>
            <a:chExt cx="1540" cy="1540"/>
          </a:xfrm>
        </p:grpSpPr>
        <p:sp>
          <p:nvSpPr>
            <p:cNvPr id="13325" name="Oval 38"/>
            <p:cNvSpPr/>
            <p:nvPr/>
          </p:nvSpPr>
          <p:spPr>
            <a:xfrm>
              <a:off x="1088" y="2570"/>
              <a:ext cx="1540" cy="154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47FFFF">
                    <a:alpha val="49001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2700" cap="flat" cmpd="sng">
              <a:solidFill>
                <a:srgbClr val="00F8F2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pPr eaLnBrk="1" hangingPunct="1"/>
              <a:endParaRPr lang="zh-CN" alt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  <p:grpSp>
          <p:nvGrpSpPr>
            <p:cNvPr id="13326" name="Group 109"/>
            <p:cNvGrpSpPr/>
            <p:nvPr/>
          </p:nvGrpSpPr>
          <p:grpSpPr>
            <a:xfrm>
              <a:off x="1700" y="3317"/>
              <a:ext cx="408" cy="360"/>
              <a:chOff x="1723" y="1343"/>
              <a:chExt cx="408" cy="360"/>
            </a:xfrm>
          </p:grpSpPr>
          <p:sp>
            <p:nvSpPr>
              <p:cNvPr id="13327" name="Text Box 13"/>
              <p:cNvSpPr txBox="1"/>
              <p:nvPr/>
            </p:nvSpPr>
            <p:spPr>
              <a:xfrm>
                <a:off x="1723" y="1434"/>
                <a:ext cx="408" cy="26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>
                <a:spAutoFit/>
              </a:bodyPr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800" dirty="0">
                    <a:solidFill>
                      <a:srgbClr val="000099"/>
                    </a:solidFill>
                    <a:latin typeface="Times New Roman" panose="02020603050405020304" pitchFamily="18" charset="0"/>
                    <a:ea typeface="华文仿宋" pitchFamily="2" charset="-122"/>
                  </a:rPr>
                  <a:t> </a:t>
                </a:r>
                <a:r>
                  <a:rPr lang="en-US" altLang="zh-CN" sz="2800" dirty="0">
                    <a:solidFill>
                      <a:srgbClr val="000099"/>
                    </a:solidFill>
                    <a:latin typeface="Times New Roman" panose="02020603050405020304" pitchFamily="18" charset="0"/>
                    <a:ea typeface="华文仿宋" pitchFamily="2" charset="-122"/>
                  </a:rPr>
                  <a:t>C</a:t>
                </a:r>
                <a:r>
                  <a:rPr lang="en-US" altLang="zh-CN" sz="2800" baseline="-25000" dirty="0">
                    <a:solidFill>
                      <a:srgbClr val="000099"/>
                    </a:solidFill>
                    <a:latin typeface="Times New Roman" panose="02020603050405020304" pitchFamily="18" charset="0"/>
                    <a:ea typeface="华文仿宋" pitchFamily="2" charset="-122"/>
                  </a:rPr>
                  <a:t>1</a:t>
                </a:r>
                <a:endParaRPr lang="en-US" altLang="zh-CN" sz="2800" baseline="-25000" dirty="0">
                  <a:solidFill>
                    <a:srgbClr val="000099"/>
                  </a:solidFill>
                  <a:latin typeface="Times New Roman" panose="02020603050405020304" pitchFamily="18" charset="0"/>
                  <a:ea typeface="华文仿宋" pitchFamily="2" charset="-122"/>
                </a:endParaRPr>
              </a:p>
            </p:txBody>
          </p:sp>
          <p:sp>
            <p:nvSpPr>
              <p:cNvPr id="13328" name="Oval 42"/>
              <p:cNvSpPr/>
              <p:nvPr/>
            </p:nvSpPr>
            <p:spPr>
              <a:xfrm>
                <a:off x="1859" y="1343"/>
                <a:ext cx="46" cy="45"/>
              </a:xfrm>
              <a:prstGeom prst="ellipse">
                <a:avLst/>
              </a:prstGeom>
              <a:solidFill>
                <a:schemeClr val="tx1"/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p>
                <a:pPr eaLnBrk="1" hangingPunct="1"/>
                <a:endParaRPr lang="zh-CN" altLang="en-US" sz="2800" dirty="0">
                  <a:solidFill>
                    <a:srgbClr val="000099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p:grpSp>
      </p:grpSp>
      <p:sp>
        <p:nvSpPr>
          <p:cNvPr id="46171" name="xjhgx3"/>
          <p:cNvSpPr/>
          <p:nvPr/>
        </p:nvSpPr>
        <p:spPr>
          <a:xfrm>
            <a:off x="4067175" y="4979988"/>
            <a:ext cx="288925" cy="1081087"/>
          </a:xfrm>
          <a:custGeom>
            <a:avLst/>
            <a:gdLst/>
            <a:ahLst/>
            <a:cxnLst>
              <a:cxn ang="0">
                <a:pos x="2147483646" y="0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0" y="0"/>
              </a:cxn>
              <a:cxn ang="0">
                <a:pos x="2147483646" y="0"/>
              </a:cxn>
            </a:cxnLst>
            <a:pathLst>
              <a:path w="980" h="4408">
                <a:moveTo>
                  <a:pt x="980" y="0"/>
                </a:moveTo>
                <a:lnTo>
                  <a:pt x="907" y="270"/>
                </a:lnTo>
                <a:lnTo>
                  <a:pt x="845" y="542"/>
                </a:lnTo>
                <a:lnTo>
                  <a:pt x="791" y="816"/>
                </a:lnTo>
                <a:lnTo>
                  <a:pt x="748" y="1091"/>
                </a:lnTo>
                <a:lnTo>
                  <a:pt x="714" y="1368"/>
                </a:lnTo>
                <a:lnTo>
                  <a:pt x="689" y="1646"/>
                </a:lnTo>
                <a:lnTo>
                  <a:pt x="675" y="1925"/>
                </a:lnTo>
                <a:lnTo>
                  <a:pt x="670" y="2204"/>
                </a:lnTo>
                <a:lnTo>
                  <a:pt x="675" y="2483"/>
                </a:lnTo>
                <a:lnTo>
                  <a:pt x="689" y="2762"/>
                </a:lnTo>
                <a:lnTo>
                  <a:pt x="714" y="3040"/>
                </a:lnTo>
                <a:lnTo>
                  <a:pt x="748" y="3317"/>
                </a:lnTo>
                <a:lnTo>
                  <a:pt x="791" y="3592"/>
                </a:lnTo>
                <a:lnTo>
                  <a:pt x="845" y="3866"/>
                </a:lnTo>
                <a:lnTo>
                  <a:pt x="907" y="4138"/>
                </a:lnTo>
                <a:lnTo>
                  <a:pt x="980" y="4408"/>
                </a:lnTo>
                <a:lnTo>
                  <a:pt x="0" y="4408"/>
                </a:lnTo>
                <a:lnTo>
                  <a:pt x="73" y="4138"/>
                </a:lnTo>
                <a:lnTo>
                  <a:pt x="135" y="3866"/>
                </a:lnTo>
                <a:lnTo>
                  <a:pt x="189" y="3592"/>
                </a:lnTo>
                <a:lnTo>
                  <a:pt x="232" y="3317"/>
                </a:lnTo>
                <a:lnTo>
                  <a:pt x="266" y="3040"/>
                </a:lnTo>
                <a:lnTo>
                  <a:pt x="291" y="2762"/>
                </a:lnTo>
                <a:lnTo>
                  <a:pt x="305" y="2483"/>
                </a:lnTo>
                <a:lnTo>
                  <a:pt x="310" y="2204"/>
                </a:lnTo>
                <a:lnTo>
                  <a:pt x="305" y="1925"/>
                </a:lnTo>
                <a:lnTo>
                  <a:pt x="291" y="1646"/>
                </a:lnTo>
                <a:lnTo>
                  <a:pt x="266" y="1368"/>
                </a:lnTo>
                <a:lnTo>
                  <a:pt x="232" y="1091"/>
                </a:lnTo>
                <a:lnTo>
                  <a:pt x="189" y="816"/>
                </a:lnTo>
                <a:lnTo>
                  <a:pt x="135" y="542"/>
                </a:lnTo>
                <a:lnTo>
                  <a:pt x="73" y="270"/>
                </a:lnTo>
                <a:lnTo>
                  <a:pt x="0" y="0"/>
                </a:lnTo>
                <a:lnTo>
                  <a:pt x="980" y="0"/>
                </a:lnTo>
                <a:close/>
              </a:path>
            </a:pathLst>
          </a:custGeom>
          <a:gradFill rotWithShape="1">
            <a:gsLst>
              <a:gs pos="0">
                <a:srgbClr val="D5FFFF">
                  <a:alpha val="100000"/>
                </a:srgbClr>
              </a:gs>
              <a:gs pos="50000">
                <a:srgbClr val="47FFFF">
                  <a:alpha val="100000"/>
                </a:srgbClr>
              </a:gs>
              <a:gs pos="100000">
                <a:srgbClr val="D5FFFF">
                  <a:alpha val="100000"/>
                </a:srgbClr>
              </a:gs>
            </a:gsLst>
            <a:lin ang="5400000" scaled="1"/>
            <a:tileRect/>
          </a:gradFill>
          <a:ln w="28575" cap="flat" cmpd="sng">
            <a:solidFill>
              <a:srgbClr val="2D5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grpSp>
        <p:nvGrpSpPr>
          <p:cNvPr id="46195" name="Group 115"/>
          <p:cNvGrpSpPr/>
          <p:nvPr/>
        </p:nvGrpSpPr>
        <p:grpSpPr>
          <a:xfrm>
            <a:off x="4032250" y="2459038"/>
            <a:ext cx="215900" cy="1008062"/>
            <a:chOff x="2517" y="1141"/>
            <a:chExt cx="136" cy="635"/>
          </a:xfrm>
        </p:grpSpPr>
        <p:sp>
          <p:nvSpPr>
            <p:cNvPr id="13323" name="xjhgx2"/>
            <p:cNvSpPr/>
            <p:nvPr/>
          </p:nvSpPr>
          <p:spPr>
            <a:xfrm>
              <a:off x="2517" y="1141"/>
              <a:ext cx="136" cy="6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gradFill rotWithShape="1">
              <a:gsLst>
                <a:gs pos="0">
                  <a:srgbClr val="D5FFFF">
                    <a:alpha val="100000"/>
                  </a:srgbClr>
                </a:gs>
                <a:gs pos="50000">
                  <a:srgbClr val="71FFFF">
                    <a:alpha val="100000"/>
                  </a:srgbClr>
                </a:gs>
                <a:gs pos="100000">
                  <a:srgbClr val="D5FFFF">
                    <a:alpha val="100000"/>
                  </a:srgbClr>
                </a:gs>
              </a:gsLst>
              <a:lin ang="5400000" scaled="1"/>
              <a:tileRect/>
            </a:gradFill>
            <a:ln w="28575" cap="flat" cmpd="sng">
              <a:solidFill>
                <a:srgbClr val="2D5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3324" name="Line 113"/>
            <p:cNvSpPr/>
            <p:nvPr/>
          </p:nvSpPr>
          <p:spPr>
            <a:xfrm>
              <a:off x="2585" y="1162"/>
              <a:ext cx="0" cy="612"/>
            </a:xfrm>
            <a:prstGeom prst="line">
              <a:avLst/>
            </a:prstGeom>
            <a:ln w="9525" cap="flat" cmpd="sng">
              <a:solidFill>
                <a:srgbClr val="00F8F2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13321" name="TextBox 11"/>
          <p:cNvSpPr txBox="1"/>
          <p:nvPr/>
        </p:nvSpPr>
        <p:spPr>
          <a:xfrm>
            <a:off x="642938" y="476250"/>
            <a:ext cx="5153025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36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一、凸透镜和凹透镜</a:t>
            </a:r>
            <a:endParaRPr lang="en-US" altLang="zh-CN" sz="3600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3322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grpSp>
        <p:nvGrpSpPr>
          <p:cNvPr id="48163" name="Group 35"/>
          <p:cNvGrpSpPr/>
          <p:nvPr/>
        </p:nvGrpSpPr>
        <p:grpSpPr>
          <a:xfrm>
            <a:off x="2484438" y="4689475"/>
            <a:ext cx="3816350" cy="1836738"/>
            <a:chOff x="1088" y="2478"/>
            <a:chExt cx="3128" cy="1540"/>
          </a:xfrm>
        </p:grpSpPr>
        <p:sp>
          <p:nvSpPr>
            <p:cNvPr id="14369" name="Oval 38"/>
            <p:cNvSpPr/>
            <p:nvPr/>
          </p:nvSpPr>
          <p:spPr>
            <a:xfrm>
              <a:off x="1088" y="2478"/>
              <a:ext cx="1540" cy="154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47FFFF">
                    <a:alpha val="49001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>
              <a:solidFill>
                <a:srgbClr val="2D5FFF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pPr eaLnBrk="1" hangingPunct="1"/>
              <a:endParaRPr lang="zh-CN" alt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  <p:sp>
          <p:nvSpPr>
            <p:cNvPr id="14370" name="Oval 39"/>
            <p:cNvSpPr/>
            <p:nvPr/>
          </p:nvSpPr>
          <p:spPr>
            <a:xfrm>
              <a:off x="2676" y="2478"/>
              <a:ext cx="1540" cy="1540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42998"/>
                  </a:schemeClr>
                </a:gs>
                <a:gs pos="100000">
                  <a:srgbClr val="47FFFF">
                    <a:alpha val="43999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>
              <a:solidFill>
                <a:srgbClr val="2D5FFF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pPr eaLnBrk="1" hangingPunct="1"/>
              <a:endParaRPr lang="zh-CN" alt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  <p:sp>
          <p:nvSpPr>
            <p:cNvPr id="14371" name="xjhgx3"/>
            <p:cNvSpPr/>
            <p:nvPr/>
          </p:nvSpPr>
          <p:spPr>
            <a:xfrm>
              <a:off x="2562" y="2908"/>
              <a:ext cx="182" cy="68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pathLst>
                <a:path w="980" h="4408">
                  <a:moveTo>
                    <a:pt x="980" y="0"/>
                  </a:moveTo>
                  <a:lnTo>
                    <a:pt x="907" y="270"/>
                  </a:lnTo>
                  <a:lnTo>
                    <a:pt x="845" y="542"/>
                  </a:lnTo>
                  <a:lnTo>
                    <a:pt x="791" y="816"/>
                  </a:lnTo>
                  <a:lnTo>
                    <a:pt x="748" y="1091"/>
                  </a:lnTo>
                  <a:lnTo>
                    <a:pt x="714" y="1368"/>
                  </a:lnTo>
                  <a:lnTo>
                    <a:pt x="689" y="1646"/>
                  </a:lnTo>
                  <a:lnTo>
                    <a:pt x="675" y="1925"/>
                  </a:lnTo>
                  <a:lnTo>
                    <a:pt x="670" y="2204"/>
                  </a:lnTo>
                  <a:lnTo>
                    <a:pt x="675" y="2483"/>
                  </a:lnTo>
                  <a:lnTo>
                    <a:pt x="689" y="2762"/>
                  </a:lnTo>
                  <a:lnTo>
                    <a:pt x="714" y="3040"/>
                  </a:lnTo>
                  <a:lnTo>
                    <a:pt x="748" y="3317"/>
                  </a:lnTo>
                  <a:lnTo>
                    <a:pt x="791" y="3592"/>
                  </a:lnTo>
                  <a:lnTo>
                    <a:pt x="845" y="3866"/>
                  </a:lnTo>
                  <a:lnTo>
                    <a:pt x="907" y="4138"/>
                  </a:lnTo>
                  <a:lnTo>
                    <a:pt x="980" y="4408"/>
                  </a:lnTo>
                  <a:lnTo>
                    <a:pt x="0" y="4408"/>
                  </a:lnTo>
                  <a:lnTo>
                    <a:pt x="73" y="4138"/>
                  </a:lnTo>
                  <a:lnTo>
                    <a:pt x="135" y="3866"/>
                  </a:lnTo>
                  <a:lnTo>
                    <a:pt x="189" y="3592"/>
                  </a:lnTo>
                  <a:lnTo>
                    <a:pt x="232" y="3317"/>
                  </a:lnTo>
                  <a:lnTo>
                    <a:pt x="266" y="3040"/>
                  </a:lnTo>
                  <a:lnTo>
                    <a:pt x="291" y="2762"/>
                  </a:lnTo>
                  <a:lnTo>
                    <a:pt x="305" y="2483"/>
                  </a:lnTo>
                  <a:lnTo>
                    <a:pt x="310" y="2204"/>
                  </a:lnTo>
                  <a:lnTo>
                    <a:pt x="305" y="1925"/>
                  </a:lnTo>
                  <a:lnTo>
                    <a:pt x="291" y="1646"/>
                  </a:lnTo>
                  <a:lnTo>
                    <a:pt x="266" y="1368"/>
                  </a:lnTo>
                  <a:lnTo>
                    <a:pt x="232" y="1091"/>
                  </a:lnTo>
                  <a:lnTo>
                    <a:pt x="189" y="816"/>
                  </a:lnTo>
                  <a:lnTo>
                    <a:pt x="135" y="542"/>
                  </a:lnTo>
                  <a:lnTo>
                    <a:pt x="73" y="270"/>
                  </a:lnTo>
                  <a:lnTo>
                    <a:pt x="0" y="0"/>
                  </a:lnTo>
                  <a:lnTo>
                    <a:pt x="980" y="0"/>
                  </a:lnTo>
                  <a:close/>
                </a:path>
              </a:pathLst>
            </a:custGeom>
            <a:gradFill rotWithShape="1">
              <a:gsLst>
                <a:gs pos="0">
                  <a:srgbClr val="D5FFFF">
                    <a:alpha val="100000"/>
                  </a:srgbClr>
                </a:gs>
                <a:gs pos="50000">
                  <a:srgbClr val="47FFFF">
                    <a:alpha val="100000"/>
                  </a:srgbClr>
                </a:gs>
                <a:gs pos="100000">
                  <a:srgbClr val="D5FFFF">
                    <a:alpha val="100000"/>
                  </a:srgbClr>
                </a:gs>
              </a:gsLst>
              <a:lin ang="5400000" scaled="1"/>
              <a:tileRect/>
            </a:gradFill>
            <a:ln w="28575" cap="flat" cmpd="sng">
              <a:solidFill>
                <a:srgbClr val="2D5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48176" name="Group 48"/>
          <p:cNvGrpSpPr/>
          <p:nvPr/>
        </p:nvGrpSpPr>
        <p:grpSpPr>
          <a:xfrm>
            <a:off x="2700338" y="2352675"/>
            <a:ext cx="3538537" cy="1908175"/>
            <a:chOff x="136" y="2205"/>
            <a:chExt cx="2229" cy="1202"/>
          </a:xfrm>
        </p:grpSpPr>
        <p:sp>
          <p:nvSpPr>
            <p:cNvPr id="14364" name="Oval 38"/>
            <p:cNvSpPr/>
            <p:nvPr/>
          </p:nvSpPr>
          <p:spPr>
            <a:xfrm>
              <a:off x="136" y="2205"/>
              <a:ext cx="1186" cy="120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47FFFF">
                    <a:alpha val="49001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>
              <a:solidFill>
                <a:srgbClr val="2D5FFF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pPr eaLnBrk="1" hangingPunct="1"/>
              <a:endParaRPr lang="zh-CN" alt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  <p:sp>
          <p:nvSpPr>
            <p:cNvPr id="14365" name="Oval 39"/>
            <p:cNvSpPr/>
            <p:nvPr/>
          </p:nvSpPr>
          <p:spPr>
            <a:xfrm>
              <a:off x="1179" y="2205"/>
              <a:ext cx="1186" cy="1202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42998"/>
                  </a:schemeClr>
                </a:gs>
                <a:gs pos="100000">
                  <a:srgbClr val="47FFFF">
                    <a:alpha val="43999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>
              <a:solidFill>
                <a:srgbClr val="2D5FFF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pPr eaLnBrk="1" hangingPunct="1"/>
              <a:endParaRPr lang="zh-CN" alt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  <p:grpSp>
          <p:nvGrpSpPr>
            <p:cNvPr id="14366" name="Group 22"/>
            <p:cNvGrpSpPr/>
            <p:nvPr/>
          </p:nvGrpSpPr>
          <p:grpSpPr>
            <a:xfrm>
              <a:off x="1179" y="2523"/>
              <a:ext cx="136" cy="590"/>
              <a:chOff x="2517" y="1141"/>
              <a:chExt cx="136" cy="635"/>
            </a:xfrm>
          </p:grpSpPr>
          <p:sp>
            <p:nvSpPr>
              <p:cNvPr id="14367" name="xjhgx2"/>
              <p:cNvSpPr/>
              <p:nvPr/>
            </p:nvSpPr>
            <p:spPr>
              <a:xfrm>
                <a:off x="2517" y="1141"/>
                <a:ext cx="136" cy="6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pathLst>
                  <a:path w="620" h="4408">
                    <a:moveTo>
                      <a:pt x="310" y="0"/>
                    </a:moveTo>
                    <a:lnTo>
                      <a:pt x="237" y="270"/>
                    </a:lnTo>
                    <a:lnTo>
                      <a:pt x="175" y="542"/>
                    </a:lnTo>
                    <a:lnTo>
                      <a:pt x="121" y="816"/>
                    </a:lnTo>
                    <a:lnTo>
                      <a:pt x="78" y="1091"/>
                    </a:lnTo>
                    <a:lnTo>
                      <a:pt x="44" y="1368"/>
                    </a:lnTo>
                    <a:lnTo>
                      <a:pt x="19" y="1646"/>
                    </a:lnTo>
                    <a:lnTo>
                      <a:pt x="5" y="1925"/>
                    </a:lnTo>
                    <a:lnTo>
                      <a:pt x="0" y="2204"/>
                    </a:lnTo>
                    <a:lnTo>
                      <a:pt x="5" y="2483"/>
                    </a:lnTo>
                    <a:lnTo>
                      <a:pt x="19" y="2762"/>
                    </a:lnTo>
                    <a:lnTo>
                      <a:pt x="44" y="3040"/>
                    </a:lnTo>
                    <a:lnTo>
                      <a:pt x="78" y="3317"/>
                    </a:lnTo>
                    <a:lnTo>
                      <a:pt x="121" y="3592"/>
                    </a:lnTo>
                    <a:lnTo>
                      <a:pt x="175" y="3866"/>
                    </a:lnTo>
                    <a:lnTo>
                      <a:pt x="237" y="4138"/>
                    </a:lnTo>
                    <a:lnTo>
                      <a:pt x="310" y="4408"/>
                    </a:lnTo>
                    <a:lnTo>
                      <a:pt x="383" y="4138"/>
                    </a:lnTo>
                    <a:lnTo>
                      <a:pt x="445" y="3866"/>
                    </a:lnTo>
                    <a:lnTo>
                      <a:pt x="499" y="3592"/>
                    </a:lnTo>
                    <a:lnTo>
                      <a:pt x="542" y="3317"/>
                    </a:lnTo>
                    <a:lnTo>
                      <a:pt x="576" y="3040"/>
                    </a:lnTo>
                    <a:lnTo>
                      <a:pt x="601" y="2762"/>
                    </a:lnTo>
                    <a:lnTo>
                      <a:pt x="615" y="2483"/>
                    </a:lnTo>
                    <a:lnTo>
                      <a:pt x="620" y="2204"/>
                    </a:lnTo>
                    <a:lnTo>
                      <a:pt x="615" y="1925"/>
                    </a:lnTo>
                    <a:lnTo>
                      <a:pt x="601" y="1646"/>
                    </a:lnTo>
                    <a:lnTo>
                      <a:pt x="576" y="1368"/>
                    </a:lnTo>
                    <a:lnTo>
                      <a:pt x="542" y="1091"/>
                    </a:lnTo>
                    <a:lnTo>
                      <a:pt x="499" y="816"/>
                    </a:lnTo>
                    <a:lnTo>
                      <a:pt x="445" y="542"/>
                    </a:lnTo>
                    <a:lnTo>
                      <a:pt x="383" y="270"/>
                    </a:lnTo>
                    <a:lnTo>
                      <a:pt x="31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5FFFF">
                      <a:alpha val="100000"/>
                    </a:srgbClr>
                  </a:gs>
                  <a:gs pos="50000">
                    <a:srgbClr val="71FFFF">
                      <a:alpha val="100000"/>
                    </a:srgbClr>
                  </a:gs>
                  <a:gs pos="100000">
                    <a:srgbClr val="D5FFFF">
                      <a:alpha val="100000"/>
                    </a:srgbClr>
                  </a:gs>
                </a:gsLst>
                <a:lin ang="5400000" scaled="1"/>
                <a:tileRect/>
              </a:gradFill>
              <a:ln w="28575" cap="flat" cmpd="sng">
                <a:solidFill>
                  <a:srgbClr val="2D5FFF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4368" name="Line 24"/>
              <p:cNvSpPr/>
              <p:nvPr/>
            </p:nvSpPr>
            <p:spPr>
              <a:xfrm>
                <a:off x="2585" y="1162"/>
                <a:ext cx="0" cy="612"/>
              </a:xfrm>
              <a:prstGeom prst="line">
                <a:avLst/>
              </a:prstGeom>
              <a:ln w="19050" cap="flat" cmpd="sng">
                <a:solidFill>
                  <a:srgbClr val="00F8F2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48179" name="Group 51"/>
          <p:cNvGrpSpPr/>
          <p:nvPr/>
        </p:nvGrpSpPr>
        <p:grpSpPr>
          <a:xfrm>
            <a:off x="287338" y="4581525"/>
            <a:ext cx="2017712" cy="1873250"/>
            <a:chOff x="2404" y="2251"/>
            <a:chExt cx="1361" cy="1270"/>
          </a:xfrm>
        </p:grpSpPr>
        <p:sp>
          <p:nvSpPr>
            <p:cNvPr id="14361" name="AutoShape 37"/>
            <p:cNvSpPr/>
            <p:nvPr/>
          </p:nvSpPr>
          <p:spPr>
            <a:xfrm>
              <a:off x="3593" y="2531"/>
              <a:ext cx="172" cy="692"/>
            </a:xfrm>
            <a:prstGeom prst="rightBracket">
              <a:avLst>
                <a:gd name="adj" fmla="val 0"/>
              </a:avLst>
            </a:prstGeom>
            <a:gradFill rotWithShape="1">
              <a:gsLst>
                <a:gs pos="0">
                  <a:srgbClr val="D5FFFF"/>
                </a:gs>
                <a:gs pos="50000">
                  <a:srgbClr val="47FFFF"/>
                </a:gs>
                <a:gs pos="100000">
                  <a:srgbClr val="D5FFFF"/>
                </a:gs>
              </a:gsLst>
              <a:lin ang="5400000" scaled="1"/>
              <a:tileRect/>
            </a:gradFill>
            <a:ln w="28575" cap="flat" cmpd="sng">
              <a:solidFill>
                <a:srgbClr val="2D5FFF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pPr eaLnBrk="1" hangingPunct="1"/>
              <a:endParaRPr lang="zh-CN" altLang="en-US" sz="3200" dirty="0">
                <a:latin typeface="Times New Roman" panose="02020603050405020304" pitchFamily="18" charset="0"/>
                <a:ea typeface="华文仿宋" pitchFamily="2" charset="-122"/>
              </a:endParaRPr>
            </a:p>
          </p:txBody>
        </p:sp>
        <p:sp>
          <p:nvSpPr>
            <p:cNvPr id="14362" name="Oval 38"/>
            <p:cNvSpPr/>
            <p:nvPr/>
          </p:nvSpPr>
          <p:spPr>
            <a:xfrm>
              <a:off x="2404" y="2251"/>
              <a:ext cx="1302" cy="127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ABFFFF"/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>
              <a:solidFill>
                <a:srgbClr val="2D5FFF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pPr eaLnBrk="1" hangingPunct="1"/>
              <a:endParaRPr lang="zh-CN" alt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  <p:sp>
          <p:nvSpPr>
            <p:cNvPr id="14363" name="Arc 49"/>
            <p:cNvSpPr/>
            <p:nvPr/>
          </p:nvSpPr>
          <p:spPr>
            <a:xfrm>
              <a:off x="3560" y="2537"/>
              <a:ext cx="136" cy="66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pathLst>
                <a:path w="21600" h="40396" fill="none">
                  <a:moveTo>
                    <a:pt x="6074" y="-1"/>
                  </a:moveTo>
                  <a:cubicBezTo>
                    <a:pt x="15277" y="2696"/>
                    <a:pt x="21600" y="11138"/>
                    <a:pt x="21600" y="20728"/>
                  </a:cubicBezTo>
                  <a:cubicBezTo>
                    <a:pt x="21600" y="29201"/>
                    <a:pt x="16645" y="36892"/>
                    <a:pt x="8929" y="40395"/>
                  </a:cubicBezTo>
                </a:path>
                <a:path w="21600" h="40396" stroke="0">
                  <a:moveTo>
                    <a:pt x="6074" y="-1"/>
                  </a:moveTo>
                  <a:cubicBezTo>
                    <a:pt x="15277" y="2696"/>
                    <a:pt x="21600" y="11138"/>
                    <a:pt x="21600" y="20728"/>
                  </a:cubicBezTo>
                  <a:cubicBezTo>
                    <a:pt x="21600" y="29201"/>
                    <a:pt x="16645" y="36892"/>
                    <a:pt x="8929" y="40395"/>
                  </a:cubicBezTo>
                  <a:lnTo>
                    <a:pt x="0" y="20728"/>
                  </a:lnTo>
                  <a:lnTo>
                    <a:pt x="6074" y="-1"/>
                  </a:lnTo>
                  <a:close/>
                </a:path>
              </a:pathLst>
            </a:custGeom>
            <a:noFill/>
            <a:ln w="28575" cap="flat" cmpd="sng">
              <a:solidFill>
                <a:srgbClr val="2D5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48194" name="Group 66"/>
          <p:cNvGrpSpPr/>
          <p:nvPr/>
        </p:nvGrpSpPr>
        <p:grpSpPr>
          <a:xfrm>
            <a:off x="6443663" y="4365625"/>
            <a:ext cx="2484437" cy="2376488"/>
            <a:chOff x="4059" y="2568"/>
            <a:chExt cx="1565" cy="1497"/>
          </a:xfrm>
        </p:grpSpPr>
        <p:grpSp>
          <p:nvGrpSpPr>
            <p:cNvPr id="14354" name="Group 57"/>
            <p:cNvGrpSpPr/>
            <p:nvPr/>
          </p:nvGrpSpPr>
          <p:grpSpPr>
            <a:xfrm>
              <a:off x="4059" y="2568"/>
              <a:ext cx="1565" cy="1497"/>
              <a:chOff x="4105" y="2115"/>
              <a:chExt cx="1565" cy="1497"/>
            </a:xfrm>
          </p:grpSpPr>
          <p:sp>
            <p:nvSpPr>
              <p:cNvPr id="14357" name="Oval 38"/>
              <p:cNvSpPr/>
              <p:nvPr/>
            </p:nvSpPr>
            <p:spPr>
              <a:xfrm>
                <a:off x="4105" y="2115"/>
                <a:ext cx="1565" cy="149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ABFFFF"/>
                  </a:gs>
                </a:gsLst>
                <a:path path="shape">
                  <a:fillToRect l="50000" t="50000" r="50000" b="50000"/>
                </a:path>
                <a:tileRect/>
              </a:gradFill>
              <a:ln w="9525" cap="flat" cmpd="sng">
                <a:solidFill>
                  <a:srgbClr val="2D5FFF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p>
                <a:pPr eaLnBrk="1" hangingPunct="1"/>
                <a:endParaRPr lang="zh-CN" altLang="en-US" sz="2800" dirty="0">
                  <a:solidFill>
                    <a:srgbClr val="000099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  <p:sp>
            <p:nvSpPr>
              <p:cNvPr id="14358" name="Oval 38"/>
              <p:cNvSpPr/>
              <p:nvPr/>
            </p:nvSpPr>
            <p:spPr>
              <a:xfrm>
                <a:off x="4150" y="2364"/>
                <a:ext cx="1004" cy="97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47FFFF">
                      <a:alpha val="49001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9525" cap="flat" cmpd="sng">
                <a:solidFill>
                  <a:srgbClr val="2D5FFF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p>
                <a:pPr eaLnBrk="1" hangingPunct="1"/>
                <a:endParaRPr lang="zh-CN" altLang="en-US" sz="2800" dirty="0">
                  <a:solidFill>
                    <a:srgbClr val="000099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  <p:sp>
            <p:nvSpPr>
              <p:cNvPr id="14359" name="Line 44"/>
              <p:cNvSpPr/>
              <p:nvPr/>
            </p:nvSpPr>
            <p:spPr>
              <a:xfrm>
                <a:off x="4173" y="2523"/>
                <a:ext cx="113" cy="0"/>
              </a:xfrm>
              <a:prstGeom prst="line">
                <a:avLst/>
              </a:prstGeom>
              <a:ln w="28575" cap="flat" cmpd="sng">
                <a:solidFill>
                  <a:srgbClr val="2D5F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14360" name="Line 45"/>
              <p:cNvSpPr/>
              <p:nvPr/>
            </p:nvSpPr>
            <p:spPr>
              <a:xfrm flipV="1">
                <a:off x="4192" y="3203"/>
                <a:ext cx="117" cy="7"/>
              </a:xfrm>
              <a:prstGeom prst="line">
                <a:avLst/>
              </a:prstGeom>
              <a:ln w="28575" cap="flat" cmpd="sng">
                <a:solidFill>
                  <a:srgbClr val="2D5FFF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sp>
          <p:nvSpPr>
            <p:cNvPr id="14355" name="Arc 53"/>
            <p:cNvSpPr/>
            <p:nvPr/>
          </p:nvSpPr>
          <p:spPr>
            <a:xfrm flipH="1">
              <a:off x="4059" y="2979"/>
              <a:ext cx="158" cy="68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pathLst>
                <a:path w="21600" h="39007" fill="none">
                  <a:moveTo>
                    <a:pt x="10018" y="0"/>
                  </a:moveTo>
                  <a:cubicBezTo>
                    <a:pt x="17138" y="3727"/>
                    <a:pt x="21600" y="11099"/>
                    <a:pt x="21600" y="19136"/>
                  </a:cubicBezTo>
                  <a:cubicBezTo>
                    <a:pt x="21600" y="27792"/>
                    <a:pt x="16431" y="35613"/>
                    <a:pt x="8467" y="39006"/>
                  </a:cubicBezTo>
                </a:path>
                <a:path w="21600" h="39007" stroke="0">
                  <a:moveTo>
                    <a:pt x="10018" y="0"/>
                  </a:moveTo>
                  <a:cubicBezTo>
                    <a:pt x="17138" y="3727"/>
                    <a:pt x="21600" y="11099"/>
                    <a:pt x="21600" y="19136"/>
                  </a:cubicBezTo>
                  <a:cubicBezTo>
                    <a:pt x="21600" y="27792"/>
                    <a:pt x="16431" y="35613"/>
                    <a:pt x="8467" y="39006"/>
                  </a:cubicBezTo>
                  <a:lnTo>
                    <a:pt x="0" y="19136"/>
                  </a:lnTo>
                  <a:lnTo>
                    <a:pt x="10018" y="0"/>
                  </a:lnTo>
                  <a:close/>
                </a:path>
              </a:pathLst>
            </a:custGeom>
            <a:noFill/>
            <a:ln w="28575" cap="flat" cmpd="sng">
              <a:solidFill>
                <a:srgbClr val="2D5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4356" name="Arc 54"/>
            <p:cNvSpPr/>
            <p:nvPr/>
          </p:nvSpPr>
          <p:spPr>
            <a:xfrm flipH="1">
              <a:off x="4104" y="2969"/>
              <a:ext cx="317" cy="6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pathLst>
                <a:path w="21600" h="36828" fill="none">
                  <a:moveTo>
                    <a:pt x="11269" y="-1"/>
                  </a:moveTo>
                  <a:cubicBezTo>
                    <a:pt x="17686" y="3924"/>
                    <a:pt x="21600" y="10904"/>
                    <a:pt x="21600" y="18427"/>
                  </a:cubicBezTo>
                  <a:cubicBezTo>
                    <a:pt x="21600" y="25931"/>
                    <a:pt x="17704" y="32898"/>
                    <a:pt x="11311" y="36828"/>
                  </a:cubicBezTo>
                </a:path>
                <a:path w="21600" h="36828" stroke="0">
                  <a:moveTo>
                    <a:pt x="11269" y="-1"/>
                  </a:moveTo>
                  <a:cubicBezTo>
                    <a:pt x="17686" y="3924"/>
                    <a:pt x="21600" y="10904"/>
                    <a:pt x="21600" y="18427"/>
                  </a:cubicBezTo>
                  <a:cubicBezTo>
                    <a:pt x="21600" y="25931"/>
                    <a:pt x="17704" y="32898"/>
                    <a:pt x="11311" y="36828"/>
                  </a:cubicBezTo>
                  <a:lnTo>
                    <a:pt x="0" y="18427"/>
                  </a:lnTo>
                  <a:lnTo>
                    <a:pt x="11269" y="-1"/>
                  </a:lnTo>
                  <a:close/>
                </a:path>
              </a:pathLst>
            </a:custGeom>
            <a:noFill/>
            <a:ln w="28575" cap="flat" cmpd="sng">
              <a:solidFill>
                <a:srgbClr val="2D5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</p:grpSp>
      <p:sp>
        <p:nvSpPr>
          <p:cNvPr id="14342" name="TextBox 11"/>
          <p:cNvSpPr txBox="1"/>
          <p:nvPr/>
        </p:nvSpPr>
        <p:spPr>
          <a:xfrm>
            <a:off x="611188" y="1554163"/>
            <a:ext cx="80645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透镜的两个表面至少一个是球面的一部分。</a:t>
            </a:r>
            <a:endParaRPr lang="en-US" altLang="zh-CN" sz="2800" dirty="0">
              <a:solidFill>
                <a:schemeClr val="tx2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48192" name="Group 64"/>
          <p:cNvGrpSpPr/>
          <p:nvPr/>
        </p:nvGrpSpPr>
        <p:grpSpPr>
          <a:xfrm>
            <a:off x="323850" y="2352675"/>
            <a:ext cx="1944688" cy="1908175"/>
            <a:chOff x="204" y="1185"/>
            <a:chExt cx="1225" cy="1202"/>
          </a:xfrm>
        </p:grpSpPr>
        <p:sp>
          <p:nvSpPr>
            <p:cNvPr id="14351" name="Oval 38"/>
            <p:cNvSpPr/>
            <p:nvPr/>
          </p:nvSpPr>
          <p:spPr>
            <a:xfrm>
              <a:off x="204" y="1185"/>
              <a:ext cx="1225" cy="120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47FFFF">
                    <a:alpha val="49001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>
              <a:solidFill>
                <a:srgbClr val="2D5FFF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pPr eaLnBrk="1" hangingPunct="1"/>
              <a:endParaRPr lang="zh-CN" alt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  <p:sp>
          <p:nvSpPr>
            <p:cNvPr id="14352" name="Line 26"/>
            <p:cNvSpPr/>
            <p:nvPr/>
          </p:nvSpPr>
          <p:spPr>
            <a:xfrm>
              <a:off x="1315" y="1434"/>
              <a:ext cx="0" cy="704"/>
            </a:xfrm>
            <a:prstGeom prst="line">
              <a:avLst/>
            </a:prstGeom>
            <a:ln w="28575" cap="flat" cmpd="sng">
              <a:solidFill>
                <a:srgbClr val="2D5F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4353" name="Arc 63"/>
            <p:cNvSpPr/>
            <p:nvPr/>
          </p:nvSpPr>
          <p:spPr>
            <a:xfrm>
              <a:off x="1224" y="1434"/>
              <a:ext cx="204" cy="7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pathLst>
                <a:path w="21600" h="39800" fill="none">
                  <a:moveTo>
                    <a:pt x="8575" y="0"/>
                  </a:moveTo>
                  <a:cubicBezTo>
                    <a:pt x="16481" y="3420"/>
                    <a:pt x="21600" y="11210"/>
                    <a:pt x="21600" y="19825"/>
                  </a:cubicBezTo>
                  <a:cubicBezTo>
                    <a:pt x="21600" y="28579"/>
                    <a:pt x="16316" y="36467"/>
                    <a:pt x="8220" y="39799"/>
                  </a:cubicBezTo>
                </a:path>
                <a:path w="21600" h="39800" stroke="0">
                  <a:moveTo>
                    <a:pt x="8575" y="0"/>
                  </a:moveTo>
                  <a:cubicBezTo>
                    <a:pt x="16481" y="3420"/>
                    <a:pt x="21600" y="11210"/>
                    <a:pt x="21600" y="19825"/>
                  </a:cubicBezTo>
                  <a:cubicBezTo>
                    <a:pt x="21600" y="28579"/>
                    <a:pt x="16316" y="36467"/>
                    <a:pt x="8220" y="39799"/>
                  </a:cubicBezTo>
                  <a:lnTo>
                    <a:pt x="0" y="19825"/>
                  </a:lnTo>
                  <a:lnTo>
                    <a:pt x="8575" y="0"/>
                  </a:lnTo>
                  <a:close/>
                </a:path>
              </a:pathLst>
            </a:custGeom>
            <a:noFill/>
            <a:ln w="28575" cap="flat" cmpd="sng">
              <a:solidFill>
                <a:srgbClr val="2D5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</p:grpSp>
      <p:grpSp>
        <p:nvGrpSpPr>
          <p:cNvPr id="48196" name="Group 68"/>
          <p:cNvGrpSpPr/>
          <p:nvPr/>
        </p:nvGrpSpPr>
        <p:grpSpPr>
          <a:xfrm>
            <a:off x="6732588" y="2424113"/>
            <a:ext cx="2087562" cy="1906587"/>
            <a:chOff x="4241" y="1230"/>
            <a:chExt cx="1315" cy="1201"/>
          </a:xfrm>
        </p:grpSpPr>
        <p:grpSp>
          <p:nvGrpSpPr>
            <p:cNvPr id="14347" name="Group 41"/>
            <p:cNvGrpSpPr/>
            <p:nvPr/>
          </p:nvGrpSpPr>
          <p:grpSpPr>
            <a:xfrm>
              <a:off x="4241" y="1230"/>
              <a:ext cx="1315" cy="1201"/>
              <a:chOff x="4445" y="436"/>
              <a:chExt cx="1315" cy="1248"/>
            </a:xfrm>
          </p:grpSpPr>
          <p:sp>
            <p:nvSpPr>
              <p:cNvPr id="14349" name="Oval 38"/>
              <p:cNvSpPr/>
              <p:nvPr/>
            </p:nvSpPr>
            <p:spPr>
              <a:xfrm>
                <a:off x="4445" y="572"/>
                <a:ext cx="1001" cy="963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47FFFF">
                      <a:alpha val="49001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28575" cap="flat" cmpd="sng">
                <a:solidFill>
                  <a:srgbClr val="2D5FFF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p>
                <a:pPr eaLnBrk="1" hangingPunct="1"/>
                <a:endParaRPr lang="zh-CN" altLang="en-US" sz="2800" dirty="0">
                  <a:solidFill>
                    <a:srgbClr val="000099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  <p:sp>
            <p:nvSpPr>
              <p:cNvPr id="14350" name="Oval 38"/>
              <p:cNvSpPr/>
              <p:nvPr/>
            </p:nvSpPr>
            <p:spPr>
              <a:xfrm>
                <a:off x="4539" y="436"/>
                <a:ext cx="1221" cy="124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ABFFFF"/>
                  </a:gs>
                </a:gsLst>
                <a:path path="shape">
                  <a:fillToRect l="50000" t="50000" r="50000" b="50000"/>
                </a:path>
                <a:tileRect/>
              </a:gradFill>
              <a:ln w="9525" cap="flat" cmpd="sng">
                <a:solidFill>
                  <a:srgbClr val="2D5FFF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p>
                <a:pPr eaLnBrk="1" hangingPunct="1"/>
                <a:endParaRPr lang="zh-CN" altLang="en-US" sz="2800" dirty="0">
                  <a:solidFill>
                    <a:srgbClr val="000099"/>
                  </a:solidFill>
                  <a:latin typeface="Times New Roman" panose="02020603050405020304" pitchFamily="18" charset="0"/>
                  <a:ea typeface="楷体" panose="02010609060101010101" pitchFamily="49" charset="-122"/>
                </a:endParaRPr>
              </a:p>
            </p:txBody>
          </p:sp>
        </p:grpSp>
        <p:sp>
          <p:nvSpPr>
            <p:cNvPr id="14348" name="Arc 65"/>
            <p:cNvSpPr/>
            <p:nvPr/>
          </p:nvSpPr>
          <p:spPr>
            <a:xfrm flipH="1">
              <a:off x="4332" y="1434"/>
              <a:ext cx="294" cy="79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pathLst>
                <a:path w="21600" h="38357" fill="none">
                  <a:moveTo>
                    <a:pt x="9736" y="0"/>
                  </a:moveTo>
                  <a:cubicBezTo>
                    <a:pt x="17012" y="3674"/>
                    <a:pt x="21600" y="11130"/>
                    <a:pt x="21600" y="19281"/>
                  </a:cubicBezTo>
                  <a:cubicBezTo>
                    <a:pt x="21600" y="27271"/>
                    <a:pt x="17189" y="34608"/>
                    <a:pt x="10132" y="38356"/>
                  </a:cubicBezTo>
                </a:path>
                <a:path w="21600" h="38357" stroke="0">
                  <a:moveTo>
                    <a:pt x="9736" y="0"/>
                  </a:moveTo>
                  <a:cubicBezTo>
                    <a:pt x="17012" y="3674"/>
                    <a:pt x="21600" y="11130"/>
                    <a:pt x="21600" y="19281"/>
                  </a:cubicBezTo>
                  <a:cubicBezTo>
                    <a:pt x="21600" y="27271"/>
                    <a:pt x="17189" y="34608"/>
                    <a:pt x="10132" y="38356"/>
                  </a:cubicBezTo>
                  <a:lnTo>
                    <a:pt x="0" y="19281"/>
                  </a:lnTo>
                  <a:lnTo>
                    <a:pt x="9736" y="0"/>
                  </a:lnTo>
                  <a:close/>
                </a:path>
              </a:pathLst>
            </a:custGeom>
            <a:noFill/>
            <a:ln w="28575" cap="flat" cmpd="sng">
              <a:solidFill>
                <a:srgbClr val="2D5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/>
            </a:p>
          </p:txBody>
        </p:sp>
      </p:grpSp>
      <p:pic>
        <p:nvPicPr>
          <p:cNvPr id="14345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6" name="TextBox 11"/>
          <p:cNvSpPr txBox="1"/>
          <p:nvPr/>
        </p:nvSpPr>
        <p:spPr>
          <a:xfrm>
            <a:off x="642938" y="476250"/>
            <a:ext cx="5153025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36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一、凸透镜和凹透镜</a:t>
            </a:r>
            <a:endParaRPr lang="en-US" altLang="zh-CN" sz="3600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5362" name="Text Box 3"/>
          <p:cNvSpPr txBox="1"/>
          <p:nvPr/>
        </p:nvSpPr>
        <p:spPr>
          <a:xfrm>
            <a:off x="684213" y="692150"/>
            <a:ext cx="3276600" cy="585788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rgbClr val="0066CC"/>
                </a:solidFill>
                <a:latin typeface="楷体_GB2312"/>
                <a:ea typeface="楷体_GB2312"/>
              </a:rPr>
              <a:t>  </a:t>
            </a:r>
            <a:r>
              <a:rPr lang="zh-CN" altLang="en-US" sz="3200" dirty="0">
                <a:solidFill>
                  <a:srgbClr val="0066CC"/>
                </a:solidFill>
                <a:latin typeface="楷体_GB2312"/>
                <a:ea typeface="楷体_GB2312"/>
              </a:rPr>
              <a:t>给透镜分类</a:t>
            </a:r>
            <a:endParaRPr lang="en-US" altLang="zh-CN" sz="3200" dirty="0">
              <a:solidFill>
                <a:srgbClr val="0066CC"/>
              </a:solidFill>
              <a:latin typeface="楷体_GB2312"/>
              <a:ea typeface="楷体_GB2312"/>
            </a:endParaRPr>
          </a:p>
        </p:txBody>
      </p:sp>
      <p:sp>
        <p:nvSpPr>
          <p:cNvPr id="15363" name="Rectangle 5"/>
          <p:cNvSpPr/>
          <p:nvPr/>
        </p:nvSpPr>
        <p:spPr>
          <a:xfrm>
            <a:off x="1371600" y="5135563"/>
            <a:ext cx="80010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属于凸透镜的是</a:t>
            </a: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华文仿宋" pitchFamily="2" charset="-122"/>
              </a:rPr>
              <a:t>（        ）</a:t>
            </a:r>
            <a:endParaRPr lang="zh-CN" altLang="en-US" sz="2800" dirty="0">
              <a:solidFill>
                <a:schemeClr val="tx2"/>
              </a:solidFill>
              <a:latin typeface="宋体" panose="02010600030101010101" pitchFamily="2" charset="-122"/>
              <a:ea typeface="华文仿宋" pitchFamily="2" charset="-122"/>
            </a:endParaRPr>
          </a:p>
        </p:txBody>
      </p:sp>
      <p:sp>
        <p:nvSpPr>
          <p:cNvPr id="15364" name="Rectangle 6"/>
          <p:cNvSpPr/>
          <p:nvPr/>
        </p:nvSpPr>
        <p:spPr>
          <a:xfrm>
            <a:off x="1403350" y="5927725"/>
            <a:ext cx="65532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属于凹透镜的是</a:t>
            </a: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华文仿宋" pitchFamily="2" charset="-122"/>
              </a:rPr>
              <a:t>（        ）            </a:t>
            </a:r>
            <a:endParaRPr lang="zh-CN" altLang="en-US" sz="2800" dirty="0">
              <a:solidFill>
                <a:schemeClr val="tx2"/>
              </a:solidFill>
              <a:latin typeface="宋体" panose="02010600030101010101" pitchFamily="2" charset="-122"/>
              <a:ea typeface="华文仿宋" pitchFamily="2" charset="-122"/>
            </a:endParaRPr>
          </a:p>
        </p:txBody>
      </p:sp>
      <p:sp>
        <p:nvSpPr>
          <p:cNvPr id="9" name="Text Box 7"/>
          <p:cNvSpPr txBox="1"/>
          <p:nvPr/>
        </p:nvSpPr>
        <p:spPr>
          <a:xfrm>
            <a:off x="4427538" y="5105400"/>
            <a:ext cx="2268537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A  C  D</a:t>
            </a:r>
            <a:endParaRPr lang="en-US" altLang="zh-CN" sz="2800" dirty="0">
              <a:solidFill>
                <a:srgbClr val="FF0000"/>
              </a:solidFill>
              <a:latin typeface="Times New Roman" panose="02020603050405020304" pitchFamily="18" charset="0"/>
              <a:ea typeface="楷体_GB2312"/>
            </a:endParaRPr>
          </a:p>
        </p:txBody>
      </p:sp>
      <p:sp>
        <p:nvSpPr>
          <p:cNvPr id="10" name="Text Box 8"/>
          <p:cNvSpPr txBox="1"/>
          <p:nvPr/>
        </p:nvSpPr>
        <p:spPr>
          <a:xfrm>
            <a:off x="4500563" y="5984875"/>
            <a:ext cx="21590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  <a:ea typeface="楷体_GB2312"/>
              </a:rPr>
              <a:t>B  E  F</a:t>
            </a:r>
            <a:endParaRPr lang="en-US" altLang="zh-CN" sz="2800" dirty="0">
              <a:solidFill>
                <a:srgbClr val="FF0000"/>
              </a:solidFill>
              <a:latin typeface="Times New Roman" panose="02020603050405020304" pitchFamily="18" charset="0"/>
              <a:ea typeface="楷体_GB2312"/>
            </a:endParaRPr>
          </a:p>
        </p:txBody>
      </p:sp>
      <p:grpSp>
        <p:nvGrpSpPr>
          <p:cNvPr id="15367" name="Group 18"/>
          <p:cNvGrpSpPr/>
          <p:nvPr/>
        </p:nvGrpSpPr>
        <p:grpSpPr>
          <a:xfrm>
            <a:off x="1079500" y="2330450"/>
            <a:ext cx="6805613" cy="2522538"/>
            <a:chOff x="680" y="1117"/>
            <a:chExt cx="4287" cy="1589"/>
          </a:xfrm>
        </p:grpSpPr>
        <p:pic>
          <p:nvPicPr>
            <p:cNvPr id="15369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1" y="1117"/>
              <a:ext cx="4196" cy="149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5370" name="Text Box 12"/>
            <p:cNvSpPr txBox="1"/>
            <p:nvPr/>
          </p:nvSpPr>
          <p:spPr>
            <a:xfrm>
              <a:off x="680" y="2296"/>
              <a:ext cx="318" cy="365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>
              <a:spAutoFit/>
            </a:bodyPr>
            <a:p>
              <a:pPr eaLnBrk="1" hangingPunct="1">
                <a:spcBef>
                  <a:spcPct val="50000"/>
                </a:spcBef>
              </a:pPr>
              <a:r>
                <a:rPr lang="en-US" altLang="zh-CN" sz="3200" dirty="0">
                  <a:solidFill>
                    <a:schemeClr val="tx2"/>
                  </a:solidFill>
                  <a:latin typeface="Times New Roman" panose="02020603050405020304" pitchFamily="18" charset="0"/>
                  <a:ea typeface="华文仿宋" pitchFamily="2" charset="-122"/>
                </a:rPr>
                <a:t>A</a:t>
              </a:r>
              <a:endParaRPr lang="en-US" altLang="zh-CN" sz="3200" dirty="0">
                <a:solidFill>
                  <a:schemeClr val="tx2"/>
                </a:solidFill>
                <a:latin typeface="Times New Roman" panose="02020603050405020304" pitchFamily="18" charset="0"/>
                <a:ea typeface="华文仿宋" pitchFamily="2" charset="-122"/>
              </a:endParaRPr>
            </a:p>
          </p:txBody>
        </p:sp>
        <p:sp>
          <p:nvSpPr>
            <p:cNvPr id="15371" name="Text Box 13"/>
            <p:cNvSpPr txBox="1"/>
            <p:nvPr/>
          </p:nvSpPr>
          <p:spPr>
            <a:xfrm>
              <a:off x="1542" y="2319"/>
              <a:ext cx="318" cy="365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>
              <a:spAutoFit/>
            </a:bodyPr>
            <a:p>
              <a:pPr eaLnBrk="1" hangingPunct="1">
                <a:spcBef>
                  <a:spcPct val="50000"/>
                </a:spcBef>
              </a:pPr>
              <a:r>
                <a:rPr lang="en-US" altLang="zh-CN" sz="3200" dirty="0">
                  <a:solidFill>
                    <a:schemeClr val="tx2"/>
                  </a:solidFill>
                  <a:latin typeface="Times New Roman" panose="02020603050405020304" pitchFamily="18" charset="0"/>
                  <a:ea typeface="华文仿宋" pitchFamily="2" charset="-122"/>
                </a:rPr>
                <a:t>B</a:t>
              </a:r>
              <a:endParaRPr lang="en-US" altLang="zh-CN" sz="3200" dirty="0">
                <a:solidFill>
                  <a:schemeClr val="tx2"/>
                </a:solidFill>
                <a:latin typeface="Times New Roman" panose="02020603050405020304" pitchFamily="18" charset="0"/>
                <a:ea typeface="华文仿宋" pitchFamily="2" charset="-122"/>
              </a:endParaRPr>
            </a:p>
          </p:txBody>
        </p:sp>
        <p:sp>
          <p:nvSpPr>
            <p:cNvPr id="15372" name="Text Box 14"/>
            <p:cNvSpPr txBox="1"/>
            <p:nvPr/>
          </p:nvSpPr>
          <p:spPr>
            <a:xfrm>
              <a:off x="2336" y="2319"/>
              <a:ext cx="318" cy="365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>
              <a:spAutoFit/>
            </a:bodyPr>
            <a:p>
              <a:pPr eaLnBrk="1" hangingPunct="1">
                <a:spcBef>
                  <a:spcPct val="50000"/>
                </a:spcBef>
              </a:pPr>
              <a:r>
                <a:rPr lang="en-US" altLang="zh-CN" sz="3200" dirty="0">
                  <a:solidFill>
                    <a:schemeClr val="tx2"/>
                  </a:solidFill>
                  <a:latin typeface="Times New Roman" panose="02020603050405020304" pitchFamily="18" charset="0"/>
                  <a:ea typeface="华文仿宋" pitchFamily="2" charset="-122"/>
                </a:rPr>
                <a:t>C</a:t>
              </a:r>
              <a:endParaRPr lang="en-US" altLang="zh-CN" sz="3200" dirty="0">
                <a:solidFill>
                  <a:schemeClr val="tx2"/>
                </a:solidFill>
                <a:latin typeface="Times New Roman" panose="02020603050405020304" pitchFamily="18" charset="0"/>
                <a:ea typeface="华文仿宋" pitchFamily="2" charset="-122"/>
              </a:endParaRPr>
            </a:p>
          </p:txBody>
        </p:sp>
        <p:sp>
          <p:nvSpPr>
            <p:cNvPr id="15373" name="Text Box 15"/>
            <p:cNvSpPr txBox="1"/>
            <p:nvPr/>
          </p:nvSpPr>
          <p:spPr>
            <a:xfrm>
              <a:off x="2993" y="2319"/>
              <a:ext cx="318" cy="365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>
              <a:spAutoFit/>
            </a:bodyPr>
            <a:p>
              <a:pPr eaLnBrk="1" hangingPunct="1">
                <a:spcBef>
                  <a:spcPct val="50000"/>
                </a:spcBef>
              </a:pPr>
              <a:r>
                <a:rPr lang="en-US" altLang="zh-CN" sz="3200" dirty="0">
                  <a:solidFill>
                    <a:schemeClr val="tx2"/>
                  </a:solidFill>
                  <a:latin typeface="Times New Roman" panose="02020603050405020304" pitchFamily="18" charset="0"/>
                  <a:ea typeface="华文仿宋" pitchFamily="2" charset="-122"/>
                </a:rPr>
                <a:t>D</a:t>
              </a:r>
              <a:endParaRPr lang="en-US" altLang="zh-CN" sz="3200" dirty="0">
                <a:solidFill>
                  <a:schemeClr val="tx2"/>
                </a:solidFill>
                <a:latin typeface="Times New Roman" panose="02020603050405020304" pitchFamily="18" charset="0"/>
                <a:ea typeface="华文仿宋" pitchFamily="2" charset="-122"/>
              </a:endParaRPr>
            </a:p>
          </p:txBody>
        </p:sp>
        <p:sp>
          <p:nvSpPr>
            <p:cNvPr id="15374" name="Text Box 16"/>
            <p:cNvSpPr txBox="1"/>
            <p:nvPr/>
          </p:nvSpPr>
          <p:spPr>
            <a:xfrm>
              <a:off x="3696" y="2319"/>
              <a:ext cx="318" cy="365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>
              <a:spAutoFit/>
            </a:bodyPr>
            <a:p>
              <a:pPr eaLnBrk="1" hangingPunct="1">
                <a:spcBef>
                  <a:spcPct val="50000"/>
                </a:spcBef>
              </a:pPr>
              <a:r>
                <a:rPr lang="en-US" altLang="zh-CN" sz="3200" dirty="0">
                  <a:solidFill>
                    <a:schemeClr val="tx2"/>
                  </a:solidFill>
                  <a:latin typeface="Times New Roman" panose="02020603050405020304" pitchFamily="18" charset="0"/>
                  <a:ea typeface="华文仿宋" pitchFamily="2" charset="-122"/>
                </a:rPr>
                <a:t>E</a:t>
              </a:r>
              <a:endParaRPr lang="en-US" altLang="zh-CN" sz="3200" dirty="0">
                <a:solidFill>
                  <a:schemeClr val="tx2"/>
                </a:solidFill>
                <a:latin typeface="Times New Roman" panose="02020603050405020304" pitchFamily="18" charset="0"/>
                <a:ea typeface="华文仿宋" pitchFamily="2" charset="-122"/>
              </a:endParaRPr>
            </a:p>
          </p:txBody>
        </p:sp>
        <p:sp>
          <p:nvSpPr>
            <p:cNvPr id="15375" name="Text Box 17"/>
            <p:cNvSpPr txBox="1"/>
            <p:nvPr/>
          </p:nvSpPr>
          <p:spPr>
            <a:xfrm>
              <a:off x="4445" y="2341"/>
              <a:ext cx="318" cy="365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>
              <a:spAutoFit/>
            </a:bodyPr>
            <a:p>
              <a:pPr eaLnBrk="1" hangingPunct="1">
                <a:spcBef>
                  <a:spcPct val="50000"/>
                </a:spcBef>
              </a:pPr>
              <a:r>
                <a:rPr lang="en-US" altLang="zh-CN" sz="3200" dirty="0">
                  <a:solidFill>
                    <a:schemeClr val="tx2"/>
                  </a:solidFill>
                  <a:latin typeface="Times New Roman" panose="02020603050405020304" pitchFamily="18" charset="0"/>
                  <a:ea typeface="华文仿宋" pitchFamily="2" charset="-122"/>
                </a:rPr>
                <a:t>F</a:t>
              </a:r>
              <a:endParaRPr lang="en-US" altLang="zh-CN" sz="3200" dirty="0">
                <a:solidFill>
                  <a:schemeClr val="tx2"/>
                </a:solidFill>
                <a:latin typeface="Times New Roman" panose="02020603050405020304" pitchFamily="18" charset="0"/>
                <a:ea typeface="华文仿宋" pitchFamily="2" charset="-122"/>
              </a:endParaRPr>
            </a:p>
          </p:txBody>
        </p:sp>
      </p:grpSp>
      <p:pic>
        <p:nvPicPr>
          <p:cNvPr id="15368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358775" y="1612900"/>
            <a:ext cx="7669213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en-US" altLang="zh-CN" sz="2800" dirty="0">
                <a:solidFill>
                  <a:schemeClr val="tx2"/>
                </a:solidFill>
                <a:latin typeface="楷体_GB2312"/>
                <a:ea typeface="楷体_GB2312"/>
              </a:rPr>
              <a:t> </a:t>
            </a:r>
            <a:r>
              <a:rPr lang="en-US" altLang="zh-CN" sz="2800" dirty="0">
                <a:solidFill>
                  <a:schemeClr val="tx2"/>
                </a:solidFill>
                <a:latin typeface="Times New Roman" panose="02020603050405020304" pitchFamily="18" charset="0"/>
                <a:ea typeface="楷体_GB2312"/>
              </a:rPr>
              <a:t>1</a:t>
            </a:r>
            <a:r>
              <a:rPr lang="zh-CN" altLang="en-US" sz="3200" dirty="0">
                <a:solidFill>
                  <a:schemeClr val="tx2"/>
                </a:solidFill>
                <a:latin typeface="Times New Roman" panose="02020603050405020304" pitchFamily="18" charset="0"/>
                <a:ea typeface="华文仿宋" pitchFamily="2" charset="-122"/>
              </a:rPr>
              <a:t>．</a:t>
            </a:r>
            <a:r>
              <a:rPr lang="zh-CN" altLang="en-US" sz="2800" dirty="0">
                <a:solidFill>
                  <a:schemeClr val="tx2"/>
                </a:solidFill>
                <a:latin typeface="楷体_GB2312"/>
                <a:ea typeface="楷体_GB2312"/>
              </a:rPr>
              <a:t>主光轴：通过两个球面球心的直线。 </a:t>
            </a:r>
            <a:endParaRPr lang="zh-CN" altLang="en-US" sz="2800" dirty="0">
              <a:solidFill>
                <a:schemeClr val="tx2"/>
              </a:solidFill>
              <a:latin typeface="楷体_GB2312"/>
              <a:ea typeface="楷体_GB2312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611188" y="2189163"/>
            <a:ext cx="7740650" cy="1235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125000"/>
              </a:lnSpc>
            </a:pPr>
            <a:r>
              <a:rPr lang="en-US" altLang="zh-CN" sz="2800" dirty="0">
                <a:solidFill>
                  <a:schemeClr val="tx2"/>
                </a:solidFill>
                <a:latin typeface="Times New Roman" panose="02020603050405020304" pitchFamily="18" charset="0"/>
                <a:ea typeface="楷体_GB2312"/>
              </a:rPr>
              <a:t>2</a:t>
            </a:r>
            <a:r>
              <a:rPr lang="zh-CN" altLang="en-US" sz="3200" dirty="0">
                <a:solidFill>
                  <a:schemeClr val="tx2"/>
                </a:solidFill>
                <a:latin typeface="Times New Roman" panose="02020603050405020304" pitchFamily="18" charset="0"/>
                <a:ea typeface="华文仿宋" pitchFamily="2" charset="-122"/>
              </a:rPr>
              <a:t>．</a:t>
            </a:r>
            <a:r>
              <a:rPr lang="zh-CN" altLang="en-US" sz="2800" dirty="0">
                <a:solidFill>
                  <a:schemeClr val="tx2"/>
                </a:solidFill>
                <a:latin typeface="楷体_GB2312"/>
                <a:ea typeface="楷体_GB2312"/>
              </a:rPr>
              <a:t>光心：光心是主光轴上的一点，</a:t>
            </a:r>
            <a:endParaRPr lang="zh-CN" altLang="en-US" sz="2800" dirty="0">
              <a:solidFill>
                <a:schemeClr val="tx2"/>
              </a:solidFill>
              <a:latin typeface="楷体_GB2312"/>
              <a:ea typeface="楷体_GB2312"/>
            </a:endParaRPr>
          </a:p>
          <a:p>
            <a:pPr eaLnBrk="1" hangingPunct="1">
              <a:lnSpc>
                <a:spcPct val="125000"/>
              </a:lnSpc>
            </a:pPr>
            <a:r>
              <a:rPr lang="zh-CN" altLang="en-US" sz="2800" dirty="0">
                <a:solidFill>
                  <a:schemeClr val="tx2"/>
                </a:solidFill>
                <a:latin typeface="楷体_GB2312"/>
                <a:ea typeface="楷体_GB2312"/>
              </a:rPr>
              <a:t>通过这点的光线穿过透镜时不改变方向。 </a:t>
            </a:r>
            <a:endParaRPr lang="zh-CN" altLang="en-US" sz="2800" dirty="0">
              <a:solidFill>
                <a:schemeClr val="tx2"/>
              </a:solidFill>
              <a:latin typeface="楷体_GB2312"/>
              <a:ea typeface="楷体_GB2312"/>
            </a:endParaRPr>
          </a:p>
        </p:txBody>
      </p:sp>
      <p:sp>
        <p:nvSpPr>
          <p:cNvPr id="16388" name="TextBox 1"/>
          <p:cNvSpPr txBox="1"/>
          <p:nvPr/>
        </p:nvSpPr>
        <p:spPr>
          <a:xfrm>
            <a:off x="647700" y="447675"/>
            <a:ext cx="7345363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36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二、透镜的主光轴和光心</a:t>
            </a:r>
            <a:endParaRPr lang="zh-CN" altLang="en-US" sz="3600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389" name="Arc 7"/>
          <p:cNvSpPr/>
          <p:nvPr/>
        </p:nvSpPr>
        <p:spPr>
          <a:xfrm>
            <a:off x="5040313" y="4248150"/>
            <a:ext cx="2374900" cy="5048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7483646" y="2147483646"/>
              </a:cxn>
              <a:cxn ang="0">
                <a:pos x="0" y="2147483646"/>
              </a:cxn>
            </a:cxnLst>
            <a:pathLst>
              <a:path w="21600" h="21600" fill="none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3197" name="AutoShape 125"/>
          <p:cNvSpPr/>
          <p:nvPr/>
        </p:nvSpPr>
        <p:spPr>
          <a:xfrm>
            <a:off x="6624638" y="3571875"/>
            <a:ext cx="1619250" cy="649288"/>
          </a:xfrm>
          <a:prstGeom prst="wedgeRoundRectCallout">
            <a:avLst>
              <a:gd name="adj1" fmla="val -29218"/>
              <a:gd name="adj2" fmla="val 214792"/>
              <a:gd name="adj3" fmla="val 16667"/>
            </a:avLst>
          </a:prstGeom>
          <a:noFill/>
          <a:ln w="28575" cap="flat" cmpd="sng">
            <a:solidFill>
              <a:srgbClr val="CC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0" rIns="0" anchor="ctr"/>
          <a:p>
            <a:pPr algn="ctr" eaLnBrk="1" hangingPunct="1"/>
            <a:r>
              <a:rPr lang="zh-CN" altLang="zh-CN" sz="2800" dirty="0">
                <a:solidFill>
                  <a:schemeClr val="tx2"/>
                </a:solidFill>
                <a:latin typeface="楷体_GB2312"/>
                <a:ea typeface="楷体_GB2312"/>
              </a:rPr>
              <a:t>主光轴</a:t>
            </a:r>
            <a:endParaRPr lang="zh-CN" altLang="en-US" sz="2800" dirty="0">
              <a:solidFill>
                <a:schemeClr val="tx2"/>
              </a:solidFill>
              <a:latin typeface="楷体_GB2312"/>
              <a:ea typeface="楷体_GB2312"/>
            </a:endParaRPr>
          </a:p>
        </p:txBody>
      </p:sp>
      <p:sp>
        <p:nvSpPr>
          <p:cNvPr id="4118" name="Oval 38"/>
          <p:cNvSpPr/>
          <p:nvPr/>
        </p:nvSpPr>
        <p:spPr>
          <a:xfrm>
            <a:off x="2016125" y="4151313"/>
            <a:ext cx="2444750" cy="2444750"/>
          </a:xfrm>
          <a:prstGeom prst="ellipse">
            <a:avLst/>
          </a:prstGeom>
          <a:gradFill rotWithShape="1">
            <a:gsLst>
              <a:gs pos="0">
                <a:schemeClr val="bg1">
                  <a:alpha val="49001"/>
                </a:schemeClr>
              </a:gs>
              <a:gs pos="100000">
                <a:srgbClr val="C5FFFF">
                  <a:alpha val="49001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>
            <a:solidFill>
              <a:srgbClr val="00F8F2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pPr eaLnBrk="1" hangingPunct="1"/>
            <a:endParaRPr lang="zh-CN" altLang="en-US" sz="2800" dirty="0">
              <a:solidFill>
                <a:srgbClr val="000099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119" name="Oval 39"/>
          <p:cNvSpPr/>
          <p:nvPr/>
        </p:nvSpPr>
        <p:spPr>
          <a:xfrm>
            <a:off x="4248150" y="4151313"/>
            <a:ext cx="2444750" cy="2444750"/>
          </a:xfrm>
          <a:prstGeom prst="ellipse">
            <a:avLst/>
          </a:prstGeom>
          <a:gradFill rotWithShape="1">
            <a:gsLst>
              <a:gs pos="0">
                <a:schemeClr val="bg1">
                  <a:alpha val="42998"/>
                </a:schemeClr>
              </a:gs>
              <a:gs pos="100000">
                <a:srgbClr val="C5FFFF">
                  <a:alpha val="43999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>
            <a:solidFill>
              <a:srgbClr val="00F8F2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pPr eaLnBrk="1" hangingPunct="1"/>
            <a:endParaRPr lang="zh-CN" altLang="en-US" sz="2800" dirty="0">
              <a:solidFill>
                <a:srgbClr val="000099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grpSp>
        <p:nvGrpSpPr>
          <p:cNvPr id="4120" name="Group 24"/>
          <p:cNvGrpSpPr/>
          <p:nvPr/>
        </p:nvGrpSpPr>
        <p:grpSpPr>
          <a:xfrm>
            <a:off x="5256213" y="5337175"/>
            <a:ext cx="576262" cy="534988"/>
            <a:chOff x="3152" y="1343"/>
            <a:chExt cx="363" cy="337"/>
          </a:xfrm>
        </p:grpSpPr>
        <p:sp>
          <p:nvSpPr>
            <p:cNvPr id="16415" name="Oval 36"/>
            <p:cNvSpPr/>
            <p:nvPr/>
          </p:nvSpPr>
          <p:spPr>
            <a:xfrm>
              <a:off x="3288" y="1343"/>
              <a:ext cx="46" cy="45"/>
            </a:xfrm>
            <a:prstGeom prst="ellipse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pPr eaLnBrk="1" hangingPunct="1"/>
              <a:endParaRPr lang="zh-CN" alt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  <p:sp>
          <p:nvSpPr>
            <p:cNvPr id="16416" name="Text Box 43"/>
            <p:cNvSpPr txBox="1"/>
            <p:nvPr/>
          </p:nvSpPr>
          <p:spPr>
            <a:xfrm>
              <a:off x="3152" y="1411"/>
              <a:ext cx="363" cy="26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>
              <a:spAutoFit/>
            </a:bodyPr>
            <a:p>
              <a:pPr eaLnBrk="1" hangingPunct="1">
                <a:spcBef>
                  <a:spcPct val="50000"/>
                </a:spcBef>
              </a:pPr>
              <a:r>
                <a:rPr lang="zh-CN" altLang="en-US" sz="2800" dirty="0">
                  <a:solidFill>
                    <a:srgbClr val="000099"/>
                  </a:solidFill>
                  <a:latin typeface="Times New Roman" panose="02020603050405020304" pitchFamily="18" charset="0"/>
                  <a:ea typeface="华文仿宋" pitchFamily="2" charset="-122"/>
                </a:rPr>
                <a:t> </a:t>
              </a:r>
              <a:r>
                <a:rPr lang="en-US" altLang="zh-CN" sz="2800" dirty="0">
                  <a:solidFill>
                    <a:srgbClr val="000099"/>
                  </a:solidFill>
                  <a:latin typeface="Times New Roman" panose="02020603050405020304" pitchFamily="18" charset="0"/>
                  <a:ea typeface="华文仿宋" pitchFamily="2" charset="-122"/>
                </a:rPr>
                <a:t>C</a:t>
              </a:r>
              <a:r>
                <a:rPr lang="en-US" altLang="zh-CN" sz="2800" baseline="-25000" dirty="0">
                  <a:solidFill>
                    <a:srgbClr val="000099"/>
                  </a:solidFill>
                  <a:latin typeface="Times New Roman" panose="02020603050405020304" pitchFamily="18" charset="0"/>
                  <a:ea typeface="华文仿宋" pitchFamily="2" charset="-122"/>
                </a:rPr>
                <a:t>2</a:t>
              </a:r>
              <a:endParaRPr lang="en-US" altLang="zh-CN" sz="2800" baseline="-25000" dirty="0">
                <a:solidFill>
                  <a:srgbClr val="000099"/>
                </a:solidFill>
                <a:latin typeface="Times New Roman" panose="02020603050405020304" pitchFamily="18" charset="0"/>
                <a:ea typeface="华文仿宋" pitchFamily="2" charset="-122"/>
              </a:endParaRPr>
            </a:p>
          </p:txBody>
        </p:sp>
      </p:grpSp>
      <p:grpSp>
        <p:nvGrpSpPr>
          <p:cNvPr id="4123" name="Group 27"/>
          <p:cNvGrpSpPr/>
          <p:nvPr/>
        </p:nvGrpSpPr>
        <p:grpSpPr>
          <a:xfrm>
            <a:off x="2987675" y="5337175"/>
            <a:ext cx="647700" cy="571500"/>
            <a:chOff x="1723" y="1343"/>
            <a:chExt cx="408" cy="360"/>
          </a:xfrm>
        </p:grpSpPr>
        <p:sp>
          <p:nvSpPr>
            <p:cNvPr id="16413" name="Text Box 13"/>
            <p:cNvSpPr txBox="1"/>
            <p:nvPr/>
          </p:nvSpPr>
          <p:spPr>
            <a:xfrm>
              <a:off x="1723" y="1434"/>
              <a:ext cx="408" cy="26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>
              <a:spAutoFit/>
            </a:bodyPr>
            <a:p>
              <a:pPr eaLnBrk="1" hangingPunct="1">
                <a:spcBef>
                  <a:spcPct val="50000"/>
                </a:spcBef>
              </a:pPr>
              <a:r>
                <a:rPr lang="zh-CN" altLang="en-US" sz="2800" dirty="0">
                  <a:solidFill>
                    <a:srgbClr val="000099"/>
                  </a:solidFill>
                  <a:latin typeface="Times New Roman" panose="02020603050405020304" pitchFamily="18" charset="0"/>
                  <a:ea typeface="华文仿宋" pitchFamily="2" charset="-122"/>
                </a:rPr>
                <a:t> </a:t>
              </a:r>
              <a:r>
                <a:rPr lang="en-US" altLang="zh-CN" sz="2800" dirty="0">
                  <a:solidFill>
                    <a:srgbClr val="000099"/>
                  </a:solidFill>
                  <a:latin typeface="Times New Roman" panose="02020603050405020304" pitchFamily="18" charset="0"/>
                  <a:ea typeface="华文仿宋" pitchFamily="2" charset="-122"/>
                </a:rPr>
                <a:t>C</a:t>
              </a:r>
              <a:r>
                <a:rPr lang="en-US" altLang="zh-CN" sz="2800" baseline="-25000" dirty="0">
                  <a:solidFill>
                    <a:srgbClr val="000099"/>
                  </a:solidFill>
                  <a:latin typeface="Times New Roman" panose="02020603050405020304" pitchFamily="18" charset="0"/>
                  <a:ea typeface="华文仿宋" pitchFamily="2" charset="-122"/>
                </a:rPr>
                <a:t>1</a:t>
              </a:r>
              <a:endParaRPr lang="en-US" altLang="zh-CN" sz="2800" baseline="-25000" dirty="0">
                <a:solidFill>
                  <a:srgbClr val="000099"/>
                </a:solidFill>
                <a:latin typeface="Times New Roman" panose="02020603050405020304" pitchFamily="18" charset="0"/>
                <a:ea typeface="华文仿宋" pitchFamily="2" charset="-122"/>
              </a:endParaRPr>
            </a:p>
          </p:txBody>
        </p:sp>
        <p:sp>
          <p:nvSpPr>
            <p:cNvPr id="16414" name="Oval 42"/>
            <p:cNvSpPr/>
            <p:nvPr/>
          </p:nvSpPr>
          <p:spPr>
            <a:xfrm>
              <a:off x="1859" y="1343"/>
              <a:ext cx="46" cy="45"/>
            </a:xfrm>
            <a:prstGeom prst="ellipse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pPr eaLnBrk="1" hangingPunct="1"/>
              <a:endParaRPr lang="zh-CN" alt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</p:grpSp>
      <p:sp>
        <p:nvSpPr>
          <p:cNvPr id="3196" name="Text Box 124"/>
          <p:cNvSpPr txBox="1"/>
          <p:nvPr/>
        </p:nvSpPr>
        <p:spPr>
          <a:xfrm>
            <a:off x="4495800" y="4981575"/>
            <a:ext cx="257175" cy="427038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p>
            <a:pPr eaLnBrk="1" hangingPunct="1"/>
            <a:r>
              <a:rPr lang="en-US" altLang="zh-CN" sz="2800" i="1" dirty="0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O</a:t>
            </a:r>
            <a:endParaRPr lang="en-US" altLang="zh-CN" sz="2800" i="1" dirty="0">
              <a:solidFill>
                <a:srgbClr val="000099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127" name="xjhgx2"/>
          <p:cNvSpPr/>
          <p:nvPr/>
        </p:nvSpPr>
        <p:spPr>
          <a:xfrm>
            <a:off x="4248150" y="4870450"/>
            <a:ext cx="215900" cy="1008063"/>
          </a:xfrm>
          <a:custGeom>
            <a:avLst/>
            <a:gdLst/>
            <a:ahLst/>
            <a:cxnLst>
              <a:cxn ang="0">
                <a:pos x="2147483646" y="0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0"/>
              </a:cxn>
            </a:cxnLst>
            <a:pathLst>
              <a:path w="620" h="4408">
                <a:moveTo>
                  <a:pt x="310" y="0"/>
                </a:moveTo>
                <a:lnTo>
                  <a:pt x="237" y="270"/>
                </a:lnTo>
                <a:lnTo>
                  <a:pt x="175" y="542"/>
                </a:lnTo>
                <a:lnTo>
                  <a:pt x="121" y="816"/>
                </a:lnTo>
                <a:lnTo>
                  <a:pt x="78" y="1091"/>
                </a:lnTo>
                <a:lnTo>
                  <a:pt x="44" y="1368"/>
                </a:lnTo>
                <a:lnTo>
                  <a:pt x="19" y="1646"/>
                </a:lnTo>
                <a:lnTo>
                  <a:pt x="5" y="1925"/>
                </a:lnTo>
                <a:lnTo>
                  <a:pt x="0" y="2204"/>
                </a:lnTo>
                <a:lnTo>
                  <a:pt x="5" y="2483"/>
                </a:lnTo>
                <a:lnTo>
                  <a:pt x="19" y="2762"/>
                </a:lnTo>
                <a:lnTo>
                  <a:pt x="44" y="3040"/>
                </a:lnTo>
                <a:lnTo>
                  <a:pt x="78" y="3317"/>
                </a:lnTo>
                <a:lnTo>
                  <a:pt x="121" y="3592"/>
                </a:lnTo>
                <a:lnTo>
                  <a:pt x="175" y="3866"/>
                </a:lnTo>
                <a:lnTo>
                  <a:pt x="237" y="4138"/>
                </a:lnTo>
                <a:lnTo>
                  <a:pt x="310" y="4408"/>
                </a:lnTo>
                <a:lnTo>
                  <a:pt x="383" y="4138"/>
                </a:lnTo>
                <a:lnTo>
                  <a:pt x="445" y="3866"/>
                </a:lnTo>
                <a:lnTo>
                  <a:pt x="499" y="3592"/>
                </a:lnTo>
                <a:lnTo>
                  <a:pt x="542" y="3317"/>
                </a:lnTo>
                <a:lnTo>
                  <a:pt x="576" y="3040"/>
                </a:lnTo>
                <a:lnTo>
                  <a:pt x="601" y="2762"/>
                </a:lnTo>
                <a:lnTo>
                  <a:pt x="615" y="2483"/>
                </a:lnTo>
                <a:lnTo>
                  <a:pt x="620" y="2204"/>
                </a:lnTo>
                <a:lnTo>
                  <a:pt x="615" y="1925"/>
                </a:lnTo>
                <a:lnTo>
                  <a:pt x="601" y="1646"/>
                </a:lnTo>
                <a:lnTo>
                  <a:pt x="576" y="1368"/>
                </a:lnTo>
                <a:lnTo>
                  <a:pt x="542" y="1091"/>
                </a:lnTo>
                <a:lnTo>
                  <a:pt x="499" y="816"/>
                </a:lnTo>
                <a:lnTo>
                  <a:pt x="445" y="542"/>
                </a:lnTo>
                <a:lnTo>
                  <a:pt x="383" y="270"/>
                </a:lnTo>
                <a:lnTo>
                  <a:pt x="310" y="0"/>
                </a:lnTo>
                <a:close/>
              </a:path>
            </a:pathLst>
          </a:custGeom>
          <a:solidFill>
            <a:srgbClr val="C5FFFF">
              <a:alpha val="100000"/>
            </a:srgbClr>
          </a:solidFill>
          <a:ln w="28575" cap="flat" cmpd="sng">
            <a:solidFill>
              <a:srgbClr val="2D5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3088" name="Line 16"/>
          <p:cNvSpPr/>
          <p:nvPr/>
        </p:nvSpPr>
        <p:spPr>
          <a:xfrm flipV="1">
            <a:off x="1079500" y="5372100"/>
            <a:ext cx="6805613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lgDashDot"/>
            <a:headEnd type="none" w="med" len="med"/>
            <a:tailEnd type="none" w="med" len="med"/>
          </a:ln>
        </p:spPr>
      </p:sp>
      <p:sp>
        <p:nvSpPr>
          <p:cNvPr id="3195" name="AutoShape 123"/>
          <p:cNvSpPr/>
          <p:nvPr/>
        </p:nvSpPr>
        <p:spPr>
          <a:xfrm>
            <a:off x="2916238" y="3465513"/>
            <a:ext cx="1403350" cy="576262"/>
          </a:xfrm>
          <a:prstGeom prst="wedgeRoundRectCallout">
            <a:avLst>
              <a:gd name="adj1" fmla="val 47287"/>
              <a:gd name="adj2" fmla="val 248347"/>
              <a:gd name="adj3" fmla="val 16667"/>
            </a:avLst>
          </a:prstGeom>
          <a:noFill/>
          <a:ln w="28575" cap="flat" cmpd="sng">
            <a:solidFill>
              <a:srgbClr val="CC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0" rIns="0" anchor="ctr"/>
          <a:p>
            <a:pPr algn="ctr" eaLnBrk="1" hangingPunct="1"/>
            <a:r>
              <a:rPr lang="zh-CN" altLang="zh-CN" sz="2800" dirty="0">
                <a:solidFill>
                  <a:schemeClr val="tx2"/>
                </a:solidFill>
                <a:latin typeface="楷体_GB2312"/>
                <a:ea typeface="楷体_GB2312"/>
              </a:rPr>
              <a:t>光心</a:t>
            </a:r>
            <a:endParaRPr lang="zh-CN" altLang="en-US" sz="2800" dirty="0">
              <a:solidFill>
                <a:schemeClr val="tx2"/>
              </a:solidFill>
              <a:latin typeface="楷体_GB2312"/>
              <a:ea typeface="楷体_GB2312"/>
            </a:endParaRPr>
          </a:p>
        </p:txBody>
      </p:sp>
      <p:grpSp>
        <p:nvGrpSpPr>
          <p:cNvPr id="4145" name="Group 49"/>
          <p:cNvGrpSpPr/>
          <p:nvPr/>
        </p:nvGrpSpPr>
        <p:grpSpPr>
          <a:xfrm rot="735886">
            <a:off x="1260475" y="5335588"/>
            <a:ext cx="5832475" cy="73025"/>
            <a:chOff x="567" y="3884"/>
            <a:chExt cx="4218" cy="0"/>
          </a:xfrm>
        </p:grpSpPr>
        <p:sp>
          <p:nvSpPr>
            <p:cNvPr id="16410" name="Line 50"/>
            <p:cNvSpPr/>
            <p:nvPr/>
          </p:nvSpPr>
          <p:spPr>
            <a:xfrm>
              <a:off x="567" y="3884"/>
              <a:ext cx="4218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411" name="Line 51"/>
            <p:cNvSpPr/>
            <p:nvPr/>
          </p:nvSpPr>
          <p:spPr>
            <a:xfrm>
              <a:off x="1315" y="3884"/>
              <a:ext cx="159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triangle" w="med" len="lg"/>
            </a:ln>
          </p:spPr>
        </p:sp>
        <p:sp>
          <p:nvSpPr>
            <p:cNvPr id="16412" name="Line 52"/>
            <p:cNvSpPr/>
            <p:nvPr/>
          </p:nvSpPr>
          <p:spPr>
            <a:xfrm>
              <a:off x="3356" y="3884"/>
              <a:ext cx="159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triangle" w="med" len="lg"/>
            </a:ln>
          </p:spPr>
        </p:sp>
      </p:grpSp>
      <p:grpSp>
        <p:nvGrpSpPr>
          <p:cNvPr id="4149" name="Group 53"/>
          <p:cNvGrpSpPr/>
          <p:nvPr/>
        </p:nvGrpSpPr>
        <p:grpSpPr>
          <a:xfrm rot="-735886" flipV="1">
            <a:off x="1322388" y="5330825"/>
            <a:ext cx="5832475" cy="73025"/>
            <a:chOff x="567" y="3884"/>
            <a:chExt cx="4218" cy="0"/>
          </a:xfrm>
        </p:grpSpPr>
        <p:sp>
          <p:nvSpPr>
            <p:cNvPr id="16407" name="Line 54"/>
            <p:cNvSpPr/>
            <p:nvPr/>
          </p:nvSpPr>
          <p:spPr>
            <a:xfrm>
              <a:off x="567" y="3884"/>
              <a:ext cx="4218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408" name="Line 55"/>
            <p:cNvSpPr/>
            <p:nvPr/>
          </p:nvSpPr>
          <p:spPr>
            <a:xfrm>
              <a:off x="1315" y="3884"/>
              <a:ext cx="159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triangle" w="med" len="lg"/>
            </a:ln>
          </p:spPr>
        </p:sp>
        <p:sp>
          <p:nvSpPr>
            <p:cNvPr id="16409" name="Line 56"/>
            <p:cNvSpPr/>
            <p:nvPr/>
          </p:nvSpPr>
          <p:spPr>
            <a:xfrm>
              <a:off x="3356" y="3884"/>
              <a:ext cx="159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triangle" w="med" len="lg"/>
            </a:ln>
          </p:spPr>
        </p:sp>
      </p:grpSp>
      <p:grpSp>
        <p:nvGrpSpPr>
          <p:cNvPr id="4144" name="Group 48"/>
          <p:cNvGrpSpPr/>
          <p:nvPr/>
        </p:nvGrpSpPr>
        <p:grpSpPr>
          <a:xfrm>
            <a:off x="1368425" y="5372100"/>
            <a:ext cx="5832475" cy="73025"/>
            <a:chOff x="567" y="3884"/>
            <a:chExt cx="4218" cy="0"/>
          </a:xfrm>
        </p:grpSpPr>
        <p:sp>
          <p:nvSpPr>
            <p:cNvPr id="16404" name="Line 45"/>
            <p:cNvSpPr/>
            <p:nvPr/>
          </p:nvSpPr>
          <p:spPr>
            <a:xfrm>
              <a:off x="567" y="3884"/>
              <a:ext cx="4218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6405" name="Line 46"/>
            <p:cNvSpPr/>
            <p:nvPr/>
          </p:nvSpPr>
          <p:spPr>
            <a:xfrm>
              <a:off x="1315" y="3884"/>
              <a:ext cx="159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triangle" w="med" len="lg"/>
            </a:ln>
          </p:spPr>
        </p:sp>
        <p:sp>
          <p:nvSpPr>
            <p:cNvPr id="16406" name="Line 47"/>
            <p:cNvSpPr/>
            <p:nvPr/>
          </p:nvSpPr>
          <p:spPr>
            <a:xfrm>
              <a:off x="3356" y="3884"/>
              <a:ext cx="159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triangle" w="med" len="lg"/>
            </a:ln>
          </p:spPr>
        </p:sp>
      </p:grpSp>
      <p:sp>
        <p:nvSpPr>
          <p:cNvPr id="3194" name="Oval 122"/>
          <p:cNvSpPr/>
          <p:nvPr/>
        </p:nvSpPr>
        <p:spPr>
          <a:xfrm>
            <a:off x="4321175" y="5338763"/>
            <a:ext cx="71438" cy="71437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rgbClr val="CC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pPr eaLnBrk="1" hangingPunct="1"/>
            <a:endParaRPr lang="zh-CN" altLang="en-US" sz="2800" dirty="0">
              <a:solidFill>
                <a:srgbClr val="000099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pic>
        <p:nvPicPr>
          <p:cNvPr id="16403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0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4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4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4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7" end="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197" grpId="0" animBg="1"/>
      <p:bldP spid="4118" grpId="0" animBg="1"/>
      <p:bldP spid="4119" grpId="0" animBg="1"/>
      <p:bldP spid="3196" grpId="0"/>
      <p:bldP spid="3195" grpId="0" animBg="1"/>
      <p:bldP spid="319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7410" name="Arc 7"/>
          <p:cNvSpPr/>
          <p:nvPr/>
        </p:nvSpPr>
        <p:spPr>
          <a:xfrm>
            <a:off x="5040313" y="4321175"/>
            <a:ext cx="2374900" cy="5048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47483646" y="2147483646"/>
              </a:cxn>
              <a:cxn ang="0">
                <a:pos x="0" y="2147483646"/>
              </a:cxn>
            </a:cxnLst>
            <a:pathLst>
              <a:path w="21600" h="21600" fill="none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40980" name="Oval 38"/>
          <p:cNvSpPr/>
          <p:nvPr/>
        </p:nvSpPr>
        <p:spPr>
          <a:xfrm>
            <a:off x="2016125" y="4224338"/>
            <a:ext cx="2444750" cy="2444750"/>
          </a:xfrm>
          <a:prstGeom prst="ellipse">
            <a:avLst/>
          </a:prstGeom>
          <a:gradFill rotWithShape="1">
            <a:gsLst>
              <a:gs pos="0">
                <a:schemeClr val="bg1">
                  <a:alpha val="49001"/>
                </a:schemeClr>
              </a:gs>
              <a:gs pos="100000">
                <a:srgbClr val="C5FFFF">
                  <a:alpha val="49001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>
            <a:solidFill>
              <a:srgbClr val="00F8F2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pPr eaLnBrk="1" hangingPunct="1"/>
            <a:endParaRPr lang="zh-CN" altLang="en-US" sz="2800" dirty="0">
              <a:solidFill>
                <a:srgbClr val="000099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40981" name="Oval 39"/>
          <p:cNvSpPr/>
          <p:nvPr/>
        </p:nvSpPr>
        <p:spPr>
          <a:xfrm>
            <a:off x="4572000" y="4224338"/>
            <a:ext cx="2444750" cy="2444750"/>
          </a:xfrm>
          <a:prstGeom prst="ellipse">
            <a:avLst/>
          </a:prstGeom>
          <a:gradFill rotWithShape="1">
            <a:gsLst>
              <a:gs pos="0">
                <a:schemeClr val="bg1">
                  <a:alpha val="42998"/>
                </a:schemeClr>
              </a:gs>
              <a:gs pos="100000">
                <a:srgbClr val="C5FFFF">
                  <a:alpha val="43999"/>
                </a:srgbClr>
              </a:gs>
            </a:gsLst>
            <a:path path="shape">
              <a:fillToRect l="50000" t="50000" r="50000" b="50000"/>
            </a:path>
            <a:tileRect/>
          </a:gradFill>
          <a:ln w="12700" cap="flat" cmpd="sng">
            <a:solidFill>
              <a:srgbClr val="00F8F2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pPr eaLnBrk="1" hangingPunct="1"/>
            <a:endParaRPr lang="zh-CN" altLang="en-US" sz="2800" dirty="0">
              <a:solidFill>
                <a:srgbClr val="000099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grpSp>
        <p:nvGrpSpPr>
          <p:cNvPr id="40982" name="Group 22"/>
          <p:cNvGrpSpPr/>
          <p:nvPr/>
        </p:nvGrpSpPr>
        <p:grpSpPr>
          <a:xfrm>
            <a:off x="5580063" y="5410200"/>
            <a:ext cx="576262" cy="534988"/>
            <a:chOff x="3152" y="1343"/>
            <a:chExt cx="363" cy="337"/>
          </a:xfrm>
        </p:grpSpPr>
        <p:sp>
          <p:nvSpPr>
            <p:cNvPr id="17439" name="Oval 36"/>
            <p:cNvSpPr/>
            <p:nvPr/>
          </p:nvSpPr>
          <p:spPr>
            <a:xfrm>
              <a:off x="3288" y="1343"/>
              <a:ext cx="46" cy="45"/>
            </a:xfrm>
            <a:prstGeom prst="ellipse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pPr eaLnBrk="1" hangingPunct="1"/>
              <a:endParaRPr lang="zh-CN" alt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  <p:sp>
          <p:nvSpPr>
            <p:cNvPr id="17440" name="Text Box 43"/>
            <p:cNvSpPr txBox="1"/>
            <p:nvPr/>
          </p:nvSpPr>
          <p:spPr>
            <a:xfrm>
              <a:off x="3152" y="1411"/>
              <a:ext cx="363" cy="26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>
              <a:spAutoFit/>
            </a:bodyPr>
            <a:p>
              <a:pPr eaLnBrk="1" hangingPunct="1">
                <a:spcBef>
                  <a:spcPct val="50000"/>
                </a:spcBef>
              </a:pPr>
              <a:r>
                <a:rPr lang="zh-CN" altLang="en-US" sz="2800" i="1" dirty="0">
                  <a:solidFill>
                    <a:srgbClr val="000099"/>
                  </a:solidFill>
                  <a:latin typeface="Times New Roman" panose="02020603050405020304" pitchFamily="18" charset="0"/>
                  <a:ea typeface="华文仿宋" pitchFamily="2" charset="-122"/>
                </a:rPr>
                <a:t> </a:t>
              </a:r>
              <a:r>
                <a:rPr lang="en-US" altLang="zh-CN" sz="2800" i="1" dirty="0">
                  <a:solidFill>
                    <a:srgbClr val="000099"/>
                  </a:solidFill>
                  <a:latin typeface="Times New Roman" panose="02020603050405020304" pitchFamily="18" charset="0"/>
                  <a:ea typeface="华文仿宋" pitchFamily="2" charset="-122"/>
                </a:rPr>
                <a:t>C</a:t>
              </a:r>
              <a:r>
                <a:rPr lang="en-US" altLang="zh-CN" sz="2800" baseline="-25000" dirty="0">
                  <a:solidFill>
                    <a:srgbClr val="000099"/>
                  </a:solidFill>
                  <a:latin typeface="Times New Roman" panose="02020603050405020304" pitchFamily="18" charset="0"/>
                  <a:ea typeface="华文仿宋" pitchFamily="2" charset="-122"/>
                </a:rPr>
                <a:t>2</a:t>
              </a:r>
              <a:endParaRPr lang="en-US" altLang="zh-CN" sz="2800" baseline="-25000" dirty="0">
                <a:solidFill>
                  <a:srgbClr val="000099"/>
                </a:solidFill>
                <a:latin typeface="Times New Roman" panose="02020603050405020304" pitchFamily="18" charset="0"/>
                <a:ea typeface="华文仿宋" pitchFamily="2" charset="-122"/>
              </a:endParaRPr>
            </a:p>
          </p:txBody>
        </p:sp>
      </p:grpSp>
      <p:grpSp>
        <p:nvGrpSpPr>
          <p:cNvPr id="40985" name="Group 25"/>
          <p:cNvGrpSpPr/>
          <p:nvPr/>
        </p:nvGrpSpPr>
        <p:grpSpPr>
          <a:xfrm>
            <a:off x="2987675" y="5410200"/>
            <a:ext cx="647700" cy="571500"/>
            <a:chOff x="1723" y="1343"/>
            <a:chExt cx="408" cy="360"/>
          </a:xfrm>
        </p:grpSpPr>
        <p:sp>
          <p:nvSpPr>
            <p:cNvPr id="17437" name="Text Box 13"/>
            <p:cNvSpPr txBox="1"/>
            <p:nvPr/>
          </p:nvSpPr>
          <p:spPr>
            <a:xfrm>
              <a:off x="1723" y="1434"/>
              <a:ext cx="408" cy="269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0" tIns="0" rIns="0" bIns="0">
              <a:spAutoFit/>
            </a:bodyPr>
            <a:p>
              <a:pPr eaLnBrk="1" hangingPunct="1">
                <a:spcBef>
                  <a:spcPct val="50000"/>
                </a:spcBef>
              </a:pPr>
              <a:r>
                <a:rPr lang="zh-CN" altLang="en-US" sz="2800" i="1" dirty="0">
                  <a:solidFill>
                    <a:srgbClr val="000099"/>
                  </a:solidFill>
                  <a:latin typeface="Times New Roman" panose="02020603050405020304" pitchFamily="18" charset="0"/>
                  <a:ea typeface="华文仿宋" pitchFamily="2" charset="-122"/>
                </a:rPr>
                <a:t> </a:t>
              </a:r>
              <a:r>
                <a:rPr lang="en-US" altLang="zh-CN" sz="2800" i="1" dirty="0">
                  <a:solidFill>
                    <a:srgbClr val="000099"/>
                  </a:solidFill>
                  <a:latin typeface="Times New Roman" panose="02020603050405020304" pitchFamily="18" charset="0"/>
                  <a:ea typeface="华文仿宋" pitchFamily="2" charset="-122"/>
                </a:rPr>
                <a:t>C</a:t>
              </a:r>
              <a:r>
                <a:rPr lang="en-US" altLang="zh-CN" sz="2800" baseline="-25000" dirty="0">
                  <a:solidFill>
                    <a:srgbClr val="000099"/>
                  </a:solidFill>
                  <a:latin typeface="Times New Roman" panose="02020603050405020304" pitchFamily="18" charset="0"/>
                  <a:ea typeface="华文仿宋" pitchFamily="2" charset="-122"/>
                </a:rPr>
                <a:t>1</a:t>
              </a:r>
              <a:endParaRPr lang="en-US" altLang="zh-CN" sz="2800" baseline="-25000" dirty="0">
                <a:solidFill>
                  <a:srgbClr val="000099"/>
                </a:solidFill>
                <a:latin typeface="Times New Roman" panose="02020603050405020304" pitchFamily="18" charset="0"/>
                <a:ea typeface="华文仿宋" pitchFamily="2" charset="-122"/>
              </a:endParaRPr>
            </a:p>
          </p:txBody>
        </p:sp>
        <p:sp>
          <p:nvSpPr>
            <p:cNvPr id="17438" name="Oval 42"/>
            <p:cNvSpPr/>
            <p:nvPr/>
          </p:nvSpPr>
          <p:spPr>
            <a:xfrm>
              <a:off x="1859" y="1343"/>
              <a:ext cx="46" cy="45"/>
            </a:xfrm>
            <a:prstGeom prst="ellipse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p>
              <a:pPr eaLnBrk="1" hangingPunct="1"/>
              <a:endParaRPr lang="zh-CN" alt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</a:endParaRPr>
            </a:p>
          </p:txBody>
        </p:sp>
      </p:grpSp>
      <p:sp>
        <p:nvSpPr>
          <p:cNvPr id="41005" name="xjhgx3"/>
          <p:cNvSpPr/>
          <p:nvPr/>
        </p:nvSpPr>
        <p:spPr>
          <a:xfrm>
            <a:off x="4356100" y="4903788"/>
            <a:ext cx="323850" cy="1081087"/>
          </a:xfrm>
          <a:custGeom>
            <a:avLst/>
            <a:gdLst/>
            <a:ahLst/>
            <a:cxnLst>
              <a:cxn ang="0">
                <a:pos x="2147483646" y="0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2147483646" y="2147483646"/>
              </a:cxn>
              <a:cxn ang="0">
                <a:pos x="0" y="0"/>
              </a:cxn>
              <a:cxn ang="0">
                <a:pos x="2147483646" y="0"/>
              </a:cxn>
            </a:cxnLst>
            <a:pathLst>
              <a:path w="980" h="4408">
                <a:moveTo>
                  <a:pt x="980" y="0"/>
                </a:moveTo>
                <a:lnTo>
                  <a:pt x="907" y="270"/>
                </a:lnTo>
                <a:lnTo>
                  <a:pt x="845" y="542"/>
                </a:lnTo>
                <a:lnTo>
                  <a:pt x="791" y="816"/>
                </a:lnTo>
                <a:lnTo>
                  <a:pt x="748" y="1091"/>
                </a:lnTo>
                <a:lnTo>
                  <a:pt x="714" y="1368"/>
                </a:lnTo>
                <a:lnTo>
                  <a:pt x="689" y="1646"/>
                </a:lnTo>
                <a:lnTo>
                  <a:pt x="675" y="1925"/>
                </a:lnTo>
                <a:lnTo>
                  <a:pt x="670" y="2204"/>
                </a:lnTo>
                <a:lnTo>
                  <a:pt x="675" y="2483"/>
                </a:lnTo>
                <a:lnTo>
                  <a:pt x="689" y="2762"/>
                </a:lnTo>
                <a:lnTo>
                  <a:pt x="714" y="3040"/>
                </a:lnTo>
                <a:lnTo>
                  <a:pt x="748" y="3317"/>
                </a:lnTo>
                <a:lnTo>
                  <a:pt x="791" y="3592"/>
                </a:lnTo>
                <a:lnTo>
                  <a:pt x="845" y="3866"/>
                </a:lnTo>
                <a:lnTo>
                  <a:pt x="907" y="4138"/>
                </a:lnTo>
                <a:lnTo>
                  <a:pt x="980" y="4408"/>
                </a:lnTo>
                <a:lnTo>
                  <a:pt x="0" y="4408"/>
                </a:lnTo>
                <a:lnTo>
                  <a:pt x="73" y="4138"/>
                </a:lnTo>
                <a:lnTo>
                  <a:pt x="135" y="3866"/>
                </a:lnTo>
                <a:lnTo>
                  <a:pt x="189" y="3592"/>
                </a:lnTo>
                <a:lnTo>
                  <a:pt x="232" y="3317"/>
                </a:lnTo>
                <a:lnTo>
                  <a:pt x="266" y="3040"/>
                </a:lnTo>
                <a:lnTo>
                  <a:pt x="291" y="2762"/>
                </a:lnTo>
                <a:lnTo>
                  <a:pt x="305" y="2483"/>
                </a:lnTo>
                <a:lnTo>
                  <a:pt x="310" y="2204"/>
                </a:lnTo>
                <a:lnTo>
                  <a:pt x="305" y="1925"/>
                </a:lnTo>
                <a:lnTo>
                  <a:pt x="291" y="1646"/>
                </a:lnTo>
                <a:lnTo>
                  <a:pt x="266" y="1368"/>
                </a:lnTo>
                <a:lnTo>
                  <a:pt x="232" y="1091"/>
                </a:lnTo>
                <a:lnTo>
                  <a:pt x="189" y="816"/>
                </a:lnTo>
                <a:lnTo>
                  <a:pt x="135" y="542"/>
                </a:lnTo>
                <a:lnTo>
                  <a:pt x="73" y="270"/>
                </a:lnTo>
                <a:lnTo>
                  <a:pt x="0" y="0"/>
                </a:lnTo>
                <a:lnTo>
                  <a:pt x="980" y="0"/>
                </a:lnTo>
                <a:close/>
              </a:path>
            </a:pathLst>
          </a:custGeom>
          <a:solidFill>
            <a:srgbClr val="C5FFFF">
              <a:alpha val="100000"/>
            </a:srgbClr>
          </a:solidFill>
          <a:ln w="28575" cap="flat" cmpd="sng">
            <a:solidFill>
              <a:srgbClr val="00F8F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3088" name="Line 16"/>
          <p:cNvSpPr/>
          <p:nvPr/>
        </p:nvSpPr>
        <p:spPr>
          <a:xfrm flipV="1">
            <a:off x="1079500" y="5445125"/>
            <a:ext cx="6805613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lgDashDot"/>
            <a:headEnd type="none" w="med" len="med"/>
            <a:tailEnd type="none" w="med" len="med"/>
          </a:ln>
        </p:spPr>
      </p:sp>
      <p:sp>
        <p:nvSpPr>
          <p:cNvPr id="3196" name="Text Box 124"/>
          <p:cNvSpPr txBox="1"/>
          <p:nvPr/>
        </p:nvSpPr>
        <p:spPr>
          <a:xfrm>
            <a:off x="4679950" y="4941888"/>
            <a:ext cx="257175" cy="427037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p>
            <a:pPr eaLnBrk="1" hangingPunct="1"/>
            <a:r>
              <a:rPr lang="en-US" altLang="zh-CN" sz="2800" i="1" dirty="0">
                <a:solidFill>
                  <a:srgbClr val="000099"/>
                </a:solidFill>
                <a:latin typeface="Times New Roman" panose="02020603050405020304" pitchFamily="18" charset="0"/>
                <a:ea typeface="楷体" panose="02010609060101010101" pitchFamily="49" charset="-122"/>
              </a:rPr>
              <a:t>O</a:t>
            </a:r>
            <a:endParaRPr lang="en-US" altLang="zh-CN" sz="2800" i="1" dirty="0">
              <a:solidFill>
                <a:srgbClr val="000099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23701" name="Oval 149"/>
          <p:cNvSpPr/>
          <p:nvPr/>
        </p:nvSpPr>
        <p:spPr>
          <a:xfrm>
            <a:off x="4464050" y="5410200"/>
            <a:ext cx="71438" cy="71438"/>
          </a:xfrm>
          <a:prstGeom prst="ellipse">
            <a:avLst/>
          </a:prstGeom>
          <a:solidFill>
            <a:srgbClr val="CC0000"/>
          </a:solidFill>
          <a:ln w="9525">
            <a:noFill/>
          </a:ln>
        </p:spPr>
        <p:txBody>
          <a:bodyPr wrap="none" anchor="ctr"/>
          <a:p>
            <a:pPr eaLnBrk="1" hangingPunct="1"/>
            <a:endParaRPr lang="zh-CN" altLang="en-US" sz="2800" dirty="0">
              <a:solidFill>
                <a:srgbClr val="000099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3197" name="AutoShape 125"/>
          <p:cNvSpPr/>
          <p:nvPr/>
        </p:nvSpPr>
        <p:spPr>
          <a:xfrm>
            <a:off x="6985000" y="3681413"/>
            <a:ext cx="1619250" cy="612775"/>
          </a:xfrm>
          <a:prstGeom prst="wedgeRoundRectCallout">
            <a:avLst>
              <a:gd name="adj1" fmla="val -51472"/>
              <a:gd name="adj2" fmla="val 224611"/>
              <a:gd name="adj3" fmla="val 16667"/>
            </a:avLst>
          </a:prstGeom>
          <a:noFill/>
          <a:ln w="28575" cap="flat" cmpd="sng">
            <a:solidFill>
              <a:srgbClr val="CC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0" rIns="0" anchor="ctr"/>
          <a:p>
            <a:pPr algn="ctr" eaLnBrk="1" hangingPunct="1"/>
            <a:r>
              <a:rPr lang="zh-CN" altLang="zh-CN" sz="2800" dirty="0">
                <a:solidFill>
                  <a:schemeClr val="tx2"/>
                </a:solidFill>
                <a:latin typeface="楷体_GB2312"/>
                <a:ea typeface="楷体_GB2312"/>
              </a:rPr>
              <a:t>主光轴</a:t>
            </a:r>
            <a:endParaRPr lang="zh-CN" altLang="en-US" sz="2800" dirty="0">
              <a:solidFill>
                <a:schemeClr val="tx2"/>
              </a:solidFill>
              <a:latin typeface="楷体_GB2312"/>
              <a:ea typeface="楷体_GB2312"/>
            </a:endParaRPr>
          </a:p>
        </p:txBody>
      </p:sp>
      <p:grpSp>
        <p:nvGrpSpPr>
          <p:cNvPr id="40992" name="Group 32"/>
          <p:cNvGrpSpPr/>
          <p:nvPr/>
        </p:nvGrpSpPr>
        <p:grpSpPr>
          <a:xfrm rot="735886">
            <a:off x="1368425" y="5408613"/>
            <a:ext cx="5832475" cy="73025"/>
            <a:chOff x="567" y="3884"/>
            <a:chExt cx="4218" cy="0"/>
          </a:xfrm>
        </p:grpSpPr>
        <p:sp>
          <p:nvSpPr>
            <p:cNvPr id="17434" name="Line 33"/>
            <p:cNvSpPr/>
            <p:nvPr/>
          </p:nvSpPr>
          <p:spPr>
            <a:xfrm>
              <a:off x="567" y="3884"/>
              <a:ext cx="4218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35" name="Line 34"/>
            <p:cNvSpPr/>
            <p:nvPr/>
          </p:nvSpPr>
          <p:spPr>
            <a:xfrm>
              <a:off x="1315" y="3884"/>
              <a:ext cx="159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triangle" w="med" len="lg"/>
            </a:ln>
          </p:spPr>
        </p:sp>
        <p:sp>
          <p:nvSpPr>
            <p:cNvPr id="17436" name="Line 35"/>
            <p:cNvSpPr/>
            <p:nvPr/>
          </p:nvSpPr>
          <p:spPr>
            <a:xfrm>
              <a:off x="3356" y="3884"/>
              <a:ext cx="159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triangle" w="med" len="lg"/>
            </a:ln>
          </p:spPr>
        </p:sp>
      </p:grpSp>
      <p:grpSp>
        <p:nvGrpSpPr>
          <p:cNvPr id="40996" name="Group 36"/>
          <p:cNvGrpSpPr/>
          <p:nvPr/>
        </p:nvGrpSpPr>
        <p:grpSpPr>
          <a:xfrm rot="-735886" flipV="1">
            <a:off x="1417638" y="5408613"/>
            <a:ext cx="5832475" cy="73025"/>
            <a:chOff x="567" y="3884"/>
            <a:chExt cx="4218" cy="0"/>
          </a:xfrm>
        </p:grpSpPr>
        <p:sp>
          <p:nvSpPr>
            <p:cNvPr id="17431" name="Line 37"/>
            <p:cNvSpPr/>
            <p:nvPr/>
          </p:nvSpPr>
          <p:spPr>
            <a:xfrm>
              <a:off x="567" y="3884"/>
              <a:ext cx="4218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32" name="Line 38"/>
            <p:cNvSpPr/>
            <p:nvPr/>
          </p:nvSpPr>
          <p:spPr>
            <a:xfrm>
              <a:off x="1315" y="3884"/>
              <a:ext cx="159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triangle" w="med" len="lg"/>
            </a:ln>
          </p:spPr>
        </p:sp>
        <p:sp>
          <p:nvSpPr>
            <p:cNvPr id="17433" name="Line 39"/>
            <p:cNvSpPr/>
            <p:nvPr/>
          </p:nvSpPr>
          <p:spPr>
            <a:xfrm>
              <a:off x="3356" y="3884"/>
              <a:ext cx="159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triangle" w="med" len="lg"/>
            </a:ln>
          </p:spPr>
        </p:sp>
      </p:grpSp>
      <p:grpSp>
        <p:nvGrpSpPr>
          <p:cNvPr id="41000" name="Group 40"/>
          <p:cNvGrpSpPr/>
          <p:nvPr/>
        </p:nvGrpSpPr>
        <p:grpSpPr>
          <a:xfrm>
            <a:off x="1476375" y="5445125"/>
            <a:ext cx="5832475" cy="73025"/>
            <a:chOff x="567" y="3884"/>
            <a:chExt cx="4218" cy="0"/>
          </a:xfrm>
        </p:grpSpPr>
        <p:sp>
          <p:nvSpPr>
            <p:cNvPr id="17428" name="Line 41"/>
            <p:cNvSpPr/>
            <p:nvPr/>
          </p:nvSpPr>
          <p:spPr>
            <a:xfrm>
              <a:off x="567" y="3884"/>
              <a:ext cx="4218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7429" name="Line 42"/>
            <p:cNvSpPr/>
            <p:nvPr/>
          </p:nvSpPr>
          <p:spPr>
            <a:xfrm>
              <a:off x="1315" y="3884"/>
              <a:ext cx="159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triangle" w="med" len="lg"/>
            </a:ln>
          </p:spPr>
        </p:sp>
        <p:sp>
          <p:nvSpPr>
            <p:cNvPr id="17430" name="Line 43"/>
            <p:cNvSpPr/>
            <p:nvPr/>
          </p:nvSpPr>
          <p:spPr>
            <a:xfrm>
              <a:off x="3356" y="3884"/>
              <a:ext cx="159" cy="0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triangle" w="med" len="lg"/>
            </a:ln>
          </p:spPr>
        </p:sp>
      </p:grpSp>
      <p:sp>
        <p:nvSpPr>
          <p:cNvPr id="3195" name="AutoShape 123"/>
          <p:cNvSpPr/>
          <p:nvPr/>
        </p:nvSpPr>
        <p:spPr>
          <a:xfrm>
            <a:off x="2916238" y="3573463"/>
            <a:ext cx="1331912" cy="647700"/>
          </a:xfrm>
          <a:prstGeom prst="wedgeRoundRectCallout">
            <a:avLst>
              <a:gd name="adj1" fmla="val 65972"/>
              <a:gd name="adj2" fmla="val 226472"/>
              <a:gd name="adj3" fmla="val 16667"/>
            </a:avLst>
          </a:prstGeom>
          <a:noFill/>
          <a:ln w="28575" cap="flat" cmpd="sng">
            <a:solidFill>
              <a:srgbClr val="CC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lIns="0" rIns="0" anchor="ctr"/>
          <a:p>
            <a:pPr algn="ctr" eaLnBrk="1" hangingPunct="1"/>
            <a:r>
              <a:rPr lang="zh-CN" altLang="zh-CN" sz="2800" dirty="0">
                <a:solidFill>
                  <a:schemeClr val="tx2"/>
                </a:solidFill>
                <a:latin typeface="楷体_GB2312"/>
                <a:ea typeface="楷体_GB2312"/>
              </a:rPr>
              <a:t>光心</a:t>
            </a:r>
            <a:endParaRPr lang="zh-CN" altLang="en-US" sz="2800" dirty="0">
              <a:solidFill>
                <a:schemeClr val="tx2"/>
              </a:solidFill>
              <a:latin typeface="楷体_GB2312"/>
              <a:ea typeface="楷体_GB2312"/>
            </a:endParaRPr>
          </a:p>
        </p:txBody>
      </p:sp>
      <p:sp>
        <p:nvSpPr>
          <p:cNvPr id="17424" name="Text Box 2"/>
          <p:cNvSpPr txBox="1"/>
          <p:nvPr/>
        </p:nvSpPr>
        <p:spPr>
          <a:xfrm>
            <a:off x="539750" y="1585913"/>
            <a:ext cx="8532813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en-US" altLang="zh-CN" sz="2800" dirty="0">
                <a:solidFill>
                  <a:schemeClr val="tx2"/>
                </a:solidFill>
                <a:latin typeface="宋体" panose="02010600030101010101" pitchFamily="2" charset="-122"/>
                <a:ea typeface="楷体_GB2312"/>
              </a:rPr>
              <a:t>1</a:t>
            </a:r>
            <a:r>
              <a:rPr lang="zh-CN" altLang="en-US" sz="3200" dirty="0">
                <a:solidFill>
                  <a:schemeClr val="tx2"/>
                </a:solidFill>
                <a:latin typeface="宋体" panose="02010600030101010101" pitchFamily="2" charset="-122"/>
                <a:ea typeface="楷体_GB2312"/>
              </a:rPr>
              <a:t>．</a:t>
            </a: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楷体_GB2312"/>
              </a:rPr>
              <a:t>主光轴：通过两个球面球心的直线。</a:t>
            </a:r>
            <a:r>
              <a:rPr lang="en-US" altLang="zh-CN" sz="2800" dirty="0">
                <a:solidFill>
                  <a:schemeClr val="tx2"/>
                </a:solidFill>
                <a:latin typeface="宋体" panose="02010600030101010101" pitchFamily="2" charset="-122"/>
                <a:ea typeface="楷体_GB2312"/>
              </a:rPr>
              <a:t>(</a:t>
            </a: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楷体_GB2312"/>
              </a:rPr>
              <a:t>主轴</a:t>
            </a:r>
            <a:r>
              <a:rPr lang="en-US" altLang="zh-CN" sz="2800" dirty="0">
                <a:solidFill>
                  <a:schemeClr val="tx2"/>
                </a:solidFill>
                <a:latin typeface="宋体" panose="02010600030101010101" pitchFamily="2" charset="-122"/>
                <a:ea typeface="楷体_GB2312"/>
              </a:rPr>
              <a:t>)</a:t>
            </a:r>
            <a:endParaRPr lang="zh-CN" altLang="en-US" sz="2800" dirty="0">
              <a:solidFill>
                <a:schemeClr val="tx2"/>
              </a:solidFill>
              <a:latin typeface="宋体" panose="02010600030101010101" pitchFamily="2" charset="-122"/>
              <a:ea typeface="楷体_GB2312"/>
            </a:endParaRPr>
          </a:p>
        </p:txBody>
      </p:sp>
      <p:sp>
        <p:nvSpPr>
          <p:cNvPr id="17425" name="Text Box 3"/>
          <p:cNvSpPr txBox="1"/>
          <p:nvPr/>
        </p:nvSpPr>
        <p:spPr>
          <a:xfrm>
            <a:off x="611188" y="2162175"/>
            <a:ext cx="7740650" cy="1235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>
              <a:lnSpc>
                <a:spcPct val="125000"/>
              </a:lnSpc>
            </a:pPr>
            <a:r>
              <a:rPr lang="en-US" altLang="zh-CN" sz="2800" dirty="0">
                <a:solidFill>
                  <a:schemeClr val="tx2"/>
                </a:solidFill>
                <a:latin typeface="宋体" panose="02010600030101010101" pitchFamily="2" charset="-122"/>
                <a:ea typeface="楷体_GB2312"/>
              </a:rPr>
              <a:t>2</a:t>
            </a:r>
            <a:r>
              <a:rPr lang="zh-CN" altLang="en-US" sz="3200" dirty="0">
                <a:solidFill>
                  <a:schemeClr val="tx2"/>
                </a:solidFill>
                <a:latin typeface="宋体" panose="02010600030101010101" pitchFamily="2" charset="-122"/>
                <a:ea typeface="楷体_GB2312"/>
              </a:rPr>
              <a:t>．</a:t>
            </a: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楷体_GB2312"/>
              </a:rPr>
              <a:t>光心：光心是主光轴上的一点，</a:t>
            </a:r>
            <a:endParaRPr lang="zh-CN" altLang="en-US" sz="2800" dirty="0">
              <a:solidFill>
                <a:schemeClr val="tx2"/>
              </a:solidFill>
              <a:latin typeface="宋体" panose="02010600030101010101" pitchFamily="2" charset="-122"/>
              <a:ea typeface="楷体_GB2312"/>
            </a:endParaRPr>
          </a:p>
          <a:p>
            <a:pPr eaLnBrk="1" hangingPunct="1">
              <a:lnSpc>
                <a:spcPct val="125000"/>
              </a:lnSpc>
            </a:pP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楷体_GB2312"/>
              </a:rPr>
              <a:t>通过这点的光线穿过透镜时不改变方向。 </a:t>
            </a:r>
            <a:endParaRPr lang="zh-CN" altLang="en-US" sz="2800" dirty="0">
              <a:solidFill>
                <a:schemeClr val="tx2"/>
              </a:solidFill>
              <a:latin typeface="宋体" panose="02010600030101010101" pitchFamily="2" charset="-122"/>
              <a:ea typeface="楷体_GB2312"/>
            </a:endParaRPr>
          </a:p>
        </p:txBody>
      </p:sp>
      <p:sp>
        <p:nvSpPr>
          <p:cNvPr id="17426" name="TextBox 1"/>
          <p:cNvSpPr txBox="1"/>
          <p:nvPr/>
        </p:nvSpPr>
        <p:spPr>
          <a:xfrm>
            <a:off x="647700" y="447675"/>
            <a:ext cx="7345363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en-US" sz="36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二、透镜的主光轴和光心</a:t>
            </a:r>
            <a:endParaRPr lang="zh-CN" altLang="en-US" sz="3600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7427" name="Picture 9" descr="E:\李燃\教师教学用书\2012人教教师用书项目\ppt\物理\图标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41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0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40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0" grpId="0" animBg="1"/>
      <p:bldP spid="40981" grpId="0" animBg="1"/>
      <p:bldP spid="3196" grpId="0"/>
      <p:bldP spid="23701" grpId="0" animBg="1"/>
      <p:bldP spid="3197" grpId="0" animBg="1"/>
      <p:bldP spid="3195" grpId="0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积分">
  <a:themeElements>
    <a:clrScheme name="积分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积分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积分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TM02900771[[fn=切片]]</Template>
  <TotalTime>0</TotalTime>
  <Words>1070</Words>
  <Application>WPS 演示</Application>
  <PresentationFormat>全屏显示(4:3)</PresentationFormat>
  <Paragraphs>240</Paragraphs>
  <Slides>24</Slides>
  <Notes>4</Notes>
  <HiddenSlides>0</HiddenSlides>
  <MMClips>0</MMClips>
  <ScaleCrop>false</ScaleCrop>
  <HeadingPairs>
    <vt:vector size="8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24</vt:i4>
      </vt:variant>
    </vt:vector>
  </HeadingPairs>
  <TitlesOfParts>
    <vt:vector size="54" baseType="lpstr">
      <vt:lpstr>Arial</vt:lpstr>
      <vt:lpstr>宋体</vt:lpstr>
      <vt:lpstr>Wingdings</vt:lpstr>
      <vt:lpstr>Calibri</vt:lpstr>
      <vt:lpstr>Calibri Light</vt:lpstr>
      <vt:lpstr>Wingdings 2</vt:lpstr>
      <vt:lpstr>Times New Roman</vt:lpstr>
      <vt:lpstr>Tw Cen MT Condensed</vt:lpstr>
      <vt:lpstr>Tw Cen MT</vt:lpstr>
      <vt:lpstr>Wingdings 3</vt:lpstr>
      <vt:lpstr>华文仿宋</vt:lpstr>
      <vt:lpstr>楷体_GB2312</vt:lpstr>
      <vt:lpstr>楷体</vt:lpstr>
      <vt:lpstr>黑体</vt:lpstr>
      <vt:lpstr>Tahoma</vt:lpstr>
      <vt:lpstr>Monotype Corsiva</vt:lpstr>
      <vt:lpstr>仿宋</vt:lpstr>
      <vt:lpstr>新宋体</vt:lpstr>
      <vt:lpstr>楷体_GB2312</vt:lpstr>
      <vt:lpstr>微软雅黑</vt:lpstr>
      <vt:lpstr>Arial Unicode MS</vt:lpstr>
      <vt:lpstr>Segoe Print</vt:lpstr>
      <vt:lpstr>Symbol</vt:lpstr>
      <vt:lpstr>Wingdings</vt:lpstr>
      <vt:lpstr>HDOfficeLightV0</vt:lpstr>
      <vt:lpstr>积分</vt:lpstr>
      <vt:lpstr>Paint.Picture</vt:lpstr>
      <vt:lpstr>Paint.Picture</vt:lpstr>
      <vt:lpstr>Paint.Picture</vt:lpstr>
      <vt:lpstr>Paint.Picture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fqun</dc:creator>
  <cp:lastModifiedBy>Administrator</cp:lastModifiedBy>
  <cp:revision>642</cp:revision>
  <dcterms:created xsi:type="dcterms:W3CDTF">2004-12-04T02:49:41Z</dcterms:created>
  <dcterms:modified xsi:type="dcterms:W3CDTF">2018-11-27T11:09:13Z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2052-10.1.0.7668</vt:lpwstr>
  </property>
</Properties>
</file>