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2" r:id="rId2"/>
    <p:sldId id="307" r:id="rId3"/>
    <p:sldId id="264" r:id="rId4"/>
    <p:sldId id="308" r:id="rId5"/>
    <p:sldId id="306" r:id="rId6"/>
    <p:sldId id="309" r:id="rId7"/>
    <p:sldId id="310" r:id="rId8"/>
    <p:sldId id="311" r:id="rId9"/>
    <p:sldId id="312" r:id="rId10"/>
    <p:sldId id="313" r:id="rId11"/>
    <p:sldId id="314" r:id="rId12"/>
    <p:sldId id="315" r:id="rId13"/>
    <p:sldId id="260"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00A1E9"/>
    <a:srgbClr val="FFF100"/>
    <a:srgbClr val="17B7FF"/>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4333" autoAdjust="0"/>
  </p:normalViewPr>
  <p:slideViewPr>
    <p:cSldViewPr snapToGrid="0">
      <p:cViewPr varScale="1">
        <p:scale>
          <a:sx n="89" d="100"/>
          <a:sy n="89" d="100"/>
        </p:scale>
        <p:origin x="-168" y="-108"/>
      </p:cViewPr>
      <p:guideLst>
        <p:guide orient="horz" pos="21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2019/12/25</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7" name="同侧圆角矩形 6">
            <a:hlinkClick r:id="rId2" action="ppaction://hlinksldjump" tooltip="点击进入"/>
          </p:cNvPr>
          <p:cNvSpPr/>
          <p:nvPr userDrawn="1"/>
        </p:nvSpPr>
        <p:spPr>
          <a:xfrm>
            <a:off x="2841961" y="469878"/>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知识要点基础练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8" name="同侧圆角矩形 7">
            <a:hlinkClick r:id="" action="ppaction://noaction"/>
          </p:cNvPr>
          <p:cNvSpPr/>
          <p:nvPr userDrawn="1"/>
        </p:nvSpPr>
        <p:spPr>
          <a:xfrm>
            <a:off x="5645022"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综合能力提升练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10" name="同侧圆角矩形 9">
            <a:hlinkClick r:id="rId2" action="ppaction://hlinksldjump" tooltip="点击进入"/>
          </p:cNvPr>
          <p:cNvSpPr/>
          <p:nvPr userDrawn="1"/>
        </p:nvSpPr>
        <p:spPr>
          <a:xfrm>
            <a:off x="8346221"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拓展探究突破练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2019/12/25</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2019/12/25</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2465410" y="0"/>
            <a:ext cx="9105900" cy="46738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03400"/>
            <a:ext cx="10515600" cy="43735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2019/12/25</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5.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p:nvSpPr>
        <p:spPr>
          <a:xfrm>
            <a:off x="2465410" y="467380"/>
            <a:ext cx="8363391"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p:nvSpPr>
        <p:spPr>
          <a:xfrm>
            <a:off x="-1" y="6738379"/>
            <a:ext cx="12209381" cy="128253"/>
          </a:xfrm>
          <a:prstGeom prst="rect">
            <a:avLst/>
          </a:prstGeom>
          <a:solidFill>
            <a:srgbClr val="02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9" name="矩形 8"/>
          <p:cNvSpPr/>
          <p:nvPr/>
        </p:nvSpPr>
        <p:spPr>
          <a:xfrm>
            <a:off x="10896533" y="467380"/>
            <a:ext cx="1295467"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C000"/>
              </a:solidFill>
            </a:endParaRPr>
          </a:p>
        </p:txBody>
      </p:sp>
      <p:sp>
        <p:nvSpPr>
          <p:cNvPr id="10" name="矩形 9"/>
          <p:cNvSpPr/>
          <p:nvPr/>
        </p:nvSpPr>
        <p:spPr>
          <a:xfrm>
            <a:off x="1" y="0"/>
            <a:ext cx="2423592" cy="90872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latin typeface="黑体" panose="02010600030101010101" pitchFamily="2" charset="-122"/>
                <a:ea typeface="黑体" panose="02010600030101010101" pitchFamily="2" charset="-122"/>
              </a:rPr>
              <a:t>第十一章</a:t>
            </a:r>
            <a:endParaRPr lang="zh-CN" altLang="en-US" sz="3200" b="1" dirty="0">
              <a:latin typeface="黑体" panose="02010600030101010101" pitchFamily="2" charset="-122"/>
              <a:ea typeface="黑体" panose="02010600030101010101" pitchFamily="2" charset="-122"/>
            </a:endParaRPr>
          </a:p>
        </p:txBody>
      </p:sp>
      <p:sp>
        <p:nvSpPr>
          <p:cNvPr id="12" name="同侧圆角矩形 11">
            <a:hlinkClick r:id="rId12" action="ppaction://hlinksldjump" tooltip="点击进入"/>
          </p:cNvPr>
          <p:cNvSpPr/>
          <p:nvPr/>
        </p:nvSpPr>
        <p:spPr>
          <a:xfrm>
            <a:off x="2833306" y="485731"/>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知识要点基础练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灯片编号占位符 3"/>
          <p:cNvSpPr txBox="1"/>
          <p:nvPr/>
        </p:nvSpPr>
        <p:spPr>
          <a:xfrm>
            <a:off x="10968141" y="491385"/>
            <a:ext cx="1223860" cy="401006"/>
          </a:xfrm>
          <a:prstGeom prst="rect">
            <a:avLst/>
          </a:prstGeom>
        </p:spPr>
        <p:txBody>
          <a:bodyPr anchor="ctr"/>
          <a:lstStyle>
            <a:defPPr>
              <a:defRPr lang="zh-CN"/>
            </a:defPPr>
            <a:lvl1pPr marL="0" algn="l" defTabSz="914400" rtl="0" eaLnBrk="1" latinLnBrk="0" hangingPunct="1">
              <a:defRPr sz="1800" kern="1200">
                <a:solidFill>
                  <a:srgbClr val="FFC000"/>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lumMod val="95000"/>
                  </a:schemeClr>
                </a:solidFill>
              </a:rPr>
              <a:t>-</a:t>
            </a:r>
            <a:fld id="{4BF17FCF-D4DA-449D-A468-DDB7E43619E6}" type="slidenum">
              <a:rPr lang="zh-CN" altLang="en-US" dirty="0" smtClean="0">
                <a:solidFill>
                  <a:schemeClr val="bg1">
                    <a:lumMod val="95000"/>
                  </a:schemeClr>
                </a:solidFill>
              </a:rPr>
              <a:t>‹#›</a:t>
            </a:fld>
            <a:r>
              <a:rPr lang="en-US" altLang="zh-CN" dirty="0">
                <a:solidFill>
                  <a:schemeClr val="bg1">
                    <a:lumMod val="95000"/>
                  </a:schemeClr>
                </a:solidFill>
              </a:rPr>
              <a:t>-</a:t>
            </a:r>
            <a:endParaRPr lang="zh-CN" altLang="en-US" dirty="0">
              <a:solidFill>
                <a:schemeClr val="bg1">
                  <a:lumMod val="95000"/>
                </a:schemeClr>
              </a:solidFill>
            </a:endParaRPr>
          </a:p>
        </p:txBody>
      </p:sp>
      <p:sp>
        <p:nvSpPr>
          <p:cNvPr id="18" name="同侧圆角矩形 17">
            <a:hlinkClick r:id="rId13" action="ppaction://hlinksldjump" tooltip="点击进入"/>
          </p:cNvPr>
          <p:cNvSpPr/>
          <p:nvPr/>
        </p:nvSpPr>
        <p:spPr>
          <a:xfrm>
            <a:off x="5642525" y="485730"/>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综合能力提升练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9" name="同侧圆角矩形 18">
            <a:hlinkClick r:id="rId14" action="ppaction://hlinksldjump" tooltip="点击进入"/>
          </p:cNvPr>
          <p:cNvSpPr/>
          <p:nvPr/>
        </p:nvSpPr>
        <p:spPr>
          <a:xfrm>
            <a:off x="8342561" y="485730"/>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拓展探究突破练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1" name="标题 1"/>
          <p:cNvSpPr txBox="1"/>
          <p:nvPr/>
        </p:nvSpPr>
        <p:spPr>
          <a:xfrm>
            <a:off x="2719410" y="0"/>
            <a:ext cx="9105900" cy="467380"/>
          </a:xfrm>
          <a:prstGeom prst="rect">
            <a:avLst/>
          </a:prstGeom>
        </p:spPr>
        <p:txBody>
          <a:bodyPr anchor="b"/>
          <a:lst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a:lstStyle>
          <a:p>
            <a:r>
              <a:rPr lang="zh-CN" altLang="zh-CN" dirty="0" smtClean="0"/>
              <a:t>第一节　走进微观</a:t>
            </a:r>
            <a:endParaRPr lang="zh-CN" altLang="zh-CN" sz="2000" b="1" i="0" kern="1200" dirty="0">
              <a:solidFill>
                <a:schemeClr val="tx1"/>
              </a:solidFill>
              <a:effectLst/>
              <a:latin typeface="+mj-lt"/>
              <a:ea typeface="+mj-ea"/>
              <a:cs typeface="+mj-cs"/>
            </a:endParaRP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Lst>
  <p:txStyles>
    <p:title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第十一章　小粒子与大宇宙</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969782"/>
            <a:ext cx="11430000" cy="270914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16.</a:t>
            </a:r>
            <a:r>
              <a:rPr lang="zh-CN" altLang="zh-CN" sz="2400" dirty="0">
                <a:solidFill>
                  <a:srgbClr val="000000"/>
                </a:solidFill>
                <a:latin typeface="Times New Roman" panose="02020603050405020304" pitchFamily="18" charset="0"/>
                <a:cs typeface="Times New Roman" panose="02020603050405020304" pitchFamily="18" charset="0"/>
              </a:rPr>
              <a:t>人类对于宇宙的探索是在一次次挫折中不断向前发展的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比如俄罗斯</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福布斯</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土壤</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火星探测器在地球近地轨道上因主发动机启动失败而无法变轨。经查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是由于太空中的带电粒子对机载计算机系统产生的影响导致了程序出错。下列粒子中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可以排除其对计算机系统产生影响的是</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C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电子</a:t>
            </a:r>
            <a:r>
              <a:rPr lang="en-US" altLang="zh-CN" sz="2400" dirty="0">
                <a:solidFill>
                  <a:srgbClr val="000000"/>
                </a:solidFill>
                <a:latin typeface="Times New Roman" panose="02020603050405020304" pitchFamily="18" charset="0"/>
                <a:cs typeface="Times New Roman" panose="02020603050405020304" pitchFamily="18" charset="0"/>
              </a:rPr>
              <a:t>	B.</a:t>
            </a:r>
            <a:r>
              <a:rPr lang="zh-CN" altLang="zh-CN" sz="2400" dirty="0">
                <a:solidFill>
                  <a:srgbClr val="000000"/>
                </a:solidFill>
                <a:latin typeface="Times New Roman" panose="02020603050405020304" pitchFamily="18" charset="0"/>
                <a:cs typeface="Times New Roman" panose="02020603050405020304" pitchFamily="18" charset="0"/>
              </a:rPr>
              <a:t>质子</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中子</a:t>
            </a:r>
            <a:r>
              <a:rPr lang="en-US" altLang="zh-CN" sz="2400" dirty="0">
                <a:solidFill>
                  <a:srgbClr val="000000"/>
                </a:solidFill>
                <a:latin typeface="Times New Roman" panose="02020603050405020304" pitchFamily="18" charset="0"/>
                <a:cs typeface="Times New Roman" panose="02020603050405020304" pitchFamily="18" charset="0"/>
              </a:rPr>
              <a:t>	D.</a:t>
            </a:r>
            <a:r>
              <a:rPr lang="zh-CN" altLang="zh-CN" sz="2400" dirty="0">
                <a:solidFill>
                  <a:srgbClr val="000000"/>
                </a:solidFill>
                <a:latin typeface="Times New Roman" panose="02020603050405020304" pitchFamily="18" charset="0"/>
                <a:cs typeface="Times New Roman" panose="02020603050405020304" pitchFamily="18" charset="0"/>
              </a:rPr>
              <a:t>氦核</a:t>
            </a:r>
            <a:endParaRPr lang="zh-CN" altLang="zh-CN" sz="2400" dirty="0">
              <a:solidFill>
                <a:srgbClr val="000000"/>
              </a:solidFill>
              <a:effectLst/>
              <a:latin typeface="NEU-BZ-S92"/>
              <a:ea typeface="方正书宋_GBK"/>
              <a:cs typeface="Times New Roman" panose="02020603050405020304" pitchFamily="18" charset="0"/>
            </a:endParaRPr>
          </a:p>
        </p:txBody>
      </p:sp>
      <p:sp>
        <p:nvSpPr>
          <p:cNvPr id="4" name="矩形 3"/>
          <p:cNvSpPr/>
          <p:nvPr/>
        </p:nvSpPr>
        <p:spPr>
          <a:xfrm>
            <a:off x="4593005" y="3414552"/>
            <a:ext cx="35653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129666656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79766"/>
            <a:ext cx="11430000" cy="496751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17.1897</a:t>
            </a:r>
            <a:r>
              <a:rPr lang="zh-CN" altLang="zh-CN" sz="2400" dirty="0">
                <a:solidFill>
                  <a:srgbClr val="000000"/>
                </a:solidFill>
                <a:latin typeface="Times New Roman" panose="02020603050405020304" pitchFamily="18" charset="0"/>
                <a:cs typeface="Times New Roman" panose="02020603050405020304" pitchFamily="18" charset="0"/>
              </a:rPr>
              <a:t>年</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英国物理学家汤姆孙发现了原子内有带负电的电子</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而原子是电中性的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由此推测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原子内还有带正电的物质。在此基础上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经过卢瑟福、玻尔等科学家的不断完善和修正</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建立了现代原子结构模型。如图是小柯整理的物质微观构成网络图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则汤姆孙当年推测的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带正电的物质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相当于图中的</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B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甲</a:t>
            </a:r>
            <a:r>
              <a:rPr lang="en-US" altLang="zh-CN" sz="2400" dirty="0">
                <a:solidFill>
                  <a:srgbClr val="000000"/>
                </a:solidFill>
                <a:latin typeface="Times New Roman" panose="02020603050405020304" pitchFamily="18" charset="0"/>
                <a:cs typeface="Times New Roman" panose="02020603050405020304" pitchFamily="18" charset="0"/>
              </a:rPr>
              <a:t>	B.</a:t>
            </a:r>
            <a:r>
              <a:rPr lang="zh-CN" altLang="zh-CN" sz="2400" dirty="0">
                <a:solidFill>
                  <a:srgbClr val="000000"/>
                </a:solidFill>
                <a:latin typeface="Times New Roman" panose="02020603050405020304" pitchFamily="18" charset="0"/>
                <a:cs typeface="Times New Roman" panose="02020603050405020304" pitchFamily="18" charset="0"/>
              </a:rPr>
              <a:t>乙</a:t>
            </a:r>
            <a:r>
              <a:rPr lang="en-US" altLang="zh-CN" sz="2400" dirty="0">
                <a:solidFill>
                  <a:srgbClr val="000000"/>
                </a:solidFill>
                <a:latin typeface="Times New Roman" panose="02020603050405020304" pitchFamily="18" charset="0"/>
                <a:cs typeface="Times New Roman" panose="02020603050405020304" pitchFamily="18" charset="0"/>
              </a:rPr>
              <a:t>	C.</a:t>
            </a:r>
            <a:r>
              <a:rPr lang="zh-CN" altLang="zh-CN" sz="2400" dirty="0">
                <a:solidFill>
                  <a:srgbClr val="000000"/>
                </a:solidFill>
                <a:latin typeface="Times New Roman" panose="02020603050405020304" pitchFamily="18" charset="0"/>
                <a:cs typeface="Times New Roman" panose="02020603050405020304" pitchFamily="18" charset="0"/>
              </a:rPr>
              <a:t>丙</a:t>
            </a:r>
            <a:r>
              <a:rPr lang="en-US" altLang="zh-CN" sz="2400" dirty="0">
                <a:solidFill>
                  <a:srgbClr val="000000"/>
                </a:solidFill>
                <a:latin typeface="Times New Roman" panose="02020603050405020304" pitchFamily="18" charset="0"/>
                <a:cs typeface="Times New Roman" panose="02020603050405020304" pitchFamily="18" charset="0"/>
              </a:rPr>
              <a:t>	D.</a:t>
            </a:r>
            <a:r>
              <a:rPr lang="zh-CN" altLang="zh-CN" sz="2400" dirty="0">
                <a:solidFill>
                  <a:srgbClr val="000000"/>
                </a:solidFill>
                <a:latin typeface="Times New Roman" panose="02020603050405020304" pitchFamily="18" charset="0"/>
                <a:cs typeface="Times New Roman" panose="02020603050405020304" pitchFamily="18" charset="0"/>
              </a:rPr>
              <a:t>丁</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5" name="17ZKXWQ109.EPS" descr="id:2147494170;FounderCES"/>
          <p:cNvPicPr/>
          <p:nvPr/>
        </p:nvPicPr>
        <p:blipFill>
          <a:blip r:embed="rId2"/>
          <a:stretch>
            <a:fillRect/>
          </a:stretch>
        </p:blipFill>
        <p:spPr>
          <a:xfrm>
            <a:off x="3520694" y="2910776"/>
            <a:ext cx="5793994" cy="2402078"/>
          </a:xfrm>
          <a:prstGeom prst="rect">
            <a:avLst/>
          </a:prstGeom>
        </p:spPr>
      </p:pic>
      <p:sp>
        <p:nvSpPr>
          <p:cNvPr id="4" name="矩形 3"/>
          <p:cNvSpPr/>
          <p:nvPr/>
        </p:nvSpPr>
        <p:spPr>
          <a:xfrm>
            <a:off x="6417691" y="2529060"/>
            <a:ext cx="35653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341995246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340084"/>
            <a:ext cx="11430000" cy="182274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18.</a:t>
            </a:r>
            <a:r>
              <a:rPr lang="zh-CN" altLang="zh-CN" sz="2400" dirty="0">
                <a:solidFill>
                  <a:srgbClr val="000000"/>
                </a:solidFill>
                <a:latin typeface="Times New Roman" panose="02020603050405020304" pitchFamily="18" charset="0"/>
                <a:cs typeface="Times New Roman" panose="02020603050405020304" pitchFamily="18" charset="0"/>
              </a:rPr>
              <a:t>物理学家杰拉德</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杰克逊和史蒂芬</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霍维曾试图就反物质湮灭释放巨大的能量来制造宇宙飞船的推进器。反物质是由反粒子构成的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反质子、正电子都属于反粒子</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它们分别与质子、电子的质量、电量相等</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但电性相反。那么</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根据你的理解</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如图关于反氢原子的结构示意图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正确的是</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B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6" name="18ZKXWJ943.EPS" descr="id:2147494177;FounderCES"/>
          <p:cNvPicPr/>
          <p:nvPr/>
        </p:nvPicPr>
        <p:blipFill>
          <a:blip r:embed="rId2"/>
          <a:stretch>
            <a:fillRect/>
          </a:stretch>
        </p:blipFill>
        <p:spPr>
          <a:xfrm>
            <a:off x="1936178" y="3199403"/>
            <a:ext cx="8195374" cy="2191640"/>
          </a:xfrm>
          <a:prstGeom prst="rect">
            <a:avLst/>
          </a:prstGeom>
        </p:spPr>
      </p:pic>
      <p:sp>
        <p:nvSpPr>
          <p:cNvPr id="4" name="矩形 3"/>
          <p:cNvSpPr/>
          <p:nvPr/>
        </p:nvSpPr>
        <p:spPr>
          <a:xfrm>
            <a:off x="4401093" y="2781111"/>
            <a:ext cx="35653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27027991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924889"/>
            <a:ext cx="11430000" cy="585391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19.</a:t>
            </a:r>
            <a:r>
              <a:rPr lang="zh-CN" altLang="zh-CN" sz="2400" dirty="0">
                <a:solidFill>
                  <a:srgbClr val="000000"/>
                </a:solidFill>
                <a:latin typeface="Times New Roman" panose="02020603050405020304" pitchFamily="18" charset="0"/>
                <a:cs typeface="Times New Roman" panose="02020603050405020304" pitchFamily="18" charset="0"/>
              </a:rPr>
              <a:t>卢瑟福用</a:t>
            </a:r>
            <a:r>
              <a:rPr lang="en-US" altLang="zh-CN" sz="24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zh-CN" altLang="zh-CN" sz="2400" dirty="0">
                <a:solidFill>
                  <a:srgbClr val="000000"/>
                </a:solidFill>
                <a:latin typeface="Times New Roman" panose="02020603050405020304" pitchFamily="18" charset="0"/>
                <a:cs typeface="Times New Roman" panose="02020603050405020304" pitchFamily="18" charset="0"/>
              </a:rPr>
              <a:t>粒子</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zh-CN" altLang="zh-CN" sz="2400" dirty="0">
                <a:solidFill>
                  <a:srgbClr val="000000"/>
                </a:solidFill>
                <a:latin typeface="Times New Roman" panose="02020603050405020304" pitchFamily="18" charset="0"/>
                <a:cs typeface="Times New Roman" panose="02020603050405020304" pitchFamily="18" charset="0"/>
              </a:rPr>
              <a:t>粒子是带两个单位正电荷的氦原子核</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轰击金箔的实验推翻了汤姆孙提出的原子结构模型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为建立现代原子理论奠定了基础</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但通过该实验的下述三种现象</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如图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不能得到核外电子带有负电荷的结论。</a:t>
            </a:r>
            <a:endParaRPr lang="zh-CN" altLang="zh-CN" sz="2400" dirty="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000000"/>
                </a:solidFill>
                <a:latin typeface="Times New Roman" panose="02020603050405020304" pitchFamily="18" charset="0"/>
                <a:cs typeface="Times New Roman" panose="02020603050405020304" pitchFamily="18" charset="0"/>
              </a:rPr>
              <a:t>现象</a:t>
            </a: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大多数</a:t>
            </a:r>
            <a:r>
              <a:rPr lang="en-US" altLang="zh-CN" sz="24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zh-CN" altLang="zh-CN" sz="2400" dirty="0">
                <a:solidFill>
                  <a:srgbClr val="000000"/>
                </a:solidFill>
                <a:latin typeface="Times New Roman" panose="02020603050405020304" pitchFamily="18" charset="0"/>
                <a:cs typeface="Times New Roman" panose="02020603050405020304" pitchFamily="18" charset="0"/>
              </a:rPr>
              <a:t>粒子能穿透金箔而不改变原来的运动方向</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000000"/>
                </a:solidFill>
                <a:latin typeface="Times New Roman" panose="02020603050405020304" pitchFamily="18" charset="0"/>
                <a:cs typeface="Times New Roman" panose="02020603050405020304" pitchFamily="18" charset="0"/>
              </a:rPr>
              <a:t>现象</a:t>
            </a: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一小部分</a:t>
            </a:r>
            <a:r>
              <a:rPr lang="en-US" altLang="zh-CN" sz="24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zh-CN" altLang="zh-CN" sz="2400" dirty="0">
                <a:solidFill>
                  <a:srgbClr val="000000"/>
                </a:solidFill>
                <a:latin typeface="Times New Roman" panose="02020603050405020304" pitchFamily="18" charset="0"/>
                <a:cs typeface="Times New Roman" panose="02020603050405020304" pitchFamily="18" charset="0"/>
              </a:rPr>
              <a:t>粒子改变原来的运动方向</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000000"/>
                </a:solidFill>
                <a:latin typeface="Times New Roman" panose="02020603050405020304" pitchFamily="18" charset="0"/>
                <a:cs typeface="Times New Roman" panose="02020603050405020304" pitchFamily="18" charset="0"/>
              </a:rPr>
              <a:t>现象</a:t>
            </a:r>
            <a:r>
              <a:rPr lang="en-US" altLang="zh-CN" sz="2400" dirty="0">
                <a:solidFill>
                  <a:srgbClr val="000000"/>
                </a:solidFill>
                <a:latin typeface="Times New Roman" panose="02020603050405020304" pitchFamily="18" charset="0"/>
                <a:cs typeface="Times New Roman" panose="02020603050405020304" pitchFamily="18" charset="0"/>
              </a:rPr>
              <a:t>3:</a:t>
            </a:r>
            <a:r>
              <a:rPr lang="zh-CN" altLang="zh-CN" sz="2400" dirty="0">
                <a:solidFill>
                  <a:srgbClr val="000000"/>
                </a:solidFill>
                <a:latin typeface="Times New Roman" panose="02020603050405020304" pitchFamily="18" charset="0"/>
                <a:cs typeface="Times New Roman" panose="02020603050405020304" pitchFamily="18" charset="0"/>
              </a:rPr>
              <a:t>极少数</a:t>
            </a:r>
            <a:r>
              <a:rPr lang="en-US" altLang="zh-CN" sz="24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zh-CN" altLang="zh-CN" sz="2400" dirty="0">
                <a:solidFill>
                  <a:srgbClr val="000000"/>
                </a:solidFill>
                <a:latin typeface="Times New Roman" panose="02020603050405020304" pitchFamily="18" charset="0"/>
                <a:cs typeface="Times New Roman" panose="02020603050405020304" pitchFamily="18" charset="0"/>
              </a:rPr>
              <a:t>粒子被弹了回来。</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000000"/>
                </a:solidFill>
                <a:latin typeface="Times New Roman" panose="02020603050405020304" pitchFamily="18" charset="0"/>
                <a:cs typeface="Times New Roman" panose="02020603050405020304" pitchFamily="18" charset="0"/>
              </a:rPr>
              <a:t>请你根据原子结构知识分析以上现象产生的原因。</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现象</a:t>
            </a: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的原因</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　原子内部有较大的空间</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原子核体积很小　</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宋体" panose="02010600030101010101" pitchFamily="2" charset="-122"/>
                <a:ea typeface="方正书宋_GBK"/>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现象</a:t>
            </a: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的原因</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　原子内部有带正电荷的微粒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4" name="17ZKXWQ111.EPS" descr="id:2147494191;FounderCES"/>
          <p:cNvPicPr/>
          <p:nvPr/>
        </p:nvPicPr>
        <p:blipFill>
          <a:blip r:embed="rId2"/>
          <a:stretch>
            <a:fillRect/>
          </a:stretch>
        </p:blipFill>
        <p:spPr>
          <a:xfrm>
            <a:off x="8620188" y="1969643"/>
            <a:ext cx="2937828" cy="3133932"/>
          </a:xfrm>
          <a:prstGeom prst="rect">
            <a:avLst/>
          </a:prstGeom>
        </p:spPr>
      </p:pic>
      <p:sp>
        <p:nvSpPr>
          <p:cNvPr id="5" name="矩形 4"/>
          <p:cNvSpPr/>
          <p:nvPr/>
        </p:nvSpPr>
        <p:spPr>
          <a:xfrm>
            <a:off x="2720013" y="5851134"/>
            <a:ext cx="5599898"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712455" y="6171731"/>
            <a:ext cx="5599898" cy="0"/>
          </a:xfrm>
          <a:prstGeom prst="line">
            <a:avLst/>
          </a:prstGeom>
        </p:spPr>
        <p:style>
          <a:lnRef idx="2">
            <a:schemeClr val="dk1"/>
          </a:lnRef>
          <a:fillRef idx="0">
            <a:schemeClr val="dk1"/>
          </a:fillRef>
          <a:effectRef idx="1">
            <a:schemeClr val="dk1"/>
          </a:effectRef>
          <a:fontRef idx="minor">
            <a:schemeClr val="tx1"/>
          </a:fontRef>
        </p:style>
      </p:cxnSp>
      <p:sp>
        <p:nvSpPr>
          <p:cNvPr id="7" name="矩形 6"/>
          <p:cNvSpPr/>
          <p:nvPr/>
        </p:nvSpPr>
        <p:spPr>
          <a:xfrm>
            <a:off x="2712454" y="6290986"/>
            <a:ext cx="4072167"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2704897" y="6611583"/>
            <a:ext cx="4072167"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第一节　走进微观</a:t>
            </a:r>
          </a:p>
        </p:txBody>
      </p:sp>
    </p:spTree>
    <p:extLst>
      <p:ext uri="{BB962C8B-B14F-4D97-AF65-F5344CB8AC3E}">
        <p14:creationId xmlns:p14="http://schemas.microsoft.com/office/powerpoint/2010/main" val="323096794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66265"/>
            <a:ext cx="11430000" cy="448193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400" dirty="0">
                <a:solidFill>
                  <a:srgbClr val="FF00FF"/>
                </a:solidFill>
                <a:latin typeface="Times New Roman" panose="02020603050405020304" pitchFamily="18" charset="0"/>
                <a:cs typeface="Times New Roman" panose="02020603050405020304" pitchFamily="18" charset="0"/>
              </a:rPr>
              <a:t>1</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自然的尺度及物质的组成</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我们生活在一个物质的世界里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我们身边的物质有</a:t>
            </a:r>
            <a:r>
              <a:rPr lang="zh-CN" altLang="zh-CN" sz="2400" dirty="0">
                <a:solidFill>
                  <a:srgbClr val="FF00FF"/>
                </a:solidFill>
                <a:latin typeface="Times New Roman" panose="02020603050405020304" pitchFamily="18" charset="0"/>
                <a:cs typeface="Times New Roman" panose="02020603050405020304" pitchFamily="18" charset="0"/>
              </a:rPr>
              <a:t>　水、空气</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合理即可</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请列举两种</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目前</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人类能观测到的空间最远已到达</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10</a:t>
            </a:r>
            <a:r>
              <a:rPr lang="en-US" altLang="zh-CN" sz="2400" baseline="30000" dirty="0">
                <a:solidFill>
                  <a:srgbClr val="FF00FF"/>
                </a:solidFill>
                <a:latin typeface="Times New Roman" panose="02020603050405020304" pitchFamily="18" charset="0"/>
                <a:cs typeface="Times New Roman" panose="02020603050405020304" pitchFamily="18" charset="0"/>
              </a:rPr>
              <a:t>26</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m</a:t>
            </a:r>
            <a:r>
              <a:rPr lang="zh-CN" altLang="zh-CN" sz="2400" dirty="0">
                <a:solidFill>
                  <a:srgbClr val="000000"/>
                </a:solidFill>
                <a:latin typeface="Times New Roman" panose="02020603050405020304" pitchFamily="18" charset="0"/>
                <a:cs typeface="Times New Roman" panose="02020603050405020304" pitchFamily="18" charset="0"/>
              </a:rPr>
              <a:t>的宇宙深处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科学家的研究已深入到了</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10</a:t>
            </a:r>
            <a:r>
              <a:rPr lang="en-US" altLang="zh-CN" sz="2400" baseline="30000" dirty="0">
                <a:solidFill>
                  <a:srgbClr val="FF00FF"/>
                </a:solidFill>
                <a:latin typeface="Times New Roman" panose="02020603050405020304" pitchFamily="18" charset="0"/>
                <a:cs typeface="Times New Roman" panose="02020603050405020304" pitchFamily="18" charset="0"/>
              </a:rPr>
              <a:t>-15</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m</a:t>
            </a:r>
            <a:r>
              <a:rPr lang="zh-CN" altLang="zh-CN" sz="2400" dirty="0">
                <a:solidFill>
                  <a:srgbClr val="000000"/>
                </a:solidFill>
                <a:latin typeface="Times New Roman" panose="02020603050405020304" pitchFamily="18" charset="0"/>
                <a:cs typeface="Times New Roman" panose="02020603050405020304" pitchFamily="18" charset="0"/>
              </a:rPr>
              <a:t>的微观领域。</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3.</a:t>
            </a:r>
            <a:r>
              <a:rPr lang="zh-CN" altLang="zh-CN" sz="2400" dirty="0">
                <a:solidFill>
                  <a:srgbClr val="000000"/>
                </a:solidFill>
                <a:latin typeface="Times New Roman" panose="02020603050405020304" pitchFamily="18" charset="0"/>
                <a:cs typeface="Times New Roman" panose="02020603050405020304" pitchFamily="18" charset="0"/>
              </a:rPr>
              <a:t>关于物质的构成</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下列说法正确的是</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D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可以借助光学显微镜观察到分子</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分子能用肉眼直接看到</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而原子不能</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空气中细小的灰尘就是分子</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常见的物质是由分子、原子构成的</a:t>
            </a:r>
            <a:endParaRPr lang="zh-CN" altLang="zh-CN" sz="2400" dirty="0">
              <a:solidFill>
                <a:srgbClr val="000000"/>
              </a:solidFill>
              <a:effectLst/>
              <a:latin typeface="NEU-BZ-S92"/>
              <a:ea typeface="方正书宋_GBK"/>
              <a:cs typeface="Times New Roman" panose="02020603050405020304" pitchFamily="18" charset="0"/>
            </a:endParaRPr>
          </a:p>
        </p:txBody>
      </p:sp>
      <p:sp>
        <p:nvSpPr>
          <p:cNvPr id="3" name="矩形 2"/>
          <p:cNvSpPr/>
          <p:nvPr/>
        </p:nvSpPr>
        <p:spPr>
          <a:xfrm>
            <a:off x="7235568" y="1821001"/>
            <a:ext cx="315021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7228010" y="2141598"/>
            <a:ext cx="3150210"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5729187" y="2653164"/>
            <a:ext cx="968839"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5727391" y="2980965"/>
            <a:ext cx="967032" cy="0"/>
          </a:xfrm>
          <a:prstGeom prst="line">
            <a:avLst/>
          </a:prstGeom>
        </p:spPr>
        <p:style>
          <a:lnRef idx="2">
            <a:schemeClr val="dk1"/>
          </a:lnRef>
          <a:fillRef idx="0">
            <a:schemeClr val="dk1"/>
          </a:fillRef>
          <a:effectRef idx="1">
            <a:schemeClr val="dk1"/>
          </a:effectRef>
          <a:fontRef idx="minor">
            <a:schemeClr val="tx1"/>
          </a:fontRef>
        </p:style>
      </p:cxnSp>
      <p:sp>
        <p:nvSpPr>
          <p:cNvPr id="8" name="矩形 7"/>
          <p:cNvSpPr/>
          <p:nvPr/>
        </p:nvSpPr>
        <p:spPr>
          <a:xfrm>
            <a:off x="874964" y="3104720"/>
            <a:ext cx="968839"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873168" y="3432521"/>
            <a:ext cx="967032" cy="0"/>
          </a:xfrm>
          <a:prstGeom prst="line">
            <a:avLst/>
          </a:prstGeom>
        </p:spPr>
        <p:style>
          <a:lnRef idx="2">
            <a:schemeClr val="dk1"/>
          </a:lnRef>
          <a:fillRef idx="0">
            <a:schemeClr val="dk1"/>
          </a:fillRef>
          <a:effectRef idx="1">
            <a:schemeClr val="dk1"/>
          </a:effectRef>
          <a:fontRef idx="minor">
            <a:schemeClr val="tx1"/>
          </a:fontRef>
        </p:style>
      </p:cxnSp>
      <p:sp>
        <p:nvSpPr>
          <p:cNvPr id="10" name="矩形 9"/>
          <p:cNvSpPr/>
          <p:nvPr/>
        </p:nvSpPr>
        <p:spPr>
          <a:xfrm>
            <a:off x="5537835" y="3583885"/>
            <a:ext cx="35653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909888"/>
            <a:ext cx="11430000" cy="585391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400" dirty="0">
                <a:solidFill>
                  <a:srgbClr val="FF00FF"/>
                </a:solidFill>
                <a:latin typeface="Times New Roman" panose="02020603050405020304" pitchFamily="18" charset="0"/>
                <a:cs typeface="Times New Roman" panose="02020603050405020304" pitchFamily="18" charset="0"/>
              </a:rPr>
              <a:t>2</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微观粒子</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4.</a:t>
            </a:r>
            <a:r>
              <a:rPr lang="zh-CN" altLang="zh-CN" sz="2400" dirty="0">
                <a:solidFill>
                  <a:srgbClr val="000000"/>
                </a:solidFill>
                <a:latin typeface="Times New Roman" panose="02020603050405020304" pitchFamily="18" charset="0"/>
                <a:cs typeface="Times New Roman" panose="02020603050405020304" pitchFamily="18" charset="0"/>
              </a:rPr>
              <a:t>二十世纪初</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英国科学家卢瑟福和他的学生查德威克揭示了原子核的组成部分是</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A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质子和中子</a:t>
            </a:r>
            <a:r>
              <a:rPr lang="en-US" altLang="zh-CN" sz="2400" dirty="0">
                <a:solidFill>
                  <a:srgbClr val="000000"/>
                </a:solidFill>
                <a:latin typeface="Times New Roman" panose="02020603050405020304" pitchFamily="18" charset="0"/>
                <a:cs typeface="Times New Roman" panose="02020603050405020304" pitchFamily="18" charset="0"/>
              </a:rPr>
              <a:t>	B.</a:t>
            </a:r>
            <a:r>
              <a:rPr lang="zh-CN" altLang="zh-CN" sz="2400" dirty="0">
                <a:solidFill>
                  <a:srgbClr val="000000"/>
                </a:solidFill>
                <a:latin typeface="Times New Roman" panose="02020603050405020304" pitchFamily="18" charset="0"/>
                <a:cs typeface="Times New Roman" panose="02020603050405020304" pitchFamily="18" charset="0"/>
              </a:rPr>
              <a:t>质子和电子</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电子和中子</a:t>
            </a:r>
            <a:r>
              <a:rPr lang="en-US" altLang="zh-CN" sz="2400" dirty="0">
                <a:solidFill>
                  <a:srgbClr val="000000"/>
                </a:solidFill>
                <a:latin typeface="Times New Roman" panose="02020603050405020304" pitchFamily="18" charset="0"/>
                <a:cs typeface="Times New Roman" panose="02020603050405020304" pitchFamily="18" charset="0"/>
              </a:rPr>
              <a:t>	D.</a:t>
            </a:r>
            <a:r>
              <a:rPr lang="zh-CN" altLang="zh-CN" sz="2400" dirty="0">
                <a:solidFill>
                  <a:srgbClr val="000000"/>
                </a:solidFill>
                <a:latin typeface="Times New Roman" panose="02020603050405020304" pitchFamily="18" charset="0"/>
                <a:cs typeface="Times New Roman" panose="02020603050405020304" pitchFamily="18" charset="0"/>
              </a:rPr>
              <a:t>核子和电子</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5.</a:t>
            </a:r>
            <a:r>
              <a:rPr lang="zh-CN" altLang="zh-CN" sz="2400" dirty="0">
                <a:solidFill>
                  <a:srgbClr val="000000"/>
                </a:solidFill>
                <a:latin typeface="Times New Roman" panose="02020603050405020304" pitchFamily="18" charset="0"/>
                <a:cs typeface="Times New Roman" panose="02020603050405020304" pitchFamily="18" charset="0"/>
              </a:rPr>
              <a:t>下列各种粒子中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带负电的是</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C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质子</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	B</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smtClean="0">
                <a:solidFill>
                  <a:srgbClr val="000000"/>
                </a:solidFill>
                <a:latin typeface="Times New Roman" panose="02020603050405020304" pitchFamily="18" charset="0"/>
                <a:cs typeface="Times New Roman" panose="02020603050405020304" pitchFamily="18" charset="0"/>
              </a:rPr>
              <a:t>原子核</a:t>
            </a:r>
            <a:r>
              <a:rPr lang="en-US" altLang="zh-CN" sz="2400" dirty="0" smtClean="0">
                <a:solidFill>
                  <a:srgbClr val="000000"/>
                </a:solidFill>
                <a:latin typeface="NEU-BZ-S92"/>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C</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电子</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	D</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中子</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6.</a:t>
            </a:r>
            <a:r>
              <a:rPr lang="zh-CN" altLang="zh-CN" sz="2400" dirty="0">
                <a:solidFill>
                  <a:srgbClr val="000000"/>
                </a:solidFill>
                <a:latin typeface="Times New Roman" panose="02020603050405020304" pitchFamily="18" charset="0"/>
                <a:cs typeface="Times New Roman" panose="02020603050405020304" pitchFamily="18" charset="0"/>
              </a:rPr>
              <a:t>一百多年来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科学家们一直在微观领域不懈地探索着。下列微粒按空间尺度从小到大的顺序排列的是</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A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夸克、质子、原子核、</a:t>
            </a:r>
            <a:r>
              <a:rPr lang="zh-CN" altLang="zh-CN" sz="2400" dirty="0" smtClean="0">
                <a:solidFill>
                  <a:srgbClr val="000000"/>
                </a:solidFill>
                <a:latin typeface="Times New Roman" panose="02020603050405020304" pitchFamily="18" charset="0"/>
                <a:cs typeface="Times New Roman" panose="02020603050405020304" pitchFamily="18" charset="0"/>
              </a:rPr>
              <a:t>原子</a:t>
            </a:r>
            <a:r>
              <a:rPr lang="en-US" altLang="zh-CN" sz="2400" dirty="0" smtClean="0">
                <a:solidFill>
                  <a:srgbClr val="000000"/>
                </a:solidFill>
                <a:latin typeface="NEU-BZ-S92"/>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B</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分子、质子、电子、原子核</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电子、质子、夸克、</a:t>
            </a:r>
            <a:r>
              <a:rPr lang="zh-CN" altLang="zh-CN" sz="2400" dirty="0" smtClean="0">
                <a:solidFill>
                  <a:srgbClr val="000000"/>
                </a:solidFill>
                <a:latin typeface="Times New Roman" panose="02020603050405020304" pitchFamily="18" charset="0"/>
                <a:cs typeface="Times New Roman" panose="02020603050405020304" pitchFamily="18" charset="0"/>
              </a:rPr>
              <a:t>分子</a:t>
            </a:r>
            <a:r>
              <a:rPr lang="en-US" altLang="zh-CN" sz="2400" dirty="0" smtClean="0">
                <a:solidFill>
                  <a:srgbClr val="000000"/>
                </a:solidFill>
                <a:latin typeface="NEU-BZ-S92"/>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D</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原子核、电子、原子、分子</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7.</a:t>
            </a:r>
            <a:r>
              <a:rPr lang="zh-CN" altLang="zh-CN" sz="2400" dirty="0">
                <a:solidFill>
                  <a:srgbClr val="000000"/>
                </a:solidFill>
                <a:latin typeface="Times New Roman" panose="02020603050405020304" pitchFamily="18" charset="0"/>
                <a:cs typeface="Times New Roman" panose="02020603050405020304" pitchFamily="18" charset="0"/>
              </a:rPr>
              <a:t>分子的体积非常小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如果把分子看成球形</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它的直径大约是</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C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err="1">
                <a:solidFill>
                  <a:srgbClr val="000000"/>
                </a:solidFill>
                <a:latin typeface="Times New Roman" panose="02020603050405020304" pitchFamily="18" charset="0"/>
                <a:cs typeface="Times New Roman" panose="02020603050405020304" pitchFamily="18" charset="0"/>
              </a:rPr>
              <a:t>A.10</a:t>
            </a:r>
            <a:r>
              <a:rPr lang="en-US" altLang="zh-CN" sz="2400" baseline="30000" dirty="0" err="1">
                <a:solidFill>
                  <a:srgbClr val="000000"/>
                </a:solidFill>
                <a:latin typeface="Times New Roman" panose="02020603050405020304" pitchFamily="18" charset="0"/>
                <a:cs typeface="Times New Roman" panose="02020603050405020304" pitchFamily="18" charset="0"/>
              </a:rPr>
              <a:t>3</a:t>
            </a:r>
            <a:r>
              <a:rPr lang="en-US" altLang="zh-CN" sz="2400" dirty="0">
                <a:solidFill>
                  <a:srgbClr val="000000"/>
                </a:solidFill>
                <a:latin typeface="Times New Roman" panose="02020603050405020304" pitchFamily="18" charset="0"/>
                <a:cs typeface="Times New Roman" panose="02020603050405020304" pitchFamily="18" charset="0"/>
              </a:rPr>
              <a:t> m	</a:t>
            </a:r>
            <a:r>
              <a:rPr lang="en-US" altLang="zh-CN" sz="2400" dirty="0" smtClean="0">
                <a:solidFill>
                  <a:srgbClr val="000000"/>
                </a:solidFill>
                <a:latin typeface="Times New Roman" panose="02020603050405020304" pitchFamily="18" charset="0"/>
                <a:cs typeface="Times New Roman" panose="02020603050405020304" pitchFamily="18" charset="0"/>
              </a:rPr>
              <a:t>	</a:t>
            </a:r>
            <a:r>
              <a:rPr lang="en-US" altLang="zh-CN" sz="2400" dirty="0" err="1" smtClean="0">
                <a:solidFill>
                  <a:srgbClr val="000000"/>
                </a:solidFill>
                <a:latin typeface="Times New Roman" panose="02020603050405020304" pitchFamily="18" charset="0"/>
                <a:cs typeface="Times New Roman" panose="02020603050405020304" pitchFamily="18" charset="0"/>
              </a:rPr>
              <a:t>B.10</a:t>
            </a:r>
            <a:r>
              <a:rPr lang="en-US" altLang="zh-CN" sz="2400" baseline="30000" dirty="0" smtClean="0">
                <a:solidFill>
                  <a:srgbClr val="000000"/>
                </a:solidFill>
                <a:latin typeface="Times New Roman" panose="02020603050405020304" pitchFamily="18" charset="0"/>
                <a:cs typeface="Times New Roman" panose="02020603050405020304" pitchFamily="18" charset="0"/>
              </a:rPr>
              <a:t>-6</a:t>
            </a:r>
            <a:r>
              <a:rPr lang="en-US" altLang="zh-CN" sz="2400" dirty="0" smtClean="0">
                <a:solidFill>
                  <a:srgbClr val="000000"/>
                </a:solidFill>
                <a:latin typeface="Times New Roman" panose="02020603050405020304" pitchFamily="18" charset="0"/>
                <a:cs typeface="Times New Roman" panose="02020603050405020304" pitchFamily="18" charset="0"/>
              </a:rPr>
              <a:t> m</a:t>
            </a:r>
            <a:r>
              <a:rPr lang="en-US" altLang="zh-CN" sz="2400" dirty="0" smtClean="0">
                <a:solidFill>
                  <a:srgbClr val="000000"/>
                </a:solidFill>
                <a:latin typeface="NEU-BZ-S92"/>
                <a:cs typeface="Times New Roman" panose="02020603050405020304" pitchFamily="18" charset="0"/>
              </a:rPr>
              <a:t>	</a:t>
            </a:r>
            <a:r>
              <a:rPr lang="en-US" altLang="zh-CN" sz="2400" dirty="0" err="1" smtClean="0">
                <a:solidFill>
                  <a:srgbClr val="000000"/>
                </a:solidFill>
                <a:latin typeface="Times New Roman" panose="02020603050405020304" pitchFamily="18" charset="0"/>
                <a:cs typeface="Times New Roman" panose="02020603050405020304" pitchFamily="18" charset="0"/>
              </a:rPr>
              <a:t>C.10</a:t>
            </a:r>
            <a:r>
              <a:rPr lang="en-US" altLang="zh-CN" sz="2400" baseline="30000" dirty="0" smtClean="0">
                <a:solidFill>
                  <a:srgbClr val="000000"/>
                </a:solidFill>
                <a:latin typeface="Times New Roman" panose="02020603050405020304" pitchFamily="18" charset="0"/>
                <a:cs typeface="Times New Roman" panose="02020603050405020304" pitchFamily="18" charset="0"/>
              </a:rPr>
              <a:t>-9</a:t>
            </a:r>
            <a:r>
              <a:rPr lang="en-US" altLang="zh-CN" sz="2400" dirty="0" smtClean="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m	</a:t>
            </a:r>
            <a:r>
              <a:rPr lang="en-US" altLang="zh-CN" sz="2400" dirty="0" smtClean="0">
                <a:solidFill>
                  <a:srgbClr val="000000"/>
                </a:solidFill>
                <a:latin typeface="Times New Roman" panose="02020603050405020304" pitchFamily="18" charset="0"/>
                <a:cs typeface="Times New Roman" panose="02020603050405020304" pitchFamily="18" charset="0"/>
              </a:rPr>
              <a:t>	</a:t>
            </a:r>
            <a:r>
              <a:rPr lang="en-US" altLang="zh-CN" sz="2400" dirty="0" err="1" smtClean="0">
                <a:solidFill>
                  <a:srgbClr val="000000"/>
                </a:solidFill>
                <a:latin typeface="Times New Roman" panose="02020603050405020304" pitchFamily="18" charset="0"/>
                <a:cs typeface="Times New Roman" panose="02020603050405020304" pitchFamily="18" charset="0"/>
              </a:rPr>
              <a:t>D.10</a:t>
            </a:r>
            <a:r>
              <a:rPr lang="en-US" altLang="zh-CN" sz="2400" baseline="30000" dirty="0" smtClean="0">
                <a:solidFill>
                  <a:srgbClr val="000000"/>
                </a:solidFill>
                <a:latin typeface="Times New Roman" panose="02020603050405020304" pitchFamily="18" charset="0"/>
                <a:cs typeface="Times New Roman" panose="02020603050405020304" pitchFamily="18" charset="0"/>
              </a:rPr>
              <a:t>-15</a:t>
            </a:r>
            <a:r>
              <a:rPr lang="en-US" altLang="zh-CN" sz="2400" dirty="0" smtClean="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m</a:t>
            </a:r>
            <a:endParaRPr lang="zh-CN" altLang="zh-CN" sz="2400" dirty="0">
              <a:solidFill>
                <a:srgbClr val="000000"/>
              </a:solidFill>
              <a:effectLst/>
              <a:latin typeface="NEU-BZ-S92"/>
              <a:ea typeface="方正书宋_GBK"/>
              <a:cs typeface="Times New Roman" panose="02020603050405020304" pitchFamily="18" charset="0"/>
            </a:endParaRPr>
          </a:p>
        </p:txBody>
      </p:sp>
      <p:sp>
        <p:nvSpPr>
          <p:cNvPr id="4" name="矩形 3"/>
          <p:cNvSpPr/>
          <p:nvPr/>
        </p:nvSpPr>
        <p:spPr>
          <a:xfrm>
            <a:off x="619315" y="1924418"/>
            <a:ext cx="35653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5" name="矩形 4"/>
          <p:cNvSpPr/>
          <p:nvPr/>
        </p:nvSpPr>
        <p:spPr>
          <a:xfrm>
            <a:off x="4626871" y="3200063"/>
            <a:ext cx="35653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6" name="矩形 5"/>
          <p:cNvSpPr/>
          <p:nvPr/>
        </p:nvSpPr>
        <p:spPr>
          <a:xfrm>
            <a:off x="3080294" y="4498285"/>
            <a:ext cx="35653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7" name="矩形 6"/>
          <p:cNvSpPr/>
          <p:nvPr/>
        </p:nvSpPr>
        <p:spPr>
          <a:xfrm>
            <a:off x="8363493" y="5852952"/>
            <a:ext cx="35653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22808747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2084"/>
            <a:ext cx="11430000" cy="137954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8.</a:t>
            </a:r>
            <a:r>
              <a:rPr lang="zh-CN" altLang="zh-CN" sz="2400" dirty="0">
                <a:solidFill>
                  <a:srgbClr val="000000"/>
                </a:solidFill>
                <a:latin typeface="Times New Roman" panose="02020603050405020304" pitchFamily="18" charset="0"/>
                <a:cs typeface="Times New Roman" panose="02020603050405020304" pitchFamily="18" charset="0"/>
              </a:rPr>
              <a:t>移动物质表面的原子可以拼出图案或文字</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如图是用铁原子拼成的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原子</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字样</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一个铁原子的直径为</a:t>
            </a:r>
            <a:r>
              <a:rPr lang="en-US" altLang="zh-CN" sz="2400" dirty="0">
                <a:solidFill>
                  <a:srgbClr val="000000"/>
                </a:solidFill>
                <a:latin typeface="Times New Roman" panose="02020603050405020304" pitchFamily="18" charset="0"/>
                <a:cs typeface="Times New Roman" panose="02020603050405020304" pitchFamily="18" charset="0"/>
              </a:rPr>
              <a:t>0.125 nm,</a:t>
            </a:r>
            <a:r>
              <a:rPr lang="zh-CN" altLang="zh-CN" sz="2400" dirty="0">
                <a:solidFill>
                  <a:srgbClr val="000000"/>
                </a:solidFill>
                <a:latin typeface="Times New Roman" panose="02020603050405020304" pitchFamily="18" charset="0"/>
                <a:cs typeface="Times New Roman" panose="02020603050405020304" pitchFamily="18" charset="0"/>
              </a:rPr>
              <a:t>合</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1.25×10</a:t>
            </a:r>
            <a:r>
              <a:rPr lang="en-US" altLang="zh-CN" sz="2400" baseline="30000" dirty="0">
                <a:solidFill>
                  <a:srgbClr val="FF00FF"/>
                </a:solidFill>
                <a:latin typeface="Times New Roman" panose="02020603050405020304" pitchFamily="18" charset="0"/>
                <a:cs typeface="Times New Roman" panose="02020603050405020304" pitchFamily="18" charset="0"/>
              </a:rPr>
              <a:t>-8</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cm,</a:t>
            </a:r>
            <a:r>
              <a:rPr lang="zh-CN" altLang="zh-CN" sz="2400" dirty="0">
                <a:solidFill>
                  <a:srgbClr val="000000"/>
                </a:solidFill>
                <a:latin typeface="Times New Roman" panose="02020603050405020304" pitchFamily="18" charset="0"/>
                <a:cs typeface="Times New Roman" panose="02020603050405020304" pitchFamily="18" charset="0"/>
              </a:rPr>
              <a:t>若要用铁原子紧密排列成长为</a:t>
            </a:r>
            <a:r>
              <a:rPr lang="en-US" altLang="zh-CN" sz="2400" dirty="0">
                <a:solidFill>
                  <a:srgbClr val="000000"/>
                </a:solidFill>
                <a:latin typeface="Times New Roman" panose="02020603050405020304" pitchFamily="18" charset="0"/>
                <a:cs typeface="Times New Roman" panose="02020603050405020304" pitchFamily="18" charset="0"/>
              </a:rPr>
              <a:t>1 cm</a:t>
            </a:r>
            <a:r>
              <a:rPr lang="zh-CN" altLang="zh-CN" sz="2400" dirty="0">
                <a:solidFill>
                  <a:srgbClr val="000000"/>
                </a:solidFill>
                <a:latin typeface="Times New Roman" panose="02020603050405020304" pitchFamily="18" charset="0"/>
                <a:cs typeface="Times New Roman" panose="02020603050405020304" pitchFamily="18" charset="0"/>
              </a:rPr>
              <a:t>的汉字</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一</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则需要</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8×10</a:t>
            </a:r>
            <a:r>
              <a:rPr lang="en-US" altLang="zh-CN" sz="2400" baseline="30000" dirty="0">
                <a:solidFill>
                  <a:srgbClr val="FF00FF"/>
                </a:solidFill>
                <a:latin typeface="Times New Roman" panose="02020603050405020304" pitchFamily="18" charset="0"/>
                <a:cs typeface="Times New Roman" panose="02020603050405020304" pitchFamily="18" charset="0"/>
              </a:rPr>
              <a:t>7</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个铁原子。</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3" name="18ZKXWJ939.EPS" descr="id:2147494128;FounderCES"/>
          <p:cNvPicPr/>
          <p:nvPr/>
        </p:nvPicPr>
        <p:blipFill>
          <a:blip r:embed="rId2"/>
          <a:stretch>
            <a:fillRect/>
          </a:stretch>
        </p:blipFill>
        <p:spPr>
          <a:xfrm>
            <a:off x="4296981" y="2331629"/>
            <a:ext cx="2823147" cy="1312141"/>
          </a:xfrm>
          <a:prstGeom prst="rect">
            <a:avLst/>
          </a:prstGeom>
        </p:spPr>
      </p:pic>
      <p:sp>
        <p:nvSpPr>
          <p:cNvPr id="4" name="矩形 3"/>
          <p:cNvSpPr>
            <a:spLocks noChangeAspect="1"/>
          </p:cNvSpPr>
          <p:nvPr/>
        </p:nvSpPr>
        <p:spPr>
          <a:xfrm>
            <a:off x="381000" y="3660850"/>
            <a:ext cx="11430000" cy="93634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9.</a:t>
            </a:r>
            <a:r>
              <a:rPr lang="zh-CN" altLang="zh-CN" sz="2400" dirty="0">
                <a:solidFill>
                  <a:srgbClr val="000000"/>
                </a:solidFill>
                <a:latin typeface="Times New Roman" panose="02020603050405020304" pitchFamily="18" charset="0"/>
                <a:cs typeface="Times New Roman" panose="02020603050405020304" pitchFamily="18" charset="0"/>
              </a:rPr>
              <a:t>请将原子、病毒、质子按照从大到小的顺序填入微观世界尺度图中</a:t>
            </a:r>
            <a:r>
              <a:rPr lang="en-US" altLang="zh-CN" sz="24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188085" algn="l"/>
                <a:tab pos="2163445" algn="l"/>
                <a:tab pos="3142615" algn="l"/>
                <a:tab pos="4190365" algn="l"/>
              </a:tabLst>
            </a:pPr>
            <a:r>
              <a:rPr lang="zh-CN" altLang="zh-CN" sz="2400" dirty="0" smtClean="0">
                <a:solidFill>
                  <a:srgbClr val="000000"/>
                </a:solidFill>
                <a:latin typeface="NEU-BZ-S92"/>
                <a:cs typeface="宋体" panose="02010600030101010101" pitchFamily="2" charset="-122"/>
              </a:rPr>
              <a:t>①</a:t>
            </a:r>
            <a:r>
              <a:rPr lang="zh-CN" altLang="zh-CN" sz="2400" dirty="0">
                <a:solidFill>
                  <a:srgbClr val="FF00FF"/>
                </a:solidFill>
                <a:latin typeface="Times New Roman" panose="02020603050405020304" pitchFamily="18" charset="0"/>
                <a:cs typeface="Times New Roman" panose="02020603050405020304" pitchFamily="18" charset="0"/>
              </a:rPr>
              <a:t>　病毒　</a:t>
            </a:r>
            <a:r>
              <a:rPr lang="zh-CN"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NEU-BZ-S92"/>
                <a:cs typeface="宋体" panose="02010600030101010101" pitchFamily="2" charset="-122"/>
              </a:rPr>
              <a:t>②</a:t>
            </a:r>
            <a:r>
              <a:rPr lang="zh-CN" altLang="zh-CN" sz="2400" dirty="0">
                <a:solidFill>
                  <a:srgbClr val="FF00FF"/>
                </a:solidFill>
                <a:latin typeface="Times New Roman" panose="02020603050405020304" pitchFamily="18" charset="0"/>
                <a:cs typeface="Times New Roman" panose="02020603050405020304" pitchFamily="18" charset="0"/>
              </a:rPr>
              <a:t>　原子　</a:t>
            </a:r>
            <a:r>
              <a:rPr lang="zh-CN"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NEU-BZ-S92"/>
                <a:cs typeface="宋体" panose="02010600030101010101" pitchFamily="2" charset="-122"/>
              </a:rPr>
              <a:t>③</a:t>
            </a:r>
            <a:r>
              <a:rPr lang="zh-CN" altLang="zh-CN" sz="2400" dirty="0">
                <a:solidFill>
                  <a:srgbClr val="FF00FF"/>
                </a:solidFill>
                <a:latin typeface="Times New Roman" panose="02020603050405020304" pitchFamily="18" charset="0"/>
                <a:cs typeface="Times New Roman" panose="02020603050405020304" pitchFamily="18" charset="0"/>
              </a:rPr>
              <a:t>　质子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4191164" y="1472455"/>
            <a:ext cx="1831269"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4184633" y="1800256"/>
            <a:ext cx="1840522" cy="0"/>
          </a:xfrm>
          <a:prstGeom prst="line">
            <a:avLst/>
          </a:prstGeom>
        </p:spPr>
        <p:style>
          <a:lnRef idx="2">
            <a:schemeClr val="dk1"/>
          </a:lnRef>
          <a:fillRef idx="0">
            <a:schemeClr val="dk1"/>
          </a:fillRef>
          <a:effectRef idx="1">
            <a:schemeClr val="dk1"/>
          </a:effectRef>
          <a:fontRef idx="minor">
            <a:schemeClr val="tx1"/>
          </a:fontRef>
        </p:style>
      </p:cxnSp>
      <p:sp>
        <p:nvSpPr>
          <p:cNvPr id="8" name="矩形 7"/>
          <p:cNvSpPr/>
          <p:nvPr/>
        </p:nvSpPr>
        <p:spPr>
          <a:xfrm>
            <a:off x="2410251" y="1905793"/>
            <a:ext cx="1376758"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2406000" y="2235066"/>
            <a:ext cx="1375200" cy="0"/>
          </a:xfrm>
          <a:prstGeom prst="line">
            <a:avLst/>
          </a:prstGeom>
        </p:spPr>
        <p:style>
          <a:lnRef idx="2">
            <a:schemeClr val="dk1"/>
          </a:lnRef>
          <a:fillRef idx="0">
            <a:schemeClr val="dk1"/>
          </a:fillRef>
          <a:effectRef idx="1">
            <a:schemeClr val="dk1"/>
          </a:effectRef>
          <a:fontRef idx="minor">
            <a:schemeClr val="tx1"/>
          </a:fontRef>
        </p:style>
      </p:cxnSp>
      <p:sp>
        <p:nvSpPr>
          <p:cNvPr id="10" name="矩形 9"/>
          <p:cNvSpPr/>
          <p:nvPr/>
        </p:nvSpPr>
        <p:spPr>
          <a:xfrm>
            <a:off x="843316" y="4193939"/>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835055" y="4521740"/>
            <a:ext cx="1080000" cy="0"/>
          </a:xfrm>
          <a:prstGeom prst="line">
            <a:avLst/>
          </a:prstGeom>
        </p:spPr>
        <p:style>
          <a:lnRef idx="2">
            <a:schemeClr val="dk1"/>
          </a:lnRef>
          <a:fillRef idx="0">
            <a:schemeClr val="dk1"/>
          </a:fillRef>
          <a:effectRef idx="1">
            <a:schemeClr val="dk1"/>
          </a:effectRef>
          <a:fontRef idx="minor">
            <a:schemeClr val="tx1"/>
          </a:fontRef>
        </p:style>
      </p:cxnSp>
      <p:sp>
        <p:nvSpPr>
          <p:cNvPr id="12" name="矩形 11"/>
          <p:cNvSpPr/>
          <p:nvPr/>
        </p:nvSpPr>
        <p:spPr>
          <a:xfrm>
            <a:off x="2701200" y="4193939"/>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2692939" y="4521740"/>
            <a:ext cx="1080000" cy="0"/>
          </a:xfrm>
          <a:prstGeom prst="line">
            <a:avLst/>
          </a:prstGeom>
        </p:spPr>
        <p:style>
          <a:lnRef idx="2">
            <a:schemeClr val="dk1"/>
          </a:lnRef>
          <a:fillRef idx="0">
            <a:schemeClr val="dk1"/>
          </a:fillRef>
          <a:effectRef idx="1">
            <a:schemeClr val="dk1"/>
          </a:effectRef>
          <a:fontRef idx="minor">
            <a:schemeClr val="tx1"/>
          </a:fontRef>
        </p:style>
      </p:cxnSp>
      <p:sp>
        <p:nvSpPr>
          <p:cNvPr id="14" name="矩形 13"/>
          <p:cNvSpPr/>
          <p:nvPr/>
        </p:nvSpPr>
        <p:spPr>
          <a:xfrm>
            <a:off x="4496134" y="4193939"/>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4487873" y="4521740"/>
            <a:ext cx="1080000" cy="0"/>
          </a:xfrm>
          <a:prstGeom prst="line">
            <a:avLst/>
          </a:prstGeom>
        </p:spPr>
        <p:style>
          <a:lnRef idx="2">
            <a:schemeClr val="dk1"/>
          </a:lnRef>
          <a:fillRef idx="0">
            <a:schemeClr val="dk1"/>
          </a:fillRef>
          <a:effectRef idx="1">
            <a:schemeClr val="dk1"/>
          </a:effectRef>
          <a:fontRef idx="minor">
            <a:schemeClr val="tx1"/>
          </a:fontRef>
        </p:style>
      </p:cxnSp>
      <p:pic>
        <p:nvPicPr>
          <p:cNvPr id="102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1026" y="4788683"/>
            <a:ext cx="5173663" cy="194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2"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27700"/>
            <a:ext cx="11430000" cy="97872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10.</a:t>
            </a:r>
            <a:r>
              <a:rPr lang="zh-CN" altLang="zh-CN" sz="2400" dirty="0">
                <a:solidFill>
                  <a:srgbClr val="000000"/>
                </a:solidFill>
                <a:latin typeface="Times New Roman" panose="02020603050405020304" pitchFamily="18" charset="0"/>
                <a:cs typeface="Times New Roman" panose="02020603050405020304" pitchFamily="18" charset="0"/>
              </a:rPr>
              <a:t>如图所示是锂原子的结构示意图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从图中可以看出锂原子内有</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3</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个质子</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电子</a:t>
            </a:r>
            <a:r>
              <a:rPr lang="zh-CN" altLang="zh-CN" sz="2400" dirty="0" smtClean="0">
                <a:solidFill>
                  <a:srgbClr val="000000"/>
                </a:solidFill>
                <a:latin typeface="Times New Roman" panose="02020603050405020304" pitchFamily="18" charset="0"/>
                <a:cs typeface="Times New Roman" panose="02020603050405020304" pitchFamily="18" charset="0"/>
              </a:rPr>
              <a:t>带</a:t>
            </a: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FF00FF"/>
                </a:solidFill>
                <a:latin typeface="Times New Roman" panose="02020603050405020304" pitchFamily="18" charset="0"/>
                <a:cs typeface="Times New Roman" panose="02020603050405020304" pitchFamily="18" charset="0"/>
              </a:rPr>
              <a:t>　负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正</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负</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电荷。</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p:txBody>
      </p:sp>
      <p:sp>
        <p:nvSpPr>
          <p:cNvPr id="4" name="矩形 3"/>
          <p:cNvSpPr>
            <a:spLocks noChangeAspect="1"/>
          </p:cNvSpPr>
          <p:nvPr/>
        </p:nvSpPr>
        <p:spPr>
          <a:xfrm>
            <a:off x="381000" y="3636466"/>
            <a:ext cx="11430000" cy="93634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11.</a:t>
            </a:r>
            <a:r>
              <a:rPr lang="zh-CN" altLang="zh-CN" sz="2400" dirty="0">
                <a:solidFill>
                  <a:srgbClr val="000000"/>
                </a:solidFill>
                <a:latin typeface="Times New Roman" panose="02020603050405020304" pitchFamily="18" charset="0"/>
                <a:cs typeface="Times New Roman" panose="02020603050405020304" pitchFamily="18" charset="0"/>
              </a:rPr>
              <a:t>电子的发现说明</a:t>
            </a:r>
            <a:r>
              <a:rPr lang="zh-CN" altLang="zh-CN" sz="2400" dirty="0">
                <a:solidFill>
                  <a:srgbClr val="FF00FF"/>
                </a:solidFill>
                <a:latin typeface="Times New Roman" panose="02020603050405020304" pitchFamily="18" charset="0"/>
                <a:cs typeface="Times New Roman" panose="02020603050405020304" pitchFamily="18" charset="0"/>
              </a:rPr>
              <a:t>　原子　</a:t>
            </a:r>
            <a:r>
              <a:rPr lang="zh-CN" altLang="zh-CN" sz="2400" dirty="0">
                <a:solidFill>
                  <a:srgbClr val="000000"/>
                </a:solidFill>
                <a:latin typeface="Times New Roman" panose="02020603050405020304" pitchFamily="18" charset="0"/>
                <a:cs typeface="Times New Roman" panose="02020603050405020304" pitchFamily="18" charset="0"/>
              </a:rPr>
              <a:t>是可分的。如图所示是说明原子内部结构的示意图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由图可知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原子是由原子核和</a:t>
            </a:r>
            <a:r>
              <a:rPr lang="zh-CN" altLang="zh-CN" sz="2400" dirty="0">
                <a:solidFill>
                  <a:srgbClr val="FF00FF"/>
                </a:solidFill>
                <a:latin typeface="Times New Roman" panose="02020603050405020304" pitchFamily="18" charset="0"/>
                <a:cs typeface="Times New Roman" panose="02020603050405020304" pitchFamily="18" charset="0"/>
              </a:rPr>
              <a:t>　电子　</a:t>
            </a:r>
            <a:r>
              <a:rPr lang="zh-CN" altLang="zh-CN" sz="2400" dirty="0">
                <a:solidFill>
                  <a:srgbClr val="000000"/>
                </a:solidFill>
                <a:latin typeface="Times New Roman" panose="02020603050405020304" pitchFamily="18" charset="0"/>
                <a:cs typeface="Times New Roman" panose="02020603050405020304" pitchFamily="18" charset="0"/>
              </a:rPr>
              <a:t>构成的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原子核又是由质子和</a:t>
            </a:r>
            <a:r>
              <a:rPr lang="zh-CN" altLang="zh-CN" sz="2400" dirty="0">
                <a:solidFill>
                  <a:srgbClr val="FF00FF"/>
                </a:solidFill>
                <a:latin typeface="Times New Roman" panose="02020603050405020304" pitchFamily="18" charset="0"/>
                <a:cs typeface="Times New Roman" panose="02020603050405020304" pitchFamily="18" charset="0"/>
              </a:rPr>
              <a:t>　中子　</a:t>
            </a:r>
            <a:r>
              <a:rPr lang="zh-CN" altLang="zh-CN" sz="2400" dirty="0">
                <a:solidFill>
                  <a:srgbClr val="000000"/>
                </a:solidFill>
                <a:latin typeface="Times New Roman" panose="02020603050405020304" pitchFamily="18" charset="0"/>
                <a:cs typeface="Times New Roman" panose="02020603050405020304" pitchFamily="18" charset="0"/>
              </a:rPr>
              <a:t>构成的。</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p:txBody>
      </p:sp>
      <p:pic>
        <p:nvPicPr>
          <p:cNvPr id="7" name="17ZKXWQ106.EPS" descr="id:2147494142;FounderCES"/>
          <p:cNvPicPr/>
          <p:nvPr/>
        </p:nvPicPr>
        <p:blipFill>
          <a:blip r:embed="rId2"/>
          <a:stretch>
            <a:fillRect/>
          </a:stretch>
        </p:blipFill>
        <p:spPr>
          <a:xfrm>
            <a:off x="5212302" y="1461002"/>
            <a:ext cx="2163858" cy="2178418"/>
          </a:xfrm>
          <a:prstGeom prst="rect">
            <a:avLst/>
          </a:prstGeom>
        </p:spPr>
      </p:pic>
      <p:pic>
        <p:nvPicPr>
          <p:cNvPr id="9" name="19ZKXWJ308.EPS" descr="id:2147494149;FounderCES"/>
          <p:cNvPicPr/>
          <p:nvPr/>
        </p:nvPicPr>
        <p:blipFill>
          <a:blip r:embed="rId3"/>
          <a:stretch>
            <a:fillRect/>
          </a:stretch>
        </p:blipFill>
        <p:spPr>
          <a:xfrm>
            <a:off x="4354798" y="4504983"/>
            <a:ext cx="2801906" cy="2174171"/>
          </a:xfrm>
          <a:prstGeom prst="rect">
            <a:avLst/>
          </a:prstGeom>
        </p:spPr>
      </p:pic>
      <p:sp>
        <p:nvSpPr>
          <p:cNvPr id="6" name="矩形 5"/>
          <p:cNvSpPr/>
          <p:nvPr/>
        </p:nvSpPr>
        <p:spPr>
          <a:xfrm>
            <a:off x="8919452" y="1006723"/>
            <a:ext cx="661731"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8917371" y="1334524"/>
            <a:ext cx="660495" cy="0"/>
          </a:xfrm>
          <a:prstGeom prst="line">
            <a:avLst/>
          </a:prstGeom>
        </p:spPr>
        <p:style>
          <a:lnRef idx="2">
            <a:schemeClr val="dk1"/>
          </a:lnRef>
          <a:fillRef idx="0">
            <a:schemeClr val="dk1"/>
          </a:fillRef>
          <a:effectRef idx="1">
            <a:schemeClr val="dk1"/>
          </a:effectRef>
          <a:fontRef idx="minor">
            <a:schemeClr val="tx1"/>
          </a:fontRef>
        </p:style>
      </p:cxnSp>
      <p:sp>
        <p:nvSpPr>
          <p:cNvPr id="10" name="矩形 9"/>
          <p:cNvSpPr/>
          <p:nvPr/>
        </p:nvSpPr>
        <p:spPr>
          <a:xfrm>
            <a:off x="552636" y="1472291"/>
            <a:ext cx="800694"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550684" y="1800092"/>
            <a:ext cx="799200" cy="0"/>
          </a:xfrm>
          <a:prstGeom prst="line">
            <a:avLst/>
          </a:prstGeom>
        </p:spPr>
        <p:style>
          <a:lnRef idx="2">
            <a:schemeClr val="dk1"/>
          </a:lnRef>
          <a:fillRef idx="0">
            <a:schemeClr val="dk1"/>
          </a:fillRef>
          <a:effectRef idx="1">
            <a:schemeClr val="dk1"/>
          </a:effectRef>
          <a:fontRef idx="minor">
            <a:schemeClr val="tx1"/>
          </a:fontRef>
        </p:style>
      </p:cxnSp>
      <p:sp>
        <p:nvSpPr>
          <p:cNvPr id="12" name="矩形 11"/>
          <p:cNvSpPr/>
          <p:nvPr/>
        </p:nvSpPr>
        <p:spPr>
          <a:xfrm>
            <a:off x="3044650" y="3717380"/>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3036389" y="4045181"/>
            <a:ext cx="1080000" cy="0"/>
          </a:xfrm>
          <a:prstGeom prst="line">
            <a:avLst/>
          </a:prstGeom>
        </p:spPr>
        <p:style>
          <a:lnRef idx="2">
            <a:schemeClr val="dk1"/>
          </a:lnRef>
          <a:fillRef idx="0">
            <a:schemeClr val="dk1"/>
          </a:fillRef>
          <a:effectRef idx="1">
            <a:schemeClr val="dk1"/>
          </a:effectRef>
          <a:fontRef idx="minor">
            <a:schemeClr val="tx1"/>
          </a:fontRef>
        </p:style>
      </p:cxnSp>
      <p:sp>
        <p:nvSpPr>
          <p:cNvPr id="14" name="矩形 13"/>
          <p:cNvSpPr/>
          <p:nvPr/>
        </p:nvSpPr>
        <p:spPr>
          <a:xfrm>
            <a:off x="3665539" y="4160249"/>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3657278" y="4488050"/>
            <a:ext cx="1080000" cy="0"/>
          </a:xfrm>
          <a:prstGeom prst="line">
            <a:avLst/>
          </a:prstGeom>
        </p:spPr>
        <p:style>
          <a:lnRef idx="2">
            <a:schemeClr val="dk1"/>
          </a:lnRef>
          <a:fillRef idx="0">
            <a:schemeClr val="dk1"/>
          </a:fillRef>
          <a:effectRef idx="1">
            <a:schemeClr val="dk1"/>
          </a:effectRef>
          <a:fontRef idx="minor">
            <a:schemeClr val="tx1"/>
          </a:fontRef>
        </p:style>
      </p:cxnSp>
      <p:sp>
        <p:nvSpPr>
          <p:cNvPr id="16" name="矩形 15"/>
          <p:cNvSpPr/>
          <p:nvPr/>
        </p:nvSpPr>
        <p:spPr>
          <a:xfrm>
            <a:off x="8643939" y="4160535"/>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8635678" y="4488336"/>
            <a:ext cx="108000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80342802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6"/>
                                        </p:tgtEl>
                                      </p:cBhvr>
                                    </p:animEffect>
                                    <p:set>
                                      <p:cBhvr>
                                        <p:cTn id="2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2" grpId="0" animBg="1"/>
      <p:bldP spid="14"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130010"/>
            <a:ext cx="11430000" cy="492513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12.</a:t>
            </a:r>
            <a:r>
              <a:rPr lang="zh-CN" altLang="zh-CN" sz="2400" dirty="0">
                <a:solidFill>
                  <a:srgbClr val="000000"/>
                </a:solidFill>
                <a:latin typeface="Times New Roman" panose="02020603050405020304" pitchFamily="18" charset="0"/>
                <a:cs typeface="Times New Roman" panose="02020603050405020304" pitchFamily="18" charset="0"/>
              </a:rPr>
              <a:t>物质世界多姿多彩</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以下与物质有关的说法</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正确的是</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D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巨大的天体是由分子组成的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灰尘不是由分子组成的</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把一块铜锉成极细的铜屑就是铜分子</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纳米技术研究的都是</a:t>
            </a:r>
            <a:r>
              <a:rPr lang="en-US" altLang="zh-CN" sz="2400" dirty="0">
                <a:solidFill>
                  <a:srgbClr val="000000"/>
                </a:solidFill>
                <a:latin typeface="Times New Roman" panose="02020603050405020304" pitchFamily="18" charset="0"/>
                <a:cs typeface="Times New Roman" panose="02020603050405020304" pitchFamily="18" charset="0"/>
              </a:rPr>
              <a:t>1 mm</a:t>
            </a:r>
            <a:r>
              <a:rPr lang="zh-CN" altLang="zh-CN" sz="2400" dirty="0">
                <a:solidFill>
                  <a:srgbClr val="000000"/>
                </a:solidFill>
                <a:latin typeface="Times New Roman" panose="02020603050405020304" pitchFamily="18" charset="0"/>
                <a:cs typeface="Times New Roman" panose="02020603050405020304" pitchFamily="18" charset="0"/>
              </a:rPr>
              <a:t>左右大小的分子</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分子是由原子组成的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各种原子都有相似的结构</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13.</a:t>
            </a:r>
            <a:r>
              <a:rPr lang="zh-CN" altLang="zh-CN" sz="2400" dirty="0">
                <a:solidFill>
                  <a:srgbClr val="000000"/>
                </a:solidFill>
                <a:latin typeface="Times New Roman" panose="02020603050405020304" pitchFamily="18" charset="0"/>
                <a:cs typeface="Times New Roman" panose="02020603050405020304" pitchFamily="18" charset="0"/>
              </a:rPr>
              <a:t>由于肉眼无法观察到物质的内部结构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这给人们探究物质的结构带来了困难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科学家们采取的办法是</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D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凭自己的想象来定义物质的内部结构</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把物质不断分割</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分到物质看不见为止</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利用数学公式和物理理论来推理得出</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根据观察到的现象</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提出一种结构模型的猜想</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再收集证据来证实自己的猜想</a:t>
            </a:r>
            <a:endParaRPr lang="zh-CN" altLang="zh-CN" sz="2400" dirty="0">
              <a:solidFill>
                <a:srgbClr val="000000"/>
              </a:solidFill>
              <a:effectLst/>
              <a:latin typeface="NEU-BZ-S92"/>
              <a:ea typeface="方正书宋_GBK"/>
              <a:cs typeface="Times New Roman" panose="02020603050405020304" pitchFamily="18" charset="0"/>
            </a:endParaRPr>
          </a:p>
        </p:txBody>
      </p:sp>
      <p:sp>
        <p:nvSpPr>
          <p:cNvPr id="4" name="矩形 3"/>
          <p:cNvSpPr/>
          <p:nvPr/>
        </p:nvSpPr>
        <p:spPr>
          <a:xfrm>
            <a:off x="7855493" y="1280952"/>
            <a:ext cx="35653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5" name="矩形 4"/>
          <p:cNvSpPr/>
          <p:nvPr/>
        </p:nvSpPr>
        <p:spPr>
          <a:xfrm>
            <a:off x="2843227" y="3922552"/>
            <a:ext cx="35653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194669111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24594"/>
            <a:ext cx="11430000" cy="49314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14.</a:t>
            </a:r>
            <a:r>
              <a:rPr lang="zh-CN" altLang="zh-CN" sz="2400" dirty="0">
                <a:solidFill>
                  <a:srgbClr val="000000"/>
                </a:solidFill>
                <a:latin typeface="Times New Roman" panose="02020603050405020304" pitchFamily="18" charset="0"/>
                <a:cs typeface="Times New Roman" panose="02020603050405020304" pitchFamily="18" charset="0"/>
              </a:rPr>
              <a:t>上层的粒子由下层的粒子构成</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下列选项中正确描述物质结构的是</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A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4" name="18ZKXWJ941.EPS" descr="id:2147494156;FounderCES"/>
          <p:cNvPicPr/>
          <p:nvPr/>
        </p:nvPicPr>
        <p:blipFill>
          <a:blip r:embed="rId2"/>
          <a:stretch>
            <a:fillRect/>
          </a:stretch>
        </p:blipFill>
        <p:spPr>
          <a:xfrm>
            <a:off x="2927286" y="1810766"/>
            <a:ext cx="5558346" cy="3921644"/>
          </a:xfrm>
          <a:prstGeom prst="rect">
            <a:avLst/>
          </a:prstGeom>
        </p:spPr>
      </p:pic>
      <p:sp>
        <p:nvSpPr>
          <p:cNvPr id="5" name="矩形 4"/>
          <p:cNvSpPr/>
          <p:nvPr/>
        </p:nvSpPr>
        <p:spPr>
          <a:xfrm>
            <a:off x="9639137" y="1347315"/>
            <a:ext cx="35653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171885068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66098"/>
            <a:ext cx="11430000" cy="93634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15.1911</a:t>
            </a:r>
            <a:r>
              <a:rPr lang="zh-CN" altLang="zh-CN" sz="2400" dirty="0">
                <a:solidFill>
                  <a:srgbClr val="000000"/>
                </a:solidFill>
                <a:latin typeface="Times New Roman" panose="02020603050405020304" pitchFamily="18" charset="0"/>
                <a:cs typeface="Times New Roman" panose="02020603050405020304" pitchFamily="18" charset="0"/>
              </a:rPr>
              <a:t>年</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卢瑟福在</a:t>
            </a:r>
            <a:r>
              <a:rPr lang="en-US" altLang="zh-CN" sz="24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zh-CN" altLang="zh-CN" sz="2400" dirty="0">
                <a:solidFill>
                  <a:srgbClr val="000000"/>
                </a:solidFill>
                <a:latin typeface="Times New Roman" panose="02020603050405020304" pitchFamily="18" charset="0"/>
                <a:cs typeface="Times New Roman" panose="02020603050405020304" pitchFamily="18" charset="0"/>
              </a:rPr>
              <a:t>粒子散射实验的基础上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提出了原子的核式结构模型。按照这一模型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原子的结构与如图所示各物体的结构最接近的是</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D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p:txBody>
      </p:sp>
      <p:pic>
        <p:nvPicPr>
          <p:cNvPr id="5" name="19ZKXWJ309.EPS" descr="id:2147494163;FounderCES"/>
          <p:cNvPicPr/>
          <p:nvPr/>
        </p:nvPicPr>
        <p:blipFill>
          <a:blip r:embed="rId2"/>
          <a:stretch>
            <a:fillRect/>
          </a:stretch>
        </p:blipFill>
        <p:spPr>
          <a:xfrm>
            <a:off x="2823654" y="2039021"/>
            <a:ext cx="6039930" cy="3941246"/>
          </a:xfrm>
          <a:prstGeom prst="rect">
            <a:avLst/>
          </a:prstGeom>
        </p:spPr>
      </p:pic>
      <p:sp>
        <p:nvSpPr>
          <p:cNvPr id="4" name="矩形 3"/>
          <p:cNvSpPr/>
          <p:nvPr/>
        </p:nvSpPr>
        <p:spPr>
          <a:xfrm>
            <a:off x="7731315" y="1579427"/>
            <a:ext cx="35653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197450151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数学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演示文稿1" id="{11934D07-9902-4280-ABF9-2FE07C3AE1A5}" vid="{87782EAB-3497-4ED0-AAFF-99308829BE0F}"/>
    </a:ext>
  </a:extLst>
</a:theme>
</file>

<file path=docProps/app.xml><?xml version="1.0" encoding="utf-8"?>
<Properties xmlns="http://schemas.openxmlformats.org/officeDocument/2006/extended-properties" xmlns:vt="http://schemas.openxmlformats.org/officeDocument/2006/docPropsVTypes">
  <Template>数学模板</Template>
  <TotalTime>15</TotalTime>
  <Words>659</Words>
  <Application>Microsoft Office PowerPoint</Application>
  <PresentationFormat>自定义</PresentationFormat>
  <Paragraphs>74</Paragraphs>
  <Slides>13</Slides>
  <Notes>0</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数学模板</vt:lpstr>
      <vt:lpstr>第十一章　小粒子与大宇宙</vt:lpstr>
      <vt:lpstr>第一节　走进微观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集合与常用逻辑用语</dc:title>
  <dc:creator>AutoBVT</dc:creator>
  <cp:lastModifiedBy>dreamsummit</cp:lastModifiedBy>
  <cp:revision>5</cp:revision>
  <dcterms:created xsi:type="dcterms:W3CDTF">2019-12-15T03:38:36Z</dcterms:created>
  <dcterms:modified xsi:type="dcterms:W3CDTF">2019-12-25T06:18:21Z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