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notesSlides/notesSlide3.xml" ContentType="application/vnd.openxmlformats-officedocument.presentationml.notesSlide+xml"/>
  <Override PartName="/ppt/tags/tag52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53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5" r:id="rId2"/>
  </p:sldMasterIdLst>
  <p:notesMasterIdLst>
    <p:notesMasterId r:id="rId21"/>
  </p:notesMasterIdLst>
  <p:handoutMasterIdLst>
    <p:handoutMasterId r:id="rId22"/>
  </p:handoutMasterIdLst>
  <p:sldIdLst>
    <p:sldId id="509" r:id="rId3"/>
    <p:sldId id="574" r:id="rId4"/>
    <p:sldId id="300" r:id="rId5"/>
    <p:sldId id="661" r:id="rId6"/>
    <p:sldId id="662" r:id="rId7"/>
    <p:sldId id="663" r:id="rId8"/>
    <p:sldId id="671" r:id="rId9"/>
    <p:sldId id="672" r:id="rId10"/>
    <p:sldId id="673" r:id="rId11"/>
    <p:sldId id="674" r:id="rId12"/>
    <p:sldId id="598" r:id="rId13"/>
    <p:sldId id="675" r:id="rId14"/>
    <p:sldId id="677" r:id="rId15"/>
    <p:sldId id="676" r:id="rId16"/>
    <p:sldId id="678" r:id="rId17"/>
    <p:sldId id="260" r:id="rId18"/>
    <p:sldId id="276" r:id="rId19"/>
    <p:sldId id="503" r:id="rId20"/>
  </p:sldIdLst>
  <p:sldSz cx="12188825" cy="6858000"/>
  <p:notesSz cx="6858000" cy="9144000"/>
  <p:custDataLst>
    <p:tags r:id="rId2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0" clrIdx="0"/>
  <p:cmAuthor id="2" name="作者" initials="作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6EB8"/>
    <a:srgbClr val="BDD7EE"/>
    <a:srgbClr val="FE970E"/>
    <a:srgbClr val="00A0E9"/>
    <a:srgbClr val="F53009"/>
    <a:srgbClr val="FFBD68"/>
    <a:srgbClr val="00B050"/>
    <a:srgbClr val="00628E"/>
    <a:srgbClr val="C772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gs" Target="tags/tag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2025/2/6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36AD77-2964-42C8-8B05-1F47DAE11AA3}" type="datetimeFigureOut">
              <a:rPr lang="zh-CN" altLang="en-US" smtClean="0"/>
              <a:t>2025/2/6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6340" y="1143000"/>
            <a:ext cx="548532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97A2C7-0F1F-4A60-843D-7C9D65C19D8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09473" y="6356350"/>
            <a:ext cx="2844207" cy="365125"/>
          </a:xfrm>
        </p:spPr>
        <p:txBody>
          <a:bodyPr/>
          <a:lstStyle/>
          <a:p>
            <a:fld id="{38B71240-087C-45D6-A491-2BD6268CB41A}" type="datetimeFigureOut">
              <a:rPr lang="zh-CN" altLang="en-US" smtClean="0"/>
              <a:t>2025/2/6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164732" y="6356350"/>
            <a:ext cx="3859996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735780" y="6356350"/>
            <a:ext cx="2844207" cy="365125"/>
          </a:xfrm>
        </p:spPr>
        <p:txBody>
          <a:bodyPr/>
          <a:lstStyle/>
          <a:p>
            <a:fld id="{14AD1016-DCFF-4EE2-B658-BAFE6678EF1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基础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alphaModFix amt="1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等腰三角形 31"/>
          <p:cNvSpPr/>
          <p:nvPr userDrawn="1"/>
        </p:nvSpPr>
        <p:spPr>
          <a:xfrm>
            <a:off x="11767121" y="6400332"/>
            <a:ext cx="177906" cy="388049"/>
          </a:xfrm>
          <a:custGeom>
            <a:avLst/>
            <a:gdLst>
              <a:gd name="connsiteX0" fmla="*/ 0 w 422561"/>
              <a:gd name="connsiteY0" fmla="*/ 385668 h 385668"/>
              <a:gd name="connsiteX1" fmla="*/ 211281 w 422561"/>
              <a:gd name="connsiteY1" fmla="*/ 0 h 385668"/>
              <a:gd name="connsiteX2" fmla="*/ 422561 w 422561"/>
              <a:gd name="connsiteY2" fmla="*/ 385668 h 385668"/>
              <a:gd name="connsiteX3" fmla="*/ 0 w 422561"/>
              <a:gd name="connsiteY3" fmla="*/ 385668 h 385668"/>
              <a:gd name="connsiteX0-1" fmla="*/ 14937 w 437498"/>
              <a:gd name="connsiteY0-2" fmla="*/ 388049 h 388049"/>
              <a:gd name="connsiteX1-3" fmla="*/ 0 w 437498"/>
              <a:gd name="connsiteY1-4" fmla="*/ 0 h 388049"/>
              <a:gd name="connsiteX2-5" fmla="*/ 437498 w 437498"/>
              <a:gd name="connsiteY2-6" fmla="*/ 388049 h 388049"/>
              <a:gd name="connsiteX3-7" fmla="*/ 14937 w 437498"/>
              <a:gd name="connsiteY3-8" fmla="*/ 388049 h 388049"/>
              <a:gd name="connsiteX0-9" fmla="*/ 649 w 423210"/>
              <a:gd name="connsiteY0-10" fmla="*/ 385668 h 385668"/>
              <a:gd name="connsiteX1-11" fmla="*/ 0 w 423210"/>
              <a:gd name="connsiteY1-12" fmla="*/ 0 h 385668"/>
              <a:gd name="connsiteX2-13" fmla="*/ 423210 w 423210"/>
              <a:gd name="connsiteY2-14" fmla="*/ 385668 h 385668"/>
              <a:gd name="connsiteX3-15" fmla="*/ 649 w 423210"/>
              <a:gd name="connsiteY3-16" fmla="*/ 385668 h 385668"/>
              <a:gd name="connsiteX0-17" fmla="*/ 649 w 177941"/>
              <a:gd name="connsiteY0-18" fmla="*/ 385668 h 388049"/>
              <a:gd name="connsiteX1-19" fmla="*/ 0 w 177941"/>
              <a:gd name="connsiteY1-20" fmla="*/ 0 h 388049"/>
              <a:gd name="connsiteX2-21" fmla="*/ 177941 w 177941"/>
              <a:gd name="connsiteY2-22" fmla="*/ 388049 h 388049"/>
              <a:gd name="connsiteX3-23" fmla="*/ 649 w 177941"/>
              <a:gd name="connsiteY3-24" fmla="*/ 385668 h 38804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77941" h="388049">
                <a:moveTo>
                  <a:pt x="649" y="385668"/>
                </a:moveTo>
                <a:cubicBezTo>
                  <a:pt x="433" y="257112"/>
                  <a:pt x="216" y="128556"/>
                  <a:pt x="0" y="0"/>
                </a:cubicBezTo>
                <a:lnTo>
                  <a:pt x="177941" y="388049"/>
                </a:lnTo>
                <a:lnTo>
                  <a:pt x="649" y="385668"/>
                </a:lnTo>
                <a:close/>
              </a:path>
            </a:pathLst>
          </a:custGeom>
          <a:solidFill>
            <a:srgbClr val="C772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 userDrawn="1"/>
        </p:nvSpPr>
        <p:spPr>
          <a:xfrm flipV="1">
            <a:off x="617099" y="721269"/>
            <a:ext cx="11572502" cy="288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202859" y="138113"/>
            <a:ext cx="414239" cy="610686"/>
          </a:xfrm>
          <a:prstGeom prst="rect">
            <a:avLst/>
          </a:prstGeom>
          <a:solidFill>
            <a:srgbClr val="00A0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 userDrawn="1"/>
        </p:nvSpPr>
        <p:spPr>
          <a:xfrm>
            <a:off x="0" y="138113"/>
            <a:ext cx="101580" cy="610686"/>
          </a:xfrm>
          <a:prstGeom prst="rect">
            <a:avLst/>
          </a:prstGeom>
          <a:solidFill>
            <a:srgbClr val="036E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6" name="组合 25"/>
          <p:cNvGrpSpPr/>
          <p:nvPr userDrawn="1"/>
        </p:nvGrpSpPr>
        <p:grpSpPr>
          <a:xfrm>
            <a:off x="0" y="6714000"/>
            <a:ext cx="12189600" cy="144000"/>
            <a:chOff x="0" y="6678000"/>
            <a:chExt cx="9331895" cy="180000"/>
          </a:xfrm>
          <a:solidFill>
            <a:srgbClr val="00A0E9"/>
          </a:solidFill>
        </p:grpSpPr>
        <p:sp>
          <p:nvSpPr>
            <p:cNvPr id="9" name="矩形 8"/>
            <p:cNvSpPr/>
            <p:nvPr userDrawn="1"/>
          </p:nvSpPr>
          <p:spPr>
            <a:xfrm>
              <a:off x="0" y="6678000"/>
              <a:ext cx="3155950" cy="180000"/>
            </a:xfrm>
            <a:custGeom>
              <a:avLst/>
              <a:gdLst>
                <a:gd name="connsiteX0" fmla="*/ 0 w 3048000"/>
                <a:gd name="connsiteY0" fmla="*/ 0 h 108000"/>
                <a:gd name="connsiteX1" fmla="*/ 3048000 w 3048000"/>
                <a:gd name="connsiteY1" fmla="*/ 0 h 108000"/>
                <a:gd name="connsiteX2" fmla="*/ 3048000 w 3048000"/>
                <a:gd name="connsiteY2" fmla="*/ 108000 h 108000"/>
                <a:gd name="connsiteX3" fmla="*/ 0 w 3048000"/>
                <a:gd name="connsiteY3" fmla="*/ 108000 h 108000"/>
                <a:gd name="connsiteX4" fmla="*/ 0 w 3048000"/>
                <a:gd name="connsiteY4" fmla="*/ 0 h 108000"/>
                <a:gd name="connsiteX0-1" fmla="*/ 0 w 3155950"/>
                <a:gd name="connsiteY0-2" fmla="*/ 0 h 108000"/>
                <a:gd name="connsiteX1-3" fmla="*/ 3155950 w 3155950"/>
                <a:gd name="connsiteY1-4" fmla="*/ 0 h 108000"/>
                <a:gd name="connsiteX2-5" fmla="*/ 3048000 w 3155950"/>
                <a:gd name="connsiteY2-6" fmla="*/ 108000 h 108000"/>
                <a:gd name="connsiteX3-7" fmla="*/ 0 w 3155950"/>
                <a:gd name="connsiteY3-8" fmla="*/ 108000 h 108000"/>
                <a:gd name="connsiteX4-9" fmla="*/ 0 w 3155950"/>
                <a:gd name="connsiteY4-10" fmla="*/ 0 h 1080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155950" h="108000">
                  <a:moveTo>
                    <a:pt x="0" y="0"/>
                  </a:moveTo>
                  <a:lnTo>
                    <a:pt x="3155950" y="0"/>
                  </a:lnTo>
                  <a:lnTo>
                    <a:pt x="3048000" y="108000"/>
                  </a:lnTo>
                  <a:lnTo>
                    <a:pt x="0" y="10800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矩形 8"/>
            <p:cNvSpPr/>
            <p:nvPr userDrawn="1"/>
          </p:nvSpPr>
          <p:spPr>
            <a:xfrm>
              <a:off x="3038069" y="6678000"/>
              <a:ext cx="3263900" cy="180000"/>
            </a:xfrm>
            <a:custGeom>
              <a:avLst/>
              <a:gdLst>
                <a:gd name="connsiteX0" fmla="*/ 0 w 3048000"/>
                <a:gd name="connsiteY0" fmla="*/ 0 h 108000"/>
                <a:gd name="connsiteX1" fmla="*/ 3048000 w 3048000"/>
                <a:gd name="connsiteY1" fmla="*/ 0 h 108000"/>
                <a:gd name="connsiteX2" fmla="*/ 3048000 w 3048000"/>
                <a:gd name="connsiteY2" fmla="*/ 108000 h 108000"/>
                <a:gd name="connsiteX3" fmla="*/ 0 w 3048000"/>
                <a:gd name="connsiteY3" fmla="*/ 108000 h 108000"/>
                <a:gd name="connsiteX4" fmla="*/ 0 w 3048000"/>
                <a:gd name="connsiteY4" fmla="*/ 0 h 108000"/>
                <a:gd name="connsiteX0-1" fmla="*/ 0 w 3155950"/>
                <a:gd name="connsiteY0-2" fmla="*/ 0 h 108000"/>
                <a:gd name="connsiteX1-3" fmla="*/ 3155950 w 3155950"/>
                <a:gd name="connsiteY1-4" fmla="*/ 0 h 108000"/>
                <a:gd name="connsiteX2-5" fmla="*/ 3048000 w 3155950"/>
                <a:gd name="connsiteY2-6" fmla="*/ 108000 h 108000"/>
                <a:gd name="connsiteX3-7" fmla="*/ 0 w 3155950"/>
                <a:gd name="connsiteY3-8" fmla="*/ 108000 h 108000"/>
                <a:gd name="connsiteX4-9" fmla="*/ 0 w 3155950"/>
                <a:gd name="connsiteY4-10" fmla="*/ 0 h 108000"/>
                <a:gd name="connsiteX0-11" fmla="*/ 107950 w 3263900"/>
                <a:gd name="connsiteY0-12" fmla="*/ 0 h 108000"/>
                <a:gd name="connsiteX1-13" fmla="*/ 3263900 w 3263900"/>
                <a:gd name="connsiteY1-14" fmla="*/ 0 h 108000"/>
                <a:gd name="connsiteX2-15" fmla="*/ 3155950 w 3263900"/>
                <a:gd name="connsiteY2-16" fmla="*/ 108000 h 108000"/>
                <a:gd name="connsiteX3-17" fmla="*/ 0 w 3263900"/>
                <a:gd name="connsiteY3-18" fmla="*/ 108000 h 108000"/>
                <a:gd name="connsiteX4-19" fmla="*/ 107950 w 3263900"/>
                <a:gd name="connsiteY4-20" fmla="*/ 0 h 1080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263900" h="108000">
                  <a:moveTo>
                    <a:pt x="107950" y="0"/>
                  </a:moveTo>
                  <a:lnTo>
                    <a:pt x="3263900" y="0"/>
                  </a:lnTo>
                  <a:lnTo>
                    <a:pt x="3155950" y="108000"/>
                  </a:lnTo>
                  <a:lnTo>
                    <a:pt x="0" y="108000"/>
                  </a:lnTo>
                  <a:lnTo>
                    <a:pt x="107950" y="0"/>
                  </a:lnTo>
                  <a:close/>
                </a:path>
              </a:pathLst>
            </a:custGeom>
            <a:solidFill>
              <a:srgbClr val="036E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矩形 8"/>
            <p:cNvSpPr/>
            <p:nvPr userDrawn="1"/>
          </p:nvSpPr>
          <p:spPr>
            <a:xfrm flipH="1" flipV="1">
              <a:off x="6175945" y="6678000"/>
              <a:ext cx="3155950" cy="180000"/>
            </a:xfrm>
            <a:custGeom>
              <a:avLst/>
              <a:gdLst>
                <a:gd name="connsiteX0" fmla="*/ 0 w 3048000"/>
                <a:gd name="connsiteY0" fmla="*/ 0 h 108000"/>
                <a:gd name="connsiteX1" fmla="*/ 3048000 w 3048000"/>
                <a:gd name="connsiteY1" fmla="*/ 0 h 108000"/>
                <a:gd name="connsiteX2" fmla="*/ 3048000 w 3048000"/>
                <a:gd name="connsiteY2" fmla="*/ 108000 h 108000"/>
                <a:gd name="connsiteX3" fmla="*/ 0 w 3048000"/>
                <a:gd name="connsiteY3" fmla="*/ 108000 h 108000"/>
                <a:gd name="connsiteX4" fmla="*/ 0 w 3048000"/>
                <a:gd name="connsiteY4" fmla="*/ 0 h 108000"/>
                <a:gd name="connsiteX0-1" fmla="*/ 0 w 3155950"/>
                <a:gd name="connsiteY0-2" fmla="*/ 0 h 108000"/>
                <a:gd name="connsiteX1-3" fmla="*/ 3155950 w 3155950"/>
                <a:gd name="connsiteY1-4" fmla="*/ 0 h 108000"/>
                <a:gd name="connsiteX2-5" fmla="*/ 3048000 w 3155950"/>
                <a:gd name="connsiteY2-6" fmla="*/ 108000 h 108000"/>
                <a:gd name="connsiteX3-7" fmla="*/ 0 w 3155950"/>
                <a:gd name="connsiteY3-8" fmla="*/ 108000 h 108000"/>
                <a:gd name="connsiteX4-9" fmla="*/ 0 w 3155950"/>
                <a:gd name="connsiteY4-10" fmla="*/ 0 h 1080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155950" h="108000">
                  <a:moveTo>
                    <a:pt x="0" y="0"/>
                  </a:moveTo>
                  <a:lnTo>
                    <a:pt x="3155950" y="0"/>
                  </a:lnTo>
                  <a:lnTo>
                    <a:pt x="3048000" y="108000"/>
                  </a:lnTo>
                  <a:lnTo>
                    <a:pt x="0" y="10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7" name="矩形 26"/>
          <p:cNvSpPr/>
          <p:nvPr userDrawn="1"/>
        </p:nvSpPr>
        <p:spPr>
          <a:xfrm>
            <a:off x="10221488" y="6400332"/>
            <a:ext cx="1545635" cy="385668"/>
          </a:xfrm>
          <a:prstGeom prst="rect">
            <a:avLst/>
          </a:prstGeom>
          <a:solidFill>
            <a:srgbClr val="FE97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文本框 30"/>
          <p:cNvSpPr txBox="1"/>
          <p:nvPr userDrawn="1"/>
        </p:nvSpPr>
        <p:spPr>
          <a:xfrm>
            <a:off x="10293931" y="6416668"/>
            <a:ext cx="1261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名师课件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alphaModFix amt="1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 userDrawn="1"/>
        </p:nvGrpSpPr>
        <p:grpSpPr>
          <a:xfrm>
            <a:off x="0" y="0"/>
            <a:ext cx="12189460" cy="6870701"/>
            <a:chOff x="0" y="-1"/>
            <a:chExt cx="11791950" cy="6870701"/>
          </a:xfrm>
        </p:grpSpPr>
        <p:sp>
          <p:nvSpPr>
            <p:cNvPr id="2" name="矩形 1"/>
            <p:cNvSpPr/>
            <p:nvPr userDrawn="1"/>
          </p:nvSpPr>
          <p:spPr>
            <a:xfrm>
              <a:off x="0" y="-1"/>
              <a:ext cx="5895975" cy="6858001"/>
            </a:xfrm>
            <a:custGeom>
              <a:avLst/>
              <a:gdLst>
                <a:gd name="connsiteX0" fmla="*/ 0 w 6096000"/>
                <a:gd name="connsiteY0" fmla="*/ 0 h 6858001"/>
                <a:gd name="connsiteX1" fmla="*/ 6096000 w 6096000"/>
                <a:gd name="connsiteY1" fmla="*/ 0 h 6858001"/>
                <a:gd name="connsiteX2" fmla="*/ 6096000 w 6096000"/>
                <a:gd name="connsiteY2" fmla="*/ 6858001 h 6858001"/>
                <a:gd name="connsiteX3" fmla="*/ 0 w 6096000"/>
                <a:gd name="connsiteY3" fmla="*/ 6858001 h 6858001"/>
                <a:gd name="connsiteX4" fmla="*/ 0 w 6096000"/>
                <a:gd name="connsiteY4" fmla="*/ 0 h 6858001"/>
                <a:gd name="connsiteX0-1" fmla="*/ 0 w 6096000"/>
                <a:gd name="connsiteY0-2" fmla="*/ 0 h 6858001"/>
                <a:gd name="connsiteX1-3" fmla="*/ 6096000 w 6096000"/>
                <a:gd name="connsiteY1-4" fmla="*/ 0 h 6858001"/>
                <a:gd name="connsiteX2-5" fmla="*/ 5321300 w 6096000"/>
                <a:gd name="connsiteY2-6" fmla="*/ 6858001 h 6858001"/>
                <a:gd name="connsiteX3-7" fmla="*/ 0 w 6096000"/>
                <a:gd name="connsiteY3-8" fmla="*/ 6858001 h 6858001"/>
                <a:gd name="connsiteX4-9" fmla="*/ 0 w 6096000"/>
                <a:gd name="connsiteY4-10" fmla="*/ 0 h 685800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096000" h="6858001">
                  <a:moveTo>
                    <a:pt x="0" y="0"/>
                  </a:moveTo>
                  <a:lnTo>
                    <a:pt x="6096000" y="0"/>
                  </a:lnTo>
                  <a:lnTo>
                    <a:pt x="5321300" y="6858001"/>
                  </a:lnTo>
                  <a:lnTo>
                    <a:pt x="0" y="68580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/>
            <p:cNvSpPr/>
            <p:nvPr userDrawn="1"/>
          </p:nvSpPr>
          <p:spPr>
            <a:xfrm>
              <a:off x="5122128" y="-1"/>
              <a:ext cx="6669822" cy="6870701"/>
            </a:xfrm>
            <a:custGeom>
              <a:avLst/>
              <a:gdLst>
                <a:gd name="connsiteX0" fmla="*/ 0 w 6096000"/>
                <a:gd name="connsiteY0" fmla="*/ 0 h 6858001"/>
                <a:gd name="connsiteX1" fmla="*/ 6096000 w 6096000"/>
                <a:gd name="connsiteY1" fmla="*/ 0 h 6858001"/>
                <a:gd name="connsiteX2" fmla="*/ 6096000 w 6096000"/>
                <a:gd name="connsiteY2" fmla="*/ 6858001 h 6858001"/>
                <a:gd name="connsiteX3" fmla="*/ 0 w 6096000"/>
                <a:gd name="connsiteY3" fmla="*/ 6858001 h 6858001"/>
                <a:gd name="connsiteX4" fmla="*/ 0 w 6096000"/>
                <a:gd name="connsiteY4" fmla="*/ 0 h 6858001"/>
                <a:gd name="connsiteX0-1" fmla="*/ 800100 w 6896100"/>
                <a:gd name="connsiteY0-2" fmla="*/ 0 h 6870701"/>
                <a:gd name="connsiteX1-3" fmla="*/ 6896100 w 6896100"/>
                <a:gd name="connsiteY1-4" fmla="*/ 0 h 6870701"/>
                <a:gd name="connsiteX2-5" fmla="*/ 6896100 w 6896100"/>
                <a:gd name="connsiteY2-6" fmla="*/ 6858001 h 6870701"/>
                <a:gd name="connsiteX3-7" fmla="*/ 0 w 6896100"/>
                <a:gd name="connsiteY3-8" fmla="*/ 6870701 h 6870701"/>
                <a:gd name="connsiteX4-9" fmla="*/ 800100 w 6896100"/>
                <a:gd name="connsiteY4-10" fmla="*/ 0 h 687070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896100" h="6870701">
                  <a:moveTo>
                    <a:pt x="800100" y="0"/>
                  </a:moveTo>
                  <a:lnTo>
                    <a:pt x="6896100" y="0"/>
                  </a:lnTo>
                  <a:lnTo>
                    <a:pt x="6896100" y="6858001"/>
                  </a:lnTo>
                  <a:lnTo>
                    <a:pt x="0" y="6870701"/>
                  </a:lnTo>
                  <a:lnTo>
                    <a:pt x="80010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圆角矩形 2"/>
          <p:cNvSpPr/>
          <p:nvPr userDrawn="1"/>
        </p:nvSpPr>
        <p:spPr>
          <a:xfrm>
            <a:off x="593978" y="546100"/>
            <a:ext cx="11021303" cy="5765800"/>
          </a:xfrm>
          <a:prstGeom prst="roundRect">
            <a:avLst>
              <a:gd name="adj" fmla="val 5953"/>
            </a:avLst>
          </a:prstGeom>
          <a:solidFill>
            <a:schemeClr val="bg1"/>
          </a:solidFill>
          <a:ln>
            <a:noFill/>
          </a:ln>
          <a:effectLst>
            <a:outerShdw blurRad="330200" sx="103000" sy="103000" algn="ctr" rotWithShape="0">
              <a:prstClr val="black">
                <a:alpha val="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138982" y="5995417"/>
            <a:ext cx="701441" cy="175929"/>
            <a:chOff x="2875007" y="1403846"/>
            <a:chExt cx="701587" cy="175929"/>
          </a:xfrm>
          <a:solidFill>
            <a:schemeClr val="bg1"/>
          </a:solidFill>
        </p:grpSpPr>
        <p:sp>
          <p:nvSpPr>
            <p:cNvPr id="9" name="等腰三角形 8"/>
            <p:cNvSpPr/>
            <p:nvPr userDrawn="1"/>
          </p:nvSpPr>
          <p:spPr>
            <a:xfrm rot="5400000">
              <a:off x="2862874" y="1415979"/>
              <a:ext cx="175929" cy="1516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10" name="等腰三角形 9"/>
            <p:cNvSpPr/>
            <p:nvPr userDrawn="1"/>
          </p:nvSpPr>
          <p:spPr>
            <a:xfrm rot="5400000">
              <a:off x="3137836" y="1415979"/>
              <a:ext cx="175929" cy="1516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11" name="等腰三角形 10"/>
            <p:cNvSpPr/>
            <p:nvPr userDrawn="1"/>
          </p:nvSpPr>
          <p:spPr>
            <a:xfrm rot="5400000">
              <a:off x="3412798" y="1415979"/>
              <a:ext cx="175929" cy="1516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5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9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3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hyperlink" Target="../../Local%20Settings/Temp/&#30452;&#27969;&#30005;&#21160;&#26426;.exe" TargetMode="Externa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6" Type="http://schemas.openxmlformats.org/officeDocument/2006/relationships/image" Target="../media/image24.png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5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9.xml"/><Relationship Id="rId13" Type="http://schemas.openxmlformats.org/officeDocument/2006/relationships/image" Target="../media/image4.jpeg"/><Relationship Id="rId3" Type="http://schemas.openxmlformats.org/officeDocument/2006/relationships/tags" Target="../tags/tag4.xml"/><Relationship Id="rId7" Type="http://schemas.openxmlformats.org/officeDocument/2006/relationships/tags" Target="../tags/tag8.xml"/><Relationship Id="rId12" Type="http://schemas.openxmlformats.org/officeDocument/2006/relationships/image" Target="../media/image3.jpe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image" Target="../media/image2.png"/><Relationship Id="rId5" Type="http://schemas.openxmlformats.org/officeDocument/2006/relationships/tags" Target="../tags/tag6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5.xml"/><Relationship Id="rId9" Type="http://schemas.openxmlformats.org/officeDocument/2006/relationships/tags" Target="../tags/tag10.xml"/><Relationship Id="rId1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23.xml"/><Relationship Id="rId18" Type="http://schemas.openxmlformats.org/officeDocument/2006/relationships/tags" Target="../tags/tag28.xml"/><Relationship Id="rId26" Type="http://schemas.openxmlformats.org/officeDocument/2006/relationships/tags" Target="../tags/tag36.xml"/><Relationship Id="rId39" Type="http://schemas.openxmlformats.org/officeDocument/2006/relationships/tags" Target="../tags/tag49.xml"/><Relationship Id="rId21" Type="http://schemas.openxmlformats.org/officeDocument/2006/relationships/tags" Target="../tags/tag31.xml"/><Relationship Id="rId34" Type="http://schemas.openxmlformats.org/officeDocument/2006/relationships/tags" Target="../tags/tag44.xml"/><Relationship Id="rId42" Type="http://schemas.openxmlformats.org/officeDocument/2006/relationships/slideLayout" Target="../slideLayouts/slideLayout1.xml"/><Relationship Id="rId7" Type="http://schemas.openxmlformats.org/officeDocument/2006/relationships/tags" Target="../tags/tag17.xml"/><Relationship Id="rId2" Type="http://schemas.openxmlformats.org/officeDocument/2006/relationships/tags" Target="../tags/tag12.xml"/><Relationship Id="rId16" Type="http://schemas.openxmlformats.org/officeDocument/2006/relationships/tags" Target="../tags/tag26.xml"/><Relationship Id="rId20" Type="http://schemas.openxmlformats.org/officeDocument/2006/relationships/tags" Target="../tags/tag30.xml"/><Relationship Id="rId29" Type="http://schemas.openxmlformats.org/officeDocument/2006/relationships/tags" Target="../tags/tag39.xml"/><Relationship Id="rId41" Type="http://schemas.openxmlformats.org/officeDocument/2006/relationships/tags" Target="../tags/tag51.xml"/><Relationship Id="rId1" Type="http://schemas.openxmlformats.org/officeDocument/2006/relationships/tags" Target="../tags/tag11.xml"/><Relationship Id="rId6" Type="http://schemas.openxmlformats.org/officeDocument/2006/relationships/tags" Target="../tags/tag16.xml"/><Relationship Id="rId11" Type="http://schemas.openxmlformats.org/officeDocument/2006/relationships/tags" Target="../tags/tag21.xml"/><Relationship Id="rId24" Type="http://schemas.openxmlformats.org/officeDocument/2006/relationships/tags" Target="../tags/tag34.xml"/><Relationship Id="rId32" Type="http://schemas.openxmlformats.org/officeDocument/2006/relationships/tags" Target="../tags/tag42.xml"/><Relationship Id="rId37" Type="http://schemas.openxmlformats.org/officeDocument/2006/relationships/tags" Target="../tags/tag47.xml"/><Relationship Id="rId40" Type="http://schemas.openxmlformats.org/officeDocument/2006/relationships/tags" Target="../tags/tag50.xml"/><Relationship Id="rId5" Type="http://schemas.openxmlformats.org/officeDocument/2006/relationships/tags" Target="../tags/tag15.xml"/><Relationship Id="rId15" Type="http://schemas.openxmlformats.org/officeDocument/2006/relationships/tags" Target="../tags/tag25.xml"/><Relationship Id="rId23" Type="http://schemas.openxmlformats.org/officeDocument/2006/relationships/tags" Target="../tags/tag33.xml"/><Relationship Id="rId28" Type="http://schemas.openxmlformats.org/officeDocument/2006/relationships/tags" Target="../tags/tag38.xml"/><Relationship Id="rId36" Type="http://schemas.openxmlformats.org/officeDocument/2006/relationships/tags" Target="../tags/tag46.xml"/><Relationship Id="rId10" Type="http://schemas.openxmlformats.org/officeDocument/2006/relationships/tags" Target="../tags/tag20.xml"/><Relationship Id="rId19" Type="http://schemas.openxmlformats.org/officeDocument/2006/relationships/tags" Target="../tags/tag29.xml"/><Relationship Id="rId31" Type="http://schemas.openxmlformats.org/officeDocument/2006/relationships/tags" Target="../tags/tag41.xml"/><Relationship Id="rId4" Type="http://schemas.openxmlformats.org/officeDocument/2006/relationships/tags" Target="../tags/tag14.xml"/><Relationship Id="rId9" Type="http://schemas.openxmlformats.org/officeDocument/2006/relationships/tags" Target="../tags/tag19.xml"/><Relationship Id="rId14" Type="http://schemas.openxmlformats.org/officeDocument/2006/relationships/tags" Target="../tags/tag24.xml"/><Relationship Id="rId22" Type="http://schemas.openxmlformats.org/officeDocument/2006/relationships/tags" Target="../tags/tag32.xml"/><Relationship Id="rId27" Type="http://schemas.openxmlformats.org/officeDocument/2006/relationships/tags" Target="../tags/tag37.xml"/><Relationship Id="rId30" Type="http://schemas.openxmlformats.org/officeDocument/2006/relationships/tags" Target="../tags/tag40.xml"/><Relationship Id="rId35" Type="http://schemas.openxmlformats.org/officeDocument/2006/relationships/tags" Target="../tags/tag45.xml"/><Relationship Id="rId43" Type="http://schemas.openxmlformats.org/officeDocument/2006/relationships/notesSlide" Target="../notesSlides/notesSlide3.xml"/><Relationship Id="rId8" Type="http://schemas.openxmlformats.org/officeDocument/2006/relationships/tags" Target="../tags/tag18.xml"/><Relationship Id="rId3" Type="http://schemas.openxmlformats.org/officeDocument/2006/relationships/tags" Target="../tags/tag13.xml"/><Relationship Id="rId12" Type="http://schemas.openxmlformats.org/officeDocument/2006/relationships/tags" Target="../tags/tag22.xml"/><Relationship Id="rId17" Type="http://schemas.openxmlformats.org/officeDocument/2006/relationships/tags" Target="../tags/tag27.xml"/><Relationship Id="rId25" Type="http://schemas.openxmlformats.org/officeDocument/2006/relationships/tags" Target="../tags/tag35.xml"/><Relationship Id="rId33" Type="http://schemas.openxmlformats.org/officeDocument/2006/relationships/tags" Target="../tags/tag43.xml"/><Relationship Id="rId38" Type="http://schemas.openxmlformats.org/officeDocument/2006/relationships/tags" Target="../tags/tag4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文本框 19"/>
          <p:cNvSpPr txBox="1"/>
          <p:nvPr/>
        </p:nvSpPr>
        <p:spPr>
          <a:xfrm>
            <a:off x="3024505" y="1516380"/>
            <a:ext cx="613981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6000" b="1" kern="100" dirty="0">
                <a:solidFill>
                  <a:srgbClr val="FF0000"/>
                </a:solidFill>
                <a:latin typeface="+mj-ea"/>
                <a:ea typeface="+mj-ea"/>
                <a:cs typeface="+mn-ea"/>
                <a:sym typeface="+mn-lt"/>
              </a:rPr>
              <a:t>20.4  </a:t>
            </a:r>
            <a:r>
              <a:rPr lang="zh-CN" sz="6000" b="1" kern="100" dirty="0">
                <a:solidFill>
                  <a:srgbClr val="FF0000"/>
                </a:solidFill>
                <a:latin typeface="+mj-ea"/>
                <a:ea typeface="+mj-ea"/>
                <a:cs typeface="+mn-ea"/>
                <a:sym typeface="+mn-lt"/>
              </a:rPr>
              <a:t>电动机</a:t>
            </a:r>
          </a:p>
        </p:txBody>
      </p:sp>
      <p:sp>
        <p:nvSpPr>
          <p:cNvPr id="43" name="文本框 42"/>
          <p:cNvSpPr txBox="1"/>
          <p:nvPr/>
        </p:nvSpPr>
        <p:spPr>
          <a:xfrm>
            <a:off x="869680" y="131033"/>
            <a:ext cx="3612551" cy="344170"/>
          </a:xfrm>
          <a:prstGeom prst="rect">
            <a:avLst/>
          </a:prstGeom>
          <a:noFill/>
        </p:spPr>
        <p:txBody>
          <a:bodyPr wrap="square" lIns="68550" tIns="34274" rIns="68550" bIns="34274" rtlCol="0">
            <a:spAutoFit/>
          </a:bodyPr>
          <a:lstStyle/>
          <a:p>
            <a:pPr algn="dist"/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人教版九年级下册  第二十章</a:t>
            </a:r>
          </a:p>
        </p:txBody>
      </p:sp>
      <p:grpSp>
        <p:nvGrpSpPr>
          <p:cNvPr id="49" name="组合 48"/>
          <p:cNvGrpSpPr/>
          <p:nvPr/>
        </p:nvGrpSpPr>
        <p:grpSpPr>
          <a:xfrm>
            <a:off x="6644363" y="3216656"/>
            <a:ext cx="3128454" cy="614045"/>
            <a:chOff x="6474413" y="3006593"/>
            <a:chExt cx="3129758" cy="614301"/>
          </a:xfrm>
        </p:grpSpPr>
        <p:sp>
          <p:nvSpPr>
            <p:cNvPr id="4" name="文本框 3"/>
            <p:cNvSpPr txBox="1"/>
            <p:nvPr/>
          </p:nvSpPr>
          <p:spPr>
            <a:xfrm>
              <a:off x="7394371" y="3006593"/>
              <a:ext cx="2209800" cy="6143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400" dirty="0">
                  <a:solidFill>
                    <a:srgbClr val="FF0000"/>
                  </a:solidFill>
                  <a:uFill>
                    <a:solidFill>
                      <a:srgbClr val="FE970E"/>
                    </a:solidFill>
                  </a:uFill>
                  <a:sym typeface="+mn-ea"/>
                </a:rPr>
                <a:t>课程讲授</a:t>
              </a:r>
              <a:endParaRPr lang="zh-CN" altLang="en-US" sz="3400" b="0" u="none" baseline="0" dirty="0">
                <a:solidFill>
                  <a:srgbClr val="FF0000"/>
                </a:solidFill>
                <a:uFill>
                  <a:solidFill>
                    <a:srgbClr val="FE970E"/>
                  </a:solidFill>
                </a:uFill>
                <a:sym typeface="+mn-ea"/>
              </a:endParaRPr>
            </a:p>
          </p:txBody>
        </p:sp>
        <p:grpSp>
          <p:nvGrpSpPr>
            <p:cNvPr id="23" name="组合 22"/>
            <p:cNvGrpSpPr/>
            <p:nvPr/>
          </p:nvGrpSpPr>
          <p:grpSpPr>
            <a:xfrm>
              <a:off x="6474413" y="3177377"/>
              <a:ext cx="670290" cy="273984"/>
              <a:chOff x="1775533" y="2742578"/>
              <a:chExt cx="898801" cy="367390"/>
            </a:xfrm>
          </p:grpSpPr>
          <p:sp>
            <p:nvSpPr>
              <p:cNvPr id="24" name="燕尾形 23"/>
              <p:cNvSpPr/>
              <p:nvPr userDrawn="1"/>
            </p:nvSpPr>
            <p:spPr>
              <a:xfrm>
                <a:off x="1775533" y="2742578"/>
                <a:ext cx="409487" cy="367390"/>
              </a:xfrm>
              <a:prstGeom prst="chevron">
                <a:avLst/>
              </a:prstGeom>
              <a:solidFill>
                <a:srgbClr val="FE97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25" name="燕尾形 24"/>
              <p:cNvSpPr/>
              <p:nvPr userDrawn="1"/>
            </p:nvSpPr>
            <p:spPr>
              <a:xfrm>
                <a:off x="2116165" y="2742578"/>
                <a:ext cx="558169" cy="367390"/>
              </a:xfrm>
              <a:prstGeom prst="chevron">
                <a:avLst/>
              </a:prstGeom>
              <a:solidFill>
                <a:srgbClr val="036E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</p:grpSp>
      </p:grpSp>
      <p:grpSp>
        <p:nvGrpSpPr>
          <p:cNvPr id="48" name="组合 47"/>
          <p:cNvGrpSpPr/>
          <p:nvPr/>
        </p:nvGrpSpPr>
        <p:grpSpPr>
          <a:xfrm>
            <a:off x="2564097" y="3216656"/>
            <a:ext cx="3128454" cy="614045"/>
            <a:chOff x="2392445" y="3006593"/>
            <a:chExt cx="3129758" cy="614301"/>
          </a:xfrm>
        </p:grpSpPr>
        <p:sp>
          <p:nvSpPr>
            <p:cNvPr id="2" name="文本框 1"/>
            <p:cNvSpPr txBox="1"/>
            <p:nvPr/>
          </p:nvSpPr>
          <p:spPr>
            <a:xfrm>
              <a:off x="3312403" y="3006593"/>
              <a:ext cx="2209800" cy="6143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400" b="0" u="none" baseline="0" dirty="0">
                  <a:solidFill>
                    <a:srgbClr val="FF0000"/>
                  </a:solidFill>
                  <a:uFill>
                    <a:solidFill>
                      <a:srgbClr val="FE970E"/>
                    </a:solidFill>
                  </a:uFill>
                </a:rPr>
                <a:t>课程导入</a:t>
              </a:r>
            </a:p>
          </p:txBody>
        </p:sp>
        <p:grpSp>
          <p:nvGrpSpPr>
            <p:cNvPr id="7" name="组合 6"/>
            <p:cNvGrpSpPr/>
            <p:nvPr/>
          </p:nvGrpSpPr>
          <p:grpSpPr>
            <a:xfrm>
              <a:off x="2392445" y="3177377"/>
              <a:ext cx="670290" cy="273984"/>
              <a:chOff x="1775533" y="2742578"/>
              <a:chExt cx="898801" cy="367390"/>
            </a:xfrm>
          </p:grpSpPr>
          <p:sp>
            <p:nvSpPr>
              <p:cNvPr id="8" name="燕尾形 7"/>
              <p:cNvSpPr/>
              <p:nvPr userDrawn="1"/>
            </p:nvSpPr>
            <p:spPr>
              <a:xfrm>
                <a:off x="1775533" y="2742578"/>
                <a:ext cx="409487" cy="367390"/>
              </a:xfrm>
              <a:prstGeom prst="chevron">
                <a:avLst/>
              </a:prstGeom>
              <a:solidFill>
                <a:srgbClr val="FE97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9" name="燕尾形 8"/>
              <p:cNvSpPr/>
              <p:nvPr userDrawn="1"/>
            </p:nvSpPr>
            <p:spPr>
              <a:xfrm>
                <a:off x="2116165" y="2742578"/>
                <a:ext cx="558169" cy="367390"/>
              </a:xfrm>
              <a:prstGeom prst="chevron">
                <a:avLst/>
              </a:prstGeom>
              <a:solidFill>
                <a:srgbClr val="036E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</p:grpSp>
      </p:grpSp>
      <p:grpSp>
        <p:nvGrpSpPr>
          <p:cNvPr id="50" name="组合 49"/>
          <p:cNvGrpSpPr/>
          <p:nvPr/>
        </p:nvGrpSpPr>
        <p:grpSpPr>
          <a:xfrm>
            <a:off x="2564231" y="4355272"/>
            <a:ext cx="3128628" cy="614045"/>
            <a:chOff x="2503744" y="4443137"/>
            <a:chExt cx="3129758" cy="614301"/>
          </a:xfrm>
        </p:grpSpPr>
        <p:sp>
          <p:nvSpPr>
            <p:cNvPr id="32" name="文本框 31"/>
            <p:cNvSpPr txBox="1"/>
            <p:nvPr/>
          </p:nvSpPr>
          <p:spPr>
            <a:xfrm>
              <a:off x="3423702" y="4443137"/>
              <a:ext cx="2209800" cy="6143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400" b="0" u="none" baseline="0" dirty="0">
                  <a:solidFill>
                    <a:srgbClr val="FF0000"/>
                  </a:solidFill>
                  <a:uFill>
                    <a:solidFill>
                      <a:srgbClr val="FE970E"/>
                    </a:solidFill>
                  </a:uFill>
                </a:rPr>
                <a:t>本课小结</a:t>
              </a:r>
            </a:p>
          </p:txBody>
        </p:sp>
        <p:grpSp>
          <p:nvGrpSpPr>
            <p:cNvPr id="34" name="组合 33"/>
            <p:cNvGrpSpPr/>
            <p:nvPr/>
          </p:nvGrpSpPr>
          <p:grpSpPr>
            <a:xfrm>
              <a:off x="2503744" y="4613921"/>
              <a:ext cx="670290" cy="273984"/>
              <a:chOff x="1775533" y="2742578"/>
              <a:chExt cx="898801" cy="367390"/>
            </a:xfrm>
          </p:grpSpPr>
          <p:sp>
            <p:nvSpPr>
              <p:cNvPr id="35" name="燕尾形 34"/>
              <p:cNvSpPr/>
              <p:nvPr userDrawn="1"/>
            </p:nvSpPr>
            <p:spPr>
              <a:xfrm>
                <a:off x="1775533" y="2742578"/>
                <a:ext cx="409487" cy="367390"/>
              </a:xfrm>
              <a:prstGeom prst="chevron">
                <a:avLst/>
              </a:prstGeom>
              <a:solidFill>
                <a:srgbClr val="FE97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36" name="燕尾形 35"/>
              <p:cNvSpPr/>
              <p:nvPr userDrawn="1"/>
            </p:nvSpPr>
            <p:spPr>
              <a:xfrm>
                <a:off x="2116165" y="2742578"/>
                <a:ext cx="558169" cy="367390"/>
              </a:xfrm>
              <a:prstGeom prst="chevron">
                <a:avLst/>
              </a:prstGeom>
              <a:solidFill>
                <a:srgbClr val="036E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</p:grpSp>
      </p:grpSp>
      <p:grpSp>
        <p:nvGrpSpPr>
          <p:cNvPr id="47" name="组合 46"/>
          <p:cNvGrpSpPr/>
          <p:nvPr/>
        </p:nvGrpSpPr>
        <p:grpSpPr>
          <a:xfrm>
            <a:off x="6647952" y="4355216"/>
            <a:ext cx="3128454" cy="614045"/>
            <a:chOff x="6478002" y="4443137"/>
            <a:chExt cx="3129758" cy="614301"/>
          </a:xfrm>
        </p:grpSpPr>
        <p:sp>
          <p:nvSpPr>
            <p:cNvPr id="33" name="文本框 32"/>
            <p:cNvSpPr txBox="1"/>
            <p:nvPr/>
          </p:nvSpPr>
          <p:spPr>
            <a:xfrm>
              <a:off x="7397960" y="4443137"/>
              <a:ext cx="2209800" cy="6143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400" b="0" u="none" baseline="0" dirty="0">
                  <a:solidFill>
                    <a:srgbClr val="FF0000"/>
                  </a:solidFill>
                  <a:uFill>
                    <a:solidFill>
                      <a:srgbClr val="FE970E"/>
                    </a:solidFill>
                  </a:uFill>
                </a:rPr>
                <a:t>习题练习</a:t>
              </a:r>
            </a:p>
          </p:txBody>
        </p:sp>
        <p:grpSp>
          <p:nvGrpSpPr>
            <p:cNvPr id="37" name="组合 36"/>
            <p:cNvGrpSpPr/>
            <p:nvPr/>
          </p:nvGrpSpPr>
          <p:grpSpPr>
            <a:xfrm>
              <a:off x="6478002" y="4613921"/>
              <a:ext cx="670290" cy="273984"/>
              <a:chOff x="1775533" y="2742578"/>
              <a:chExt cx="898801" cy="367390"/>
            </a:xfrm>
          </p:grpSpPr>
          <p:sp>
            <p:nvSpPr>
              <p:cNvPr id="38" name="燕尾形 37"/>
              <p:cNvSpPr/>
              <p:nvPr userDrawn="1"/>
            </p:nvSpPr>
            <p:spPr>
              <a:xfrm>
                <a:off x="1775533" y="2742578"/>
                <a:ext cx="409487" cy="367390"/>
              </a:xfrm>
              <a:prstGeom prst="chevron">
                <a:avLst/>
              </a:prstGeom>
              <a:solidFill>
                <a:srgbClr val="FE97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39" name="燕尾形 38"/>
              <p:cNvSpPr/>
              <p:nvPr userDrawn="1"/>
            </p:nvSpPr>
            <p:spPr>
              <a:xfrm>
                <a:off x="2116165" y="2742578"/>
                <a:ext cx="558169" cy="367390"/>
              </a:xfrm>
              <a:prstGeom prst="chevron">
                <a:avLst/>
              </a:prstGeom>
              <a:solidFill>
                <a:srgbClr val="036E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初步认识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43986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磁场对通电导线的作用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82358" y="1750449"/>
            <a:ext cx="51612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演示：通电线圈在磁场中的扭转</a:t>
            </a:r>
            <a:endParaRPr lang="en-US" altLang="zh-CN" sz="2800" dirty="0">
              <a:latin typeface="Times New Roman" panose="02020603050405020304" charset="0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334900" y="1906617"/>
            <a:ext cx="295322" cy="210471"/>
            <a:chOff x="435463" y="1226414"/>
            <a:chExt cx="295380" cy="210512"/>
          </a:xfrm>
        </p:grpSpPr>
        <p:sp>
          <p:nvSpPr>
            <p:cNvPr id="42" name="矩形 41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3" name="矩形 42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aphicFrame>
        <p:nvGraphicFramePr>
          <p:cNvPr id="13" name="表格 12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21970" y="2308225"/>
          <a:ext cx="10758805" cy="41846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074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618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006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450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437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869440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32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现象</a:t>
                      </a:r>
                      <a:endParaRPr lang="en-US" altLang="zh-CN" sz="320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32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及</a:t>
                      </a:r>
                      <a:endParaRPr lang="en-US" altLang="zh-CN" sz="320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32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解释</a:t>
                      </a:r>
                      <a:endParaRPr lang="en-US" altLang="zh-CN" sz="320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  <a:p>
                      <a:pPr algn="ctr">
                        <a:lnSpc>
                          <a:spcPct val="150000"/>
                        </a:lnSpc>
                      </a:pPr>
                      <a:endParaRPr lang="en-US" altLang="zh-CN" sz="320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rgbClr val="036EB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2400" dirty="0">
                        <a:latin typeface="+mn-ea"/>
                        <a:ea typeface="+mn-ea"/>
                      </a:endParaRPr>
                    </a:p>
                  </a:txBody>
                  <a:tcPr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2400" dirty="0">
                        <a:latin typeface="+mn-ea"/>
                        <a:ea typeface="+mn-ea"/>
                      </a:endParaRPr>
                    </a:p>
                  </a:txBody>
                  <a:tcPr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2400" dirty="0">
                        <a:latin typeface="+mn-ea"/>
                        <a:ea typeface="+mn-ea"/>
                      </a:endParaRPr>
                    </a:p>
                  </a:txBody>
                  <a:tcPr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2400" dirty="0">
                        <a:latin typeface="+mn-ea"/>
                        <a:ea typeface="+mn-ea"/>
                      </a:endParaRPr>
                    </a:p>
                  </a:txBody>
                  <a:tcPr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1521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2400" dirty="0">
                        <a:latin typeface="+mn-ea"/>
                        <a:ea typeface="+mn-ea"/>
                      </a:endParaRPr>
                    </a:p>
                  </a:txBody>
                  <a:tcPr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2400" dirty="0">
                        <a:latin typeface="+mn-ea"/>
                        <a:ea typeface="+mn-ea"/>
                      </a:endParaRPr>
                    </a:p>
                  </a:txBody>
                  <a:tcPr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2400" dirty="0">
                        <a:latin typeface="+mn-ea"/>
                        <a:ea typeface="+mn-ea"/>
                      </a:endParaRPr>
                    </a:p>
                  </a:txBody>
                  <a:tcPr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2400" dirty="0">
                        <a:latin typeface="+mn-ea"/>
                        <a:ea typeface="+mn-ea"/>
                      </a:endParaRPr>
                    </a:p>
                  </a:txBody>
                  <a:tcPr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4" name="Picture 47" descr="CW3MFAG1O27`3[(WMEUAD@R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75" y="2542540"/>
            <a:ext cx="1983740" cy="1581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46" descr="U_1{3NIS9H~SJY(M}}ARTX5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3715" y="2471420"/>
            <a:ext cx="2005965" cy="1652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37" descr="1$D_O3S]}1R~B}~OX5LJ%)O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775" y="2450465"/>
            <a:ext cx="1925320" cy="1729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46" descr="U_1{3NIS9H~SJY(M}}ARTX5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1450" y="2324100"/>
            <a:ext cx="2012315" cy="1833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Box 31"/>
          <p:cNvSpPr txBox="1">
            <a:spLocks noChangeArrowheads="1"/>
          </p:cNvSpPr>
          <p:nvPr/>
        </p:nvSpPr>
        <p:spPr bwMode="auto">
          <a:xfrm>
            <a:off x="1615452" y="4701586"/>
            <a:ext cx="2464824" cy="1351280"/>
          </a:xfrm>
          <a:prstGeom prst="rect">
            <a:avLst/>
          </a:prstGeom>
          <a:noFill/>
          <a:ln>
            <a:noFill/>
          </a:ln>
        </p:spPr>
        <p:txBody>
          <a:bodyPr wrap="square" lIns="121917" tIns="60959" rIns="121917" bIns="60959">
            <a:spAutoFit/>
          </a:bodyPr>
          <a:lstStyle>
            <a:defPPr>
              <a:defRPr lang="zh-CN"/>
            </a:defPPr>
            <a:lvl1pPr>
              <a:defRPr sz="2400" b="1">
                <a:latin typeface="+mn-ea"/>
                <a:ea typeface="+mn-ea"/>
                <a:cs typeface="宋体" panose="02010600030101010101" pitchFamily="2" charset="-122"/>
              </a:defRPr>
            </a:lvl1pPr>
          </a:lstStyle>
          <a:p>
            <a:pPr algn="just"/>
            <a:r>
              <a:rPr lang="zh-CN" altLang="en-US" sz="2000" b="0" dirty="0"/>
              <a:t>通电线圈在磁场中两边受力，但方向相反，发生</a:t>
            </a:r>
            <a:r>
              <a:rPr lang="zh-CN" altLang="en-US" sz="2000" b="0" dirty="0">
                <a:solidFill>
                  <a:srgbClr val="FF0000"/>
                </a:solidFill>
              </a:rPr>
              <a:t>顺时针转动</a:t>
            </a:r>
            <a:r>
              <a:rPr lang="zh-CN" altLang="en-US" sz="2000" b="0" dirty="0"/>
              <a:t>。</a:t>
            </a:r>
          </a:p>
        </p:txBody>
      </p:sp>
      <p:sp>
        <p:nvSpPr>
          <p:cNvPr id="6" name="矩形 39"/>
          <p:cNvSpPr>
            <a:spLocks noChangeArrowheads="1"/>
          </p:cNvSpPr>
          <p:nvPr/>
        </p:nvSpPr>
        <p:spPr bwMode="auto">
          <a:xfrm>
            <a:off x="4124391" y="4305054"/>
            <a:ext cx="2499207" cy="1967230"/>
          </a:xfrm>
          <a:prstGeom prst="rect">
            <a:avLst/>
          </a:prstGeom>
          <a:noFill/>
          <a:ln>
            <a:noFill/>
          </a:ln>
        </p:spPr>
        <p:txBody>
          <a:bodyPr wrap="square" lIns="121917" tIns="60959" rIns="121917" bIns="60959">
            <a:spAutoFit/>
          </a:bodyPr>
          <a:lstStyle/>
          <a:p>
            <a:pPr algn="just"/>
            <a:r>
              <a:rPr lang="zh-CN" altLang="en-US" sz="2000" dirty="0">
                <a:latin typeface="+mn-ea"/>
                <a:cs typeface="宋体" panose="02010600030101010101" pitchFamily="2" charset="-122"/>
              </a:rPr>
              <a:t>当线圈的平面与磁场垂直时，通电线圈受平衡力作用，达到平衡位置。这时由于</a:t>
            </a:r>
            <a:r>
              <a:rPr lang="zh-CN" altLang="en-US" sz="2000" dirty="0">
                <a:solidFill>
                  <a:srgbClr val="00B0F0"/>
                </a:solidFill>
                <a:latin typeface="+mn-ea"/>
                <a:cs typeface="宋体" panose="02010600030101010101" pitchFamily="2" charset="-122"/>
              </a:rPr>
              <a:t>惯性</a:t>
            </a:r>
            <a:r>
              <a:rPr lang="zh-CN" altLang="en-US" sz="2000" dirty="0">
                <a:latin typeface="+mn-ea"/>
                <a:cs typeface="宋体" panose="02010600030101010101" pitchFamily="2" charset="-122"/>
              </a:rPr>
              <a:t>，线圈还会</a:t>
            </a:r>
            <a:r>
              <a:rPr lang="zh-CN" altLang="en-US" sz="2000" dirty="0">
                <a:solidFill>
                  <a:srgbClr val="FF0000"/>
                </a:solidFill>
                <a:latin typeface="+mn-ea"/>
                <a:cs typeface="宋体" panose="02010600030101010101" pitchFamily="2" charset="-122"/>
              </a:rPr>
              <a:t>继续转动</a:t>
            </a:r>
            <a:r>
              <a:rPr lang="zh-CN" altLang="en-US" sz="2000" dirty="0">
                <a:latin typeface="+mn-ea"/>
                <a:cs typeface="宋体" panose="02010600030101010101" pitchFamily="2" charset="-122"/>
              </a:rPr>
              <a:t>。</a:t>
            </a:r>
          </a:p>
        </p:txBody>
      </p:sp>
      <p:sp>
        <p:nvSpPr>
          <p:cNvPr id="20" name="矩形 31"/>
          <p:cNvSpPr>
            <a:spLocks noChangeArrowheads="1"/>
          </p:cNvSpPr>
          <p:nvPr/>
        </p:nvSpPr>
        <p:spPr bwMode="auto">
          <a:xfrm>
            <a:off x="6618318" y="4622289"/>
            <a:ext cx="2394959" cy="1351280"/>
          </a:xfrm>
          <a:prstGeom prst="rect">
            <a:avLst/>
          </a:prstGeom>
          <a:noFill/>
          <a:ln>
            <a:noFill/>
          </a:ln>
        </p:spPr>
        <p:txBody>
          <a:bodyPr wrap="square" lIns="121917" tIns="60959" rIns="121917" bIns="60959">
            <a:spAutoFit/>
          </a:bodyPr>
          <a:lstStyle/>
          <a:p>
            <a:pPr algn="just"/>
            <a:r>
              <a:rPr lang="zh-CN" altLang="en-US" sz="2000" dirty="0">
                <a:latin typeface="+mn-ea"/>
                <a:cs typeface="宋体" panose="02010600030101010101" pitchFamily="2" charset="-122"/>
              </a:rPr>
              <a:t>线圈靠惯性越过平衡位置后，磁场力作用的结果使线圈</a:t>
            </a:r>
            <a:r>
              <a:rPr lang="zh-CN" altLang="en-US" sz="2000" dirty="0">
                <a:solidFill>
                  <a:srgbClr val="FF0000"/>
                </a:solidFill>
                <a:latin typeface="+mn-ea"/>
                <a:cs typeface="宋体" panose="02010600030101010101" pitchFamily="2" charset="-122"/>
              </a:rPr>
              <a:t>逆时针旋转</a:t>
            </a:r>
            <a:r>
              <a:rPr lang="zh-CN" altLang="en-US" sz="2000" dirty="0">
                <a:latin typeface="+mn-ea"/>
                <a:cs typeface="宋体" panose="02010600030101010101" pitchFamily="2" charset="-122"/>
              </a:rPr>
              <a:t>。</a:t>
            </a:r>
          </a:p>
        </p:txBody>
      </p:sp>
      <p:sp>
        <p:nvSpPr>
          <p:cNvPr id="21" name="矩形 44"/>
          <p:cNvSpPr>
            <a:spLocks noChangeArrowheads="1"/>
          </p:cNvSpPr>
          <p:nvPr/>
        </p:nvSpPr>
        <p:spPr bwMode="auto">
          <a:xfrm>
            <a:off x="8862627" y="4681782"/>
            <a:ext cx="2419747" cy="1043940"/>
          </a:xfrm>
          <a:prstGeom prst="rect">
            <a:avLst/>
          </a:prstGeom>
          <a:noFill/>
          <a:ln>
            <a:noFill/>
          </a:ln>
        </p:spPr>
        <p:txBody>
          <a:bodyPr wrap="square" lIns="121917" tIns="60959" rIns="121917" bIns="60959">
            <a:spAutoFit/>
          </a:bodyPr>
          <a:lstStyle/>
          <a:p>
            <a:pPr algn="just"/>
            <a:r>
              <a:rPr lang="zh-CN" altLang="en-US" sz="2000" dirty="0">
                <a:latin typeface="+mn-ea"/>
                <a:cs typeface="宋体" panose="02010600030101010101" pitchFamily="2" charset="-122"/>
              </a:rPr>
              <a:t>通电线圈摆动几次后，最终</a:t>
            </a:r>
            <a:r>
              <a:rPr lang="zh-CN" altLang="en-US" sz="2000" dirty="0">
                <a:solidFill>
                  <a:srgbClr val="FF0000"/>
                </a:solidFill>
                <a:latin typeface="+mn-ea"/>
                <a:cs typeface="宋体" panose="02010600030101010101" pitchFamily="2" charset="-122"/>
              </a:rPr>
              <a:t>静止在平衡位置</a:t>
            </a:r>
            <a:r>
              <a:rPr lang="zh-CN" altLang="en-US" sz="2000" dirty="0">
                <a:latin typeface="+mn-ea"/>
                <a:cs typeface="宋体" panose="02010600030101010101" pitchFamily="2" charset="-122"/>
              </a:rPr>
              <a:t>。</a:t>
            </a:r>
          </a:p>
        </p:txBody>
      </p:sp>
      <p:grpSp>
        <p:nvGrpSpPr>
          <p:cNvPr id="11" name="组合 10"/>
          <p:cNvGrpSpPr/>
          <p:nvPr/>
        </p:nvGrpSpPr>
        <p:grpSpPr>
          <a:xfrm>
            <a:off x="7288530" y="620395"/>
            <a:ext cx="4304030" cy="2225040"/>
            <a:chOff x="10990" y="323"/>
            <a:chExt cx="6778" cy="3504"/>
          </a:xfrm>
        </p:grpSpPr>
        <p:sp>
          <p:nvSpPr>
            <p:cNvPr id="9" name="椭圆形标注 8"/>
            <p:cNvSpPr/>
            <p:nvPr/>
          </p:nvSpPr>
          <p:spPr>
            <a:xfrm>
              <a:off x="10990" y="323"/>
              <a:ext cx="6778" cy="3505"/>
            </a:xfrm>
            <a:prstGeom prst="wedgeEllipseCallout">
              <a:avLst>
                <a:gd name="adj1" fmla="val -41369"/>
                <a:gd name="adj2" fmla="val 66462"/>
              </a:avLst>
            </a:prstGeom>
            <a:solidFill>
              <a:srgbClr val="036EB8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11969" y="764"/>
              <a:ext cx="5355" cy="25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lnSpc>
                  <a:spcPct val="120000"/>
                </a:lnSpc>
              </a:pPr>
              <a:r>
                <a:rPr lang="zh-CN" altLang="en-US" sz="2800" dirty="0">
                  <a:solidFill>
                    <a:schemeClr val="bg1"/>
                  </a:solidFill>
                  <a:sym typeface="+mn-ea"/>
                </a:rPr>
                <a:t>通电线圈可以在磁场里转动过一定角度，但不能持续转动。</a:t>
              </a:r>
              <a:endParaRPr lang="zh-CN" altLang="en-US" sz="2800" b="0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矩形 2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373951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电动机的基本构造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82650" y="2232025"/>
            <a:ext cx="5327650" cy="31051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lvl="0" indent="0">
              <a:lnSpc>
                <a:spcPct val="140000"/>
              </a:lnSpc>
            </a:pPr>
            <a:r>
              <a:rPr lang="zh-CN" altLang="en-US" sz="2800">
                <a:latin typeface="Calibri" panose="020F0502020204030204" pitchFamily="34" charset="0"/>
                <a:sym typeface="+mn-ea"/>
              </a:rPr>
              <a:t>如果在线圈越过平衡位置后，</a:t>
            </a:r>
            <a:r>
              <a:rPr lang="zh-CN" altLang="en-US" sz="2800">
                <a:solidFill>
                  <a:srgbClr val="036EB8"/>
                </a:solidFill>
                <a:latin typeface="Calibri" panose="020F0502020204030204" pitchFamily="34" charset="0"/>
                <a:sym typeface="+mn-ea"/>
              </a:rPr>
              <a:t>后半周停止对线圈供电</a:t>
            </a:r>
            <a:r>
              <a:rPr lang="zh-CN" altLang="en-US" sz="2800">
                <a:latin typeface="Calibri" panose="020F0502020204030204" pitchFamily="34" charset="0"/>
                <a:sym typeface="+mn-ea"/>
              </a:rPr>
              <a:t>，由于惯性，线圈继续转动。转动半周后再继续供电，线圈不就可以持续转下去了吗？</a:t>
            </a:r>
            <a:endParaRPr lang="zh-CN" altLang="en-US" sz="28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14344" name="Picture 18" descr="图片1"/>
          <p:cNvPicPr>
            <a:picLocks noChangeAspect="1"/>
          </p:cNvPicPr>
          <p:nvPr/>
        </p:nvPicPr>
        <p:blipFill>
          <a:blip r:embed="rId2"/>
          <a:srcRect b="8632"/>
          <a:stretch>
            <a:fillRect/>
          </a:stretch>
        </p:blipFill>
        <p:spPr>
          <a:xfrm>
            <a:off x="6558280" y="2064385"/>
            <a:ext cx="4782820" cy="344106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矩形 2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373951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电动机的基本构造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grpSp>
        <p:nvGrpSpPr>
          <p:cNvPr id="26643" name="组合 26642"/>
          <p:cNvGrpSpPr/>
          <p:nvPr/>
        </p:nvGrpSpPr>
        <p:grpSpPr>
          <a:xfrm>
            <a:off x="5888355" y="1918653"/>
            <a:ext cx="5184775" cy="3919537"/>
            <a:chOff x="862" y="822"/>
            <a:chExt cx="4196" cy="3334"/>
          </a:xfrm>
        </p:grpSpPr>
        <p:pic>
          <p:nvPicPr>
            <p:cNvPr id="26638" name="图片 26637" descr="2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905" y="822"/>
              <a:ext cx="3153" cy="300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6639" name="AutoShape 4"/>
            <p:cNvSpPr/>
            <p:nvPr/>
          </p:nvSpPr>
          <p:spPr>
            <a:xfrm>
              <a:off x="1202" y="3567"/>
              <a:ext cx="998" cy="589"/>
            </a:xfrm>
            <a:prstGeom prst="wedgeRectCallout">
              <a:avLst>
                <a:gd name="adj1" fmla="val 92986"/>
                <a:gd name="adj2" fmla="val -127931"/>
              </a:avLst>
            </a:prstGeom>
            <a:noFill/>
            <a:ln w="28575" cap="flat" cmpd="sng">
              <a:solidFill>
                <a:srgbClr val="036EB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pPr algn="ctr"/>
              <a:r>
                <a:rPr lang="zh-CN" altLang="en-US" b="1">
                  <a:latin typeface="Calibri" panose="020F0502020204030204" pitchFamily="34" charset="0"/>
                </a:rPr>
                <a:t>两个</a:t>
              </a:r>
            </a:p>
            <a:p>
              <a:pPr algn="ctr"/>
              <a:r>
                <a:rPr lang="zh-CN" altLang="en-US" b="1">
                  <a:latin typeface="Calibri" panose="020F0502020204030204" pitchFamily="34" charset="0"/>
                </a:rPr>
                <a:t>铜半环</a:t>
              </a:r>
            </a:p>
          </p:txBody>
        </p:sp>
        <p:sp>
          <p:nvSpPr>
            <p:cNvPr id="26640" name="AutoShape 5"/>
            <p:cNvSpPr/>
            <p:nvPr/>
          </p:nvSpPr>
          <p:spPr>
            <a:xfrm>
              <a:off x="862" y="1842"/>
              <a:ext cx="628" cy="337"/>
            </a:xfrm>
            <a:prstGeom prst="wedgeRectCallout">
              <a:avLst>
                <a:gd name="adj1" fmla="val 164968"/>
                <a:gd name="adj2" fmla="val 167213"/>
              </a:avLst>
            </a:prstGeom>
            <a:noFill/>
            <a:ln w="28575" cap="flat" cmpd="sng">
              <a:solidFill>
                <a:srgbClr val="036EB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spcBef>
                  <a:spcPct val="50000"/>
                </a:spcBef>
              </a:pPr>
              <a:r>
                <a:rPr lang="zh-CN" altLang="en-US" sz="2200" b="1">
                  <a:latin typeface="Calibri" panose="020F0502020204030204" pitchFamily="34" charset="0"/>
                </a:rPr>
                <a:t>电刷</a:t>
              </a:r>
            </a:p>
          </p:txBody>
        </p:sp>
        <p:sp>
          <p:nvSpPr>
            <p:cNvPr id="26641" name="椭圆 26640"/>
            <p:cNvSpPr/>
            <p:nvPr/>
          </p:nvSpPr>
          <p:spPr>
            <a:xfrm>
              <a:off x="1882" y="2115"/>
              <a:ext cx="1474" cy="1338"/>
            </a:xfrm>
            <a:prstGeom prst="ellipse">
              <a:avLst/>
            </a:prstGeom>
            <a:noFill/>
            <a:ln w="28575" cap="flat" cmpd="sng">
              <a:solidFill>
                <a:srgbClr val="CC0000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42" name="文本框 26641"/>
            <p:cNvSpPr txBox="1"/>
            <p:nvPr/>
          </p:nvSpPr>
          <p:spPr>
            <a:xfrm>
              <a:off x="1066" y="2658"/>
              <a:ext cx="816" cy="33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b="1">
                  <a:solidFill>
                    <a:srgbClr val="CC0000"/>
                  </a:solidFill>
                  <a:latin typeface="Arial" panose="020B0604020202020204" pitchFamily="34" charset="0"/>
                </a:rPr>
                <a:t>换向器</a:t>
              </a:r>
            </a:p>
          </p:txBody>
        </p:sp>
      </p:grpSp>
      <p:sp>
        <p:nvSpPr>
          <p:cNvPr id="26646" name="Text Box 2"/>
          <p:cNvSpPr txBox="1"/>
          <p:nvPr/>
        </p:nvSpPr>
        <p:spPr>
          <a:xfrm>
            <a:off x="882650" y="4848860"/>
            <a:ext cx="4138930" cy="11245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2800">
                <a:latin typeface="Times New Roman" panose="02020603050405020304" charset="0"/>
                <a:ea typeface="华文楷体" panose="02010600040101010101" pitchFamily="2" charset="-122"/>
              </a:rPr>
              <a:t>能量转化：</a:t>
            </a:r>
          </a:p>
          <a:p>
            <a:pPr algn="just">
              <a:lnSpc>
                <a:spcPct val="120000"/>
              </a:lnSpc>
            </a:pPr>
            <a:r>
              <a:rPr lang="en-US" altLang="zh-CN" sz="2800" u="sng">
                <a:latin typeface="Times New Roman" panose="02020603050405020304" charset="0"/>
                <a:ea typeface="华文楷体" panose="02010600040101010101" pitchFamily="2" charset="-122"/>
              </a:rPr>
              <a:t>                 </a:t>
            </a:r>
            <a:r>
              <a:rPr lang="zh-CN" altLang="en-US" sz="2800">
                <a:latin typeface="Times New Roman" panose="02020603050405020304" charset="0"/>
                <a:ea typeface="华文楷体" panose="02010600040101010101" pitchFamily="2" charset="-122"/>
              </a:rPr>
              <a:t>转化为</a:t>
            </a:r>
            <a:r>
              <a:rPr lang="en-US" altLang="zh-CN" sz="2800">
                <a:latin typeface="Times New Roman" panose="02020603050405020304" charset="0"/>
                <a:ea typeface="华文楷体" panose="02010600040101010101" pitchFamily="2" charset="-122"/>
              </a:rPr>
              <a:t>_______</a:t>
            </a:r>
          </a:p>
        </p:txBody>
      </p:sp>
      <p:sp>
        <p:nvSpPr>
          <p:cNvPr id="26647" name="矩形 26646"/>
          <p:cNvSpPr/>
          <p:nvPr/>
        </p:nvSpPr>
        <p:spPr>
          <a:xfrm>
            <a:off x="1266190" y="5416233"/>
            <a:ext cx="89408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800">
                <a:solidFill>
                  <a:srgbClr val="036EB8"/>
                </a:solidFill>
                <a:latin typeface="Times New Roman" panose="02020603050405020304" charset="0"/>
              </a:rPr>
              <a:t>电能</a:t>
            </a:r>
          </a:p>
        </p:txBody>
      </p:sp>
      <p:sp>
        <p:nvSpPr>
          <p:cNvPr id="26648" name="矩形 26647"/>
          <p:cNvSpPr/>
          <p:nvPr/>
        </p:nvSpPr>
        <p:spPr>
          <a:xfrm>
            <a:off x="3528060" y="5431473"/>
            <a:ext cx="124968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800">
                <a:solidFill>
                  <a:srgbClr val="036EB8"/>
                </a:solidFill>
                <a:latin typeface="Times New Roman" panose="02020603050405020304" charset="0"/>
              </a:rPr>
              <a:t>机械能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321565" y="5070822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" name="文本框 6"/>
          <p:cNvSpPr txBox="1"/>
          <p:nvPr/>
        </p:nvSpPr>
        <p:spPr>
          <a:xfrm>
            <a:off x="909955" y="3604260"/>
            <a:ext cx="4110990" cy="11245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换向器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20000"/>
              </a:lnSpc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作用：</a:t>
            </a:r>
            <a:r>
              <a:rPr lang="zh-CN" altLang="en-US" sz="2800">
                <a:solidFill>
                  <a:srgbClr val="036EB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改变电流方向。</a:t>
            </a:r>
            <a:endParaRPr lang="zh-CN" altLang="en-US" sz="2800" dirty="0">
              <a:solidFill>
                <a:srgbClr val="036EB8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334900" y="3831937"/>
            <a:ext cx="295322" cy="210471"/>
            <a:chOff x="435463" y="1226414"/>
            <a:chExt cx="295380" cy="210512"/>
          </a:xfrm>
        </p:grpSpPr>
        <p:sp>
          <p:nvSpPr>
            <p:cNvPr id="11" name="矩形 10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3" name="文本框 12"/>
          <p:cNvSpPr txBox="1"/>
          <p:nvPr/>
        </p:nvSpPr>
        <p:spPr>
          <a:xfrm>
            <a:off x="882650" y="1773555"/>
            <a:ext cx="4138930" cy="17703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原理:</a:t>
            </a:r>
          </a:p>
          <a:p>
            <a:pPr>
              <a:lnSpc>
                <a:spcPct val="130000"/>
              </a:lnSpc>
            </a:pPr>
            <a:r>
              <a:rPr lang="zh-CN" altLang="en-US" sz="28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根据</a:t>
            </a:r>
            <a:r>
              <a:rPr lang="zh-CN" altLang="en-US" sz="2800" dirty="0">
                <a:solidFill>
                  <a:srgbClr val="036EB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通电导体在磁场中受力运动</a:t>
            </a:r>
            <a:r>
              <a:rPr lang="zh-CN" altLang="en-US" sz="28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的原理制成。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334900" y="2035522"/>
            <a:ext cx="295322" cy="210471"/>
            <a:chOff x="435463" y="1226414"/>
            <a:chExt cx="295380" cy="210512"/>
          </a:xfrm>
        </p:grpSpPr>
        <p:sp>
          <p:nvSpPr>
            <p:cNvPr id="16" name="矩形 15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矩形 2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373951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电动机的基本构造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grpSp>
        <p:nvGrpSpPr>
          <p:cNvPr id="26643" name="组合 26642"/>
          <p:cNvGrpSpPr/>
          <p:nvPr/>
        </p:nvGrpSpPr>
        <p:grpSpPr>
          <a:xfrm>
            <a:off x="6140427" y="1918653"/>
            <a:ext cx="4932703" cy="3526878"/>
            <a:chOff x="1066" y="822"/>
            <a:chExt cx="3992" cy="3000"/>
          </a:xfrm>
        </p:grpSpPr>
        <p:pic>
          <p:nvPicPr>
            <p:cNvPr id="26638" name="图片 26637" descr="2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905" y="822"/>
              <a:ext cx="3153" cy="300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6641" name="椭圆 26640"/>
            <p:cNvSpPr/>
            <p:nvPr/>
          </p:nvSpPr>
          <p:spPr>
            <a:xfrm>
              <a:off x="1882" y="2115"/>
              <a:ext cx="1474" cy="1338"/>
            </a:xfrm>
            <a:prstGeom prst="ellipse">
              <a:avLst/>
            </a:prstGeom>
            <a:noFill/>
            <a:ln w="28575" cap="flat" cmpd="sng">
              <a:solidFill>
                <a:srgbClr val="CC0000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42" name="文本框 26641"/>
            <p:cNvSpPr txBox="1"/>
            <p:nvPr/>
          </p:nvSpPr>
          <p:spPr>
            <a:xfrm>
              <a:off x="1066" y="2658"/>
              <a:ext cx="816" cy="33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b="1">
                  <a:solidFill>
                    <a:srgbClr val="CC0000"/>
                  </a:solidFill>
                  <a:latin typeface="Arial" panose="020B0604020202020204" pitchFamily="34" charset="0"/>
                </a:rPr>
                <a:t>换向器</a:t>
              </a:r>
            </a:p>
          </p:txBody>
        </p:sp>
      </p:grpSp>
      <p:sp>
        <p:nvSpPr>
          <p:cNvPr id="13" name="文本框 12"/>
          <p:cNvSpPr txBox="1"/>
          <p:nvPr/>
        </p:nvSpPr>
        <p:spPr>
          <a:xfrm>
            <a:off x="882650" y="1710055"/>
            <a:ext cx="4677410" cy="2030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lvl="0" indent="0">
              <a:lnSpc>
                <a:spcPct val="150000"/>
              </a:lnSpc>
            </a:pPr>
            <a:r>
              <a:rPr lang="zh-CN" altLang="en-US" sz="2800" b="1">
                <a:latin typeface="宋体" panose="02010600030101010101" pitchFamily="2" charset="-122"/>
                <a:sym typeface="+mn-ea"/>
              </a:rPr>
              <a:t>电动机由两部分组成：</a:t>
            </a:r>
          </a:p>
          <a:p>
            <a:pPr marL="0" lvl="0" indent="0">
              <a:lnSpc>
                <a:spcPct val="150000"/>
              </a:lnSpc>
            </a:pPr>
            <a:r>
              <a:rPr lang="zh-CN" altLang="en-US" sz="28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能够转动的线圈，也叫</a:t>
            </a:r>
            <a:r>
              <a:rPr lang="zh-CN" altLang="en-US" sz="2800" b="1" dirty="0">
                <a:solidFill>
                  <a:srgbClr val="036EB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转子</a:t>
            </a:r>
            <a:r>
              <a:rPr lang="zh-CN" altLang="en-US" sz="28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。</a:t>
            </a:r>
          </a:p>
          <a:p>
            <a:pPr marL="0" lvl="0" indent="0">
              <a:lnSpc>
                <a:spcPct val="150000"/>
              </a:lnSpc>
            </a:pPr>
            <a:r>
              <a:rPr lang="zh-CN" altLang="en-US" sz="28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固定不动的磁体，也叫</a:t>
            </a:r>
            <a:r>
              <a:rPr lang="zh-CN" altLang="en-US" sz="2800" b="1" dirty="0">
                <a:solidFill>
                  <a:srgbClr val="036EB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定子</a:t>
            </a:r>
            <a:r>
              <a:rPr lang="zh-CN" altLang="en-US" sz="28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。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334900" y="2035522"/>
            <a:ext cx="295322" cy="210471"/>
            <a:chOff x="435463" y="1226414"/>
            <a:chExt cx="295380" cy="210512"/>
          </a:xfrm>
        </p:grpSpPr>
        <p:sp>
          <p:nvSpPr>
            <p:cNvPr id="16" name="矩形 15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6645" name="AutoShape 5"/>
          <p:cNvSpPr/>
          <p:nvPr/>
        </p:nvSpPr>
        <p:spPr>
          <a:xfrm rot="-729296">
            <a:off x="10981373" y="2602230"/>
            <a:ext cx="962025" cy="419100"/>
          </a:xfrm>
          <a:prstGeom prst="wedgeRectCallout">
            <a:avLst>
              <a:gd name="adj1" fmla="val -152806"/>
              <a:gd name="adj2" fmla="val 96593"/>
            </a:avLst>
          </a:prstGeom>
          <a:noFill/>
          <a:ln w="28575" cap="flat" cmpd="sng">
            <a:solidFill>
              <a:srgbClr val="0066CC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>
              <a:spcBef>
                <a:spcPct val="50000"/>
              </a:spcBef>
            </a:pPr>
            <a:r>
              <a:rPr lang="zh-CN" altLang="en-US" sz="2400" b="1">
                <a:latin typeface="Calibri" panose="020F0502020204030204" pitchFamily="34" charset="0"/>
              </a:rPr>
              <a:t>转子</a:t>
            </a:r>
          </a:p>
        </p:txBody>
      </p:sp>
      <p:sp>
        <p:nvSpPr>
          <p:cNvPr id="26644" name="AutoShape 5"/>
          <p:cNvSpPr/>
          <p:nvPr/>
        </p:nvSpPr>
        <p:spPr>
          <a:xfrm>
            <a:off x="6844983" y="1709738"/>
            <a:ext cx="962025" cy="419100"/>
          </a:xfrm>
          <a:prstGeom prst="wedgeRectCallout">
            <a:avLst>
              <a:gd name="adj1" fmla="val 169144"/>
              <a:gd name="adj2" fmla="val 199620"/>
            </a:avLst>
          </a:prstGeom>
          <a:noFill/>
          <a:ln w="28575" cap="flat" cmpd="sng">
            <a:solidFill>
              <a:srgbClr val="0066CC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>
              <a:spcBef>
                <a:spcPct val="50000"/>
              </a:spcBef>
            </a:pPr>
            <a:r>
              <a:rPr lang="zh-CN" altLang="en-US" sz="2400" b="1">
                <a:latin typeface="Calibri" panose="020F0502020204030204" pitchFamily="34" charset="0"/>
              </a:rPr>
              <a:t>定子</a:t>
            </a:r>
          </a:p>
        </p:txBody>
      </p:sp>
      <p:pic>
        <p:nvPicPr>
          <p:cNvPr id="15363" name="Picture 11" descr="20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b="9539"/>
          <a:stretch>
            <a:fillRect/>
          </a:stretch>
        </p:blipFill>
        <p:spPr>
          <a:xfrm>
            <a:off x="1680210" y="3740150"/>
            <a:ext cx="2715260" cy="252666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20" name="文本框 19"/>
          <p:cNvSpPr txBox="1"/>
          <p:nvPr/>
        </p:nvSpPr>
        <p:spPr>
          <a:xfrm>
            <a:off x="1304925" y="6266815"/>
            <a:ext cx="297688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实际的直流电动机的转子</a:t>
            </a:r>
            <a:endParaRPr lang="zh-CN" altLang="en-US" sz="20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矩形 2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373951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电动机的基本构造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pic>
        <p:nvPicPr>
          <p:cNvPr id="18434" name="Picture 3" descr="电动机１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01520" y="1525270"/>
            <a:ext cx="3124200" cy="2252663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18435" name="Picture 4" descr="电动机２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57403" y="1466850"/>
            <a:ext cx="3238500" cy="2311400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18436" name="Picture 5" descr="电动机３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57720" y="4191000"/>
            <a:ext cx="3276600" cy="2393950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18437" name="Picture 6" descr="电动机４">
            <a:hlinkClick r:id="rId5" action="ppaction://hlinkfile"/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13280" y="4216400"/>
            <a:ext cx="3200400" cy="2343150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18438" name="AutoShape 7"/>
          <p:cNvSpPr/>
          <p:nvPr/>
        </p:nvSpPr>
        <p:spPr>
          <a:xfrm>
            <a:off x="5798820" y="2537460"/>
            <a:ext cx="685800" cy="228600"/>
          </a:xfrm>
          <a:prstGeom prst="rightArrow">
            <a:avLst>
              <a:gd name="adj1" fmla="val 50000"/>
              <a:gd name="adj2" fmla="val 75000"/>
            </a:avLst>
          </a:prstGeom>
          <a:solidFill>
            <a:srgbClr val="036EB8"/>
          </a:solidFill>
          <a:ln>
            <a:solidFill>
              <a:srgbClr val="BDD7EE"/>
            </a:solidFill>
            <a:miter lim="800000"/>
          </a:ln>
        </p:spPr>
        <p:txBody>
          <a:bodyPr wrap="none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/>
            <a:endParaRPr lang="zh-CN" altLang="en-US" sz="3600"/>
          </a:p>
        </p:txBody>
      </p:sp>
      <p:sp>
        <p:nvSpPr>
          <p:cNvPr id="18439" name="AutoShape 8"/>
          <p:cNvSpPr/>
          <p:nvPr/>
        </p:nvSpPr>
        <p:spPr>
          <a:xfrm>
            <a:off x="9738995" y="3505200"/>
            <a:ext cx="228600" cy="685800"/>
          </a:xfrm>
          <a:prstGeom prst="downArrow">
            <a:avLst>
              <a:gd name="adj1" fmla="val 50000"/>
              <a:gd name="adj2" fmla="val 75000"/>
            </a:avLst>
          </a:prstGeom>
          <a:solidFill>
            <a:srgbClr val="036EB8"/>
          </a:solidFill>
          <a:ln>
            <a:solidFill>
              <a:srgbClr val="BDD7EE"/>
            </a:solidFill>
            <a:miter lim="800000"/>
          </a:ln>
        </p:spPr>
        <p:txBody>
          <a:bodyPr wrap="none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/>
            <a:endParaRPr lang="zh-CN" altLang="en-US" sz="3600"/>
          </a:p>
        </p:txBody>
      </p:sp>
      <p:sp>
        <p:nvSpPr>
          <p:cNvPr id="18440" name="AutoShape 9"/>
          <p:cNvSpPr/>
          <p:nvPr/>
        </p:nvSpPr>
        <p:spPr>
          <a:xfrm>
            <a:off x="5798820" y="5417185"/>
            <a:ext cx="685165" cy="279400"/>
          </a:xfrm>
          <a:prstGeom prst="leftArrow">
            <a:avLst>
              <a:gd name="adj1" fmla="val 50000"/>
              <a:gd name="adj2" fmla="val 62500"/>
            </a:avLst>
          </a:prstGeom>
          <a:solidFill>
            <a:srgbClr val="036EB8"/>
          </a:solidFill>
          <a:ln>
            <a:solidFill>
              <a:srgbClr val="BDD7EE"/>
            </a:solidFill>
            <a:miter lim="800000"/>
          </a:ln>
        </p:spPr>
        <p:txBody>
          <a:bodyPr wrap="none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 algn="ctr"/>
            <a:endParaRPr lang="zh-CN" altLang="zh-CN" sz="2400">
              <a:solidFill>
                <a:schemeClr val="hlink"/>
              </a:solidFill>
              <a:latin typeface="Verdana" panose="020B0604030504040204" pitchFamily="34" charset="0"/>
            </a:endParaRPr>
          </a:p>
        </p:txBody>
      </p:sp>
      <p:sp>
        <p:nvSpPr>
          <p:cNvPr id="18441" name="AutoShape 10"/>
          <p:cNvSpPr/>
          <p:nvPr/>
        </p:nvSpPr>
        <p:spPr>
          <a:xfrm>
            <a:off x="2303145" y="3988435"/>
            <a:ext cx="228600" cy="685800"/>
          </a:xfrm>
          <a:prstGeom prst="upArrow">
            <a:avLst>
              <a:gd name="adj1" fmla="val 50000"/>
              <a:gd name="adj2" fmla="val 75000"/>
            </a:avLst>
          </a:prstGeom>
          <a:solidFill>
            <a:srgbClr val="036EB8"/>
          </a:solidFill>
          <a:ln>
            <a:solidFill>
              <a:srgbClr val="BDD7EE"/>
            </a:solidFill>
            <a:miter lim="800000"/>
          </a:ln>
        </p:spPr>
        <p:txBody>
          <a:bodyPr wrap="none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/>
            <a:endParaRPr lang="zh-CN" altLang="en-US" sz="360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科学世界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矩形 2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18834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扬声器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82650" y="1962150"/>
            <a:ext cx="5152390" cy="34486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   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当线圈中通有电流时，线圈受到磁铁的作用而运动；当线圈中的电流反向时，线圈向相反方向运动。由于通过线圈的电流是交变电流它的方向不断变化，线圈就不断地来回振动，带动纸盆也来回振动，于是扬声器就发出了声音。</a:t>
            </a:r>
          </a:p>
        </p:txBody>
      </p:sp>
      <p:pic>
        <p:nvPicPr>
          <p:cNvPr id="70662" name="图片 70661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29705" y="1772285"/>
            <a:ext cx="4663440" cy="382778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等腰三角形 75"/>
          <p:cNvSpPr/>
          <p:nvPr/>
        </p:nvSpPr>
        <p:spPr>
          <a:xfrm rot="5400000">
            <a:off x="2604535" y="451365"/>
            <a:ext cx="175894" cy="151633"/>
          </a:xfrm>
          <a:prstGeom prst="triangle">
            <a:avLst/>
          </a:prstGeom>
          <a:solidFill>
            <a:srgbClr val="00A0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A0E9"/>
              </a:solidFill>
            </a:endParaRPr>
          </a:p>
        </p:txBody>
      </p:sp>
      <p:sp>
        <p:nvSpPr>
          <p:cNvPr id="77" name="等腰三角形 76"/>
          <p:cNvSpPr/>
          <p:nvPr/>
        </p:nvSpPr>
        <p:spPr>
          <a:xfrm rot="5400000">
            <a:off x="2879443" y="451365"/>
            <a:ext cx="175894" cy="151633"/>
          </a:xfrm>
          <a:prstGeom prst="triangle">
            <a:avLst/>
          </a:prstGeom>
          <a:solidFill>
            <a:srgbClr val="FE97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C000"/>
              </a:solidFill>
            </a:endParaRPr>
          </a:p>
        </p:txBody>
      </p:sp>
      <p:sp>
        <p:nvSpPr>
          <p:cNvPr id="78" name="等腰三角形 77"/>
          <p:cNvSpPr/>
          <p:nvPr/>
        </p:nvSpPr>
        <p:spPr>
          <a:xfrm rot="5400000">
            <a:off x="3154351" y="451365"/>
            <a:ext cx="175894" cy="151633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9" name="矩形 78"/>
          <p:cNvSpPr/>
          <p:nvPr/>
        </p:nvSpPr>
        <p:spPr>
          <a:xfrm>
            <a:off x="3441389" y="216765"/>
            <a:ext cx="8686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小结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80" name="文本框 79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sp>
        <p:nvSpPr>
          <p:cNvPr id="3" name="圆角矩形 2"/>
          <p:cNvSpPr/>
          <p:nvPr/>
        </p:nvSpPr>
        <p:spPr>
          <a:xfrm>
            <a:off x="1906391" y="4424151"/>
            <a:ext cx="2465509" cy="64670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zh-CN" altLang="en-US" sz="3200" b="1" dirty="0">
                <a:solidFill>
                  <a:schemeClr val="tx1"/>
                </a:solidFill>
                <a:latin typeface="+mn-ea"/>
              </a:rPr>
              <a:t>电动机</a:t>
            </a:r>
          </a:p>
        </p:txBody>
      </p:sp>
      <p:sp>
        <p:nvSpPr>
          <p:cNvPr id="7" name="圆角矩形 6"/>
          <p:cNvSpPr/>
          <p:nvPr/>
        </p:nvSpPr>
        <p:spPr>
          <a:xfrm>
            <a:off x="5454650" y="2759710"/>
            <a:ext cx="4721860" cy="577198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latin typeface="+mn-ea"/>
              </a:rPr>
              <a:t>与电流方向和磁场方向有关</a:t>
            </a:r>
          </a:p>
        </p:txBody>
      </p:sp>
      <p:sp>
        <p:nvSpPr>
          <p:cNvPr id="12" name="圆角矩形 11"/>
          <p:cNvSpPr/>
          <p:nvPr/>
        </p:nvSpPr>
        <p:spPr>
          <a:xfrm>
            <a:off x="1906270" y="1953895"/>
            <a:ext cx="2763520" cy="119792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zh-CN" altLang="en-US" sz="3200" b="1" dirty="0">
                <a:solidFill>
                  <a:schemeClr val="tx1"/>
                </a:solidFill>
                <a:latin typeface="+mn-ea"/>
              </a:rPr>
              <a:t>磁场对通电导线的作用</a:t>
            </a:r>
          </a:p>
        </p:txBody>
      </p:sp>
      <p:sp>
        <p:nvSpPr>
          <p:cNvPr id="9" name="圆角矩形 8"/>
          <p:cNvSpPr/>
          <p:nvPr/>
        </p:nvSpPr>
        <p:spPr>
          <a:xfrm>
            <a:off x="5456555" y="1534795"/>
            <a:ext cx="4751070" cy="591852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latin typeface="+mn-ea"/>
              </a:rPr>
              <a:t>磁场对通电导线有力的作用</a:t>
            </a:r>
          </a:p>
        </p:txBody>
      </p:sp>
      <p:cxnSp>
        <p:nvCxnSpPr>
          <p:cNvPr id="110" name="直接连接符 109"/>
          <p:cNvCxnSpPr>
            <a:stCxn id="3" idx="3"/>
            <a:endCxn id="111" idx="1"/>
          </p:cNvCxnSpPr>
          <p:nvPr/>
        </p:nvCxnSpPr>
        <p:spPr>
          <a:xfrm flipV="1">
            <a:off x="4371900" y="4745739"/>
            <a:ext cx="538480" cy="127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圆角矩形 110"/>
          <p:cNvSpPr/>
          <p:nvPr/>
        </p:nvSpPr>
        <p:spPr>
          <a:xfrm>
            <a:off x="4910455" y="4456430"/>
            <a:ext cx="3248660" cy="578486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latin typeface="+mn-ea"/>
              </a:rPr>
              <a:t>构造</a:t>
            </a:r>
            <a:r>
              <a:rPr lang="zh-CN" altLang="en-US" sz="2800" dirty="0">
                <a:solidFill>
                  <a:schemeClr val="tx1"/>
                </a:solidFill>
                <a:latin typeface="+mn-ea"/>
                <a:sym typeface="+mn-ea"/>
              </a:rPr>
              <a:t>及</a:t>
            </a:r>
            <a:r>
              <a:rPr lang="zh-CN" altLang="en-US" sz="2800" dirty="0">
                <a:solidFill>
                  <a:schemeClr val="tx1"/>
                </a:solidFill>
                <a:latin typeface="+mn-ea"/>
              </a:rPr>
              <a:t>工作原理</a:t>
            </a:r>
          </a:p>
        </p:txBody>
      </p:sp>
      <p:sp>
        <p:nvSpPr>
          <p:cNvPr id="11" name="左大括号 10"/>
          <p:cNvSpPr/>
          <p:nvPr/>
        </p:nvSpPr>
        <p:spPr>
          <a:xfrm>
            <a:off x="4852035" y="1762125"/>
            <a:ext cx="450850" cy="1389380"/>
          </a:xfrm>
          <a:prstGeom prst="leftBrace">
            <a:avLst/>
          </a:prstGeom>
          <a:ln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7" grpId="0" bldLvl="0" animBg="1"/>
      <p:bldP spid="12" grpId="0" bldLvl="0" animBg="1"/>
      <p:bldP spid="9" grpId="0" bldLvl="0" animBg="1"/>
      <p:bldP spid="111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习题练习</a:t>
            </a:r>
          </a:p>
        </p:txBody>
      </p:sp>
      <p:pic>
        <p:nvPicPr>
          <p:cNvPr id="24577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8140" y="3430270"/>
            <a:ext cx="2020570" cy="1951990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24578" name="Rectangle 1"/>
          <p:cNvSpPr/>
          <p:nvPr/>
        </p:nvSpPr>
        <p:spPr>
          <a:xfrm>
            <a:off x="774065" y="1174750"/>
            <a:ext cx="10781665" cy="152971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ctr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266700">
              <a:lnSpc>
                <a:spcPct val="130000"/>
              </a:lnSpc>
            </a:pPr>
            <a:r>
              <a:rPr lang="en-US" altLang="zh-CN"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1.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如图为实验室常用电流表内部构造图．多匝金属线圈悬置在磁体的两极间，线圈与一根指针相连．当线圈中有电流通过时，它受力转动带动指针偏转，便可显示出电流的大小．这一过程工作原理是</a:t>
            </a:r>
            <a:r>
              <a:rPr lang="en-US" altLang="zh-CN" sz="2400" u="sng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                                           </a:t>
            </a:r>
            <a:r>
              <a:rPr lang="en-US" altLang="zh-CN"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.</a:t>
            </a:r>
          </a:p>
        </p:txBody>
      </p:sp>
      <p:pic>
        <p:nvPicPr>
          <p:cNvPr id="24579" name="Picture 3" descr="http://hiphotos.baidu.com/zhidao/pic/item/8435e5dde71190ef206a9668cd1b9d16fcfa60f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7705" y="3491230"/>
            <a:ext cx="2301240" cy="1891030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24580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7940" y="2906395"/>
            <a:ext cx="2353945" cy="25368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3" name="文本框 2"/>
          <p:cNvSpPr txBox="1"/>
          <p:nvPr/>
        </p:nvSpPr>
        <p:spPr>
          <a:xfrm>
            <a:off x="6726555" y="2167890"/>
            <a:ext cx="44500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通电导体在磁场中受到力的作用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习题练习</a:t>
            </a:r>
          </a:p>
        </p:txBody>
      </p:sp>
      <p:sp>
        <p:nvSpPr>
          <p:cNvPr id="6" name="矩形 5"/>
          <p:cNvSpPr/>
          <p:nvPr>
            <p:custDataLst>
              <p:tags r:id="rId1"/>
            </p:custDataLst>
          </p:nvPr>
        </p:nvSpPr>
        <p:spPr>
          <a:xfrm>
            <a:off x="774065" y="2620010"/>
            <a:ext cx="7190740" cy="2460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10000"/>
              </a:lnSpc>
            </a:pPr>
            <a:r>
              <a:rPr lang="en-US" altLang="zh-CN" sz="28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A. </a:t>
            </a:r>
            <a:r>
              <a:rPr lang="zh-CN" altLang="en-US" sz="28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改变磁场方向可以改变线圈转动的方向</a:t>
            </a:r>
          </a:p>
          <a:p>
            <a:pPr algn="l">
              <a:lnSpc>
                <a:spcPct val="110000"/>
              </a:lnSpc>
            </a:pPr>
            <a:r>
              <a:rPr lang="en-US" altLang="zh-CN" sz="28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B. </a:t>
            </a:r>
            <a:r>
              <a:rPr lang="zh-CN" altLang="en-US" sz="28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电动机通电后不转，一定是电路断路</a:t>
            </a:r>
          </a:p>
          <a:p>
            <a:pPr algn="l">
              <a:lnSpc>
                <a:spcPct val="110000"/>
              </a:lnSpc>
            </a:pPr>
            <a:r>
              <a:rPr lang="en-US" altLang="zh-CN" sz="28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C. </a:t>
            </a:r>
            <a:r>
              <a:rPr lang="zh-CN" altLang="en-US" sz="28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电动机工作过程中，消耗的电能全部转化为机械能</a:t>
            </a:r>
          </a:p>
          <a:p>
            <a:pPr algn="l">
              <a:lnSpc>
                <a:spcPct val="110000"/>
              </a:lnSpc>
            </a:pPr>
            <a:r>
              <a:rPr lang="en-US" altLang="zh-CN" sz="28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D. </a:t>
            </a:r>
            <a:r>
              <a:rPr lang="zh-CN" altLang="en-US" sz="28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线圈连续转动是靠电磁继电器来实现的</a:t>
            </a: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DEA"/>
              </a:clrFrom>
              <a:clrTo>
                <a:srgbClr val="FFFDE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64917" y="2619805"/>
            <a:ext cx="3100464" cy="2365502"/>
          </a:xfrm>
          <a:prstGeom prst="rect">
            <a:avLst/>
          </a:prstGeom>
        </p:spPr>
      </p:pic>
      <p:sp>
        <p:nvSpPr>
          <p:cNvPr id="4" name="TextBox 4"/>
          <p:cNvSpPr txBox="1"/>
          <p:nvPr>
            <p:custDataLst>
              <p:tags r:id="rId3"/>
            </p:custDataLst>
          </p:nvPr>
        </p:nvSpPr>
        <p:spPr>
          <a:xfrm>
            <a:off x="774065" y="958850"/>
            <a:ext cx="737806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2.</a:t>
            </a:r>
            <a:r>
              <a:rPr lang="zh-CN" altLang="en-US" sz="28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如图为直流电动机的工作原理图，分析正确的是（</a:t>
            </a:r>
            <a:r>
              <a:rPr lang="en-US" altLang="zh-CN" sz="28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</a:t>
            </a:r>
            <a:r>
              <a:rPr lang="zh-CN" altLang="en-US" sz="28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）</a:t>
            </a:r>
          </a:p>
        </p:txBody>
      </p:sp>
      <p:sp>
        <p:nvSpPr>
          <p:cNvPr id="3" name="TextBox 7"/>
          <p:cNvSpPr txBox="1"/>
          <p:nvPr>
            <p:custDataLst>
              <p:tags r:id="rId4"/>
            </p:custDataLst>
          </p:nvPr>
        </p:nvSpPr>
        <p:spPr>
          <a:xfrm>
            <a:off x="2016084" y="1808653"/>
            <a:ext cx="3935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A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课程导入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2887262" y="3163335"/>
            <a:ext cx="2283889" cy="1185013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4" t="23083" r="6444" b="19640"/>
          <a:stretch>
            <a:fillRect/>
          </a:stretch>
        </p:blipFill>
        <p:spPr>
          <a:xfrm>
            <a:off x="6083382" y="3167280"/>
            <a:ext cx="2142183" cy="1180932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3050" y="3163335"/>
            <a:ext cx="1529415" cy="1185013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4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774065" y="1264920"/>
            <a:ext cx="10830560" cy="823829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zh-CN" altLang="en-US" sz="28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生活中离不开电动机，但为什么电动机通电后，它就能够转动呢？</a:t>
            </a:r>
          </a:p>
        </p:txBody>
      </p:sp>
      <p:pic>
        <p:nvPicPr>
          <p:cNvPr id="2" name="Picture 2" descr="图片2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012701" y="3083779"/>
            <a:ext cx="1740611" cy="116834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右箭头 9"/>
          <p:cNvSpPr/>
          <p:nvPr>
            <p:custDataLst>
              <p:tags r:id="rId6"/>
            </p:custDataLst>
          </p:nvPr>
        </p:nvSpPr>
        <p:spPr>
          <a:xfrm>
            <a:off x="8371332" y="3444661"/>
            <a:ext cx="495977" cy="322074"/>
          </a:xfrm>
          <a:prstGeom prst="rightArrow">
            <a:avLst/>
          </a:prstGeom>
          <a:solidFill>
            <a:srgbClr val="5B9BD5">
              <a:lumMod val="20000"/>
              <a:lumOff val="80000"/>
            </a:srgb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1" name="右箭头 10"/>
          <p:cNvSpPr/>
          <p:nvPr>
            <p:custDataLst>
              <p:tags r:id="rId7"/>
            </p:custDataLst>
          </p:nvPr>
        </p:nvSpPr>
        <p:spPr>
          <a:xfrm flipH="1">
            <a:off x="2398232" y="3596271"/>
            <a:ext cx="468711" cy="295463"/>
          </a:xfrm>
          <a:prstGeom prst="rightArrow">
            <a:avLst/>
          </a:prstGeom>
          <a:solidFill>
            <a:srgbClr val="5B9BD5">
              <a:lumMod val="20000"/>
              <a:lumOff val="80000"/>
            </a:srgb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2" name="文本框 1"/>
          <p:cNvSpPr txBox="1"/>
          <p:nvPr>
            <p:custDataLst>
              <p:tags r:id="rId8"/>
            </p:custDataLst>
          </p:nvPr>
        </p:nvSpPr>
        <p:spPr>
          <a:xfrm>
            <a:off x="2515231" y="4348187"/>
            <a:ext cx="9042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水泵</a:t>
            </a:r>
          </a:p>
        </p:txBody>
      </p:sp>
      <p:sp>
        <p:nvSpPr>
          <p:cNvPr id="13" name="文本框 23"/>
          <p:cNvSpPr txBox="1"/>
          <p:nvPr>
            <p:custDataLst>
              <p:tags r:id="rId9"/>
            </p:custDataLst>
          </p:nvPr>
        </p:nvSpPr>
        <p:spPr>
          <a:xfrm>
            <a:off x="7510291" y="4348604"/>
            <a:ext cx="205232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玩具四驱车</a:t>
            </a:r>
            <a:endParaRPr lang="zh-CN" altLang="en-US" sz="280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初步认识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43986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磁场对通电导线的作用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82358" y="1750449"/>
            <a:ext cx="69392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实验探究：通电导线在磁场中受到力的作用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334900" y="1906617"/>
            <a:ext cx="295322" cy="210471"/>
            <a:chOff x="435463" y="1226414"/>
            <a:chExt cx="295380" cy="210512"/>
          </a:xfrm>
        </p:grpSpPr>
        <p:sp>
          <p:nvSpPr>
            <p:cNvPr id="42" name="矩形 41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3" name="矩形 42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097" name="Group 18"/>
          <p:cNvGrpSpPr/>
          <p:nvPr/>
        </p:nvGrpSpPr>
        <p:grpSpPr>
          <a:xfrm>
            <a:off x="5763895" y="2882900"/>
            <a:ext cx="5360670" cy="2613862"/>
            <a:chOff x="431" y="1638"/>
            <a:chExt cx="4377" cy="2065"/>
          </a:xfrm>
        </p:grpSpPr>
        <p:pic>
          <p:nvPicPr>
            <p:cNvPr id="4098" name="Picture 17" descr="1330400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20" y="1638"/>
              <a:ext cx="3788" cy="1931"/>
            </a:xfrm>
            <a:prstGeom prst="rect">
              <a:avLst/>
            </a:prstGeom>
            <a:noFill/>
            <a:ln>
              <a:noFill/>
              <a:miter lim="800000"/>
              <a:headEnd/>
              <a:tailEnd/>
            </a:ln>
          </p:spPr>
        </p:pic>
        <p:cxnSp>
          <p:nvCxnSpPr>
            <p:cNvPr id="4099" name="Line 5"/>
            <p:cNvCxnSpPr/>
            <p:nvPr/>
          </p:nvCxnSpPr>
          <p:spPr>
            <a:xfrm flipH="1">
              <a:off x="1837" y="2931"/>
              <a:ext cx="249" cy="47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</a:ln>
          </p:spPr>
        </p:cxnSp>
        <p:sp>
          <p:nvSpPr>
            <p:cNvPr id="4100" name="Text Box 6"/>
            <p:cNvSpPr/>
            <p:nvPr/>
          </p:nvSpPr>
          <p:spPr>
            <a:xfrm>
              <a:off x="1338" y="3339"/>
              <a:ext cx="1655" cy="36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marL="0" lvl="0" indent="0">
                <a:spcBef>
                  <a:spcPct val="50000"/>
                </a:spcBef>
              </a:pPr>
              <a:r>
                <a:rPr lang="zh-CN" altLang="en-US" sz="2400" b="1">
                  <a:solidFill>
                    <a:srgbClr val="036EB8"/>
                  </a:solidFill>
                  <a:latin typeface="Calibri" panose="020F0502020204030204" pitchFamily="34" charset="0"/>
                </a:rPr>
                <a:t>金属导轨</a:t>
              </a:r>
            </a:p>
          </p:txBody>
        </p:sp>
        <p:sp>
          <p:nvSpPr>
            <p:cNvPr id="4101" name="Text Box 7"/>
            <p:cNvSpPr/>
            <p:nvPr/>
          </p:nvSpPr>
          <p:spPr>
            <a:xfrm>
              <a:off x="431" y="1797"/>
              <a:ext cx="1134" cy="36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marL="0" lvl="0" indent="0">
                <a:spcBef>
                  <a:spcPct val="50000"/>
                </a:spcBef>
              </a:pPr>
              <a:r>
                <a:rPr lang="zh-CN" altLang="en-US" sz="2400" b="1">
                  <a:solidFill>
                    <a:srgbClr val="036EB8"/>
                  </a:solidFill>
                  <a:latin typeface="Calibri" panose="020F0502020204030204" pitchFamily="34" charset="0"/>
                </a:rPr>
                <a:t>直导体</a:t>
              </a:r>
            </a:p>
          </p:txBody>
        </p:sp>
        <p:cxnSp>
          <p:nvCxnSpPr>
            <p:cNvPr id="4102" name="Line 8"/>
            <p:cNvCxnSpPr/>
            <p:nvPr/>
          </p:nvCxnSpPr>
          <p:spPr>
            <a:xfrm flipH="1" flipV="1">
              <a:off x="1156" y="2092"/>
              <a:ext cx="749" cy="72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</a:ln>
          </p:spPr>
        </p:cxnSp>
        <p:sp>
          <p:nvSpPr>
            <p:cNvPr id="4103" name="Text Box 13"/>
            <p:cNvSpPr/>
            <p:nvPr/>
          </p:nvSpPr>
          <p:spPr>
            <a:xfrm>
              <a:off x="2812" y="2001"/>
              <a:ext cx="295" cy="412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marL="0" lvl="0" indent="0">
                <a:spcBef>
                  <a:spcPct val="50000"/>
                </a:spcBef>
              </a:pPr>
              <a:r>
                <a:rPr lang="en-US" altLang="zh-CN" sz="2800" b="1">
                  <a:solidFill>
                    <a:srgbClr val="036EB8"/>
                  </a:solidFill>
                  <a:latin typeface="Calibri" panose="020F0502020204030204" pitchFamily="34" charset="0"/>
                </a:rPr>
                <a:t>+</a:t>
              </a:r>
            </a:p>
          </p:txBody>
        </p:sp>
        <p:sp>
          <p:nvSpPr>
            <p:cNvPr id="4104" name="Text Box 14"/>
            <p:cNvSpPr/>
            <p:nvPr/>
          </p:nvSpPr>
          <p:spPr>
            <a:xfrm>
              <a:off x="2812" y="2137"/>
              <a:ext cx="295" cy="461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marL="0" lvl="0" indent="0"/>
              <a:r>
                <a:rPr lang="en-US" altLang="zh-CN" sz="3200" b="1">
                  <a:solidFill>
                    <a:srgbClr val="036EB8"/>
                  </a:solidFill>
                  <a:latin typeface="Times New Roman" panose="02020603050405020304" charset="0"/>
                </a:rPr>
                <a:t>-</a:t>
              </a:r>
            </a:p>
          </p:txBody>
        </p:sp>
      </p:grpSp>
      <p:sp>
        <p:nvSpPr>
          <p:cNvPr id="4105" name="TextBox 11"/>
          <p:cNvSpPr/>
          <p:nvPr/>
        </p:nvSpPr>
        <p:spPr>
          <a:xfrm>
            <a:off x="901065" y="2889885"/>
            <a:ext cx="4639945" cy="953135"/>
          </a:xfrm>
          <a:prstGeom prst="rect">
            <a:avLst/>
          </a:prstGeom>
          <a:noFill/>
          <a:ln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/>
            <a:r>
              <a:rPr lang="zh-CN" altLang="en-US" sz="2800"/>
              <a:t>① </a:t>
            </a:r>
            <a:r>
              <a:rPr lang="zh-CN" altLang="en-US" sz="2800">
                <a:solidFill>
                  <a:srgbClr val="000000"/>
                </a:solidFill>
                <a:latin typeface="Calibri" panose="020F0502020204030204" pitchFamily="34" charset="0"/>
              </a:rPr>
              <a:t>闭合开关，观察铝制直导体运动。</a:t>
            </a:r>
          </a:p>
        </p:txBody>
      </p:sp>
      <p:sp>
        <p:nvSpPr>
          <p:cNvPr id="4106" name="TextBox 12"/>
          <p:cNvSpPr/>
          <p:nvPr/>
        </p:nvSpPr>
        <p:spPr>
          <a:xfrm>
            <a:off x="927100" y="4356735"/>
            <a:ext cx="4613910" cy="953135"/>
          </a:xfrm>
          <a:prstGeom prst="rect">
            <a:avLst/>
          </a:prstGeom>
          <a:noFill/>
          <a:ln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/>
            <a:r>
              <a:rPr lang="zh-CN" altLang="en-US" sz="2800">
                <a:solidFill>
                  <a:srgbClr val="000000"/>
                </a:solidFill>
                <a:latin typeface="Times New Roman" panose="02020603050405020304" charset="0"/>
              </a:rPr>
              <a:t> </a:t>
            </a:r>
            <a:r>
              <a:rPr lang="zh-CN" altLang="en-US" sz="2800"/>
              <a:t>② 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charset="0"/>
              </a:rPr>
              <a:t>改变电流方向或改变磁场方向。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初步认识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43986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磁场对通电导线的作用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82358" y="1750449"/>
            <a:ext cx="69392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实验探究：通电导线在磁场中受到力的作用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334900" y="1906617"/>
            <a:ext cx="295322" cy="210471"/>
            <a:chOff x="435463" y="1226414"/>
            <a:chExt cx="295380" cy="210512"/>
          </a:xfrm>
        </p:grpSpPr>
        <p:sp>
          <p:nvSpPr>
            <p:cNvPr id="42" name="矩形 41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3" name="矩形 42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3" name="实验20-9通电导线在磁场中受力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041015" y="2593975"/>
            <a:ext cx="5967095" cy="34232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初步认识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43986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磁场对通电导线的作用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82358" y="1750449"/>
            <a:ext cx="69392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实验探究：通电导线在磁场中受到力的作用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334900" y="1906617"/>
            <a:ext cx="295322" cy="210471"/>
            <a:chOff x="435463" y="1226414"/>
            <a:chExt cx="295380" cy="210512"/>
          </a:xfrm>
        </p:grpSpPr>
        <p:sp>
          <p:nvSpPr>
            <p:cNvPr id="42" name="矩形 41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3" name="矩形 42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aphicFrame>
        <p:nvGraphicFramePr>
          <p:cNvPr id="48" name="表格 47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086485" y="2322195"/>
          <a:ext cx="9544685" cy="4050030"/>
        </p:xfrm>
        <a:graphic>
          <a:graphicData uri="http://schemas.openxmlformats.org/drawingml/2006/table">
            <a:tbl>
              <a:tblPr firstRow="1" firstCol="1" bandRow="1"/>
              <a:tblGrid>
                <a:gridCol w="11918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7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48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199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507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988185">
                <a:tc rowSpan="2"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6pPr>
                      <a:lvl7pPr marL="2058035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7pPr>
                      <a:lvl8pPr marL="2400935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8pPr>
                      <a:lvl9pPr marL="2743835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2800" b="1">
                          <a:solidFill>
                            <a:schemeClr val="bg1"/>
                          </a:solidFill>
                        </a:rPr>
                        <a:t>实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2800" b="1">
                          <a:solidFill>
                            <a:schemeClr val="bg1"/>
                          </a:solidFill>
                        </a:rPr>
                        <a:t>验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2800" b="1">
                          <a:solidFill>
                            <a:schemeClr val="bg1"/>
                          </a:solidFill>
                        </a:rPr>
                        <a:t>现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2800" b="1">
                          <a:solidFill>
                            <a:schemeClr val="bg1"/>
                          </a:solidFill>
                        </a:rPr>
                        <a:t>象</a:t>
                      </a:r>
                    </a:p>
                  </a:txBody>
                  <a:tcPr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36EB8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6pPr>
                      <a:lvl7pPr marL="2058035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7pPr>
                      <a:lvl8pPr marL="2400935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8pPr>
                      <a:lvl9pPr marL="2743835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6pPr>
                      <a:lvl7pPr marL="2058035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7pPr>
                      <a:lvl8pPr marL="2400935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8pPr>
                      <a:lvl9pPr marL="2743835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6pPr>
                      <a:lvl7pPr marL="2058035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7pPr>
                      <a:lvl8pPr marL="2400935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8pPr>
                      <a:lvl9pPr marL="2743835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6pPr>
                      <a:lvl7pPr marL="2058035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7pPr>
                      <a:lvl8pPr marL="2400935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8pPr>
                      <a:lvl9pPr marL="2743835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6184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6pPr>
                      <a:lvl7pPr marL="20580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7pPr>
                      <a:lvl8pPr marL="24009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8pPr>
                      <a:lvl9pPr marL="27438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6pPr>
                      <a:lvl7pPr marL="20580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7pPr>
                      <a:lvl8pPr marL="24009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8pPr>
                      <a:lvl9pPr marL="27438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6pPr>
                      <a:lvl7pPr marL="20580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7pPr>
                      <a:lvl8pPr marL="24009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8pPr>
                      <a:lvl9pPr marL="27438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6pPr>
                      <a:lvl7pPr marL="20580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7pPr>
                      <a:lvl8pPr marL="24009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8pPr>
                      <a:lvl9pPr marL="27438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9" name="Rectangle 43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763635" y="4927600"/>
            <a:ext cx="1636395" cy="829945"/>
          </a:xfrm>
          <a:prstGeom prst="rect">
            <a:avLst/>
          </a:prstGeom>
          <a:noFill/>
          <a:ln w="28575">
            <a:noFill/>
            <a:miter lim="800000"/>
          </a:ln>
        </p:spPr>
        <p:txBody>
          <a:bodyPr wrap="square" lIns="24000" rIns="24000">
            <a:spAutoFit/>
          </a:bodyPr>
          <a:lstStyle/>
          <a:p>
            <a:pPr lvl="0" algn="l">
              <a:buClr>
                <a:srgbClr val="954F72"/>
              </a:buClr>
              <a:buSzPct val="85000"/>
            </a:pPr>
            <a:r>
              <a:rPr lang="zh-CN" altLang="en-US" sz="24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导线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向左</a:t>
            </a:r>
            <a:r>
              <a:rPr lang="zh-CN" altLang="en-US" sz="24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运动。</a:t>
            </a:r>
          </a:p>
        </p:txBody>
      </p:sp>
      <p:sp>
        <p:nvSpPr>
          <p:cNvPr id="60" name="Rectangle 43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506595" y="4758690"/>
            <a:ext cx="1933575" cy="1198880"/>
          </a:xfrm>
          <a:prstGeom prst="rect">
            <a:avLst/>
          </a:prstGeom>
          <a:noFill/>
          <a:ln w="28575">
            <a:noFill/>
            <a:miter lim="800000"/>
          </a:ln>
        </p:spPr>
        <p:txBody>
          <a:bodyPr wrap="square" lIns="24000" rIns="24000">
            <a:spAutoFit/>
          </a:bodyPr>
          <a:lstStyle/>
          <a:p>
            <a:pPr algn="l">
              <a:buClr>
                <a:schemeClr val="folHlink"/>
              </a:buClr>
              <a:buSzPct val="85000"/>
              <a:buFont typeface="Wingdings 2" panose="05020102010507070707" pitchFamily="18" charset="2"/>
              <a:buNone/>
            </a:pPr>
            <a:r>
              <a:rPr lang="zh-CN" altLang="en-US" sz="24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导线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向右</a:t>
            </a:r>
            <a:r>
              <a:rPr lang="zh-CN" altLang="en-US" sz="24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运动，与原来运动方向相反。</a:t>
            </a:r>
          </a:p>
        </p:txBody>
      </p:sp>
      <p:sp>
        <p:nvSpPr>
          <p:cNvPr id="61" name="Rectangle 44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346325" y="4927600"/>
            <a:ext cx="1926590" cy="829945"/>
          </a:xfrm>
          <a:prstGeom prst="rect">
            <a:avLst/>
          </a:prstGeom>
          <a:noFill/>
          <a:ln w="28575">
            <a:noFill/>
            <a:miter lim="800000"/>
          </a:ln>
        </p:spPr>
        <p:txBody>
          <a:bodyPr wrap="square" lIns="24000" rIns="24000">
            <a:spAutoFit/>
          </a:bodyPr>
          <a:lstStyle/>
          <a:p>
            <a:pPr algn="l">
              <a:buClr>
                <a:schemeClr val="folHlink"/>
              </a:buClr>
              <a:buSzPct val="85000"/>
              <a:buFont typeface="Wingdings 2" panose="05020102010507070707" pitchFamily="18" charset="2"/>
              <a:buNone/>
            </a:pPr>
            <a:r>
              <a:rPr lang="zh-CN" altLang="en-US" sz="24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闭合开关，导线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向左</a:t>
            </a:r>
            <a:r>
              <a:rPr lang="zh-CN" altLang="en-US" sz="24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运动。</a:t>
            </a:r>
          </a:p>
        </p:txBody>
      </p:sp>
      <p:sp>
        <p:nvSpPr>
          <p:cNvPr id="62" name="Rectangle 45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520180" y="4758690"/>
            <a:ext cx="1893570" cy="1168400"/>
          </a:xfrm>
          <a:prstGeom prst="rect">
            <a:avLst/>
          </a:prstGeom>
          <a:noFill/>
          <a:ln w="28575">
            <a:noFill/>
            <a:miter lim="800000"/>
          </a:ln>
        </p:spPr>
        <p:txBody>
          <a:bodyPr wrap="square" lIns="24000" rIns="24000">
            <a:spAutoFit/>
          </a:bodyPr>
          <a:lstStyle/>
          <a:p>
            <a:pPr lvl="0" algn="l">
              <a:lnSpc>
                <a:spcPts val="2800"/>
              </a:lnSpc>
              <a:buClr>
                <a:srgbClr val="954F72"/>
              </a:buClr>
              <a:buSzPct val="85000"/>
            </a:pPr>
            <a:r>
              <a:rPr lang="zh-CN" altLang="en-US" sz="24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导线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向右</a:t>
            </a:r>
            <a:r>
              <a:rPr lang="zh-CN" altLang="en-US" sz="24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运动，与最开始运动方向相反。</a:t>
            </a:r>
          </a:p>
        </p:txBody>
      </p:sp>
      <p:grpSp>
        <p:nvGrpSpPr>
          <p:cNvPr id="102" name="组合 101"/>
          <p:cNvGrpSpPr/>
          <p:nvPr/>
        </p:nvGrpSpPr>
        <p:grpSpPr>
          <a:xfrm>
            <a:off x="2693035" y="2392045"/>
            <a:ext cx="1579880" cy="1978025"/>
            <a:chOff x="3968" y="3767"/>
            <a:chExt cx="2488" cy="3115"/>
          </a:xfrm>
        </p:grpSpPr>
        <p:sp>
          <p:nvSpPr>
            <p:cNvPr id="63" name="Freeform 4"/>
            <p:cNvSpPr>
              <a:spLocks noChangeAspect="1" noChangeArrowheads="1"/>
            </p:cNvSpPr>
            <p:nvPr>
              <p:custDataLst>
                <p:tags r:id="rId33"/>
              </p:custDataLst>
            </p:nvPr>
          </p:nvSpPr>
          <p:spPr bwMode="auto">
            <a:xfrm rot="16200000" flipH="1">
              <a:off x="4607" y="4697"/>
              <a:ext cx="644" cy="1917"/>
            </a:xfrm>
            <a:custGeom>
              <a:avLst/>
              <a:gdLst>
                <a:gd name="T0" fmla="*/ 7 w 10000"/>
                <a:gd name="T1" fmla="*/ 163 h 26000"/>
                <a:gd name="T2" fmla="*/ 21 w 10000"/>
                <a:gd name="T3" fmla="*/ 164 h 26000"/>
                <a:gd name="T4" fmla="*/ 35 w 10000"/>
                <a:gd name="T5" fmla="*/ 166 h 26000"/>
                <a:gd name="T6" fmla="*/ 49 w 10000"/>
                <a:gd name="T7" fmla="*/ 170 h 26000"/>
                <a:gd name="T8" fmla="*/ 62 w 10000"/>
                <a:gd name="T9" fmla="*/ 174 h 26000"/>
                <a:gd name="T10" fmla="*/ 76 w 10000"/>
                <a:gd name="T11" fmla="*/ 180 h 26000"/>
                <a:gd name="T12" fmla="*/ 88 w 10000"/>
                <a:gd name="T13" fmla="*/ 187 h 26000"/>
                <a:gd name="T14" fmla="*/ 101 w 10000"/>
                <a:gd name="T15" fmla="*/ 195 h 26000"/>
                <a:gd name="T16" fmla="*/ 113 w 10000"/>
                <a:gd name="T17" fmla="*/ 204 h 26000"/>
                <a:gd name="T18" fmla="*/ 124 w 10000"/>
                <a:gd name="T19" fmla="*/ 214 h 26000"/>
                <a:gd name="T20" fmla="*/ 135 w 10000"/>
                <a:gd name="T21" fmla="*/ 225 h 26000"/>
                <a:gd name="T22" fmla="*/ 145 w 10000"/>
                <a:gd name="T23" fmla="*/ 237 h 26000"/>
                <a:gd name="T24" fmla="*/ 154 w 10000"/>
                <a:gd name="T25" fmla="*/ 250 h 26000"/>
                <a:gd name="T26" fmla="*/ 163 w 10000"/>
                <a:gd name="T27" fmla="*/ 263 h 26000"/>
                <a:gd name="T28" fmla="*/ 171 w 10000"/>
                <a:gd name="T29" fmla="*/ 277 h 26000"/>
                <a:gd name="T30" fmla="*/ 178 w 10000"/>
                <a:gd name="T31" fmla="*/ 292 h 26000"/>
                <a:gd name="T32" fmla="*/ 184 w 10000"/>
                <a:gd name="T33" fmla="*/ 307 h 26000"/>
                <a:gd name="T34" fmla="*/ 189 w 10000"/>
                <a:gd name="T35" fmla="*/ 323 h 26000"/>
                <a:gd name="T36" fmla="*/ 194 w 10000"/>
                <a:gd name="T37" fmla="*/ 339 h 26000"/>
                <a:gd name="T38" fmla="*/ 197 w 10000"/>
                <a:gd name="T39" fmla="*/ 356 h 26000"/>
                <a:gd name="T40" fmla="*/ 200 w 10000"/>
                <a:gd name="T41" fmla="*/ 372 h 26000"/>
                <a:gd name="T42" fmla="*/ 201 w 10000"/>
                <a:gd name="T43" fmla="*/ 389 h 26000"/>
                <a:gd name="T44" fmla="*/ 202 w 10000"/>
                <a:gd name="T45" fmla="*/ 406 h 26000"/>
                <a:gd name="T46" fmla="*/ 336 w 10000"/>
                <a:gd name="T47" fmla="*/ 1056 h 26000"/>
                <a:gd name="T48" fmla="*/ 336 w 10000"/>
                <a:gd name="T49" fmla="*/ 392 h 26000"/>
                <a:gd name="T50" fmla="*/ 334 w 10000"/>
                <a:gd name="T51" fmla="*/ 364 h 26000"/>
                <a:gd name="T52" fmla="*/ 331 w 10000"/>
                <a:gd name="T53" fmla="*/ 336 h 26000"/>
                <a:gd name="T54" fmla="*/ 326 w 10000"/>
                <a:gd name="T55" fmla="*/ 308 h 26000"/>
                <a:gd name="T56" fmla="*/ 320 w 10000"/>
                <a:gd name="T57" fmla="*/ 281 h 26000"/>
                <a:gd name="T58" fmla="*/ 312 w 10000"/>
                <a:gd name="T59" fmla="*/ 254 h 26000"/>
                <a:gd name="T60" fmla="*/ 302 w 10000"/>
                <a:gd name="T61" fmla="*/ 228 h 26000"/>
                <a:gd name="T62" fmla="*/ 291 w 10000"/>
                <a:gd name="T63" fmla="*/ 203 h 26000"/>
                <a:gd name="T64" fmla="*/ 279 w 10000"/>
                <a:gd name="T65" fmla="*/ 179 h 26000"/>
                <a:gd name="T66" fmla="*/ 265 w 10000"/>
                <a:gd name="T67" fmla="*/ 156 h 26000"/>
                <a:gd name="T68" fmla="*/ 250 w 10000"/>
                <a:gd name="T69" fmla="*/ 134 h 26000"/>
                <a:gd name="T70" fmla="*/ 233 w 10000"/>
                <a:gd name="T71" fmla="*/ 114 h 26000"/>
                <a:gd name="T72" fmla="*/ 216 w 10000"/>
                <a:gd name="T73" fmla="*/ 95 h 26000"/>
                <a:gd name="T74" fmla="*/ 198 w 10000"/>
                <a:gd name="T75" fmla="*/ 78 h 26000"/>
                <a:gd name="T76" fmla="*/ 178 w 10000"/>
                <a:gd name="T77" fmla="*/ 62 h 26000"/>
                <a:gd name="T78" fmla="*/ 158 w 10000"/>
                <a:gd name="T79" fmla="*/ 48 h 26000"/>
                <a:gd name="T80" fmla="*/ 137 w 10000"/>
                <a:gd name="T81" fmla="*/ 35 h 26000"/>
                <a:gd name="T82" fmla="*/ 115 w 10000"/>
                <a:gd name="T83" fmla="*/ 24 h 26000"/>
                <a:gd name="T84" fmla="*/ 93 w 10000"/>
                <a:gd name="T85" fmla="*/ 16 h 26000"/>
                <a:gd name="T86" fmla="*/ 70 w 10000"/>
                <a:gd name="T87" fmla="*/ 9 h 26000"/>
                <a:gd name="T88" fmla="*/ 47 w 10000"/>
                <a:gd name="T89" fmla="*/ 4 h 26000"/>
                <a:gd name="T90" fmla="*/ 23 w 10000"/>
                <a:gd name="T91" fmla="*/ 1 h 26000"/>
                <a:gd name="T92" fmla="*/ 0 w 10000"/>
                <a:gd name="T93" fmla="*/ 0 h 26000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0000"/>
                <a:gd name="T142" fmla="*/ 0 h 26000"/>
                <a:gd name="T143" fmla="*/ 10000 w 10000"/>
                <a:gd name="T144" fmla="*/ 26000 h 26000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0000" h="26000">
                  <a:moveTo>
                    <a:pt x="0" y="4000"/>
                  </a:moveTo>
                  <a:lnTo>
                    <a:pt x="209" y="4004"/>
                  </a:lnTo>
                  <a:lnTo>
                    <a:pt x="419" y="4015"/>
                  </a:lnTo>
                  <a:lnTo>
                    <a:pt x="627" y="4033"/>
                  </a:lnTo>
                  <a:lnTo>
                    <a:pt x="835" y="4058"/>
                  </a:lnTo>
                  <a:lnTo>
                    <a:pt x="1042" y="4091"/>
                  </a:lnTo>
                  <a:lnTo>
                    <a:pt x="1247" y="4131"/>
                  </a:lnTo>
                  <a:lnTo>
                    <a:pt x="1452" y="4178"/>
                  </a:lnTo>
                  <a:lnTo>
                    <a:pt x="1654" y="4232"/>
                  </a:lnTo>
                  <a:lnTo>
                    <a:pt x="1854" y="4294"/>
                  </a:lnTo>
                  <a:lnTo>
                    <a:pt x="2052" y="4362"/>
                  </a:lnTo>
                  <a:lnTo>
                    <a:pt x="2248" y="4437"/>
                  </a:lnTo>
                  <a:lnTo>
                    <a:pt x="2440" y="4519"/>
                  </a:lnTo>
                  <a:lnTo>
                    <a:pt x="2630" y="4607"/>
                  </a:lnTo>
                  <a:lnTo>
                    <a:pt x="2817" y="4702"/>
                  </a:lnTo>
                  <a:lnTo>
                    <a:pt x="3000" y="4804"/>
                  </a:lnTo>
                  <a:lnTo>
                    <a:pt x="3180" y="4912"/>
                  </a:lnTo>
                  <a:lnTo>
                    <a:pt x="3355" y="5026"/>
                  </a:lnTo>
                  <a:lnTo>
                    <a:pt x="3527" y="5146"/>
                  </a:lnTo>
                  <a:lnTo>
                    <a:pt x="3694" y="5272"/>
                  </a:lnTo>
                  <a:lnTo>
                    <a:pt x="3857" y="5404"/>
                  </a:lnTo>
                  <a:lnTo>
                    <a:pt x="4015" y="5541"/>
                  </a:lnTo>
                  <a:lnTo>
                    <a:pt x="4168" y="5684"/>
                  </a:lnTo>
                  <a:lnTo>
                    <a:pt x="4316" y="5832"/>
                  </a:lnTo>
                  <a:lnTo>
                    <a:pt x="4459" y="5985"/>
                  </a:lnTo>
                  <a:lnTo>
                    <a:pt x="4596" y="6143"/>
                  </a:lnTo>
                  <a:lnTo>
                    <a:pt x="4728" y="6306"/>
                  </a:lnTo>
                  <a:lnTo>
                    <a:pt x="4854" y="6473"/>
                  </a:lnTo>
                  <a:lnTo>
                    <a:pt x="4974" y="6645"/>
                  </a:lnTo>
                  <a:lnTo>
                    <a:pt x="5088" y="6820"/>
                  </a:lnTo>
                  <a:lnTo>
                    <a:pt x="5196" y="7000"/>
                  </a:lnTo>
                  <a:lnTo>
                    <a:pt x="5298" y="7183"/>
                  </a:lnTo>
                  <a:lnTo>
                    <a:pt x="5393" y="7370"/>
                  </a:lnTo>
                  <a:lnTo>
                    <a:pt x="5481" y="7560"/>
                  </a:lnTo>
                  <a:lnTo>
                    <a:pt x="5563" y="7752"/>
                  </a:lnTo>
                  <a:lnTo>
                    <a:pt x="5638" y="7948"/>
                  </a:lnTo>
                  <a:lnTo>
                    <a:pt x="5706" y="8146"/>
                  </a:lnTo>
                  <a:lnTo>
                    <a:pt x="5768" y="8346"/>
                  </a:lnTo>
                  <a:lnTo>
                    <a:pt x="5822" y="8548"/>
                  </a:lnTo>
                  <a:lnTo>
                    <a:pt x="5869" y="8753"/>
                  </a:lnTo>
                  <a:lnTo>
                    <a:pt x="5909" y="8958"/>
                  </a:lnTo>
                  <a:lnTo>
                    <a:pt x="5942" y="9165"/>
                  </a:lnTo>
                  <a:lnTo>
                    <a:pt x="5967" y="9373"/>
                  </a:lnTo>
                  <a:lnTo>
                    <a:pt x="5985" y="9581"/>
                  </a:lnTo>
                  <a:lnTo>
                    <a:pt x="5996" y="9791"/>
                  </a:lnTo>
                  <a:lnTo>
                    <a:pt x="6000" y="10000"/>
                  </a:lnTo>
                  <a:lnTo>
                    <a:pt x="6000" y="26000"/>
                  </a:lnTo>
                  <a:lnTo>
                    <a:pt x="10000" y="26000"/>
                  </a:lnTo>
                  <a:lnTo>
                    <a:pt x="10000" y="10000"/>
                  </a:lnTo>
                  <a:lnTo>
                    <a:pt x="9994" y="9651"/>
                  </a:lnTo>
                  <a:lnTo>
                    <a:pt x="9976" y="9302"/>
                  </a:lnTo>
                  <a:lnTo>
                    <a:pt x="9945" y="8955"/>
                  </a:lnTo>
                  <a:lnTo>
                    <a:pt x="9903" y="8608"/>
                  </a:lnTo>
                  <a:lnTo>
                    <a:pt x="9848" y="8264"/>
                  </a:lnTo>
                  <a:lnTo>
                    <a:pt x="9781" y="7921"/>
                  </a:lnTo>
                  <a:lnTo>
                    <a:pt x="9703" y="7581"/>
                  </a:lnTo>
                  <a:lnTo>
                    <a:pt x="9613" y="7244"/>
                  </a:lnTo>
                  <a:lnTo>
                    <a:pt x="9511" y="6910"/>
                  </a:lnTo>
                  <a:lnTo>
                    <a:pt x="9397" y="6580"/>
                  </a:lnTo>
                  <a:lnTo>
                    <a:pt x="9272" y="6254"/>
                  </a:lnTo>
                  <a:lnTo>
                    <a:pt x="9135" y="5933"/>
                  </a:lnTo>
                  <a:lnTo>
                    <a:pt x="8988" y="5616"/>
                  </a:lnTo>
                  <a:lnTo>
                    <a:pt x="8829" y="5305"/>
                  </a:lnTo>
                  <a:lnTo>
                    <a:pt x="8660" y="5000"/>
                  </a:lnTo>
                  <a:lnTo>
                    <a:pt x="8480" y="4701"/>
                  </a:lnTo>
                  <a:lnTo>
                    <a:pt x="8290" y="4408"/>
                  </a:lnTo>
                  <a:lnTo>
                    <a:pt x="8090" y="4122"/>
                  </a:lnTo>
                  <a:lnTo>
                    <a:pt x="7880" y="3843"/>
                  </a:lnTo>
                  <a:lnTo>
                    <a:pt x="7660" y="3572"/>
                  </a:lnTo>
                  <a:lnTo>
                    <a:pt x="7431" y="3309"/>
                  </a:lnTo>
                  <a:lnTo>
                    <a:pt x="7193" y="3053"/>
                  </a:lnTo>
                  <a:lnTo>
                    <a:pt x="6947" y="2807"/>
                  </a:lnTo>
                  <a:lnTo>
                    <a:pt x="6691" y="2569"/>
                  </a:lnTo>
                  <a:lnTo>
                    <a:pt x="6428" y="2340"/>
                  </a:lnTo>
                  <a:lnTo>
                    <a:pt x="6157" y="2120"/>
                  </a:lnTo>
                  <a:lnTo>
                    <a:pt x="5878" y="1910"/>
                  </a:lnTo>
                  <a:lnTo>
                    <a:pt x="5592" y="1710"/>
                  </a:lnTo>
                  <a:lnTo>
                    <a:pt x="5299" y="1520"/>
                  </a:lnTo>
                  <a:lnTo>
                    <a:pt x="5000" y="1340"/>
                  </a:lnTo>
                  <a:lnTo>
                    <a:pt x="4695" y="1171"/>
                  </a:lnTo>
                  <a:lnTo>
                    <a:pt x="4384" y="1012"/>
                  </a:lnTo>
                  <a:lnTo>
                    <a:pt x="4067" y="865"/>
                  </a:lnTo>
                  <a:lnTo>
                    <a:pt x="3746" y="728"/>
                  </a:lnTo>
                  <a:lnTo>
                    <a:pt x="3420" y="603"/>
                  </a:lnTo>
                  <a:lnTo>
                    <a:pt x="3090" y="489"/>
                  </a:lnTo>
                  <a:lnTo>
                    <a:pt x="2756" y="387"/>
                  </a:lnTo>
                  <a:lnTo>
                    <a:pt x="2419" y="297"/>
                  </a:lnTo>
                  <a:lnTo>
                    <a:pt x="2079" y="219"/>
                  </a:lnTo>
                  <a:lnTo>
                    <a:pt x="1736" y="152"/>
                  </a:lnTo>
                  <a:lnTo>
                    <a:pt x="1392" y="97"/>
                  </a:lnTo>
                  <a:lnTo>
                    <a:pt x="1045" y="55"/>
                  </a:lnTo>
                  <a:lnTo>
                    <a:pt x="698" y="24"/>
                  </a:lnTo>
                  <a:lnTo>
                    <a:pt x="349" y="6"/>
                  </a:lnTo>
                  <a:lnTo>
                    <a:pt x="0" y="0"/>
                  </a:lnTo>
                </a:path>
              </a:pathLst>
            </a:custGeom>
            <a:solidFill>
              <a:srgbClr val="3366FF"/>
            </a:solidFill>
            <a:ln w="9525">
              <a:rou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3366FF"/>
              </a:extrusionClr>
            </a:sp3d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4" name="AutoShape 5"/>
            <p:cNvSpPr>
              <a:spLocks noChangeArrowheads="1"/>
            </p:cNvSpPr>
            <p:nvPr>
              <p:custDataLst>
                <p:tags r:id="rId34"/>
              </p:custDataLst>
            </p:nvPr>
          </p:nvSpPr>
          <p:spPr bwMode="auto">
            <a:xfrm rot="13176106">
              <a:off x="5450" y="3848"/>
              <a:ext cx="174" cy="3035"/>
            </a:xfrm>
            <a:prstGeom prst="can">
              <a:avLst>
                <a:gd name="adj" fmla="val 124972"/>
              </a:avLst>
            </a:prstGeom>
            <a:solidFill>
              <a:srgbClr val="F7F7D1"/>
            </a:solidFill>
            <a:ln w="9525">
              <a:solidFill>
                <a:schemeClr val="tx1">
                  <a:lumMod val="50000"/>
                  <a:lumOff val="50000"/>
                </a:schemeClr>
              </a:solidFill>
              <a:round/>
            </a:ln>
          </p:spPr>
          <p:txBody>
            <a:bodyPr rot="10800000"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5" name="Freeform 6"/>
            <p:cNvSpPr>
              <a:spLocks noChangeAspect="1" noChangeArrowheads="1"/>
            </p:cNvSpPr>
            <p:nvPr>
              <p:custDataLst>
                <p:tags r:id="rId35"/>
              </p:custDataLst>
            </p:nvPr>
          </p:nvSpPr>
          <p:spPr bwMode="auto">
            <a:xfrm rot="16200000">
              <a:off x="4604" y="4038"/>
              <a:ext cx="644" cy="1917"/>
            </a:xfrm>
            <a:custGeom>
              <a:avLst/>
              <a:gdLst>
                <a:gd name="T0" fmla="*/ 7 w 10000"/>
                <a:gd name="T1" fmla="*/ 163 h 26000"/>
                <a:gd name="T2" fmla="*/ 21 w 10000"/>
                <a:gd name="T3" fmla="*/ 164 h 26000"/>
                <a:gd name="T4" fmla="*/ 35 w 10000"/>
                <a:gd name="T5" fmla="*/ 166 h 26000"/>
                <a:gd name="T6" fmla="*/ 49 w 10000"/>
                <a:gd name="T7" fmla="*/ 170 h 26000"/>
                <a:gd name="T8" fmla="*/ 62 w 10000"/>
                <a:gd name="T9" fmla="*/ 174 h 26000"/>
                <a:gd name="T10" fmla="*/ 76 w 10000"/>
                <a:gd name="T11" fmla="*/ 180 h 26000"/>
                <a:gd name="T12" fmla="*/ 88 w 10000"/>
                <a:gd name="T13" fmla="*/ 187 h 26000"/>
                <a:gd name="T14" fmla="*/ 101 w 10000"/>
                <a:gd name="T15" fmla="*/ 195 h 26000"/>
                <a:gd name="T16" fmla="*/ 113 w 10000"/>
                <a:gd name="T17" fmla="*/ 204 h 26000"/>
                <a:gd name="T18" fmla="*/ 124 w 10000"/>
                <a:gd name="T19" fmla="*/ 214 h 26000"/>
                <a:gd name="T20" fmla="*/ 135 w 10000"/>
                <a:gd name="T21" fmla="*/ 225 h 26000"/>
                <a:gd name="T22" fmla="*/ 145 w 10000"/>
                <a:gd name="T23" fmla="*/ 237 h 26000"/>
                <a:gd name="T24" fmla="*/ 154 w 10000"/>
                <a:gd name="T25" fmla="*/ 250 h 26000"/>
                <a:gd name="T26" fmla="*/ 163 w 10000"/>
                <a:gd name="T27" fmla="*/ 263 h 26000"/>
                <a:gd name="T28" fmla="*/ 171 w 10000"/>
                <a:gd name="T29" fmla="*/ 277 h 26000"/>
                <a:gd name="T30" fmla="*/ 178 w 10000"/>
                <a:gd name="T31" fmla="*/ 292 h 26000"/>
                <a:gd name="T32" fmla="*/ 184 w 10000"/>
                <a:gd name="T33" fmla="*/ 307 h 26000"/>
                <a:gd name="T34" fmla="*/ 189 w 10000"/>
                <a:gd name="T35" fmla="*/ 323 h 26000"/>
                <a:gd name="T36" fmla="*/ 194 w 10000"/>
                <a:gd name="T37" fmla="*/ 339 h 26000"/>
                <a:gd name="T38" fmla="*/ 197 w 10000"/>
                <a:gd name="T39" fmla="*/ 356 h 26000"/>
                <a:gd name="T40" fmla="*/ 200 w 10000"/>
                <a:gd name="T41" fmla="*/ 372 h 26000"/>
                <a:gd name="T42" fmla="*/ 201 w 10000"/>
                <a:gd name="T43" fmla="*/ 389 h 26000"/>
                <a:gd name="T44" fmla="*/ 202 w 10000"/>
                <a:gd name="T45" fmla="*/ 406 h 26000"/>
                <a:gd name="T46" fmla="*/ 336 w 10000"/>
                <a:gd name="T47" fmla="*/ 1056 h 26000"/>
                <a:gd name="T48" fmla="*/ 336 w 10000"/>
                <a:gd name="T49" fmla="*/ 392 h 26000"/>
                <a:gd name="T50" fmla="*/ 334 w 10000"/>
                <a:gd name="T51" fmla="*/ 364 h 26000"/>
                <a:gd name="T52" fmla="*/ 331 w 10000"/>
                <a:gd name="T53" fmla="*/ 336 h 26000"/>
                <a:gd name="T54" fmla="*/ 326 w 10000"/>
                <a:gd name="T55" fmla="*/ 308 h 26000"/>
                <a:gd name="T56" fmla="*/ 320 w 10000"/>
                <a:gd name="T57" fmla="*/ 281 h 26000"/>
                <a:gd name="T58" fmla="*/ 312 w 10000"/>
                <a:gd name="T59" fmla="*/ 254 h 26000"/>
                <a:gd name="T60" fmla="*/ 302 w 10000"/>
                <a:gd name="T61" fmla="*/ 228 h 26000"/>
                <a:gd name="T62" fmla="*/ 291 w 10000"/>
                <a:gd name="T63" fmla="*/ 203 h 26000"/>
                <a:gd name="T64" fmla="*/ 279 w 10000"/>
                <a:gd name="T65" fmla="*/ 179 h 26000"/>
                <a:gd name="T66" fmla="*/ 265 w 10000"/>
                <a:gd name="T67" fmla="*/ 156 h 26000"/>
                <a:gd name="T68" fmla="*/ 250 w 10000"/>
                <a:gd name="T69" fmla="*/ 134 h 26000"/>
                <a:gd name="T70" fmla="*/ 233 w 10000"/>
                <a:gd name="T71" fmla="*/ 114 h 26000"/>
                <a:gd name="T72" fmla="*/ 216 w 10000"/>
                <a:gd name="T73" fmla="*/ 95 h 26000"/>
                <a:gd name="T74" fmla="*/ 198 w 10000"/>
                <a:gd name="T75" fmla="*/ 78 h 26000"/>
                <a:gd name="T76" fmla="*/ 178 w 10000"/>
                <a:gd name="T77" fmla="*/ 62 h 26000"/>
                <a:gd name="T78" fmla="*/ 158 w 10000"/>
                <a:gd name="T79" fmla="*/ 48 h 26000"/>
                <a:gd name="T80" fmla="*/ 137 w 10000"/>
                <a:gd name="T81" fmla="*/ 35 h 26000"/>
                <a:gd name="T82" fmla="*/ 115 w 10000"/>
                <a:gd name="T83" fmla="*/ 24 h 26000"/>
                <a:gd name="T84" fmla="*/ 93 w 10000"/>
                <a:gd name="T85" fmla="*/ 16 h 26000"/>
                <a:gd name="T86" fmla="*/ 70 w 10000"/>
                <a:gd name="T87" fmla="*/ 9 h 26000"/>
                <a:gd name="T88" fmla="*/ 47 w 10000"/>
                <a:gd name="T89" fmla="*/ 4 h 26000"/>
                <a:gd name="T90" fmla="*/ 23 w 10000"/>
                <a:gd name="T91" fmla="*/ 1 h 26000"/>
                <a:gd name="T92" fmla="*/ 0 w 10000"/>
                <a:gd name="T93" fmla="*/ 0 h 26000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0000"/>
                <a:gd name="T142" fmla="*/ 0 h 26000"/>
                <a:gd name="T143" fmla="*/ 10000 w 10000"/>
                <a:gd name="T144" fmla="*/ 26000 h 26000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0000" h="26000">
                  <a:moveTo>
                    <a:pt x="0" y="4000"/>
                  </a:moveTo>
                  <a:lnTo>
                    <a:pt x="209" y="4004"/>
                  </a:lnTo>
                  <a:lnTo>
                    <a:pt x="419" y="4015"/>
                  </a:lnTo>
                  <a:lnTo>
                    <a:pt x="627" y="4033"/>
                  </a:lnTo>
                  <a:lnTo>
                    <a:pt x="835" y="4058"/>
                  </a:lnTo>
                  <a:lnTo>
                    <a:pt x="1042" y="4091"/>
                  </a:lnTo>
                  <a:lnTo>
                    <a:pt x="1247" y="4131"/>
                  </a:lnTo>
                  <a:lnTo>
                    <a:pt x="1452" y="4178"/>
                  </a:lnTo>
                  <a:lnTo>
                    <a:pt x="1654" y="4232"/>
                  </a:lnTo>
                  <a:lnTo>
                    <a:pt x="1854" y="4294"/>
                  </a:lnTo>
                  <a:lnTo>
                    <a:pt x="2052" y="4362"/>
                  </a:lnTo>
                  <a:lnTo>
                    <a:pt x="2248" y="4437"/>
                  </a:lnTo>
                  <a:lnTo>
                    <a:pt x="2440" y="4519"/>
                  </a:lnTo>
                  <a:lnTo>
                    <a:pt x="2630" y="4607"/>
                  </a:lnTo>
                  <a:lnTo>
                    <a:pt x="2817" y="4702"/>
                  </a:lnTo>
                  <a:lnTo>
                    <a:pt x="3000" y="4804"/>
                  </a:lnTo>
                  <a:lnTo>
                    <a:pt x="3180" y="4912"/>
                  </a:lnTo>
                  <a:lnTo>
                    <a:pt x="3355" y="5026"/>
                  </a:lnTo>
                  <a:lnTo>
                    <a:pt x="3527" y="5146"/>
                  </a:lnTo>
                  <a:lnTo>
                    <a:pt x="3694" y="5272"/>
                  </a:lnTo>
                  <a:lnTo>
                    <a:pt x="3857" y="5404"/>
                  </a:lnTo>
                  <a:lnTo>
                    <a:pt x="4015" y="5541"/>
                  </a:lnTo>
                  <a:lnTo>
                    <a:pt x="4168" y="5684"/>
                  </a:lnTo>
                  <a:lnTo>
                    <a:pt x="4316" y="5832"/>
                  </a:lnTo>
                  <a:lnTo>
                    <a:pt x="4459" y="5985"/>
                  </a:lnTo>
                  <a:lnTo>
                    <a:pt x="4596" y="6143"/>
                  </a:lnTo>
                  <a:lnTo>
                    <a:pt x="4728" y="6306"/>
                  </a:lnTo>
                  <a:lnTo>
                    <a:pt x="4854" y="6473"/>
                  </a:lnTo>
                  <a:lnTo>
                    <a:pt x="4974" y="6645"/>
                  </a:lnTo>
                  <a:lnTo>
                    <a:pt x="5088" y="6820"/>
                  </a:lnTo>
                  <a:lnTo>
                    <a:pt x="5196" y="7000"/>
                  </a:lnTo>
                  <a:lnTo>
                    <a:pt x="5298" y="7183"/>
                  </a:lnTo>
                  <a:lnTo>
                    <a:pt x="5393" y="7370"/>
                  </a:lnTo>
                  <a:lnTo>
                    <a:pt x="5481" y="7560"/>
                  </a:lnTo>
                  <a:lnTo>
                    <a:pt x="5563" y="7752"/>
                  </a:lnTo>
                  <a:lnTo>
                    <a:pt x="5638" y="7948"/>
                  </a:lnTo>
                  <a:lnTo>
                    <a:pt x="5706" y="8146"/>
                  </a:lnTo>
                  <a:lnTo>
                    <a:pt x="5768" y="8346"/>
                  </a:lnTo>
                  <a:lnTo>
                    <a:pt x="5822" y="8548"/>
                  </a:lnTo>
                  <a:lnTo>
                    <a:pt x="5869" y="8753"/>
                  </a:lnTo>
                  <a:lnTo>
                    <a:pt x="5909" y="8958"/>
                  </a:lnTo>
                  <a:lnTo>
                    <a:pt x="5942" y="9165"/>
                  </a:lnTo>
                  <a:lnTo>
                    <a:pt x="5967" y="9373"/>
                  </a:lnTo>
                  <a:lnTo>
                    <a:pt x="5985" y="9581"/>
                  </a:lnTo>
                  <a:lnTo>
                    <a:pt x="5996" y="9791"/>
                  </a:lnTo>
                  <a:lnTo>
                    <a:pt x="6000" y="10000"/>
                  </a:lnTo>
                  <a:lnTo>
                    <a:pt x="6000" y="26000"/>
                  </a:lnTo>
                  <a:lnTo>
                    <a:pt x="10000" y="26000"/>
                  </a:lnTo>
                  <a:lnTo>
                    <a:pt x="10000" y="10000"/>
                  </a:lnTo>
                  <a:lnTo>
                    <a:pt x="9994" y="9651"/>
                  </a:lnTo>
                  <a:lnTo>
                    <a:pt x="9976" y="9302"/>
                  </a:lnTo>
                  <a:lnTo>
                    <a:pt x="9945" y="8955"/>
                  </a:lnTo>
                  <a:lnTo>
                    <a:pt x="9903" y="8608"/>
                  </a:lnTo>
                  <a:lnTo>
                    <a:pt x="9848" y="8264"/>
                  </a:lnTo>
                  <a:lnTo>
                    <a:pt x="9781" y="7921"/>
                  </a:lnTo>
                  <a:lnTo>
                    <a:pt x="9703" y="7581"/>
                  </a:lnTo>
                  <a:lnTo>
                    <a:pt x="9613" y="7244"/>
                  </a:lnTo>
                  <a:lnTo>
                    <a:pt x="9511" y="6910"/>
                  </a:lnTo>
                  <a:lnTo>
                    <a:pt x="9397" y="6580"/>
                  </a:lnTo>
                  <a:lnTo>
                    <a:pt x="9272" y="6254"/>
                  </a:lnTo>
                  <a:lnTo>
                    <a:pt x="9135" y="5933"/>
                  </a:lnTo>
                  <a:lnTo>
                    <a:pt x="8988" y="5616"/>
                  </a:lnTo>
                  <a:lnTo>
                    <a:pt x="8829" y="5305"/>
                  </a:lnTo>
                  <a:lnTo>
                    <a:pt x="8660" y="5000"/>
                  </a:lnTo>
                  <a:lnTo>
                    <a:pt x="8480" y="4701"/>
                  </a:lnTo>
                  <a:lnTo>
                    <a:pt x="8290" y="4408"/>
                  </a:lnTo>
                  <a:lnTo>
                    <a:pt x="8090" y="4122"/>
                  </a:lnTo>
                  <a:lnTo>
                    <a:pt x="7880" y="3843"/>
                  </a:lnTo>
                  <a:lnTo>
                    <a:pt x="7660" y="3572"/>
                  </a:lnTo>
                  <a:lnTo>
                    <a:pt x="7431" y="3309"/>
                  </a:lnTo>
                  <a:lnTo>
                    <a:pt x="7193" y="3053"/>
                  </a:lnTo>
                  <a:lnTo>
                    <a:pt x="6947" y="2807"/>
                  </a:lnTo>
                  <a:lnTo>
                    <a:pt x="6691" y="2569"/>
                  </a:lnTo>
                  <a:lnTo>
                    <a:pt x="6428" y="2340"/>
                  </a:lnTo>
                  <a:lnTo>
                    <a:pt x="6157" y="2120"/>
                  </a:lnTo>
                  <a:lnTo>
                    <a:pt x="5878" y="1910"/>
                  </a:lnTo>
                  <a:lnTo>
                    <a:pt x="5592" y="1710"/>
                  </a:lnTo>
                  <a:lnTo>
                    <a:pt x="5299" y="1520"/>
                  </a:lnTo>
                  <a:lnTo>
                    <a:pt x="5000" y="1340"/>
                  </a:lnTo>
                  <a:lnTo>
                    <a:pt x="4695" y="1171"/>
                  </a:lnTo>
                  <a:lnTo>
                    <a:pt x="4384" y="1012"/>
                  </a:lnTo>
                  <a:lnTo>
                    <a:pt x="4067" y="865"/>
                  </a:lnTo>
                  <a:lnTo>
                    <a:pt x="3746" y="728"/>
                  </a:lnTo>
                  <a:lnTo>
                    <a:pt x="3420" y="603"/>
                  </a:lnTo>
                  <a:lnTo>
                    <a:pt x="3090" y="489"/>
                  </a:lnTo>
                  <a:lnTo>
                    <a:pt x="2756" y="387"/>
                  </a:lnTo>
                  <a:lnTo>
                    <a:pt x="2419" y="297"/>
                  </a:lnTo>
                  <a:lnTo>
                    <a:pt x="2079" y="219"/>
                  </a:lnTo>
                  <a:lnTo>
                    <a:pt x="1736" y="152"/>
                  </a:lnTo>
                  <a:lnTo>
                    <a:pt x="1392" y="97"/>
                  </a:lnTo>
                  <a:lnTo>
                    <a:pt x="1045" y="55"/>
                  </a:lnTo>
                  <a:lnTo>
                    <a:pt x="698" y="24"/>
                  </a:lnTo>
                  <a:lnTo>
                    <a:pt x="349" y="6"/>
                  </a:lnTo>
                  <a:lnTo>
                    <a:pt x="0" y="0"/>
                  </a:lnTo>
                </a:path>
              </a:pathLst>
            </a:custGeom>
            <a:solidFill>
              <a:srgbClr val="FF6600"/>
            </a:solidFill>
            <a:ln w="9525">
              <a:rou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6600"/>
              </a:extrusionClr>
            </a:sp3d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6" name="Text Box 7"/>
            <p:cNvSpPr txBox="1">
              <a:spLocks noChangeArrowheads="1"/>
            </p:cNvSpPr>
            <p:nvPr>
              <p:custDataLst>
                <p:tags r:id="rId36"/>
              </p:custDataLst>
            </p:nvPr>
          </p:nvSpPr>
          <p:spPr bwMode="auto">
            <a:xfrm>
              <a:off x="5318" y="6141"/>
              <a:ext cx="1138" cy="6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  <a:scene3d>
                <a:camera prst="orthographicFront"/>
                <a:lightRig rig="threePt" dir="t"/>
              </a:scene3d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000" b="1" i="0" u="none" strike="noStrike" kern="0" cap="none" spc="0" normalizeH="0" baseline="0" noProof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N</a:t>
              </a:r>
            </a:p>
          </p:txBody>
        </p:sp>
        <p:sp>
          <p:nvSpPr>
            <p:cNvPr id="67" name="Line 30"/>
            <p:cNvSpPr>
              <a:spLocks noChangeShapeType="1"/>
            </p:cNvSpPr>
            <p:nvPr>
              <p:custDataLst>
                <p:tags r:id="rId37"/>
              </p:custDataLst>
            </p:nvPr>
          </p:nvSpPr>
          <p:spPr bwMode="auto">
            <a:xfrm flipH="1">
              <a:off x="4797" y="5242"/>
              <a:ext cx="784" cy="0"/>
            </a:xfrm>
            <a:prstGeom prst="line">
              <a:avLst/>
            </a:prstGeom>
            <a:noFill/>
            <a:ln w="38100">
              <a:solidFill>
                <a:srgbClr val="00B050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8" name="Text Box 31"/>
            <p:cNvSpPr txBox="1">
              <a:spLocks noChangeArrowheads="1"/>
            </p:cNvSpPr>
            <p:nvPr>
              <p:custDataLst>
                <p:tags r:id="rId38"/>
              </p:custDataLst>
            </p:nvPr>
          </p:nvSpPr>
          <p:spPr bwMode="auto">
            <a:xfrm>
              <a:off x="4502" y="5293"/>
              <a:ext cx="523" cy="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400" b="1" i="1" u="none" strike="noStrike" kern="0" cap="none" spc="0" normalizeH="0" baseline="0" noProof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F</a:t>
              </a:r>
            </a:p>
          </p:txBody>
        </p:sp>
        <p:sp>
          <p:nvSpPr>
            <p:cNvPr id="69" name="Text Box 7"/>
            <p:cNvSpPr txBox="1">
              <a:spLocks noChangeArrowheads="1"/>
            </p:cNvSpPr>
            <p:nvPr>
              <p:custDataLst>
                <p:tags r:id="rId39"/>
              </p:custDataLst>
            </p:nvPr>
          </p:nvSpPr>
          <p:spPr bwMode="auto">
            <a:xfrm>
              <a:off x="5392" y="3767"/>
              <a:ext cx="938" cy="6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  <a:scene3d>
                <a:camera prst="orthographicFront"/>
                <a:lightRig rig="threePt" dir="t"/>
              </a:scene3d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000" b="1" i="0" u="none" strike="noStrike" kern="0" cap="none" spc="0" normalizeH="0" baseline="0" noProof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S</a:t>
              </a:r>
            </a:p>
          </p:txBody>
        </p:sp>
        <p:sp>
          <p:nvSpPr>
            <p:cNvPr id="88" name="Text Box 28"/>
            <p:cNvSpPr txBox="1">
              <a:spLocks noChangeArrowheads="1"/>
            </p:cNvSpPr>
            <p:nvPr>
              <p:custDataLst>
                <p:tags r:id="rId40"/>
              </p:custDataLst>
            </p:nvPr>
          </p:nvSpPr>
          <p:spPr bwMode="auto">
            <a:xfrm>
              <a:off x="5753" y="4901"/>
              <a:ext cx="410" cy="6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000" b="1" i="1" u="none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I</a:t>
              </a:r>
            </a:p>
          </p:txBody>
        </p:sp>
        <p:cxnSp>
          <p:nvCxnSpPr>
            <p:cNvPr id="95" name="直接箭头连接符 94"/>
            <p:cNvCxnSpPr/>
            <p:nvPr>
              <p:custDataLst>
                <p:tags r:id="rId41"/>
              </p:custDataLst>
            </p:nvPr>
          </p:nvCxnSpPr>
          <p:spPr>
            <a:xfrm flipH="1">
              <a:off x="5230" y="4957"/>
              <a:ext cx="666" cy="784"/>
            </a:xfrm>
            <a:prstGeom prst="straightConnector1">
              <a:avLst/>
            </a:prstGeom>
            <a:ln w="44450" cmpd="sng">
              <a:solidFill>
                <a:srgbClr val="FF0000"/>
              </a:solidFill>
              <a:prstDash val="soli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1" name="组合 100"/>
          <p:cNvGrpSpPr/>
          <p:nvPr/>
        </p:nvGrpSpPr>
        <p:grpSpPr>
          <a:xfrm>
            <a:off x="4711700" y="2392045"/>
            <a:ext cx="1482090" cy="1906270"/>
            <a:chOff x="7420" y="3767"/>
            <a:chExt cx="2334" cy="3002"/>
          </a:xfrm>
        </p:grpSpPr>
        <p:sp>
          <p:nvSpPr>
            <p:cNvPr id="76" name="Freeform 51"/>
            <p:cNvSpPr>
              <a:spLocks noChangeAspect="1" noChangeArrowheads="1"/>
            </p:cNvSpPr>
            <p:nvPr>
              <p:custDataLst>
                <p:tags r:id="rId24"/>
              </p:custDataLst>
            </p:nvPr>
          </p:nvSpPr>
          <p:spPr bwMode="auto">
            <a:xfrm rot="16200000" flipH="1">
              <a:off x="7966" y="4722"/>
              <a:ext cx="560" cy="1653"/>
            </a:xfrm>
            <a:custGeom>
              <a:avLst/>
              <a:gdLst>
                <a:gd name="T0" fmla="*/ 7 w 10000"/>
                <a:gd name="T1" fmla="*/ 163 h 26000"/>
                <a:gd name="T2" fmla="*/ 21 w 10000"/>
                <a:gd name="T3" fmla="*/ 164 h 26000"/>
                <a:gd name="T4" fmla="*/ 35 w 10000"/>
                <a:gd name="T5" fmla="*/ 166 h 26000"/>
                <a:gd name="T6" fmla="*/ 49 w 10000"/>
                <a:gd name="T7" fmla="*/ 170 h 26000"/>
                <a:gd name="T8" fmla="*/ 62 w 10000"/>
                <a:gd name="T9" fmla="*/ 174 h 26000"/>
                <a:gd name="T10" fmla="*/ 76 w 10000"/>
                <a:gd name="T11" fmla="*/ 180 h 26000"/>
                <a:gd name="T12" fmla="*/ 88 w 10000"/>
                <a:gd name="T13" fmla="*/ 187 h 26000"/>
                <a:gd name="T14" fmla="*/ 101 w 10000"/>
                <a:gd name="T15" fmla="*/ 195 h 26000"/>
                <a:gd name="T16" fmla="*/ 113 w 10000"/>
                <a:gd name="T17" fmla="*/ 204 h 26000"/>
                <a:gd name="T18" fmla="*/ 124 w 10000"/>
                <a:gd name="T19" fmla="*/ 214 h 26000"/>
                <a:gd name="T20" fmla="*/ 135 w 10000"/>
                <a:gd name="T21" fmla="*/ 225 h 26000"/>
                <a:gd name="T22" fmla="*/ 145 w 10000"/>
                <a:gd name="T23" fmla="*/ 237 h 26000"/>
                <a:gd name="T24" fmla="*/ 154 w 10000"/>
                <a:gd name="T25" fmla="*/ 250 h 26000"/>
                <a:gd name="T26" fmla="*/ 163 w 10000"/>
                <a:gd name="T27" fmla="*/ 263 h 26000"/>
                <a:gd name="T28" fmla="*/ 171 w 10000"/>
                <a:gd name="T29" fmla="*/ 277 h 26000"/>
                <a:gd name="T30" fmla="*/ 178 w 10000"/>
                <a:gd name="T31" fmla="*/ 292 h 26000"/>
                <a:gd name="T32" fmla="*/ 184 w 10000"/>
                <a:gd name="T33" fmla="*/ 307 h 26000"/>
                <a:gd name="T34" fmla="*/ 189 w 10000"/>
                <a:gd name="T35" fmla="*/ 323 h 26000"/>
                <a:gd name="T36" fmla="*/ 194 w 10000"/>
                <a:gd name="T37" fmla="*/ 339 h 26000"/>
                <a:gd name="T38" fmla="*/ 197 w 10000"/>
                <a:gd name="T39" fmla="*/ 356 h 26000"/>
                <a:gd name="T40" fmla="*/ 200 w 10000"/>
                <a:gd name="T41" fmla="*/ 372 h 26000"/>
                <a:gd name="T42" fmla="*/ 201 w 10000"/>
                <a:gd name="T43" fmla="*/ 389 h 26000"/>
                <a:gd name="T44" fmla="*/ 202 w 10000"/>
                <a:gd name="T45" fmla="*/ 406 h 26000"/>
                <a:gd name="T46" fmla="*/ 336 w 10000"/>
                <a:gd name="T47" fmla="*/ 1056 h 26000"/>
                <a:gd name="T48" fmla="*/ 336 w 10000"/>
                <a:gd name="T49" fmla="*/ 392 h 26000"/>
                <a:gd name="T50" fmla="*/ 334 w 10000"/>
                <a:gd name="T51" fmla="*/ 364 h 26000"/>
                <a:gd name="T52" fmla="*/ 331 w 10000"/>
                <a:gd name="T53" fmla="*/ 336 h 26000"/>
                <a:gd name="T54" fmla="*/ 326 w 10000"/>
                <a:gd name="T55" fmla="*/ 308 h 26000"/>
                <a:gd name="T56" fmla="*/ 320 w 10000"/>
                <a:gd name="T57" fmla="*/ 281 h 26000"/>
                <a:gd name="T58" fmla="*/ 312 w 10000"/>
                <a:gd name="T59" fmla="*/ 254 h 26000"/>
                <a:gd name="T60" fmla="*/ 302 w 10000"/>
                <a:gd name="T61" fmla="*/ 228 h 26000"/>
                <a:gd name="T62" fmla="*/ 291 w 10000"/>
                <a:gd name="T63" fmla="*/ 203 h 26000"/>
                <a:gd name="T64" fmla="*/ 279 w 10000"/>
                <a:gd name="T65" fmla="*/ 179 h 26000"/>
                <a:gd name="T66" fmla="*/ 265 w 10000"/>
                <a:gd name="T67" fmla="*/ 156 h 26000"/>
                <a:gd name="T68" fmla="*/ 250 w 10000"/>
                <a:gd name="T69" fmla="*/ 134 h 26000"/>
                <a:gd name="T70" fmla="*/ 233 w 10000"/>
                <a:gd name="T71" fmla="*/ 114 h 26000"/>
                <a:gd name="T72" fmla="*/ 216 w 10000"/>
                <a:gd name="T73" fmla="*/ 95 h 26000"/>
                <a:gd name="T74" fmla="*/ 198 w 10000"/>
                <a:gd name="T75" fmla="*/ 78 h 26000"/>
                <a:gd name="T76" fmla="*/ 178 w 10000"/>
                <a:gd name="T77" fmla="*/ 62 h 26000"/>
                <a:gd name="T78" fmla="*/ 158 w 10000"/>
                <a:gd name="T79" fmla="*/ 48 h 26000"/>
                <a:gd name="T80" fmla="*/ 137 w 10000"/>
                <a:gd name="T81" fmla="*/ 35 h 26000"/>
                <a:gd name="T82" fmla="*/ 115 w 10000"/>
                <a:gd name="T83" fmla="*/ 24 h 26000"/>
                <a:gd name="T84" fmla="*/ 93 w 10000"/>
                <a:gd name="T85" fmla="*/ 16 h 26000"/>
                <a:gd name="T86" fmla="*/ 70 w 10000"/>
                <a:gd name="T87" fmla="*/ 9 h 26000"/>
                <a:gd name="T88" fmla="*/ 47 w 10000"/>
                <a:gd name="T89" fmla="*/ 4 h 26000"/>
                <a:gd name="T90" fmla="*/ 23 w 10000"/>
                <a:gd name="T91" fmla="*/ 1 h 26000"/>
                <a:gd name="T92" fmla="*/ 0 w 10000"/>
                <a:gd name="T93" fmla="*/ 0 h 26000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0000"/>
                <a:gd name="T142" fmla="*/ 0 h 26000"/>
                <a:gd name="T143" fmla="*/ 10000 w 10000"/>
                <a:gd name="T144" fmla="*/ 26000 h 26000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0000" h="26000">
                  <a:moveTo>
                    <a:pt x="0" y="4000"/>
                  </a:moveTo>
                  <a:lnTo>
                    <a:pt x="209" y="4004"/>
                  </a:lnTo>
                  <a:lnTo>
                    <a:pt x="419" y="4015"/>
                  </a:lnTo>
                  <a:lnTo>
                    <a:pt x="627" y="4033"/>
                  </a:lnTo>
                  <a:lnTo>
                    <a:pt x="835" y="4058"/>
                  </a:lnTo>
                  <a:lnTo>
                    <a:pt x="1042" y="4091"/>
                  </a:lnTo>
                  <a:lnTo>
                    <a:pt x="1247" y="4131"/>
                  </a:lnTo>
                  <a:lnTo>
                    <a:pt x="1452" y="4178"/>
                  </a:lnTo>
                  <a:lnTo>
                    <a:pt x="1654" y="4232"/>
                  </a:lnTo>
                  <a:lnTo>
                    <a:pt x="1854" y="4294"/>
                  </a:lnTo>
                  <a:lnTo>
                    <a:pt x="2052" y="4362"/>
                  </a:lnTo>
                  <a:lnTo>
                    <a:pt x="2248" y="4437"/>
                  </a:lnTo>
                  <a:lnTo>
                    <a:pt x="2440" y="4519"/>
                  </a:lnTo>
                  <a:lnTo>
                    <a:pt x="2630" y="4607"/>
                  </a:lnTo>
                  <a:lnTo>
                    <a:pt x="2817" y="4702"/>
                  </a:lnTo>
                  <a:lnTo>
                    <a:pt x="3000" y="4804"/>
                  </a:lnTo>
                  <a:lnTo>
                    <a:pt x="3180" y="4912"/>
                  </a:lnTo>
                  <a:lnTo>
                    <a:pt x="3355" y="5026"/>
                  </a:lnTo>
                  <a:lnTo>
                    <a:pt x="3527" y="5146"/>
                  </a:lnTo>
                  <a:lnTo>
                    <a:pt x="3694" y="5272"/>
                  </a:lnTo>
                  <a:lnTo>
                    <a:pt x="3857" y="5404"/>
                  </a:lnTo>
                  <a:lnTo>
                    <a:pt x="4015" y="5541"/>
                  </a:lnTo>
                  <a:lnTo>
                    <a:pt x="4168" y="5684"/>
                  </a:lnTo>
                  <a:lnTo>
                    <a:pt x="4316" y="5832"/>
                  </a:lnTo>
                  <a:lnTo>
                    <a:pt x="4459" y="5985"/>
                  </a:lnTo>
                  <a:lnTo>
                    <a:pt x="4596" y="6143"/>
                  </a:lnTo>
                  <a:lnTo>
                    <a:pt x="4728" y="6306"/>
                  </a:lnTo>
                  <a:lnTo>
                    <a:pt x="4854" y="6473"/>
                  </a:lnTo>
                  <a:lnTo>
                    <a:pt x="4974" y="6645"/>
                  </a:lnTo>
                  <a:lnTo>
                    <a:pt x="5088" y="6820"/>
                  </a:lnTo>
                  <a:lnTo>
                    <a:pt x="5196" y="7000"/>
                  </a:lnTo>
                  <a:lnTo>
                    <a:pt x="5298" y="7183"/>
                  </a:lnTo>
                  <a:lnTo>
                    <a:pt x="5393" y="7370"/>
                  </a:lnTo>
                  <a:lnTo>
                    <a:pt x="5481" y="7560"/>
                  </a:lnTo>
                  <a:lnTo>
                    <a:pt x="5563" y="7752"/>
                  </a:lnTo>
                  <a:lnTo>
                    <a:pt x="5638" y="7948"/>
                  </a:lnTo>
                  <a:lnTo>
                    <a:pt x="5706" y="8146"/>
                  </a:lnTo>
                  <a:lnTo>
                    <a:pt x="5768" y="8346"/>
                  </a:lnTo>
                  <a:lnTo>
                    <a:pt x="5822" y="8548"/>
                  </a:lnTo>
                  <a:lnTo>
                    <a:pt x="5869" y="8753"/>
                  </a:lnTo>
                  <a:lnTo>
                    <a:pt x="5909" y="8958"/>
                  </a:lnTo>
                  <a:lnTo>
                    <a:pt x="5942" y="9165"/>
                  </a:lnTo>
                  <a:lnTo>
                    <a:pt x="5967" y="9373"/>
                  </a:lnTo>
                  <a:lnTo>
                    <a:pt x="5985" y="9581"/>
                  </a:lnTo>
                  <a:lnTo>
                    <a:pt x="5996" y="9791"/>
                  </a:lnTo>
                  <a:lnTo>
                    <a:pt x="6000" y="10000"/>
                  </a:lnTo>
                  <a:lnTo>
                    <a:pt x="6000" y="26000"/>
                  </a:lnTo>
                  <a:lnTo>
                    <a:pt x="10000" y="26000"/>
                  </a:lnTo>
                  <a:lnTo>
                    <a:pt x="10000" y="10000"/>
                  </a:lnTo>
                  <a:lnTo>
                    <a:pt x="9994" y="9651"/>
                  </a:lnTo>
                  <a:lnTo>
                    <a:pt x="9976" y="9302"/>
                  </a:lnTo>
                  <a:lnTo>
                    <a:pt x="9945" y="8955"/>
                  </a:lnTo>
                  <a:lnTo>
                    <a:pt x="9903" y="8608"/>
                  </a:lnTo>
                  <a:lnTo>
                    <a:pt x="9848" y="8264"/>
                  </a:lnTo>
                  <a:lnTo>
                    <a:pt x="9781" y="7921"/>
                  </a:lnTo>
                  <a:lnTo>
                    <a:pt x="9703" y="7581"/>
                  </a:lnTo>
                  <a:lnTo>
                    <a:pt x="9613" y="7244"/>
                  </a:lnTo>
                  <a:lnTo>
                    <a:pt x="9511" y="6910"/>
                  </a:lnTo>
                  <a:lnTo>
                    <a:pt x="9397" y="6580"/>
                  </a:lnTo>
                  <a:lnTo>
                    <a:pt x="9272" y="6254"/>
                  </a:lnTo>
                  <a:lnTo>
                    <a:pt x="9135" y="5933"/>
                  </a:lnTo>
                  <a:lnTo>
                    <a:pt x="8988" y="5616"/>
                  </a:lnTo>
                  <a:lnTo>
                    <a:pt x="8829" y="5305"/>
                  </a:lnTo>
                  <a:lnTo>
                    <a:pt x="8660" y="5000"/>
                  </a:lnTo>
                  <a:lnTo>
                    <a:pt x="8480" y="4701"/>
                  </a:lnTo>
                  <a:lnTo>
                    <a:pt x="8290" y="4408"/>
                  </a:lnTo>
                  <a:lnTo>
                    <a:pt x="8090" y="4122"/>
                  </a:lnTo>
                  <a:lnTo>
                    <a:pt x="7880" y="3843"/>
                  </a:lnTo>
                  <a:lnTo>
                    <a:pt x="7660" y="3572"/>
                  </a:lnTo>
                  <a:lnTo>
                    <a:pt x="7431" y="3309"/>
                  </a:lnTo>
                  <a:lnTo>
                    <a:pt x="7193" y="3053"/>
                  </a:lnTo>
                  <a:lnTo>
                    <a:pt x="6947" y="2807"/>
                  </a:lnTo>
                  <a:lnTo>
                    <a:pt x="6691" y="2569"/>
                  </a:lnTo>
                  <a:lnTo>
                    <a:pt x="6428" y="2340"/>
                  </a:lnTo>
                  <a:lnTo>
                    <a:pt x="6157" y="2120"/>
                  </a:lnTo>
                  <a:lnTo>
                    <a:pt x="5878" y="1910"/>
                  </a:lnTo>
                  <a:lnTo>
                    <a:pt x="5592" y="1710"/>
                  </a:lnTo>
                  <a:lnTo>
                    <a:pt x="5299" y="1520"/>
                  </a:lnTo>
                  <a:lnTo>
                    <a:pt x="5000" y="1340"/>
                  </a:lnTo>
                  <a:lnTo>
                    <a:pt x="4695" y="1171"/>
                  </a:lnTo>
                  <a:lnTo>
                    <a:pt x="4384" y="1012"/>
                  </a:lnTo>
                  <a:lnTo>
                    <a:pt x="4067" y="865"/>
                  </a:lnTo>
                  <a:lnTo>
                    <a:pt x="3746" y="728"/>
                  </a:lnTo>
                  <a:lnTo>
                    <a:pt x="3420" y="603"/>
                  </a:lnTo>
                  <a:lnTo>
                    <a:pt x="3090" y="489"/>
                  </a:lnTo>
                  <a:lnTo>
                    <a:pt x="2756" y="387"/>
                  </a:lnTo>
                  <a:lnTo>
                    <a:pt x="2419" y="297"/>
                  </a:lnTo>
                  <a:lnTo>
                    <a:pt x="2079" y="219"/>
                  </a:lnTo>
                  <a:lnTo>
                    <a:pt x="1736" y="152"/>
                  </a:lnTo>
                  <a:lnTo>
                    <a:pt x="1392" y="97"/>
                  </a:lnTo>
                  <a:lnTo>
                    <a:pt x="1045" y="55"/>
                  </a:lnTo>
                  <a:lnTo>
                    <a:pt x="698" y="24"/>
                  </a:lnTo>
                  <a:lnTo>
                    <a:pt x="349" y="6"/>
                  </a:lnTo>
                  <a:lnTo>
                    <a:pt x="0" y="0"/>
                  </a:lnTo>
                </a:path>
              </a:pathLst>
            </a:custGeom>
            <a:solidFill>
              <a:srgbClr val="3366FF"/>
            </a:solidFill>
            <a:ln w="9525">
              <a:rou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3366FF"/>
              </a:extrusionClr>
            </a:sp3d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7" name="AutoShape 17"/>
            <p:cNvSpPr>
              <a:spLocks noChangeArrowheads="1"/>
            </p:cNvSpPr>
            <p:nvPr>
              <p:custDataLst>
                <p:tags r:id="rId25"/>
              </p:custDataLst>
            </p:nvPr>
          </p:nvSpPr>
          <p:spPr bwMode="auto">
            <a:xfrm rot="13176106">
              <a:off x="8652" y="4096"/>
              <a:ext cx="150" cy="2639"/>
            </a:xfrm>
            <a:prstGeom prst="can">
              <a:avLst>
                <a:gd name="adj" fmla="val 124972"/>
              </a:avLst>
            </a:prstGeom>
            <a:solidFill>
              <a:srgbClr val="F7F7D1"/>
            </a:solidFill>
            <a:ln w="9525">
              <a:solidFill>
                <a:schemeClr val="tx1">
                  <a:lumMod val="50000"/>
                  <a:lumOff val="50000"/>
                </a:schemeClr>
              </a:solidFill>
              <a:round/>
            </a:ln>
          </p:spPr>
          <p:txBody>
            <a:bodyPr rot="10800000"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8" name="Text Box 25"/>
            <p:cNvSpPr txBox="1">
              <a:spLocks noChangeArrowheads="1"/>
            </p:cNvSpPr>
            <p:nvPr>
              <p:custDataLst>
                <p:tags r:id="rId26"/>
              </p:custDataLst>
            </p:nvPr>
          </p:nvSpPr>
          <p:spPr bwMode="auto">
            <a:xfrm>
              <a:off x="8266" y="4843"/>
              <a:ext cx="354" cy="6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000" b="1" i="1" u="none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I</a:t>
              </a:r>
            </a:p>
          </p:txBody>
        </p:sp>
        <p:sp>
          <p:nvSpPr>
            <p:cNvPr id="79" name="Line 33"/>
            <p:cNvSpPr>
              <a:spLocks noChangeShapeType="1"/>
            </p:cNvSpPr>
            <p:nvPr>
              <p:custDataLst>
                <p:tags r:id="rId27"/>
              </p:custDataLst>
            </p:nvPr>
          </p:nvSpPr>
          <p:spPr bwMode="auto">
            <a:xfrm flipH="1">
              <a:off x="8886" y="5215"/>
              <a:ext cx="676" cy="0"/>
            </a:xfrm>
            <a:prstGeom prst="line">
              <a:avLst/>
            </a:prstGeom>
            <a:noFill/>
            <a:ln w="38100">
              <a:solidFill>
                <a:srgbClr val="00B050"/>
              </a:solidFill>
              <a:round/>
              <a:head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0" name="Text Box 34"/>
            <p:cNvSpPr txBox="1">
              <a:spLocks noChangeArrowheads="1"/>
            </p:cNvSpPr>
            <p:nvPr>
              <p:custDataLst>
                <p:tags r:id="rId28"/>
              </p:custDataLst>
            </p:nvPr>
          </p:nvSpPr>
          <p:spPr bwMode="auto">
            <a:xfrm>
              <a:off x="9304" y="4588"/>
              <a:ext cx="451" cy="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400" b="1" i="1" u="none" strike="noStrike" kern="0" cap="none" spc="0" normalizeH="0" baseline="0" noProof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F</a:t>
              </a:r>
            </a:p>
          </p:txBody>
        </p:sp>
        <p:sp>
          <p:nvSpPr>
            <p:cNvPr id="81" name="Freeform 52"/>
            <p:cNvSpPr>
              <a:spLocks noChangeAspect="1" noChangeArrowheads="1"/>
            </p:cNvSpPr>
            <p:nvPr>
              <p:custDataLst>
                <p:tags r:id="rId29"/>
              </p:custDataLst>
            </p:nvPr>
          </p:nvSpPr>
          <p:spPr bwMode="auto">
            <a:xfrm rot="16200000">
              <a:off x="7966" y="4162"/>
              <a:ext cx="560" cy="1653"/>
            </a:xfrm>
            <a:custGeom>
              <a:avLst/>
              <a:gdLst>
                <a:gd name="T0" fmla="*/ 7 w 10000"/>
                <a:gd name="T1" fmla="*/ 163 h 26000"/>
                <a:gd name="T2" fmla="*/ 21 w 10000"/>
                <a:gd name="T3" fmla="*/ 164 h 26000"/>
                <a:gd name="T4" fmla="*/ 35 w 10000"/>
                <a:gd name="T5" fmla="*/ 166 h 26000"/>
                <a:gd name="T6" fmla="*/ 49 w 10000"/>
                <a:gd name="T7" fmla="*/ 170 h 26000"/>
                <a:gd name="T8" fmla="*/ 62 w 10000"/>
                <a:gd name="T9" fmla="*/ 174 h 26000"/>
                <a:gd name="T10" fmla="*/ 76 w 10000"/>
                <a:gd name="T11" fmla="*/ 180 h 26000"/>
                <a:gd name="T12" fmla="*/ 88 w 10000"/>
                <a:gd name="T13" fmla="*/ 187 h 26000"/>
                <a:gd name="T14" fmla="*/ 101 w 10000"/>
                <a:gd name="T15" fmla="*/ 195 h 26000"/>
                <a:gd name="T16" fmla="*/ 113 w 10000"/>
                <a:gd name="T17" fmla="*/ 204 h 26000"/>
                <a:gd name="T18" fmla="*/ 124 w 10000"/>
                <a:gd name="T19" fmla="*/ 214 h 26000"/>
                <a:gd name="T20" fmla="*/ 135 w 10000"/>
                <a:gd name="T21" fmla="*/ 225 h 26000"/>
                <a:gd name="T22" fmla="*/ 145 w 10000"/>
                <a:gd name="T23" fmla="*/ 237 h 26000"/>
                <a:gd name="T24" fmla="*/ 154 w 10000"/>
                <a:gd name="T25" fmla="*/ 250 h 26000"/>
                <a:gd name="T26" fmla="*/ 163 w 10000"/>
                <a:gd name="T27" fmla="*/ 263 h 26000"/>
                <a:gd name="T28" fmla="*/ 171 w 10000"/>
                <a:gd name="T29" fmla="*/ 277 h 26000"/>
                <a:gd name="T30" fmla="*/ 178 w 10000"/>
                <a:gd name="T31" fmla="*/ 292 h 26000"/>
                <a:gd name="T32" fmla="*/ 184 w 10000"/>
                <a:gd name="T33" fmla="*/ 307 h 26000"/>
                <a:gd name="T34" fmla="*/ 189 w 10000"/>
                <a:gd name="T35" fmla="*/ 323 h 26000"/>
                <a:gd name="T36" fmla="*/ 194 w 10000"/>
                <a:gd name="T37" fmla="*/ 339 h 26000"/>
                <a:gd name="T38" fmla="*/ 197 w 10000"/>
                <a:gd name="T39" fmla="*/ 356 h 26000"/>
                <a:gd name="T40" fmla="*/ 200 w 10000"/>
                <a:gd name="T41" fmla="*/ 372 h 26000"/>
                <a:gd name="T42" fmla="*/ 201 w 10000"/>
                <a:gd name="T43" fmla="*/ 389 h 26000"/>
                <a:gd name="T44" fmla="*/ 202 w 10000"/>
                <a:gd name="T45" fmla="*/ 406 h 26000"/>
                <a:gd name="T46" fmla="*/ 336 w 10000"/>
                <a:gd name="T47" fmla="*/ 1056 h 26000"/>
                <a:gd name="T48" fmla="*/ 336 w 10000"/>
                <a:gd name="T49" fmla="*/ 392 h 26000"/>
                <a:gd name="T50" fmla="*/ 334 w 10000"/>
                <a:gd name="T51" fmla="*/ 364 h 26000"/>
                <a:gd name="T52" fmla="*/ 331 w 10000"/>
                <a:gd name="T53" fmla="*/ 336 h 26000"/>
                <a:gd name="T54" fmla="*/ 326 w 10000"/>
                <a:gd name="T55" fmla="*/ 308 h 26000"/>
                <a:gd name="T56" fmla="*/ 320 w 10000"/>
                <a:gd name="T57" fmla="*/ 281 h 26000"/>
                <a:gd name="T58" fmla="*/ 312 w 10000"/>
                <a:gd name="T59" fmla="*/ 254 h 26000"/>
                <a:gd name="T60" fmla="*/ 302 w 10000"/>
                <a:gd name="T61" fmla="*/ 228 h 26000"/>
                <a:gd name="T62" fmla="*/ 291 w 10000"/>
                <a:gd name="T63" fmla="*/ 203 h 26000"/>
                <a:gd name="T64" fmla="*/ 279 w 10000"/>
                <a:gd name="T65" fmla="*/ 179 h 26000"/>
                <a:gd name="T66" fmla="*/ 265 w 10000"/>
                <a:gd name="T67" fmla="*/ 156 h 26000"/>
                <a:gd name="T68" fmla="*/ 250 w 10000"/>
                <a:gd name="T69" fmla="*/ 134 h 26000"/>
                <a:gd name="T70" fmla="*/ 233 w 10000"/>
                <a:gd name="T71" fmla="*/ 114 h 26000"/>
                <a:gd name="T72" fmla="*/ 216 w 10000"/>
                <a:gd name="T73" fmla="*/ 95 h 26000"/>
                <a:gd name="T74" fmla="*/ 198 w 10000"/>
                <a:gd name="T75" fmla="*/ 78 h 26000"/>
                <a:gd name="T76" fmla="*/ 178 w 10000"/>
                <a:gd name="T77" fmla="*/ 62 h 26000"/>
                <a:gd name="T78" fmla="*/ 158 w 10000"/>
                <a:gd name="T79" fmla="*/ 48 h 26000"/>
                <a:gd name="T80" fmla="*/ 137 w 10000"/>
                <a:gd name="T81" fmla="*/ 35 h 26000"/>
                <a:gd name="T82" fmla="*/ 115 w 10000"/>
                <a:gd name="T83" fmla="*/ 24 h 26000"/>
                <a:gd name="T84" fmla="*/ 93 w 10000"/>
                <a:gd name="T85" fmla="*/ 16 h 26000"/>
                <a:gd name="T86" fmla="*/ 70 w 10000"/>
                <a:gd name="T87" fmla="*/ 9 h 26000"/>
                <a:gd name="T88" fmla="*/ 47 w 10000"/>
                <a:gd name="T89" fmla="*/ 4 h 26000"/>
                <a:gd name="T90" fmla="*/ 23 w 10000"/>
                <a:gd name="T91" fmla="*/ 1 h 26000"/>
                <a:gd name="T92" fmla="*/ 0 w 10000"/>
                <a:gd name="T93" fmla="*/ 0 h 26000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0000"/>
                <a:gd name="T142" fmla="*/ 0 h 26000"/>
                <a:gd name="T143" fmla="*/ 10000 w 10000"/>
                <a:gd name="T144" fmla="*/ 26000 h 26000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0000" h="26000">
                  <a:moveTo>
                    <a:pt x="0" y="4000"/>
                  </a:moveTo>
                  <a:lnTo>
                    <a:pt x="209" y="4004"/>
                  </a:lnTo>
                  <a:lnTo>
                    <a:pt x="419" y="4015"/>
                  </a:lnTo>
                  <a:lnTo>
                    <a:pt x="627" y="4033"/>
                  </a:lnTo>
                  <a:lnTo>
                    <a:pt x="835" y="4058"/>
                  </a:lnTo>
                  <a:lnTo>
                    <a:pt x="1042" y="4091"/>
                  </a:lnTo>
                  <a:lnTo>
                    <a:pt x="1247" y="4131"/>
                  </a:lnTo>
                  <a:lnTo>
                    <a:pt x="1452" y="4178"/>
                  </a:lnTo>
                  <a:lnTo>
                    <a:pt x="1654" y="4232"/>
                  </a:lnTo>
                  <a:lnTo>
                    <a:pt x="1854" y="4294"/>
                  </a:lnTo>
                  <a:lnTo>
                    <a:pt x="2052" y="4362"/>
                  </a:lnTo>
                  <a:lnTo>
                    <a:pt x="2248" y="4437"/>
                  </a:lnTo>
                  <a:lnTo>
                    <a:pt x="2440" y="4519"/>
                  </a:lnTo>
                  <a:lnTo>
                    <a:pt x="2630" y="4607"/>
                  </a:lnTo>
                  <a:lnTo>
                    <a:pt x="2817" y="4702"/>
                  </a:lnTo>
                  <a:lnTo>
                    <a:pt x="3000" y="4804"/>
                  </a:lnTo>
                  <a:lnTo>
                    <a:pt x="3180" y="4912"/>
                  </a:lnTo>
                  <a:lnTo>
                    <a:pt x="3355" y="5026"/>
                  </a:lnTo>
                  <a:lnTo>
                    <a:pt x="3527" y="5146"/>
                  </a:lnTo>
                  <a:lnTo>
                    <a:pt x="3694" y="5272"/>
                  </a:lnTo>
                  <a:lnTo>
                    <a:pt x="3857" y="5404"/>
                  </a:lnTo>
                  <a:lnTo>
                    <a:pt x="4015" y="5541"/>
                  </a:lnTo>
                  <a:lnTo>
                    <a:pt x="4168" y="5684"/>
                  </a:lnTo>
                  <a:lnTo>
                    <a:pt x="4316" y="5832"/>
                  </a:lnTo>
                  <a:lnTo>
                    <a:pt x="4459" y="5985"/>
                  </a:lnTo>
                  <a:lnTo>
                    <a:pt x="4596" y="6143"/>
                  </a:lnTo>
                  <a:lnTo>
                    <a:pt x="4728" y="6306"/>
                  </a:lnTo>
                  <a:lnTo>
                    <a:pt x="4854" y="6473"/>
                  </a:lnTo>
                  <a:lnTo>
                    <a:pt x="4974" y="6645"/>
                  </a:lnTo>
                  <a:lnTo>
                    <a:pt x="5088" y="6820"/>
                  </a:lnTo>
                  <a:lnTo>
                    <a:pt x="5196" y="7000"/>
                  </a:lnTo>
                  <a:lnTo>
                    <a:pt x="5298" y="7183"/>
                  </a:lnTo>
                  <a:lnTo>
                    <a:pt x="5393" y="7370"/>
                  </a:lnTo>
                  <a:lnTo>
                    <a:pt x="5481" y="7560"/>
                  </a:lnTo>
                  <a:lnTo>
                    <a:pt x="5563" y="7752"/>
                  </a:lnTo>
                  <a:lnTo>
                    <a:pt x="5638" y="7948"/>
                  </a:lnTo>
                  <a:lnTo>
                    <a:pt x="5706" y="8146"/>
                  </a:lnTo>
                  <a:lnTo>
                    <a:pt x="5768" y="8346"/>
                  </a:lnTo>
                  <a:lnTo>
                    <a:pt x="5822" y="8548"/>
                  </a:lnTo>
                  <a:lnTo>
                    <a:pt x="5869" y="8753"/>
                  </a:lnTo>
                  <a:lnTo>
                    <a:pt x="5909" y="8958"/>
                  </a:lnTo>
                  <a:lnTo>
                    <a:pt x="5942" y="9165"/>
                  </a:lnTo>
                  <a:lnTo>
                    <a:pt x="5967" y="9373"/>
                  </a:lnTo>
                  <a:lnTo>
                    <a:pt x="5985" y="9581"/>
                  </a:lnTo>
                  <a:lnTo>
                    <a:pt x="5996" y="9791"/>
                  </a:lnTo>
                  <a:lnTo>
                    <a:pt x="6000" y="10000"/>
                  </a:lnTo>
                  <a:lnTo>
                    <a:pt x="6000" y="26000"/>
                  </a:lnTo>
                  <a:lnTo>
                    <a:pt x="10000" y="26000"/>
                  </a:lnTo>
                  <a:lnTo>
                    <a:pt x="10000" y="10000"/>
                  </a:lnTo>
                  <a:lnTo>
                    <a:pt x="9994" y="9651"/>
                  </a:lnTo>
                  <a:lnTo>
                    <a:pt x="9976" y="9302"/>
                  </a:lnTo>
                  <a:lnTo>
                    <a:pt x="9945" y="8955"/>
                  </a:lnTo>
                  <a:lnTo>
                    <a:pt x="9903" y="8608"/>
                  </a:lnTo>
                  <a:lnTo>
                    <a:pt x="9848" y="8264"/>
                  </a:lnTo>
                  <a:lnTo>
                    <a:pt x="9781" y="7921"/>
                  </a:lnTo>
                  <a:lnTo>
                    <a:pt x="9703" y="7581"/>
                  </a:lnTo>
                  <a:lnTo>
                    <a:pt x="9613" y="7244"/>
                  </a:lnTo>
                  <a:lnTo>
                    <a:pt x="9511" y="6910"/>
                  </a:lnTo>
                  <a:lnTo>
                    <a:pt x="9397" y="6580"/>
                  </a:lnTo>
                  <a:lnTo>
                    <a:pt x="9272" y="6254"/>
                  </a:lnTo>
                  <a:lnTo>
                    <a:pt x="9135" y="5933"/>
                  </a:lnTo>
                  <a:lnTo>
                    <a:pt x="8988" y="5616"/>
                  </a:lnTo>
                  <a:lnTo>
                    <a:pt x="8829" y="5305"/>
                  </a:lnTo>
                  <a:lnTo>
                    <a:pt x="8660" y="5000"/>
                  </a:lnTo>
                  <a:lnTo>
                    <a:pt x="8480" y="4701"/>
                  </a:lnTo>
                  <a:lnTo>
                    <a:pt x="8290" y="4408"/>
                  </a:lnTo>
                  <a:lnTo>
                    <a:pt x="8090" y="4122"/>
                  </a:lnTo>
                  <a:lnTo>
                    <a:pt x="7880" y="3843"/>
                  </a:lnTo>
                  <a:lnTo>
                    <a:pt x="7660" y="3572"/>
                  </a:lnTo>
                  <a:lnTo>
                    <a:pt x="7431" y="3309"/>
                  </a:lnTo>
                  <a:lnTo>
                    <a:pt x="7193" y="3053"/>
                  </a:lnTo>
                  <a:lnTo>
                    <a:pt x="6947" y="2807"/>
                  </a:lnTo>
                  <a:lnTo>
                    <a:pt x="6691" y="2569"/>
                  </a:lnTo>
                  <a:lnTo>
                    <a:pt x="6428" y="2340"/>
                  </a:lnTo>
                  <a:lnTo>
                    <a:pt x="6157" y="2120"/>
                  </a:lnTo>
                  <a:lnTo>
                    <a:pt x="5878" y="1910"/>
                  </a:lnTo>
                  <a:lnTo>
                    <a:pt x="5592" y="1710"/>
                  </a:lnTo>
                  <a:lnTo>
                    <a:pt x="5299" y="1520"/>
                  </a:lnTo>
                  <a:lnTo>
                    <a:pt x="5000" y="1340"/>
                  </a:lnTo>
                  <a:lnTo>
                    <a:pt x="4695" y="1171"/>
                  </a:lnTo>
                  <a:lnTo>
                    <a:pt x="4384" y="1012"/>
                  </a:lnTo>
                  <a:lnTo>
                    <a:pt x="4067" y="865"/>
                  </a:lnTo>
                  <a:lnTo>
                    <a:pt x="3746" y="728"/>
                  </a:lnTo>
                  <a:lnTo>
                    <a:pt x="3420" y="603"/>
                  </a:lnTo>
                  <a:lnTo>
                    <a:pt x="3090" y="489"/>
                  </a:lnTo>
                  <a:lnTo>
                    <a:pt x="2756" y="387"/>
                  </a:lnTo>
                  <a:lnTo>
                    <a:pt x="2419" y="297"/>
                  </a:lnTo>
                  <a:lnTo>
                    <a:pt x="2079" y="219"/>
                  </a:lnTo>
                  <a:lnTo>
                    <a:pt x="1736" y="152"/>
                  </a:lnTo>
                  <a:lnTo>
                    <a:pt x="1392" y="97"/>
                  </a:lnTo>
                  <a:lnTo>
                    <a:pt x="1045" y="55"/>
                  </a:lnTo>
                  <a:lnTo>
                    <a:pt x="698" y="24"/>
                  </a:lnTo>
                  <a:lnTo>
                    <a:pt x="349" y="6"/>
                  </a:lnTo>
                  <a:lnTo>
                    <a:pt x="0" y="0"/>
                  </a:lnTo>
                </a:path>
              </a:pathLst>
            </a:custGeom>
            <a:solidFill>
              <a:srgbClr val="FF6600"/>
            </a:solidFill>
            <a:ln w="9525">
              <a:rou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6600"/>
              </a:extrusionClr>
            </a:sp3d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9" name="Text Box 7"/>
            <p:cNvSpPr txBox="1">
              <a:spLocks noChangeArrowheads="1"/>
            </p:cNvSpPr>
            <p:nvPr>
              <p:custDataLst>
                <p:tags r:id="rId30"/>
              </p:custDataLst>
            </p:nvPr>
          </p:nvSpPr>
          <p:spPr bwMode="auto">
            <a:xfrm>
              <a:off x="8687" y="3767"/>
              <a:ext cx="938" cy="6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  <a:scene3d>
                <a:camera prst="orthographicFront"/>
                <a:lightRig rig="threePt" dir="t"/>
              </a:scene3d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000" b="1" i="0" u="none" strike="noStrike" kern="0" cap="none" spc="0" normalizeH="0" baseline="0" noProof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S</a:t>
              </a:r>
            </a:p>
          </p:txBody>
        </p:sp>
        <p:sp>
          <p:nvSpPr>
            <p:cNvPr id="92" name="Text Box 7"/>
            <p:cNvSpPr txBox="1">
              <a:spLocks noChangeArrowheads="1"/>
            </p:cNvSpPr>
            <p:nvPr>
              <p:custDataLst>
                <p:tags r:id="rId31"/>
              </p:custDataLst>
            </p:nvPr>
          </p:nvSpPr>
          <p:spPr bwMode="auto">
            <a:xfrm>
              <a:off x="8587" y="6141"/>
              <a:ext cx="1138" cy="6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  <a:scene3d>
                <a:camera prst="orthographicFront"/>
                <a:lightRig rig="threePt" dir="t"/>
              </a:scene3d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000" b="1" i="0" u="none" strike="noStrike" kern="0" cap="none" spc="0" normalizeH="0" baseline="0" noProof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N</a:t>
              </a:r>
            </a:p>
          </p:txBody>
        </p:sp>
        <p:cxnSp>
          <p:nvCxnSpPr>
            <p:cNvPr id="96" name="直接箭头连接符 95"/>
            <p:cNvCxnSpPr/>
            <p:nvPr>
              <p:custDataLst>
                <p:tags r:id="rId32"/>
              </p:custDataLst>
            </p:nvPr>
          </p:nvCxnSpPr>
          <p:spPr>
            <a:xfrm flipV="1">
              <a:off x="8389" y="4994"/>
              <a:ext cx="683" cy="823"/>
            </a:xfrm>
            <a:prstGeom prst="straightConnector1">
              <a:avLst/>
            </a:prstGeom>
            <a:ln w="44450" cmpd="sng">
              <a:solidFill>
                <a:srgbClr val="FF0000"/>
              </a:solidFill>
              <a:prstDash val="soli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9" name="组合 98"/>
          <p:cNvGrpSpPr/>
          <p:nvPr/>
        </p:nvGrpSpPr>
        <p:grpSpPr>
          <a:xfrm>
            <a:off x="8763635" y="2392045"/>
            <a:ext cx="1830705" cy="1928495"/>
            <a:chOff x="13801" y="3767"/>
            <a:chExt cx="2883" cy="3037"/>
          </a:xfrm>
        </p:grpSpPr>
        <p:sp>
          <p:nvSpPr>
            <p:cNvPr id="82" name="Freeform 10"/>
            <p:cNvSpPr>
              <a:spLocks noChangeAspect="1" noChangeArrowheads="1"/>
            </p:cNvSpPr>
            <p:nvPr>
              <p:custDataLst>
                <p:tags r:id="rId15"/>
              </p:custDataLst>
            </p:nvPr>
          </p:nvSpPr>
          <p:spPr bwMode="auto">
            <a:xfrm rot="5400000" flipV="1">
              <a:off x="14392" y="4756"/>
              <a:ext cx="566" cy="1749"/>
            </a:xfrm>
            <a:custGeom>
              <a:avLst/>
              <a:gdLst>
                <a:gd name="T0" fmla="*/ 7 w 10000"/>
                <a:gd name="T1" fmla="*/ 163 h 26000"/>
                <a:gd name="T2" fmla="*/ 21 w 10000"/>
                <a:gd name="T3" fmla="*/ 164 h 26000"/>
                <a:gd name="T4" fmla="*/ 35 w 10000"/>
                <a:gd name="T5" fmla="*/ 166 h 26000"/>
                <a:gd name="T6" fmla="*/ 49 w 10000"/>
                <a:gd name="T7" fmla="*/ 170 h 26000"/>
                <a:gd name="T8" fmla="*/ 62 w 10000"/>
                <a:gd name="T9" fmla="*/ 174 h 26000"/>
                <a:gd name="T10" fmla="*/ 76 w 10000"/>
                <a:gd name="T11" fmla="*/ 180 h 26000"/>
                <a:gd name="T12" fmla="*/ 88 w 10000"/>
                <a:gd name="T13" fmla="*/ 187 h 26000"/>
                <a:gd name="T14" fmla="*/ 101 w 10000"/>
                <a:gd name="T15" fmla="*/ 195 h 26000"/>
                <a:gd name="T16" fmla="*/ 113 w 10000"/>
                <a:gd name="T17" fmla="*/ 204 h 26000"/>
                <a:gd name="T18" fmla="*/ 124 w 10000"/>
                <a:gd name="T19" fmla="*/ 214 h 26000"/>
                <a:gd name="T20" fmla="*/ 135 w 10000"/>
                <a:gd name="T21" fmla="*/ 225 h 26000"/>
                <a:gd name="T22" fmla="*/ 145 w 10000"/>
                <a:gd name="T23" fmla="*/ 237 h 26000"/>
                <a:gd name="T24" fmla="*/ 154 w 10000"/>
                <a:gd name="T25" fmla="*/ 250 h 26000"/>
                <a:gd name="T26" fmla="*/ 163 w 10000"/>
                <a:gd name="T27" fmla="*/ 263 h 26000"/>
                <a:gd name="T28" fmla="*/ 171 w 10000"/>
                <a:gd name="T29" fmla="*/ 277 h 26000"/>
                <a:gd name="T30" fmla="*/ 178 w 10000"/>
                <a:gd name="T31" fmla="*/ 292 h 26000"/>
                <a:gd name="T32" fmla="*/ 184 w 10000"/>
                <a:gd name="T33" fmla="*/ 307 h 26000"/>
                <a:gd name="T34" fmla="*/ 189 w 10000"/>
                <a:gd name="T35" fmla="*/ 323 h 26000"/>
                <a:gd name="T36" fmla="*/ 194 w 10000"/>
                <a:gd name="T37" fmla="*/ 339 h 26000"/>
                <a:gd name="T38" fmla="*/ 197 w 10000"/>
                <a:gd name="T39" fmla="*/ 356 h 26000"/>
                <a:gd name="T40" fmla="*/ 200 w 10000"/>
                <a:gd name="T41" fmla="*/ 372 h 26000"/>
                <a:gd name="T42" fmla="*/ 201 w 10000"/>
                <a:gd name="T43" fmla="*/ 389 h 26000"/>
                <a:gd name="T44" fmla="*/ 202 w 10000"/>
                <a:gd name="T45" fmla="*/ 406 h 26000"/>
                <a:gd name="T46" fmla="*/ 336 w 10000"/>
                <a:gd name="T47" fmla="*/ 1056 h 26000"/>
                <a:gd name="T48" fmla="*/ 336 w 10000"/>
                <a:gd name="T49" fmla="*/ 392 h 26000"/>
                <a:gd name="T50" fmla="*/ 334 w 10000"/>
                <a:gd name="T51" fmla="*/ 364 h 26000"/>
                <a:gd name="T52" fmla="*/ 331 w 10000"/>
                <a:gd name="T53" fmla="*/ 336 h 26000"/>
                <a:gd name="T54" fmla="*/ 326 w 10000"/>
                <a:gd name="T55" fmla="*/ 308 h 26000"/>
                <a:gd name="T56" fmla="*/ 320 w 10000"/>
                <a:gd name="T57" fmla="*/ 281 h 26000"/>
                <a:gd name="T58" fmla="*/ 312 w 10000"/>
                <a:gd name="T59" fmla="*/ 254 h 26000"/>
                <a:gd name="T60" fmla="*/ 302 w 10000"/>
                <a:gd name="T61" fmla="*/ 228 h 26000"/>
                <a:gd name="T62" fmla="*/ 291 w 10000"/>
                <a:gd name="T63" fmla="*/ 203 h 26000"/>
                <a:gd name="T64" fmla="*/ 279 w 10000"/>
                <a:gd name="T65" fmla="*/ 179 h 26000"/>
                <a:gd name="T66" fmla="*/ 265 w 10000"/>
                <a:gd name="T67" fmla="*/ 156 h 26000"/>
                <a:gd name="T68" fmla="*/ 250 w 10000"/>
                <a:gd name="T69" fmla="*/ 134 h 26000"/>
                <a:gd name="T70" fmla="*/ 233 w 10000"/>
                <a:gd name="T71" fmla="*/ 114 h 26000"/>
                <a:gd name="T72" fmla="*/ 216 w 10000"/>
                <a:gd name="T73" fmla="*/ 95 h 26000"/>
                <a:gd name="T74" fmla="*/ 198 w 10000"/>
                <a:gd name="T75" fmla="*/ 78 h 26000"/>
                <a:gd name="T76" fmla="*/ 178 w 10000"/>
                <a:gd name="T77" fmla="*/ 62 h 26000"/>
                <a:gd name="T78" fmla="*/ 158 w 10000"/>
                <a:gd name="T79" fmla="*/ 48 h 26000"/>
                <a:gd name="T80" fmla="*/ 137 w 10000"/>
                <a:gd name="T81" fmla="*/ 35 h 26000"/>
                <a:gd name="T82" fmla="*/ 115 w 10000"/>
                <a:gd name="T83" fmla="*/ 24 h 26000"/>
                <a:gd name="T84" fmla="*/ 93 w 10000"/>
                <a:gd name="T85" fmla="*/ 16 h 26000"/>
                <a:gd name="T86" fmla="*/ 70 w 10000"/>
                <a:gd name="T87" fmla="*/ 9 h 26000"/>
                <a:gd name="T88" fmla="*/ 47 w 10000"/>
                <a:gd name="T89" fmla="*/ 4 h 26000"/>
                <a:gd name="T90" fmla="*/ 23 w 10000"/>
                <a:gd name="T91" fmla="*/ 1 h 26000"/>
                <a:gd name="T92" fmla="*/ 0 w 10000"/>
                <a:gd name="T93" fmla="*/ 0 h 26000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0000"/>
                <a:gd name="T142" fmla="*/ 0 h 26000"/>
                <a:gd name="T143" fmla="*/ 10000 w 10000"/>
                <a:gd name="T144" fmla="*/ 26000 h 26000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0000" h="26000">
                  <a:moveTo>
                    <a:pt x="0" y="4000"/>
                  </a:moveTo>
                  <a:lnTo>
                    <a:pt x="209" y="4004"/>
                  </a:lnTo>
                  <a:lnTo>
                    <a:pt x="419" y="4015"/>
                  </a:lnTo>
                  <a:lnTo>
                    <a:pt x="627" y="4033"/>
                  </a:lnTo>
                  <a:lnTo>
                    <a:pt x="835" y="4058"/>
                  </a:lnTo>
                  <a:lnTo>
                    <a:pt x="1042" y="4091"/>
                  </a:lnTo>
                  <a:lnTo>
                    <a:pt x="1247" y="4131"/>
                  </a:lnTo>
                  <a:lnTo>
                    <a:pt x="1452" y="4178"/>
                  </a:lnTo>
                  <a:lnTo>
                    <a:pt x="1654" y="4232"/>
                  </a:lnTo>
                  <a:lnTo>
                    <a:pt x="1854" y="4294"/>
                  </a:lnTo>
                  <a:lnTo>
                    <a:pt x="2052" y="4362"/>
                  </a:lnTo>
                  <a:lnTo>
                    <a:pt x="2248" y="4437"/>
                  </a:lnTo>
                  <a:lnTo>
                    <a:pt x="2440" y="4519"/>
                  </a:lnTo>
                  <a:lnTo>
                    <a:pt x="2630" y="4607"/>
                  </a:lnTo>
                  <a:lnTo>
                    <a:pt x="2817" y="4702"/>
                  </a:lnTo>
                  <a:lnTo>
                    <a:pt x="3000" y="4804"/>
                  </a:lnTo>
                  <a:lnTo>
                    <a:pt x="3180" y="4912"/>
                  </a:lnTo>
                  <a:lnTo>
                    <a:pt x="3355" y="5026"/>
                  </a:lnTo>
                  <a:lnTo>
                    <a:pt x="3527" y="5146"/>
                  </a:lnTo>
                  <a:lnTo>
                    <a:pt x="3694" y="5272"/>
                  </a:lnTo>
                  <a:lnTo>
                    <a:pt x="3857" y="5404"/>
                  </a:lnTo>
                  <a:lnTo>
                    <a:pt x="4015" y="5541"/>
                  </a:lnTo>
                  <a:lnTo>
                    <a:pt x="4168" y="5684"/>
                  </a:lnTo>
                  <a:lnTo>
                    <a:pt x="4316" y="5832"/>
                  </a:lnTo>
                  <a:lnTo>
                    <a:pt x="4459" y="5985"/>
                  </a:lnTo>
                  <a:lnTo>
                    <a:pt x="4596" y="6143"/>
                  </a:lnTo>
                  <a:lnTo>
                    <a:pt x="4728" y="6306"/>
                  </a:lnTo>
                  <a:lnTo>
                    <a:pt x="4854" y="6473"/>
                  </a:lnTo>
                  <a:lnTo>
                    <a:pt x="4974" y="6645"/>
                  </a:lnTo>
                  <a:lnTo>
                    <a:pt x="5088" y="6820"/>
                  </a:lnTo>
                  <a:lnTo>
                    <a:pt x="5196" y="7000"/>
                  </a:lnTo>
                  <a:lnTo>
                    <a:pt x="5298" y="7183"/>
                  </a:lnTo>
                  <a:lnTo>
                    <a:pt x="5393" y="7370"/>
                  </a:lnTo>
                  <a:lnTo>
                    <a:pt x="5481" y="7560"/>
                  </a:lnTo>
                  <a:lnTo>
                    <a:pt x="5563" y="7752"/>
                  </a:lnTo>
                  <a:lnTo>
                    <a:pt x="5638" y="7948"/>
                  </a:lnTo>
                  <a:lnTo>
                    <a:pt x="5706" y="8146"/>
                  </a:lnTo>
                  <a:lnTo>
                    <a:pt x="5768" y="8346"/>
                  </a:lnTo>
                  <a:lnTo>
                    <a:pt x="5822" y="8548"/>
                  </a:lnTo>
                  <a:lnTo>
                    <a:pt x="5869" y="8753"/>
                  </a:lnTo>
                  <a:lnTo>
                    <a:pt x="5909" y="8958"/>
                  </a:lnTo>
                  <a:lnTo>
                    <a:pt x="5942" y="9165"/>
                  </a:lnTo>
                  <a:lnTo>
                    <a:pt x="5967" y="9373"/>
                  </a:lnTo>
                  <a:lnTo>
                    <a:pt x="5985" y="9581"/>
                  </a:lnTo>
                  <a:lnTo>
                    <a:pt x="5996" y="9791"/>
                  </a:lnTo>
                  <a:lnTo>
                    <a:pt x="6000" y="10000"/>
                  </a:lnTo>
                  <a:lnTo>
                    <a:pt x="6000" y="26000"/>
                  </a:lnTo>
                  <a:lnTo>
                    <a:pt x="10000" y="26000"/>
                  </a:lnTo>
                  <a:lnTo>
                    <a:pt x="10000" y="10000"/>
                  </a:lnTo>
                  <a:lnTo>
                    <a:pt x="9994" y="9651"/>
                  </a:lnTo>
                  <a:lnTo>
                    <a:pt x="9976" y="9302"/>
                  </a:lnTo>
                  <a:lnTo>
                    <a:pt x="9945" y="8955"/>
                  </a:lnTo>
                  <a:lnTo>
                    <a:pt x="9903" y="8608"/>
                  </a:lnTo>
                  <a:lnTo>
                    <a:pt x="9848" y="8264"/>
                  </a:lnTo>
                  <a:lnTo>
                    <a:pt x="9781" y="7921"/>
                  </a:lnTo>
                  <a:lnTo>
                    <a:pt x="9703" y="7581"/>
                  </a:lnTo>
                  <a:lnTo>
                    <a:pt x="9613" y="7244"/>
                  </a:lnTo>
                  <a:lnTo>
                    <a:pt x="9511" y="6910"/>
                  </a:lnTo>
                  <a:lnTo>
                    <a:pt x="9397" y="6580"/>
                  </a:lnTo>
                  <a:lnTo>
                    <a:pt x="9272" y="6254"/>
                  </a:lnTo>
                  <a:lnTo>
                    <a:pt x="9135" y="5933"/>
                  </a:lnTo>
                  <a:lnTo>
                    <a:pt x="8988" y="5616"/>
                  </a:lnTo>
                  <a:lnTo>
                    <a:pt x="8829" y="5305"/>
                  </a:lnTo>
                  <a:lnTo>
                    <a:pt x="8660" y="5000"/>
                  </a:lnTo>
                  <a:lnTo>
                    <a:pt x="8480" y="4701"/>
                  </a:lnTo>
                  <a:lnTo>
                    <a:pt x="8290" y="4408"/>
                  </a:lnTo>
                  <a:lnTo>
                    <a:pt x="8090" y="4122"/>
                  </a:lnTo>
                  <a:lnTo>
                    <a:pt x="7880" y="3843"/>
                  </a:lnTo>
                  <a:lnTo>
                    <a:pt x="7660" y="3572"/>
                  </a:lnTo>
                  <a:lnTo>
                    <a:pt x="7431" y="3309"/>
                  </a:lnTo>
                  <a:lnTo>
                    <a:pt x="7193" y="3053"/>
                  </a:lnTo>
                  <a:lnTo>
                    <a:pt x="6947" y="2807"/>
                  </a:lnTo>
                  <a:lnTo>
                    <a:pt x="6691" y="2569"/>
                  </a:lnTo>
                  <a:lnTo>
                    <a:pt x="6428" y="2340"/>
                  </a:lnTo>
                  <a:lnTo>
                    <a:pt x="6157" y="2120"/>
                  </a:lnTo>
                  <a:lnTo>
                    <a:pt x="5878" y="1910"/>
                  </a:lnTo>
                  <a:lnTo>
                    <a:pt x="5592" y="1710"/>
                  </a:lnTo>
                  <a:lnTo>
                    <a:pt x="5299" y="1520"/>
                  </a:lnTo>
                  <a:lnTo>
                    <a:pt x="5000" y="1340"/>
                  </a:lnTo>
                  <a:lnTo>
                    <a:pt x="4695" y="1171"/>
                  </a:lnTo>
                  <a:lnTo>
                    <a:pt x="4384" y="1012"/>
                  </a:lnTo>
                  <a:lnTo>
                    <a:pt x="4067" y="865"/>
                  </a:lnTo>
                  <a:lnTo>
                    <a:pt x="3746" y="728"/>
                  </a:lnTo>
                  <a:lnTo>
                    <a:pt x="3420" y="603"/>
                  </a:lnTo>
                  <a:lnTo>
                    <a:pt x="3090" y="489"/>
                  </a:lnTo>
                  <a:lnTo>
                    <a:pt x="2756" y="387"/>
                  </a:lnTo>
                  <a:lnTo>
                    <a:pt x="2419" y="297"/>
                  </a:lnTo>
                  <a:lnTo>
                    <a:pt x="2079" y="219"/>
                  </a:lnTo>
                  <a:lnTo>
                    <a:pt x="1736" y="152"/>
                  </a:lnTo>
                  <a:lnTo>
                    <a:pt x="1392" y="97"/>
                  </a:lnTo>
                  <a:lnTo>
                    <a:pt x="1045" y="55"/>
                  </a:lnTo>
                  <a:lnTo>
                    <a:pt x="698" y="24"/>
                  </a:lnTo>
                  <a:lnTo>
                    <a:pt x="349" y="6"/>
                  </a:lnTo>
                  <a:lnTo>
                    <a:pt x="0" y="0"/>
                  </a:lnTo>
                </a:path>
              </a:pathLst>
            </a:custGeom>
            <a:solidFill>
              <a:srgbClr val="FF6600"/>
            </a:solidFill>
            <a:ln w="9525">
              <a:rou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6600"/>
              </a:extrusionClr>
            </a:sp3d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3" name="AutoShape 11"/>
            <p:cNvSpPr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 rot="13176106">
              <a:off x="15074" y="4136"/>
              <a:ext cx="159" cy="2669"/>
            </a:xfrm>
            <a:prstGeom prst="can">
              <a:avLst>
                <a:gd name="adj" fmla="val 124972"/>
              </a:avLst>
            </a:prstGeom>
            <a:solidFill>
              <a:srgbClr val="F7F7D1"/>
            </a:solidFill>
            <a:ln w="9525">
              <a:solidFill>
                <a:schemeClr val="tx1">
                  <a:lumMod val="50000"/>
                  <a:lumOff val="50000"/>
                </a:schemeClr>
              </a:solidFill>
              <a:round/>
            </a:ln>
          </p:spPr>
          <p:txBody>
            <a:bodyPr rot="10800000"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4" name="Freeform 12"/>
            <p:cNvSpPr>
              <a:spLocks noChangeAspect="1" noChangeArrowheads="1"/>
            </p:cNvSpPr>
            <p:nvPr>
              <p:custDataLst>
                <p:tags r:id="rId17"/>
              </p:custDataLst>
            </p:nvPr>
          </p:nvSpPr>
          <p:spPr bwMode="auto">
            <a:xfrm rot="5400000" flipH="1" flipV="1">
              <a:off x="14392" y="4190"/>
              <a:ext cx="566" cy="1749"/>
            </a:xfrm>
            <a:custGeom>
              <a:avLst/>
              <a:gdLst>
                <a:gd name="T0" fmla="*/ 7 w 10000"/>
                <a:gd name="T1" fmla="*/ 163 h 26000"/>
                <a:gd name="T2" fmla="*/ 21 w 10000"/>
                <a:gd name="T3" fmla="*/ 164 h 26000"/>
                <a:gd name="T4" fmla="*/ 35 w 10000"/>
                <a:gd name="T5" fmla="*/ 166 h 26000"/>
                <a:gd name="T6" fmla="*/ 49 w 10000"/>
                <a:gd name="T7" fmla="*/ 170 h 26000"/>
                <a:gd name="T8" fmla="*/ 62 w 10000"/>
                <a:gd name="T9" fmla="*/ 174 h 26000"/>
                <a:gd name="T10" fmla="*/ 76 w 10000"/>
                <a:gd name="T11" fmla="*/ 180 h 26000"/>
                <a:gd name="T12" fmla="*/ 88 w 10000"/>
                <a:gd name="T13" fmla="*/ 187 h 26000"/>
                <a:gd name="T14" fmla="*/ 101 w 10000"/>
                <a:gd name="T15" fmla="*/ 195 h 26000"/>
                <a:gd name="T16" fmla="*/ 113 w 10000"/>
                <a:gd name="T17" fmla="*/ 204 h 26000"/>
                <a:gd name="T18" fmla="*/ 124 w 10000"/>
                <a:gd name="T19" fmla="*/ 214 h 26000"/>
                <a:gd name="T20" fmla="*/ 135 w 10000"/>
                <a:gd name="T21" fmla="*/ 225 h 26000"/>
                <a:gd name="T22" fmla="*/ 145 w 10000"/>
                <a:gd name="T23" fmla="*/ 237 h 26000"/>
                <a:gd name="T24" fmla="*/ 154 w 10000"/>
                <a:gd name="T25" fmla="*/ 250 h 26000"/>
                <a:gd name="T26" fmla="*/ 163 w 10000"/>
                <a:gd name="T27" fmla="*/ 263 h 26000"/>
                <a:gd name="T28" fmla="*/ 171 w 10000"/>
                <a:gd name="T29" fmla="*/ 277 h 26000"/>
                <a:gd name="T30" fmla="*/ 178 w 10000"/>
                <a:gd name="T31" fmla="*/ 292 h 26000"/>
                <a:gd name="T32" fmla="*/ 184 w 10000"/>
                <a:gd name="T33" fmla="*/ 307 h 26000"/>
                <a:gd name="T34" fmla="*/ 189 w 10000"/>
                <a:gd name="T35" fmla="*/ 323 h 26000"/>
                <a:gd name="T36" fmla="*/ 194 w 10000"/>
                <a:gd name="T37" fmla="*/ 339 h 26000"/>
                <a:gd name="T38" fmla="*/ 197 w 10000"/>
                <a:gd name="T39" fmla="*/ 356 h 26000"/>
                <a:gd name="T40" fmla="*/ 200 w 10000"/>
                <a:gd name="T41" fmla="*/ 372 h 26000"/>
                <a:gd name="T42" fmla="*/ 201 w 10000"/>
                <a:gd name="T43" fmla="*/ 389 h 26000"/>
                <a:gd name="T44" fmla="*/ 202 w 10000"/>
                <a:gd name="T45" fmla="*/ 406 h 26000"/>
                <a:gd name="T46" fmla="*/ 336 w 10000"/>
                <a:gd name="T47" fmla="*/ 1056 h 26000"/>
                <a:gd name="T48" fmla="*/ 336 w 10000"/>
                <a:gd name="T49" fmla="*/ 392 h 26000"/>
                <a:gd name="T50" fmla="*/ 334 w 10000"/>
                <a:gd name="T51" fmla="*/ 364 h 26000"/>
                <a:gd name="T52" fmla="*/ 331 w 10000"/>
                <a:gd name="T53" fmla="*/ 336 h 26000"/>
                <a:gd name="T54" fmla="*/ 326 w 10000"/>
                <a:gd name="T55" fmla="*/ 308 h 26000"/>
                <a:gd name="T56" fmla="*/ 320 w 10000"/>
                <a:gd name="T57" fmla="*/ 281 h 26000"/>
                <a:gd name="T58" fmla="*/ 312 w 10000"/>
                <a:gd name="T59" fmla="*/ 254 h 26000"/>
                <a:gd name="T60" fmla="*/ 302 w 10000"/>
                <a:gd name="T61" fmla="*/ 228 h 26000"/>
                <a:gd name="T62" fmla="*/ 291 w 10000"/>
                <a:gd name="T63" fmla="*/ 203 h 26000"/>
                <a:gd name="T64" fmla="*/ 279 w 10000"/>
                <a:gd name="T65" fmla="*/ 179 h 26000"/>
                <a:gd name="T66" fmla="*/ 265 w 10000"/>
                <a:gd name="T67" fmla="*/ 156 h 26000"/>
                <a:gd name="T68" fmla="*/ 250 w 10000"/>
                <a:gd name="T69" fmla="*/ 134 h 26000"/>
                <a:gd name="T70" fmla="*/ 233 w 10000"/>
                <a:gd name="T71" fmla="*/ 114 h 26000"/>
                <a:gd name="T72" fmla="*/ 216 w 10000"/>
                <a:gd name="T73" fmla="*/ 95 h 26000"/>
                <a:gd name="T74" fmla="*/ 198 w 10000"/>
                <a:gd name="T75" fmla="*/ 78 h 26000"/>
                <a:gd name="T76" fmla="*/ 178 w 10000"/>
                <a:gd name="T77" fmla="*/ 62 h 26000"/>
                <a:gd name="T78" fmla="*/ 158 w 10000"/>
                <a:gd name="T79" fmla="*/ 48 h 26000"/>
                <a:gd name="T80" fmla="*/ 137 w 10000"/>
                <a:gd name="T81" fmla="*/ 35 h 26000"/>
                <a:gd name="T82" fmla="*/ 115 w 10000"/>
                <a:gd name="T83" fmla="*/ 24 h 26000"/>
                <a:gd name="T84" fmla="*/ 93 w 10000"/>
                <a:gd name="T85" fmla="*/ 16 h 26000"/>
                <a:gd name="T86" fmla="*/ 70 w 10000"/>
                <a:gd name="T87" fmla="*/ 9 h 26000"/>
                <a:gd name="T88" fmla="*/ 47 w 10000"/>
                <a:gd name="T89" fmla="*/ 4 h 26000"/>
                <a:gd name="T90" fmla="*/ 23 w 10000"/>
                <a:gd name="T91" fmla="*/ 1 h 26000"/>
                <a:gd name="T92" fmla="*/ 0 w 10000"/>
                <a:gd name="T93" fmla="*/ 0 h 26000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0000"/>
                <a:gd name="T142" fmla="*/ 0 h 26000"/>
                <a:gd name="T143" fmla="*/ 10000 w 10000"/>
                <a:gd name="T144" fmla="*/ 26000 h 26000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0000" h="26000">
                  <a:moveTo>
                    <a:pt x="0" y="4000"/>
                  </a:moveTo>
                  <a:lnTo>
                    <a:pt x="209" y="4004"/>
                  </a:lnTo>
                  <a:lnTo>
                    <a:pt x="419" y="4015"/>
                  </a:lnTo>
                  <a:lnTo>
                    <a:pt x="627" y="4033"/>
                  </a:lnTo>
                  <a:lnTo>
                    <a:pt x="835" y="4058"/>
                  </a:lnTo>
                  <a:lnTo>
                    <a:pt x="1042" y="4091"/>
                  </a:lnTo>
                  <a:lnTo>
                    <a:pt x="1247" y="4131"/>
                  </a:lnTo>
                  <a:lnTo>
                    <a:pt x="1452" y="4178"/>
                  </a:lnTo>
                  <a:lnTo>
                    <a:pt x="1654" y="4232"/>
                  </a:lnTo>
                  <a:lnTo>
                    <a:pt x="1854" y="4294"/>
                  </a:lnTo>
                  <a:lnTo>
                    <a:pt x="2052" y="4362"/>
                  </a:lnTo>
                  <a:lnTo>
                    <a:pt x="2248" y="4437"/>
                  </a:lnTo>
                  <a:lnTo>
                    <a:pt x="2440" y="4519"/>
                  </a:lnTo>
                  <a:lnTo>
                    <a:pt x="2630" y="4607"/>
                  </a:lnTo>
                  <a:lnTo>
                    <a:pt x="2817" y="4702"/>
                  </a:lnTo>
                  <a:lnTo>
                    <a:pt x="3000" y="4804"/>
                  </a:lnTo>
                  <a:lnTo>
                    <a:pt x="3180" y="4912"/>
                  </a:lnTo>
                  <a:lnTo>
                    <a:pt x="3355" y="5026"/>
                  </a:lnTo>
                  <a:lnTo>
                    <a:pt x="3527" y="5146"/>
                  </a:lnTo>
                  <a:lnTo>
                    <a:pt x="3694" y="5272"/>
                  </a:lnTo>
                  <a:lnTo>
                    <a:pt x="3857" y="5404"/>
                  </a:lnTo>
                  <a:lnTo>
                    <a:pt x="4015" y="5541"/>
                  </a:lnTo>
                  <a:lnTo>
                    <a:pt x="4168" y="5684"/>
                  </a:lnTo>
                  <a:lnTo>
                    <a:pt x="4316" y="5832"/>
                  </a:lnTo>
                  <a:lnTo>
                    <a:pt x="4459" y="5985"/>
                  </a:lnTo>
                  <a:lnTo>
                    <a:pt x="4596" y="6143"/>
                  </a:lnTo>
                  <a:lnTo>
                    <a:pt x="4728" y="6306"/>
                  </a:lnTo>
                  <a:lnTo>
                    <a:pt x="4854" y="6473"/>
                  </a:lnTo>
                  <a:lnTo>
                    <a:pt x="4974" y="6645"/>
                  </a:lnTo>
                  <a:lnTo>
                    <a:pt x="5088" y="6820"/>
                  </a:lnTo>
                  <a:lnTo>
                    <a:pt x="5196" y="7000"/>
                  </a:lnTo>
                  <a:lnTo>
                    <a:pt x="5298" y="7183"/>
                  </a:lnTo>
                  <a:lnTo>
                    <a:pt x="5393" y="7370"/>
                  </a:lnTo>
                  <a:lnTo>
                    <a:pt x="5481" y="7560"/>
                  </a:lnTo>
                  <a:lnTo>
                    <a:pt x="5563" y="7752"/>
                  </a:lnTo>
                  <a:lnTo>
                    <a:pt x="5638" y="7948"/>
                  </a:lnTo>
                  <a:lnTo>
                    <a:pt x="5706" y="8146"/>
                  </a:lnTo>
                  <a:lnTo>
                    <a:pt x="5768" y="8346"/>
                  </a:lnTo>
                  <a:lnTo>
                    <a:pt x="5822" y="8548"/>
                  </a:lnTo>
                  <a:lnTo>
                    <a:pt x="5869" y="8753"/>
                  </a:lnTo>
                  <a:lnTo>
                    <a:pt x="5909" y="8958"/>
                  </a:lnTo>
                  <a:lnTo>
                    <a:pt x="5942" y="9165"/>
                  </a:lnTo>
                  <a:lnTo>
                    <a:pt x="5967" y="9373"/>
                  </a:lnTo>
                  <a:lnTo>
                    <a:pt x="5985" y="9581"/>
                  </a:lnTo>
                  <a:lnTo>
                    <a:pt x="5996" y="9791"/>
                  </a:lnTo>
                  <a:lnTo>
                    <a:pt x="6000" y="10000"/>
                  </a:lnTo>
                  <a:lnTo>
                    <a:pt x="6000" y="26000"/>
                  </a:lnTo>
                  <a:lnTo>
                    <a:pt x="10000" y="26000"/>
                  </a:lnTo>
                  <a:lnTo>
                    <a:pt x="10000" y="10000"/>
                  </a:lnTo>
                  <a:lnTo>
                    <a:pt x="9994" y="9651"/>
                  </a:lnTo>
                  <a:lnTo>
                    <a:pt x="9976" y="9302"/>
                  </a:lnTo>
                  <a:lnTo>
                    <a:pt x="9945" y="8955"/>
                  </a:lnTo>
                  <a:lnTo>
                    <a:pt x="9903" y="8608"/>
                  </a:lnTo>
                  <a:lnTo>
                    <a:pt x="9848" y="8264"/>
                  </a:lnTo>
                  <a:lnTo>
                    <a:pt x="9781" y="7921"/>
                  </a:lnTo>
                  <a:lnTo>
                    <a:pt x="9703" y="7581"/>
                  </a:lnTo>
                  <a:lnTo>
                    <a:pt x="9613" y="7244"/>
                  </a:lnTo>
                  <a:lnTo>
                    <a:pt x="9511" y="6910"/>
                  </a:lnTo>
                  <a:lnTo>
                    <a:pt x="9397" y="6580"/>
                  </a:lnTo>
                  <a:lnTo>
                    <a:pt x="9272" y="6254"/>
                  </a:lnTo>
                  <a:lnTo>
                    <a:pt x="9135" y="5933"/>
                  </a:lnTo>
                  <a:lnTo>
                    <a:pt x="8988" y="5616"/>
                  </a:lnTo>
                  <a:lnTo>
                    <a:pt x="8829" y="5305"/>
                  </a:lnTo>
                  <a:lnTo>
                    <a:pt x="8660" y="5000"/>
                  </a:lnTo>
                  <a:lnTo>
                    <a:pt x="8480" y="4701"/>
                  </a:lnTo>
                  <a:lnTo>
                    <a:pt x="8290" y="4408"/>
                  </a:lnTo>
                  <a:lnTo>
                    <a:pt x="8090" y="4122"/>
                  </a:lnTo>
                  <a:lnTo>
                    <a:pt x="7880" y="3843"/>
                  </a:lnTo>
                  <a:lnTo>
                    <a:pt x="7660" y="3572"/>
                  </a:lnTo>
                  <a:lnTo>
                    <a:pt x="7431" y="3309"/>
                  </a:lnTo>
                  <a:lnTo>
                    <a:pt x="7193" y="3053"/>
                  </a:lnTo>
                  <a:lnTo>
                    <a:pt x="6947" y="2807"/>
                  </a:lnTo>
                  <a:lnTo>
                    <a:pt x="6691" y="2569"/>
                  </a:lnTo>
                  <a:lnTo>
                    <a:pt x="6428" y="2340"/>
                  </a:lnTo>
                  <a:lnTo>
                    <a:pt x="6157" y="2120"/>
                  </a:lnTo>
                  <a:lnTo>
                    <a:pt x="5878" y="1910"/>
                  </a:lnTo>
                  <a:lnTo>
                    <a:pt x="5592" y="1710"/>
                  </a:lnTo>
                  <a:lnTo>
                    <a:pt x="5299" y="1520"/>
                  </a:lnTo>
                  <a:lnTo>
                    <a:pt x="5000" y="1340"/>
                  </a:lnTo>
                  <a:lnTo>
                    <a:pt x="4695" y="1171"/>
                  </a:lnTo>
                  <a:lnTo>
                    <a:pt x="4384" y="1012"/>
                  </a:lnTo>
                  <a:lnTo>
                    <a:pt x="4067" y="865"/>
                  </a:lnTo>
                  <a:lnTo>
                    <a:pt x="3746" y="728"/>
                  </a:lnTo>
                  <a:lnTo>
                    <a:pt x="3420" y="603"/>
                  </a:lnTo>
                  <a:lnTo>
                    <a:pt x="3090" y="489"/>
                  </a:lnTo>
                  <a:lnTo>
                    <a:pt x="2756" y="387"/>
                  </a:lnTo>
                  <a:lnTo>
                    <a:pt x="2419" y="297"/>
                  </a:lnTo>
                  <a:lnTo>
                    <a:pt x="2079" y="219"/>
                  </a:lnTo>
                  <a:lnTo>
                    <a:pt x="1736" y="152"/>
                  </a:lnTo>
                  <a:lnTo>
                    <a:pt x="1392" y="97"/>
                  </a:lnTo>
                  <a:lnTo>
                    <a:pt x="1045" y="55"/>
                  </a:lnTo>
                  <a:lnTo>
                    <a:pt x="698" y="24"/>
                  </a:lnTo>
                  <a:lnTo>
                    <a:pt x="349" y="6"/>
                  </a:lnTo>
                  <a:lnTo>
                    <a:pt x="0" y="0"/>
                  </a:lnTo>
                </a:path>
              </a:pathLst>
            </a:custGeom>
            <a:solidFill>
              <a:srgbClr val="3366FF"/>
            </a:solidFill>
            <a:ln w="9525">
              <a:rou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3366FF"/>
              </a:extrusionClr>
            </a:sp3d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5" name="Text Box 22"/>
            <p:cNvSpPr txBox="1"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15402" y="4902"/>
              <a:ext cx="374" cy="6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000" b="1" i="1" u="none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I</a:t>
              </a:r>
            </a:p>
          </p:txBody>
        </p:sp>
        <p:sp>
          <p:nvSpPr>
            <p:cNvPr id="86" name="Line 60"/>
            <p:cNvSpPr>
              <a:spLocks noChangeShapeType="1"/>
            </p:cNvSpPr>
            <p:nvPr>
              <p:custDataLst>
                <p:tags r:id="rId19"/>
              </p:custDataLst>
            </p:nvPr>
          </p:nvSpPr>
          <p:spPr bwMode="auto">
            <a:xfrm>
              <a:off x="14467" y="5182"/>
              <a:ext cx="686" cy="1"/>
            </a:xfrm>
            <a:prstGeom prst="line">
              <a:avLst/>
            </a:prstGeom>
            <a:noFill/>
            <a:ln w="38100">
              <a:solidFill>
                <a:srgbClr val="00B050"/>
              </a:solidFill>
              <a:round/>
              <a:head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7" name="Text Box 61"/>
            <p:cNvSpPr txBox="1">
              <a:spLocks noChangeArrowheads="1"/>
            </p:cNvSpPr>
            <p:nvPr>
              <p:custDataLst>
                <p:tags r:id="rId20"/>
              </p:custDataLst>
            </p:nvPr>
          </p:nvSpPr>
          <p:spPr bwMode="auto">
            <a:xfrm>
              <a:off x="14157" y="5125"/>
              <a:ext cx="570" cy="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400" b="1" i="1" u="none" strike="noStrike" kern="0" cap="none" spc="0" normalizeH="0" baseline="0" noProof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F</a:t>
              </a:r>
            </a:p>
          </p:txBody>
        </p:sp>
        <p:sp>
          <p:nvSpPr>
            <p:cNvPr id="91" name="Text Box 7"/>
            <p:cNvSpPr txBox="1">
              <a:spLocks noChangeArrowheads="1"/>
            </p:cNvSpPr>
            <p:nvPr>
              <p:custDataLst>
                <p:tags r:id="rId21"/>
              </p:custDataLst>
            </p:nvPr>
          </p:nvSpPr>
          <p:spPr bwMode="auto">
            <a:xfrm>
              <a:off x="15030" y="6141"/>
              <a:ext cx="938" cy="6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  <a:scene3d>
                <a:camera prst="orthographicFront"/>
                <a:lightRig rig="threePt" dir="t"/>
              </a:scene3d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000" b="1" i="0" u="none" strike="noStrike" kern="0" cap="none" spc="0" normalizeH="0" baseline="0" noProof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S</a:t>
              </a:r>
            </a:p>
          </p:txBody>
        </p:sp>
        <p:sp>
          <p:nvSpPr>
            <p:cNvPr id="94" name="Text Box 7"/>
            <p:cNvSpPr txBox="1">
              <a:spLocks noChangeArrowheads="1"/>
            </p:cNvSpPr>
            <p:nvPr>
              <p:custDataLst>
                <p:tags r:id="rId22"/>
              </p:custDataLst>
            </p:nvPr>
          </p:nvSpPr>
          <p:spPr bwMode="auto">
            <a:xfrm>
              <a:off x="15230" y="3767"/>
              <a:ext cx="1455" cy="6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  <a:scene3d>
                <a:camera prst="orthographicFront"/>
                <a:lightRig rig="threePt" dir="t"/>
              </a:scene3d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000" b="1" i="0" u="none" strike="noStrike" kern="0" cap="none" spc="0" normalizeH="0" baseline="0" noProof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N</a:t>
              </a:r>
            </a:p>
          </p:txBody>
        </p:sp>
        <p:cxnSp>
          <p:nvCxnSpPr>
            <p:cNvPr id="97" name="直接箭头连接符 96"/>
            <p:cNvCxnSpPr/>
            <p:nvPr>
              <p:custDataLst>
                <p:tags r:id="rId23"/>
              </p:custDataLst>
            </p:nvPr>
          </p:nvCxnSpPr>
          <p:spPr>
            <a:xfrm flipV="1">
              <a:off x="14817" y="5135"/>
              <a:ext cx="617" cy="737"/>
            </a:xfrm>
            <a:prstGeom prst="straightConnector1">
              <a:avLst/>
            </a:prstGeom>
            <a:ln w="44450" cmpd="sng">
              <a:solidFill>
                <a:srgbClr val="FF0000"/>
              </a:solidFill>
              <a:prstDash val="soli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0" name="组合 99"/>
          <p:cNvGrpSpPr/>
          <p:nvPr/>
        </p:nvGrpSpPr>
        <p:grpSpPr>
          <a:xfrm>
            <a:off x="6773545" y="2392045"/>
            <a:ext cx="1678305" cy="1950720"/>
            <a:chOff x="10667" y="3767"/>
            <a:chExt cx="2643" cy="3072"/>
          </a:xfrm>
        </p:grpSpPr>
        <p:sp>
          <p:nvSpPr>
            <p:cNvPr id="70" name="Freeform 10"/>
            <p:cNvSpPr>
              <a:spLocks noChangeAspect="1" noChangeArrowheads="1"/>
            </p:cNvSpPr>
            <p:nvPr>
              <p:custDataLst>
                <p:tags r:id="rId6"/>
              </p:custDataLst>
            </p:nvPr>
          </p:nvSpPr>
          <p:spPr bwMode="auto">
            <a:xfrm rot="5400000" flipV="1">
              <a:off x="11146" y="4993"/>
              <a:ext cx="575" cy="1532"/>
            </a:xfrm>
            <a:custGeom>
              <a:avLst/>
              <a:gdLst>
                <a:gd name="T0" fmla="*/ 7 w 10000"/>
                <a:gd name="T1" fmla="*/ 163 h 26000"/>
                <a:gd name="T2" fmla="*/ 21 w 10000"/>
                <a:gd name="T3" fmla="*/ 164 h 26000"/>
                <a:gd name="T4" fmla="*/ 35 w 10000"/>
                <a:gd name="T5" fmla="*/ 166 h 26000"/>
                <a:gd name="T6" fmla="*/ 49 w 10000"/>
                <a:gd name="T7" fmla="*/ 170 h 26000"/>
                <a:gd name="T8" fmla="*/ 62 w 10000"/>
                <a:gd name="T9" fmla="*/ 174 h 26000"/>
                <a:gd name="T10" fmla="*/ 76 w 10000"/>
                <a:gd name="T11" fmla="*/ 180 h 26000"/>
                <a:gd name="T12" fmla="*/ 88 w 10000"/>
                <a:gd name="T13" fmla="*/ 187 h 26000"/>
                <a:gd name="T14" fmla="*/ 101 w 10000"/>
                <a:gd name="T15" fmla="*/ 195 h 26000"/>
                <a:gd name="T16" fmla="*/ 113 w 10000"/>
                <a:gd name="T17" fmla="*/ 204 h 26000"/>
                <a:gd name="T18" fmla="*/ 124 w 10000"/>
                <a:gd name="T19" fmla="*/ 214 h 26000"/>
                <a:gd name="T20" fmla="*/ 135 w 10000"/>
                <a:gd name="T21" fmla="*/ 225 h 26000"/>
                <a:gd name="T22" fmla="*/ 145 w 10000"/>
                <a:gd name="T23" fmla="*/ 237 h 26000"/>
                <a:gd name="T24" fmla="*/ 154 w 10000"/>
                <a:gd name="T25" fmla="*/ 250 h 26000"/>
                <a:gd name="T26" fmla="*/ 163 w 10000"/>
                <a:gd name="T27" fmla="*/ 263 h 26000"/>
                <a:gd name="T28" fmla="*/ 171 w 10000"/>
                <a:gd name="T29" fmla="*/ 277 h 26000"/>
                <a:gd name="T30" fmla="*/ 178 w 10000"/>
                <a:gd name="T31" fmla="*/ 292 h 26000"/>
                <a:gd name="T32" fmla="*/ 184 w 10000"/>
                <a:gd name="T33" fmla="*/ 307 h 26000"/>
                <a:gd name="T34" fmla="*/ 189 w 10000"/>
                <a:gd name="T35" fmla="*/ 323 h 26000"/>
                <a:gd name="T36" fmla="*/ 194 w 10000"/>
                <a:gd name="T37" fmla="*/ 339 h 26000"/>
                <a:gd name="T38" fmla="*/ 197 w 10000"/>
                <a:gd name="T39" fmla="*/ 356 h 26000"/>
                <a:gd name="T40" fmla="*/ 200 w 10000"/>
                <a:gd name="T41" fmla="*/ 372 h 26000"/>
                <a:gd name="T42" fmla="*/ 201 w 10000"/>
                <a:gd name="T43" fmla="*/ 389 h 26000"/>
                <a:gd name="T44" fmla="*/ 202 w 10000"/>
                <a:gd name="T45" fmla="*/ 406 h 26000"/>
                <a:gd name="T46" fmla="*/ 336 w 10000"/>
                <a:gd name="T47" fmla="*/ 1056 h 26000"/>
                <a:gd name="T48" fmla="*/ 336 w 10000"/>
                <a:gd name="T49" fmla="*/ 392 h 26000"/>
                <a:gd name="T50" fmla="*/ 334 w 10000"/>
                <a:gd name="T51" fmla="*/ 364 h 26000"/>
                <a:gd name="T52" fmla="*/ 331 w 10000"/>
                <a:gd name="T53" fmla="*/ 336 h 26000"/>
                <a:gd name="T54" fmla="*/ 326 w 10000"/>
                <a:gd name="T55" fmla="*/ 308 h 26000"/>
                <a:gd name="T56" fmla="*/ 320 w 10000"/>
                <a:gd name="T57" fmla="*/ 281 h 26000"/>
                <a:gd name="T58" fmla="*/ 312 w 10000"/>
                <a:gd name="T59" fmla="*/ 254 h 26000"/>
                <a:gd name="T60" fmla="*/ 302 w 10000"/>
                <a:gd name="T61" fmla="*/ 228 h 26000"/>
                <a:gd name="T62" fmla="*/ 291 w 10000"/>
                <a:gd name="T63" fmla="*/ 203 h 26000"/>
                <a:gd name="T64" fmla="*/ 279 w 10000"/>
                <a:gd name="T65" fmla="*/ 179 h 26000"/>
                <a:gd name="T66" fmla="*/ 265 w 10000"/>
                <a:gd name="T67" fmla="*/ 156 h 26000"/>
                <a:gd name="T68" fmla="*/ 250 w 10000"/>
                <a:gd name="T69" fmla="*/ 134 h 26000"/>
                <a:gd name="T70" fmla="*/ 233 w 10000"/>
                <a:gd name="T71" fmla="*/ 114 h 26000"/>
                <a:gd name="T72" fmla="*/ 216 w 10000"/>
                <a:gd name="T73" fmla="*/ 95 h 26000"/>
                <a:gd name="T74" fmla="*/ 198 w 10000"/>
                <a:gd name="T75" fmla="*/ 78 h 26000"/>
                <a:gd name="T76" fmla="*/ 178 w 10000"/>
                <a:gd name="T77" fmla="*/ 62 h 26000"/>
                <a:gd name="T78" fmla="*/ 158 w 10000"/>
                <a:gd name="T79" fmla="*/ 48 h 26000"/>
                <a:gd name="T80" fmla="*/ 137 w 10000"/>
                <a:gd name="T81" fmla="*/ 35 h 26000"/>
                <a:gd name="T82" fmla="*/ 115 w 10000"/>
                <a:gd name="T83" fmla="*/ 24 h 26000"/>
                <a:gd name="T84" fmla="*/ 93 w 10000"/>
                <a:gd name="T85" fmla="*/ 16 h 26000"/>
                <a:gd name="T86" fmla="*/ 70 w 10000"/>
                <a:gd name="T87" fmla="*/ 9 h 26000"/>
                <a:gd name="T88" fmla="*/ 47 w 10000"/>
                <a:gd name="T89" fmla="*/ 4 h 26000"/>
                <a:gd name="T90" fmla="*/ 23 w 10000"/>
                <a:gd name="T91" fmla="*/ 1 h 26000"/>
                <a:gd name="T92" fmla="*/ 0 w 10000"/>
                <a:gd name="T93" fmla="*/ 0 h 26000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0000"/>
                <a:gd name="T142" fmla="*/ 0 h 26000"/>
                <a:gd name="T143" fmla="*/ 10000 w 10000"/>
                <a:gd name="T144" fmla="*/ 26000 h 26000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0000" h="26000">
                  <a:moveTo>
                    <a:pt x="0" y="4000"/>
                  </a:moveTo>
                  <a:lnTo>
                    <a:pt x="209" y="4004"/>
                  </a:lnTo>
                  <a:lnTo>
                    <a:pt x="419" y="4015"/>
                  </a:lnTo>
                  <a:lnTo>
                    <a:pt x="627" y="4033"/>
                  </a:lnTo>
                  <a:lnTo>
                    <a:pt x="835" y="4058"/>
                  </a:lnTo>
                  <a:lnTo>
                    <a:pt x="1042" y="4091"/>
                  </a:lnTo>
                  <a:lnTo>
                    <a:pt x="1247" y="4131"/>
                  </a:lnTo>
                  <a:lnTo>
                    <a:pt x="1452" y="4178"/>
                  </a:lnTo>
                  <a:lnTo>
                    <a:pt x="1654" y="4232"/>
                  </a:lnTo>
                  <a:lnTo>
                    <a:pt x="1854" y="4294"/>
                  </a:lnTo>
                  <a:lnTo>
                    <a:pt x="2052" y="4362"/>
                  </a:lnTo>
                  <a:lnTo>
                    <a:pt x="2248" y="4437"/>
                  </a:lnTo>
                  <a:lnTo>
                    <a:pt x="2440" y="4519"/>
                  </a:lnTo>
                  <a:lnTo>
                    <a:pt x="2630" y="4607"/>
                  </a:lnTo>
                  <a:lnTo>
                    <a:pt x="2817" y="4702"/>
                  </a:lnTo>
                  <a:lnTo>
                    <a:pt x="3000" y="4804"/>
                  </a:lnTo>
                  <a:lnTo>
                    <a:pt x="3180" y="4912"/>
                  </a:lnTo>
                  <a:lnTo>
                    <a:pt x="3355" y="5026"/>
                  </a:lnTo>
                  <a:lnTo>
                    <a:pt x="3527" y="5146"/>
                  </a:lnTo>
                  <a:lnTo>
                    <a:pt x="3694" y="5272"/>
                  </a:lnTo>
                  <a:lnTo>
                    <a:pt x="3857" y="5404"/>
                  </a:lnTo>
                  <a:lnTo>
                    <a:pt x="4015" y="5541"/>
                  </a:lnTo>
                  <a:lnTo>
                    <a:pt x="4168" y="5684"/>
                  </a:lnTo>
                  <a:lnTo>
                    <a:pt x="4316" y="5832"/>
                  </a:lnTo>
                  <a:lnTo>
                    <a:pt x="4459" y="5985"/>
                  </a:lnTo>
                  <a:lnTo>
                    <a:pt x="4596" y="6143"/>
                  </a:lnTo>
                  <a:lnTo>
                    <a:pt x="4728" y="6306"/>
                  </a:lnTo>
                  <a:lnTo>
                    <a:pt x="4854" y="6473"/>
                  </a:lnTo>
                  <a:lnTo>
                    <a:pt x="4974" y="6645"/>
                  </a:lnTo>
                  <a:lnTo>
                    <a:pt x="5088" y="6820"/>
                  </a:lnTo>
                  <a:lnTo>
                    <a:pt x="5196" y="7000"/>
                  </a:lnTo>
                  <a:lnTo>
                    <a:pt x="5298" y="7183"/>
                  </a:lnTo>
                  <a:lnTo>
                    <a:pt x="5393" y="7370"/>
                  </a:lnTo>
                  <a:lnTo>
                    <a:pt x="5481" y="7560"/>
                  </a:lnTo>
                  <a:lnTo>
                    <a:pt x="5563" y="7752"/>
                  </a:lnTo>
                  <a:lnTo>
                    <a:pt x="5638" y="7948"/>
                  </a:lnTo>
                  <a:lnTo>
                    <a:pt x="5706" y="8146"/>
                  </a:lnTo>
                  <a:lnTo>
                    <a:pt x="5768" y="8346"/>
                  </a:lnTo>
                  <a:lnTo>
                    <a:pt x="5822" y="8548"/>
                  </a:lnTo>
                  <a:lnTo>
                    <a:pt x="5869" y="8753"/>
                  </a:lnTo>
                  <a:lnTo>
                    <a:pt x="5909" y="8958"/>
                  </a:lnTo>
                  <a:lnTo>
                    <a:pt x="5942" y="9165"/>
                  </a:lnTo>
                  <a:lnTo>
                    <a:pt x="5967" y="9373"/>
                  </a:lnTo>
                  <a:lnTo>
                    <a:pt x="5985" y="9581"/>
                  </a:lnTo>
                  <a:lnTo>
                    <a:pt x="5996" y="9791"/>
                  </a:lnTo>
                  <a:lnTo>
                    <a:pt x="6000" y="10000"/>
                  </a:lnTo>
                  <a:lnTo>
                    <a:pt x="6000" y="26000"/>
                  </a:lnTo>
                  <a:lnTo>
                    <a:pt x="10000" y="26000"/>
                  </a:lnTo>
                  <a:lnTo>
                    <a:pt x="10000" y="10000"/>
                  </a:lnTo>
                  <a:lnTo>
                    <a:pt x="9994" y="9651"/>
                  </a:lnTo>
                  <a:lnTo>
                    <a:pt x="9976" y="9302"/>
                  </a:lnTo>
                  <a:lnTo>
                    <a:pt x="9945" y="8955"/>
                  </a:lnTo>
                  <a:lnTo>
                    <a:pt x="9903" y="8608"/>
                  </a:lnTo>
                  <a:lnTo>
                    <a:pt x="9848" y="8264"/>
                  </a:lnTo>
                  <a:lnTo>
                    <a:pt x="9781" y="7921"/>
                  </a:lnTo>
                  <a:lnTo>
                    <a:pt x="9703" y="7581"/>
                  </a:lnTo>
                  <a:lnTo>
                    <a:pt x="9613" y="7244"/>
                  </a:lnTo>
                  <a:lnTo>
                    <a:pt x="9511" y="6910"/>
                  </a:lnTo>
                  <a:lnTo>
                    <a:pt x="9397" y="6580"/>
                  </a:lnTo>
                  <a:lnTo>
                    <a:pt x="9272" y="6254"/>
                  </a:lnTo>
                  <a:lnTo>
                    <a:pt x="9135" y="5933"/>
                  </a:lnTo>
                  <a:lnTo>
                    <a:pt x="8988" y="5616"/>
                  </a:lnTo>
                  <a:lnTo>
                    <a:pt x="8829" y="5305"/>
                  </a:lnTo>
                  <a:lnTo>
                    <a:pt x="8660" y="5000"/>
                  </a:lnTo>
                  <a:lnTo>
                    <a:pt x="8480" y="4701"/>
                  </a:lnTo>
                  <a:lnTo>
                    <a:pt x="8290" y="4408"/>
                  </a:lnTo>
                  <a:lnTo>
                    <a:pt x="8090" y="4122"/>
                  </a:lnTo>
                  <a:lnTo>
                    <a:pt x="7880" y="3843"/>
                  </a:lnTo>
                  <a:lnTo>
                    <a:pt x="7660" y="3572"/>
                  </a:lnTo>
                  <a:lnTo>
                    <a:pt x="7431" y="3309"/>
                  </a:lnTo>
                  <a:lnTo>
                    <a:pt x="7193" y="3053"/>
                  </a:lnTo>
                  <a:lnTo>
                    <a:pt x="6947" y="2807"/>
                  </a:lnTo>
                  <a:lnTo>
                    <a:pt x="6691" y="2569"/>
                  </a:lnTo>
                  <a:lnTo>
                    <a:pt x="6428" y="2340"/>
                  </a:lnTo>
                  <a:lnTo>
                    <a:pt x="6157" y="2120"/>
                  </a:lnTo>
                  <a:lnTo>
                    <a:pt x="5878" y="1910"/>
                  </a:lnTo>
                  <a:lnTo>
                    <a:pt x="5592" y="1710"/>
                  </a:lnTo>
                  <a:lnTo>
                    <a:pt x="5299" y="1520"/>
                  </a:lnTo>
                  <a:lnTo>
                    <a:pt x="5000" y="1340"/>
                  </a:lnTo>
                  <a:lnTo>
                    <a:pt x="4695" y="1171"/>
                  </a:lnTo>
                  <a:lnTo>
                    <a:pt x="4384" y="1012"/>
                  </a:lnTo>
                  <a:lnTo>
                    <a:pt x="4067" y="865"/>
                  </a:lnTo>
                  <a:lnTo>
                    <a:pt x="3746" y="728"/>
                  </a:lnTo>
                  <a:lnTo>
                    <a:pt x="3420" y="603"/>
                  </a:lnTo>
                  <a:lnTo>
                    <a:pt x="3090" y="489"/>
                  </a:lnTo>
                  <a:lnTo>
                    <a:pt x="2756" y="387"/>
                  </a:lnTo>
                  <a:lnTo>
                    <a:pt x="2419" y="297"/>
                  </a:lnTo>
                  <a:lnTo>
                    <a:pt x="2079" y="219"/>
                  </a:lnTo>
                  <a:lnTo>
                    <a:pt x="1736" y="152"/>
                  </a:lnTo>
                  <a:lnTo>
                    <a:pt x="1392" y="97"/>
                  </a:lnTo>
                  <a:lnTo>
                    <a:pt x="1045" y="55"/>
                  </a:lnTo>
                  <a:lnTo>
                    <a:pt x="698" y="24"/>
                  </a:lnTo>
                  <a:lnTo>
                    <a:pt x="349" y="6"/>
                  </a:lnTo>
                  <a:lnTo>
                    <a:pt x="0" y="0"/>
                  </a:lnTo>
                </a:path>
              </a:pathLst>
            </a:custGeom>
            <a:solidFill>
              <a:srgbClr val="FF6600"/>
            </a:solidFill>
            <a:ln w="9525">
              <a:rou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6600"/>
              </a:extrusionClr>
            </a:sp3d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1" name="AutoShape 11"/>
            <p:cNvSpPr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 rot="13176106">
              <a:off x="11865" y="4129"/>
              <a:ext cx="140" cy="2711"/>
            </a:xfrm>
            <a:prstGeom prst="can">
              <a:avLst>
                <a:gd name="adj" fmla="val 124972"/>
              </a:avLst>
            </a:prstGeom>
            <a:solidFill>
              <a:srgbClr val="F7F7D1"/>
            </a:solidFill>
            <a:ln w="9525">
              <a:solidFill>
                <a:schemeClr val="tx1">
                  <a:lumMod val="50000"/>
                  <a:lumOff val="50000"/>
                </a:schemeClr>
              </a:solidFill>
              <a:round/>
            </a:ln>
          </p:spPr>
          <p:txBody>
            <a:bodyPr rot="10800000"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2" name="Freeform 12"/>
            <p:cNvSpPr>
              <a:spLocks noChangeAspect="1" noChangeArrowheads="1"/>
            </p:cNvSpPr>
            <p:nvPr>
              <p:custDataLst>
                <p:tags r:id="rId8"/>
              </p:custDataLst>
            </p:nvPr>
          </p:nvSpPr>
          <p:spPr bwMode="auto">
            <a:xfrm rot="5400000" flipH="1" flipV="1">
              <a:off x="11146" y="4417"/>
              <a:ext cx="575" cy="1532"/>
            </a:xfrm>
            <a:custGeom>
              <a:avLst/>
              <a:gdLst>
                <a:gd name="T0" fmla="*/ 7 w 10000"/>
                <a:gd name="T1" fmla="*/ 163 h 26000"/>
                <a:gd name="T2" fmla="*/ 21 w 10000"/>
                <a:gd name="T3" fmla="*/ 164 h 26000"/>
                <a:gd name="T4" fmla="*/ 35 w 10000"/>
                <a:gd name="T5" fmla="*/ 166 h 26000"/>
                <a:gd name="T6" fmla="*/ 49 w 10000"/>
                <a:gd name="T7" fmla="*/ 170 h 26000"/>
                <a:gd name="T8" fmla="*/ 62 w 10000"/>
                <a:gd name="T9" fmla="*/ 174 h 26000"/>
                <a:gd name="T10" fmla="*/ 76 w 10000"/>
                <a:gd name="T11" fmla="*/ 180 h 26000"/>
                <a:gd name="T12" fmla="*/ 88 w 10000"/>
                <a:gd name="T13" fmla="*/ 187 h 26000"/>
                <a:gd name="T14" fmla="*/ 101 w 10000"/>
                <a:gd name="T15" fmla="*/ 195 h 26000"/>
                <a:gd name="T16" fmla="*/ 113 w 10000"/>
                <a:gd name="T17" fmla="*/ 204 h 26000"/>
                <a:gd name="T18" fmla="*/ 124 w 10000"/>
                <a:gd name="T19" fmla="*/ 214 h 26000"/>
                <a:gd name="T20" fmla="*/ 135 w 10000"/>
                <a:gd name="T21" fmla="*/ 225 h 26000"/>
                <a:gd name="T22" fmla="*/ 145 w 10000"/>
                <a:gd name="T23" fmla="*/ 237 h 26000"/>
                <a:gd name="T24" fmla="*/ 154 w 10000"/>
                <a:gd name="T25" fmla="*/ 250 h 26000"/>
                <a:gd name="T26" fmla="*/ 163 w 10000"/>
                <a:gd name="T27" fmla="*/ 263 h 26000"/>
                <a:gd name="T28" fmla="*/ 171 w 10000"/>
                <a:gd name="T29" fmla="*/ 277 h 26000"/>
                <a:gd name="T30" fmla="*/ 178 w 10000"/>
                <a:gd name="T31" fmla="*/ 292 h 26000"/>
                <a:gd name="T32" fmla="*/ 184 w 10000"/>
                <a:gd name="T33" fmla="*/ 307 h 26000"/>
                <a:gd name="T34" fmla="*/ 189 w 10000"/>
                <a:gd name="T35" fmla="*/ 323 h 26000"/>
                <a:gd name="T36" fmla="*/ 194 w 10000"/>
                <a:gd name="T37" fmla="*/ 339 h 26000"/>
                <a:gd name="T38" fmla="*/ 197 w 10000"/>
                <a:gd name="T39" fmla="*/ 356 h 26000"/>
                <a:gd name="T40" fmla="*/ 200 w 10000"/>
                <a:gd name="T41" fmla="*/ 372 h 26000"/>
                <a:gd name="T42" fmla="*/ 201 w 10000"/>
                <a:gd name="T43" fmla="*/ 389 h 26000"/>
                <a:gd name="T44" fmla="*/ 202 w 10000"/>
                <a:gd name="T45" fmla="*/ 406 h 26000"/>
                <a:gd name="T46" fmla="*/ 336 w 10000"/>
                <a:gd name="T47" fmla="*/ 1056 h 26000"/>
                <a:gd name="T48" fmla="*/ 336 w 10000"/>
                <a:gd name="T49" fmla="*/ 392 h 26000"/>
                <a:gd name="T50" fmla="*/ 334 w 10000"/>
                <a:gd name="T51" fmla="*/ 364 h 26000"/>
                <a:gd name="T52" fmla="*/ 331 w 10000"/>
                <a:gd name="T53" fmla="*/ 336 h 26000"/>
                <a:gd name="T54" fmla="*/ 326 w 10000"/>
                <a:gd name="T55" fmla="*/ 308 h 26000"/>
                <a:gd name="T56" fmla="*/ 320 w 10000"/>
                <a:gd name="T57" fmla="*/ 281 h 26000"/>
                <a:gd name="T58" fmla="*/ 312 w 10000"/>
                <a:gd name="T59" fmla="*/ 254 h 26000"/>
                <a:gd name="T60" fmla="*/ 302 w 10000"/>
                <a:gd name="T61" fmla="*/ 228 h 26000"/>
                <a:gd name="T62" fmla="*/ 291 w 10000"/>
                <a:gd name="T63" fmla="*/ 203 h 26000"/>
                <a:gd name="T64" fmla="*/ 279 w 10000"/>
                <a:gd name="T65" fmla="*/ 179 h 26000"/>
                <a:gd name="T66" fmla="*/ 265 w 10000"/>
                <a:gd name="T67" fmla="*/ 156 h 26000"/>
                <a:gd name="T68" fmla="*/ 250 w 10000"/>
                <a:gd name="T69" fmla="*/ 134 h 26000"/>
                <a:gd name="T70" fmla="*/ 233 w 10000"/>
                <a:gd name="T71" fmla="*/ 114 h 26000"/>
                <a:gd name="T72" fmla="*/ 216 w 10000"/>
                <a:gd name="T73" fmla="*/ 95 h 26000"/>
                <a:gd name="T74" fmla="*/ 198 w 10000"/>
                <a:gd name="T75" fmla="*/ 78 h 26000"/>
                <a:gd name="T76" fmla="*/ 178 w 10000"/>
                <a:gd name="T77" fmla="*/ 62 h 26000"/>
                <a:gd name="T78" fmla="*/ 158 w 10000"/>
                <a:gd name="T79" fmla="*/ 48 h 26000"/>
                <a:gd name="T80" fmla="*/ 137 w 10000"/>
                <a:gd name="T81" fmla="*/ 35 h 26000"/>
                <a:gd name="T82" fmla="*/ 115 w 10000"/>
                <a:gd name="T83" fmla="*/ 24 h 26000"/>
                <a:gd name="T84" fmla="*/ 93 w 10000"/>
                <a:gd name="T85" fmla="*/ 16 h 26000"/>
                <a:gd name="T86" fmla="*/ 70 w 10000"/>
                <a:gd name="T87" fmla="*/ 9 h 26000"/>
                <a:gd name="T88" fmla="*/ 47 w 10000"/>
                <a:gd name="T89" fmla="*/ 4 h 26000"/>
                <a:gd name="T90" fmla="*/ 23 w 10000"/>
                <a:gd name="T91" fmla="*/ 1 h 26000"/>
                <a:gd name="T92" fmla="*/ 0 w 10000"/>
                <a:gd name="T93" fmla="*/ 0 h 26000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0000"/>
                <a:gd name="T142" fmla="*/ 0 h 26000"/>
                <a:gd name="T143" fmla="*/ 10000 w 10000"/>
                <a:gd name="T144" fmla="*/ 26000 h 26000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0000" h="26000">
                  <a:moveTo>
                    <a:pt x="0" y="4000"/>
                  </a:moveTo>
                  <a:lnTo>
                    <a:pt x="209" y="4004"/>
                  </a:lnTo>
                  <a:lnTo>
                    <a:pt x="419" y="4015"/>
                  </a:lnTo>
                  <a:lnTo>
                    <a:pt x="627" y="4033"/>
                  </a:lnTo>
                  <a:lnTo>
                    <a:pt x="835" y="4058"/>
                  </a:lnTo>
                  <a:lnTo>
                    <a:pt x="1042" y="4091"/>
                  </a:lnTo>
                  <a:lnTo>
                    <a:pt x="1247" y="4131"/>
                  </a:lnTo>
                  <a:lnTo>
                    <a:pt x="1452" y="4178"/>
                  </a:lnTo>
                  <a:lnTo>
                    <a:pt x="1654" y="4232"/>
                  </a:lnTo>
                  <a:lnTo>
                    <a:pt x="1854" y="4294"/>
                  </a:lnTo>
                  <a:lnTo>
                    <a:pt x="2052" y="4362"/>
                  </a:lnTo>
                  <a:lnTo>
                    <a:pt x="2248" y="4437"/>
                  </a:lnTo>
                  <a:lnTo>
                    <a:pt x="2440" y="4519"/>
                  </a:lnTo>
                  <a:lnTo>
                    <a:pt x="2630" y="4607"/>
                  </a:lnTo>
                  <a:lnTo>
                    <a:pt x="2817" y="4702"/>
                  </a:lnTo>
                  <a:lnTo>
                    <a:pt x="3000" y="4804"/>
                  </a:lnTo>
                  <a:lnTo>
                    <a:pt x="3180" y="4912"/>
                  </a:lnTo>
                  <a:lnTo>
                    <a:pt x="3355" y="5026"/>
                  </a:lnTo>
                  <a:lnTo>
                    <a:pt x="3527" y="5146"/>
                  </a:lnTo>
                  <a:lnTo>
                    <a:pt x="3694" y="5272"/>
                  </a:lnTo>
                  <a:lnTo>
                    <a:pt x="3857" y="5404"/>
                  </a:lnTo>
                  <a:lnTo>
                    <a:pt x="4015" y="5541"/>
                  </a:lnTo>
                  <a:lnTo>
                    <a:pt x="4168" y="5684"/>
                  </a:lnTo>
                  <a:lnTo>
                    <a:pt x="4316" y="5832"/>
                  </a:lnTo>
                  <a:lnTo>
                    <a:pt x="4459" y="5985"/>
                  </a:lnTo>
                  <a:lnTo>
                    <a:pt x="4596" y="6143"/>
                  </a:lnTo>
                  <a:lnTo>
                    <a:pt x="4728" y="6306"/>
                  </a:lnTo>
                  <a:lnTo>
                    <a:pt x="4854" y="6473"/>
                  </a:lnTo>
                  <a:lnTo>
                    <a:pt x="4974" y="6645"/>
                  </a:lnTo>
                  <a:lnTo>
                    <a:pt x="5088" y="6820"/>
                  </a:lnTo>
                  <a:lnTo>
                    <a:pt x="5196" y="7000"/>
                  </a:lnTo>
                  <a:lnTo>
                    <a:pt x="5298" y="7183"/>
                  </a:lnTo>
                  <a:lnTo>
                    <a:pt x="5393" y="7370"/>
                  </a:lnTo>
                  <a:lnTo>
                    <a:pt x="5481" y="7560"/>
                  </a:lnTo>
                  <a:lnTo>
                    <a:pt x="5563" y="7752"/>
                  </a:lnTo>
                  <a:lnTo>
                    <a:pt x="5638" y="7948"/>
                  </a:lnTo>
                  <a:lnTo>
                    <a:pt x="5706" y="8146"/>
                  </a:lnTo>
                  <a:lnTo>
                    <a:pt x="5768" y="8346"/>
                  </a:lnTo>
                  <a:lnTo>
                    <a:pt x="5822" y="8548"/>
                  </a:lnTo>
                  <a:lnTo>
                    <a:pt x="5869" y="8753"/>
                  </a:lnTo>
                  <a:lnTo>
                    <a:pt x="5909" y="8958"/>
                  </a:lnTo>
                  <a:lnTo>
                    <a:pt x="5942" y="9165"/>
                  </a:lnTo>
                  <a:lnTo>
                    <a:pt x="5967" y="9373"/>
                  </a:lnTo>
                  <a:lnTo>
                    <a:pt x="5985" y="9581"/>
                  </a:lnTo>
                  <a:lnTo>
                    <a:pt x="5996" y="9791"/>
                  </a:lnTo>
                  <a:lnTo>
                    <a:pt x="6000" y="10000"/>
                  </a:lnTo>
                  <a:lnTo>
                    <a:pt x="6000" y="26000"/>
                  </a:lnTo>
                  <a:lnTo>
                    <a:pt x="10000" y="26000"/>
                  </a:lnTo>
                  <a:lnTo>
                    <a:pt x="10000" y="10000"/>
                  </a:lnTo>
                  <a:lnTo>
                    <a:pt x="9994" y="9651"/>
                  </a:lnTo>
                  <a:lnTo>
                    <a:pt x="9976" y="9302"/>
                  </a:lnTo>
                  <a:lnTo>
                    <a:pt x="9945" y="8955"/>
                  </a:lnTo>
                  <a:lnTo>
                    <a:pt x="9903" y="8608"/>
                  </a:lnTo>
                  <a:lnTo>
                    <a:pt x="9848" y="8264"/>
                  </a:lnTo>
                  <a:lnTo>
                    <a:pt x="9781" y="7921"/>
                  </a:lnTo>
                  <a:lnTo>
                    <a:pt x="9703" y="7581"/>
                  </a:lnTo>
                  <a:lnTo>
                    <a:pt x="9613" y="7244"/>
                  </a:lnTo>
                  <a:lnTo>
                    <a:pt x="9511" y="6910"/>
                  </a:lnTo>
                  <a:lnTo>
                    <a:pt x="9397" y="6580"/>
                  </a:lnTo>
                  <a:lnTo>
                    <a:pt x="9272" y="6254"/>
                  </a:lnTo>
                  <a:lnTo>
                    <a:pt x="9135" y="5933"/>
                  </a:lnTo>
                  <a:lnTo>
                    <a:pt x="8988" y="5616"/>
                  </a:lnTo>
                  <a:lnTo>
                    <a:pt x="8829" y="5305"/>
                  </a:lnTo>
                  <a:lnTo>
                    <a:pt x="8660" y="5000"/>
                  </a:lnTo>
                  <a:lnTo>
                    <a:pt x="8480" y="4701"/>
                  </a:lnTo>
                  <a:lnTo>
                    <a:pt x="8290" y="4408"/>
                  </a:lnTo>
                  <a:lnTo>
                    <a:pt x="8090" y="4122"/>
                  </a:lnTo>
                  <a:lnTo>
                    <a:pt x="7880" y="3843"/>
                  </a:lnTo>
                  <a:lnTo>
                    <a:pt x="7660" y="3572"/>
                  </a:lnTo>
                  <a:lnTo>
                    <a:pt x="7431" y="3309"/>
                  </a:lnTo>
                  <a:lnTo>
                    <a:pt x="7193" y="3053"/>
                  </a:lnTo>
                  <a:lnTo>
                    <a:pt x="6947" y="2807"/>
                  </a:lnTo>
                  <a:lnTo>
                    <a:pt x="6691" y="2569"/>
                  </a:lnTo>
                  <a:lnTo>
                    <a:pt x="6428" y="2340"/>
                  </a:lnTo>
                  <a:lnTo>
                    <a:pt x="6157" y="2120"/>
                  </a:lnTo>
                  <a:lnTo>
                    <a:pt x="5878" y="1910"/>
                  </a:lnTo>
                  <a:lnTo>
                    <a:pt x="5592" y="1710"/>
                  </a:lnTo>
                  <a:lnTo>
                    <a:pt x="5299" y="1520"/>
                  </a:lnTo>
                  <a:lnTo>
                    <a:pt x="5000" y="1340"/>
                  </a:lnTo>
                  <a:lnTo>
                    <a:pt x="4695" y="1171"/>
                  </a:lnTo>
                  <a:lnTo>
                    <a:pt x="4384" y="1012"/>
                  </a:lnTo>
                  <a:lnTo>
                    <a:pt x="4067" y="865"/>
                  </a:lnTo>
                  <a:lnTo>
                    <a:pt x="3746" y="728"/>
                  </a:lnTo>
                  <a:lnTo>
                    <a:pt x="3420" y="603"/>
                  </a:lnTo>
                  <a:lnTo>
                    <a:pt x="3090" y="489"/>
                  </a:lnTo>
                  <a:lnTo>
                    <a:pt x="2756" y="387"/>
                  </a:lnTo>
                  <a:lnTo>
                    <a:pt x="2419" y="297"/>
                  </a:lnTo>
                  <a:lnTo>
                    <a:pt x="2079" y="219"/>
                  </a:lnTo>
                  <a:lnTo>
                    <a:pt x="1736" y="152"/>
                  </a:lnTo>
                  <a:lnTo>
                    <a:pt x="1392" y="97"/>
                  </a:lnTo>
                  <a:lnTo>
                    <a:pt x="1045" y="55"/>
                  </a:lnTo>
                  <a:lnTo>
                    <a:pt x="698" y="24"/>
                  </a:lnTo>
                  <a:lnTo>
                    <a:pt x="349" y="6"/>
                  </a:lnTo>
                  <a:lnTo>
                    <a:pt x="0" y="0"/>
                  </a:lnTo>
                </a:path>
              </a:pathLst>
            </a:custGeom>
            <a:solidFill>
              <a:srgbClr val="3366FF"/>
            </a:solidFill>
            <a:ln w="9525">
              <a:rou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3366FF"/>
              </a:extrusionClr>
            </a:sp3d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3" name="Text Box 22"/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11469" y="4990"/>
              <a:ext cx="328" cy="6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000" b="1" i="1" u="none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I</a:t>
              </a:r>
            </a:p>
          </p:txBody>
        </p:sp>
        <p:sp>
          <p:nvSpPr>
            <p:cNvPr id="74" name="Line 60"/>
            <p:cNvSpPr>
              <a:spLocks noChangeShapeType="1"/>
            </p:cNvSpPr>
            <p:nvPr>
              <p:custDataLst>
                <p:tags r:id="rId10"/>
              </p:custDataLst>
            </p:nvPr>
          </p:nvSpPr>
          <p:spPr bwMode="auto">
            <a:xfrm flipH="1">
              <a:off x="11918" y="5505"/>
              <a:ext cx="626" cy="0"/>
            </a:xfrm>
            <a:prstGeom prst="line">
              <a:avLst/>
            </a:prstGeom>
            <a:noFill/>
            <a:ln w="38100">
              <a:solidFill>
                <a:srgbClr val="00B050"/>
              </a:solidFill>
              <a:round/>
              <a:head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5" name="Text Box 61"/>
            <p:cNvSpPr txBox="1"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12375" y="4900"/>
              <a:ext cx="418" cy="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400" b="1" i="1" u="none" strike="noStrike" kern="0" cap="none" spc="0" normalizeH="0" baseline="0" noProof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F</a:t>
              </a:r>
            </a:p>
          </p:txBody>
        </p:sp>
        <p:sp>
          <p:nvSpPr>
            <p:cNvPr id="90" name="Text Box 7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11762" y="6141"/>
              <a:ext cx="938" cy="6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  <a:scene3d>
                <a:camera prst="orthographicFront"/>
                <a:lightRig rig="threePt" dir="t"/>
              </a:scene3d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000" b="1" i="0" u="none" strike="noStrike" kern="0" cap="none" spc="0" normalizeH="0" baseline="0" noProof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S</a:t>
              </a:r>
            </a:p>
          </p:txBody>
        </p:sp>
        <p:sp>
          <p:nvSpPr>
            <p:cNvPr id="93" name="Text Box 7"/>
            <p:cNvSpPr txBox="1"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11856" y="3767"/>
              <a:ext cx="1455" cy="6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  <a:scene3d>
                <a:camera prst="orthographicFront"/>
                <a:lightRig rig="threePt" dir="t"/>
              </a:scene3d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000" b="1" i="0" u="none" strike="noStrike" kern="0" cap="none" spc="0" normalizeH="0" baseline="0" noProof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N</a:t>
              </a:r>
            </a:p>
          </p:txBody>
        </p:sp>
        <p:cxnSp>
          <p:nvCxnSpPr>
            <p:cNvPr id="98" name="直接箭头连接符 97"/>
            <p:cNvCxnSpPr/>
            <p:nvPr>
              <p:custDataLst>
                <p:tags r:id="rId14"/>
              </p:custDataLst>
            </p:nvPr>
          </p:nvCxnSpPr>
          <p:spPr>
            <a:xfrm flipH="1">
              <a:off x="11586" y="5112"/>
              <a:ext cx="666" cy="784"/>
            </a:xfrm>
            <a:prstGeom prst="straightConnector1">
              <a:avLst/>
            </a:prstGeom>
            <a:ln w="44450" cmpd="sng">
              <a:solidFill>
                <a:srgbClr val="FF0000"/>
              </a:solidFill>
              <a:prstDash val="soli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初步认识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43986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磁场对通电导线的作用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82358" y="1750449"/>
            <a:ext cx="69392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实验探究：通电导线在磁场中受到力的作用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334900" y="1906617"/>
            <a:ext cx="295322" cy="210471"/>
            <a:chOff x="435463" y="1226414"/>
            <a:chExt cx="295380" cy="210512"/>
          </a:xfrm>
        </p:grpSpPr>
        <p:sp>
          <p:nvSpPr>
            <p:cNvPr id="42" name="矩形 41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3" name="矩形 42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882650" y="2718435"/>
            <a:ext cx="5771515" cy="25019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28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结论：</a:t>
            </a:r>
          </a:p>
          <a:p>
            <a:pPr>
              <a:lnSpc>
                <a:spcPct val="140000"/>
              </a:lnSpc>
            </a:pPr>
            <a:r>
              <a:rPr lang="zh-CN" altLang="en-US" sz="28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通电导体在磁场中受到力的作用，受力方向与电流方向和磁感线方向有关。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334900" y="3001357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1" name="Picture 17" descr="13304001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63055" y="2918460"/>
            <a:ext cx="4765040" cy="2352040"/>
          </a:xfrm>
          <a:prstGeom prst="round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初步认识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43986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磁场对通电导线的作用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882650" y="1962150"/>
            <a:ext cx="5887720" cy="12966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实验中的直导线运动一段距离就会离开磁场，很难持续地运动。</a:t>
            </a:r>
            <a:endParaRPr lang="zh-CN" altLang="en-US" sz="28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pic>
        <p:nvPicPr>
          <p:cNvPr id="14" name="Picture 7" descr="LT%3V)ZQ%RU49LYFV`8YQ7V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238" y="1961987"/>
            <a:ext cx="2225675" cy="363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文本框 14"/>
          <p:cNvSpPr txBox="1"/>
          <p:nvPr/>
        </p:nvSpPr>
        <p:spPr>
          <a:xfrm>
            <a:off x="882650" y="3637915"/>
            <a:ext cx="5887085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>
                <a:latin typeface="黑体" panose="02010600030101010101" pitchFamily="49" charset="-122"/>
                <a:sym typeface="Arial" panose="020B0604020202020204" pitchFamily="34" charset="0"/>
              </a:rPr>
              <a:t>如果把一个</a:t>
            </a:r>
            <a:r>
              <a:rPr lang="zh-CN" altLang="en-US" sz="2800" dirty="0">
                <a:solidFill>
                  <a:srgbClr val="FF0000"/>
                </a:solidFill>
                <a:latin typeface="黑体" panose="02010600030101010101" pitchFamily="49" charset="-122"/>
                <a:sym typeface="Arial" panose="020B0604020202020204" pitchFamily="34" charset="0"/>
              </a:rPr>
              <a:t>通电线圈</a:t>
            </a:r>
            <a:r>
              <a:rPr lang="zh-CN" altLang="en-US" sz="2800" dirty="0">
                <a:latin typeface="黑体" panose="02010600030101010101" pitchFamily="49" charset="-122"/>
                <a:sym typeface="Arial" panose="020B0604020202020204" pitchFamily="34" charset="0"/>
              </a:rPr>
              <a:t>放在磁场中，它又会怎样</a:t>
            </a:r>
            <a:r>
              <a:rPr lang="zh-CN" altLang="en-US" sz="2800" dirty="0">
                <a:solidFill>
                  <a:srgbClr val="FF0000"/>
                </a:solidFill>
                <a:latin typeface="黑体" panose="02010600030101010101" pitchFamily="49" charset="-122"/>
                <a:sym typeface="Arial" panose="020B0604020202020204" pitchFamily="34" charset="0"/>
              </a:rPr>
              <a:t>运动</a:t>
            </a:r>
            <a:r>
              <a:rPr lang="zh-CN" altLang="en-US" sz="2800" dirty="0">
                <a:latin typeface="黑体" panose="02010600030101010101" pitchFamily="49" charset="-122"/>
                <a:sym typeface="Arial" panose="020B0604020202020204" pitchFamily="34" charset="0"/>
              </a:rPr>
              <a:t>呢？</a:t>
            </a:r>
            <a:endParaRPr lang="zh-CN" altLang="en-US" sz="28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初步认识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43986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磁场对通电导线的作用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82358" y="1750449"/>
            <a:ext cx="51612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演示：通电线圈在磁场中的扭转</a:t>
            </a:r>
            <a:endParaRPr lang="en-US" altLang="zh-CN" sz="2800" dirty="0">
              <a:latin typeface="Times New Roman" panose="02020603050405020304" charset="0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334900" y="1906617"/>
            <a:ext cx="295322" cy="210471"/>
            <a:chOff x="435463" y="1226414"/>
            <a:chExt cx="295380" cy="210512"/>
          </a:xfrm>
        </p:grpSpPr>
        <p:sp>
          <p:nvSpPr>
            <p:cNvPr id="42" name="矩形 41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3" name="矩形 42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3" name="实验20-10线圈不能连续转动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766060" y="2440305"/>
            <a:ext cx="6520180" cy="37674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video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初步认识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43986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磁场对通电导线的作用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82358" y="1750449"/>
            <a:ext cx="51612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演示：通电线圈在磁场中的扭转</a:t>
            </a:r>
            <a:endParaRPr lang="en-US" altLang="zh-CN" sz="2800" dirty="0">
              <a:latin typeface="Times New Roman" panose="02020603050405020304" charset="0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334900" y="1906617"/>
            <a:ext cx="295322" cy="210471"/>
            <a:chOff x="435463" y="1226414"/>
            <a:chExt cx="295380" cy="210512"/>
          </a:xfrm>
        </p:grpSpPr>
        <p:sp>
          <p:nvSpPr>
            <p:cNvPr id="42" name="矩形 41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3" name="矩形 42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217" name="TextBox 5"/>
          <p:cNvSpPr/>
          <p:nvPr/>
        </p:nvSpPr>
        <p:spPr>
          <a:xfrm>
            <a:off x="899795" y="2623185"/>
            <a:ext cx="5852795" cy="121094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>
              <a:lnSpc>
                <a:spcPct val="130000"/>
              </a:lnSpc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　　通电线圈可以在磁场里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转动过一定角度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，但不能持续转动。</a:t>
            </a:r>
          </a:p>
        </p:txBody>
      </p:sp>
      <p:sp>
        <p:nvSpPr>
          <p:cNvPr id="9218" name="TextBox 4"/>
          <p:cNvSpPr/>
          <p:nvPr/>
        </p:nvSpPr>
        <p:spPr>
          <a:xfrm>
            <a:off x="899795" y="4587240"/>
            <a:ext cx="5852795" cy="578444"/>
          </a:xfrm>
          <a:prstGeom prst="roundRect">
            <a:avLst>
              <a:gd name="adj" fmla="val 16667"/>
            </a:avLst>
          </a:prstGeom>
          <a:noFill/>
          <a:ln w="25400"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/>
            <a:r>
              <a:rPr lang="zh-CN" altLang="en-US" sz="2800">
                <a:latin typeface="Times New Roman" panose="02020603050405020304" charset="0"/>
              </a:rPr>
              <a:t>为什么线圈不能持续转动呢</a:t>
            </a:r>
            <a:r>
              <a:rPr lang="en-US" altLang="zh-CN" sz="2800">
                <a:latin typeface="Times New Roman" panose="02020603050405020304" charset="0"/>
              </a:rPr>
              <a:t>?</a:t>
            </a:r>
          </a:p>
        </p:txBody>
      </p:sp>
      <p:pic>
        <p:nvPicPr>
          <p:cNvPr id="9220" name="Picture 7" descr="LT%3V)ZQ%RU49LYFV`8YQ7V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62240" y="1750695"/>
            <a:ext cx="2517140" cy="411543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Y2JlZGE0ODQxZWY5OWUxZDc3ZWQwMjI4YjhlNjY0YTg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"/>
  <p:tag name="KSO_WM_UNIT_TEXT_FILL_FORE_SCHEMECOLOR_INDEX" val="13"/>
  <p:tag name="KSO_WM_UNIT_TEXT_FILL_FORE_SCHEMECOLOR_INDEX_BRIGHTNESS" val="0"/>
  <p:tag name="KSO_WM_UNIT_TEXT_FILL_TYPE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"/>
  <p:tag name="KSO_WM_UNIT_TABLE_BEAUTIFY" val="smartTable{ed079868-13a6-4ad5-b674-96d386d39f87}"/>
  <p:tag name="TABLE_ENDDRAG_ORIGIN_RECT" val="778*318"/>
  <p:tag name="TABLE_ENDDRAG_RECT" val="58*175*778*31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7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5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5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8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0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"/>
  <p:tag name="KSO_WM_UNIT_TEXT_FILL_FORE_SCHEMECOLOR_INDEX" val="13"/>
  <p:tag name="KSO_WM_UNIT_TEXT_FILL_FORE_SCHEMECOLOR_INDEX_BRIGHTNESS" val="0"/>
  <p:tag name="KSO_WM_UNIT_TEXT_FILL_TYPE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2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9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e6cea3cb-9240-408b-9b3e-0494a571de89}"/>
  <p:tag name="TABLE_ENDDRAG_ORIGIN_RECT" val="847*329"/>
  <p:tag name="TABLE_ENDDRAG_RECT" val="41*173*847*329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"/>
  <p:tag name="KSO_WM_UNIT_TEXT_FILL_FORE_SCHEMECOLOR_INDEX" val="13"/>
  <p:tag name="KSO_WM_UNIT_TEXT_FILL_FORE_SCHEMECOLOR_INDEX_BRIGHTNESS" val="0"/>
  <p:tag name="KSO_WM_UNIT_TEXT_FILL_TYPE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"/>
  <p:tag name="KSO_WM_UNIT_TEXT_FILL_FORE_SCHEMECOLOR_INDEX" val="13"/>
  <p:tag name="KSO_WM_UNIT_TEXT_FILL_FORE_SCHEMECOLOR_INDEX_BRIGHTNESS" val="0"/>
  <p:tag name="KSO_WM_UNIT_TEXT_FILL_TYPE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"/>
  <p:tag name="KSO_WM_UNIT_TEXT_FILL_FORE_SCHEMECOLOR_INDEX" val="13"/>
  <p:tag name="KSO_WM_UNIT_TEXT_FILL_FORE_SCHEMECOLOR_INDEX_BRIGHTNESS" val="0"/>
  <p:tag name="KSO_WM_UNIT_TEXT_FILL_TYPE" val="1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 anchor="t">
        <a:spAutoFit/>
      </a:bodyPr>
      <a:lstStyle>
        <a:defPPr>
          <a:defRPr lang="zh-CN" altLang="en-US" sz="2800" dirty="0">
            <a:solidFill>
              <a:srgbClr val="000000"/>
            </a:solidFill>
            <a:latin typeface="微软雅黑" panose="020B0503020204020204" pitchFamily="34" charset="-122"/>
            <a:ea typeface="微软雅黑" panose="020B0503020204020204" pitchFamily="34" charset="-122"/>
            <a:sym typeface="+mn-ea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正文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839</Words>
  <Application>Microsoft Office PowerPoint</Application>
  <PresentationFormat>自定义</PresentationFormat>
  <Paragraphs>138</Paragraphs>
  <Slides>18</Slides>
  <Notes>9</Notes>
  <HiddenSlides>0</HiddenSlides>
  <MMClips>2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18</vt:i4>
      </vt:variant>
    </vt:vector>
  </HeadingPairs>
  <TitlesOfParts>
    <vt:vector size="28" baseType="lpstr">
      <vt:lpstr>黑体</vt:lpstr>
      <vt:lpstr>宋体</vt:lpstr>
      <vt:lpstr>微软雅黑</vt:lpstr>
      <vt:lpstr>Arial</vt:lpstr>
      <vt:lpstr>Calibri</vt:lpstr>
      <vt:lpstr>Times New Roman</vt:lpstr>
      <vt:lpstr>Verdana</vt:lpstr>
      <vt:lpstr>Wingdings 2</vt:lpstr>
      <vt:lpstr>Office 主题</vt:lpstr>
      <vt:lpstr>2_正文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dcterms:created xsi:type="dcterms:W3CDTF">2021-05-20T00:39:00Z</dcterms:created>
  <dcterms:modified xsi:type="dcterms:W3CDTF">2025-02-06T12:30:53Z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F555CDF3F3DD44FBA21F1BFE120B2B86</vt:lpwstr>
  </property>
  <property fmtid="{D5CDD505-2E9C-101B-9397-08002B2CF9AE}" pid="3" name="KSOProductBuildVer">
    <vt:lpwstr>2052-11.1.0.12019</vt:lpwstr>
  </property>
</Properties>
</file>