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758" r:id="rId3"/>
    <p:sldId id="744" r:id="rId4"/>
    <p:sldId id="749" r:id="rId5"/>
    <p:sldId id="750" r:id="rId6"/>
    <p:sldId id="763" r:id="rId7"/>
    <p:sldId id="760" r:id="rId8"/>
    <p:sldId id="764" r:id="rId9"/>
    <p:sldId id="831" r:id="rId10"/>
    <p:sldId id="832" r:id="rId11"/>
    <p:sldId id="833" r:id="rId12"/>
    <p:sldId id="834" r:id="rId13"/>
    <p:sldId id="835" r:id="rId14"/>
    <p:sldId id="836" r:id="rId15"/>
    <p:sldId id="837" r:id="rId16"/>
    <p:sldId id="838" r:id="rId17"/>
    <p:sldId id="839" r:id="rId18"/>
    <p:sldId id="840" r:id="rId19"/>
    <p:sldId id="841" r:id="rId20"/>
    <p:sldId id="842" r:id="rId21"/>
    <p:sldId id="843" r:id="rId22"/>
    <p:sldId id="844" r:id="rId23"/>
    <p:sldId id="845" r:id="rId24"/>
    <p:sldId id="846" r:id="rId25"/>
    <p:sldId id="759" r:id="rId26"/>
    <p:sldId id="789" r:id="rId27"/>
    <p:sldId id="864" r:id="rId28"/>
    <p:sldId id="865" r:id="rId29"/>
    <p:sldId id="866" r:id="rId30"/>
    <p:sldId id="867" r:id="rId31"/>
    <p:sldId id="868" r:id="rId32"/>
    <p:sldId id="869" r:id="rId33"/>
    <p:sldId id="870" r:id="rId34"/>
    <p:sldId id="871" r:id="rId35"/>
    <p:sldId id="872" r:id="rId36"/>
    <p:sldId id="873" r:id="rId37"/>
    <p:sldId id="874" r:id="rId38"/>
    <p:sldId id="875" r:id="rId39"/>
    <p:sldId id="876" r:id="rId40"/>
    <p:sldId id="877" r:id="rId41"/>
    <p:sldId id="878" r:id="rId42"/>
    <p:sldId id="879" r:id="rId43"/>
    <p:sldId id="880" r:id="rId44"/>
    <p:sldId id="881" r:id="rId45"/>
    <p:sldId id="882" r:id="rId46"/>
    <p:sldId id="883" r:id="rId47"/>
    <p:sldId id="884" r:id="rId48"/>
    <p:sldId id="885" r:id="rId49"/>
    <p:sldId id="886" r:id="rId50"/>
    <p:sldId id="887" r:id="rId51"/>
    <p:sldId id="888" r:id="rId52"/>
    <p:sldId id="889" r:id="rId53"/>
    <p:sldId id="890" r:id="rId54"/>
    <p:sldId id="891" r:id="rId55"/>
    <p:sldId id="892" r:id="rId56"/>
    <p:sldId id="893" r:id="rId57"/>
    <p:sldId id="894" r:id="rId58"/>
    <p:sldId id="895" r:id="rId59"/>
    <p:sldId id="896" r:id="rId60"/>
    <p:sldId id="897" r:id="rId61"/>
    <p:sldId id="898" r:id="rId62"/>
    <p:sldId id="899" r:id="rId63"/>
    <p:sldId id="900" r:id="rId64"/>
    <p:sldId id="901" r:id="rId65"/>
    <p:sldId id="902" r:id="rId66"/>
    <p:sldId id="903" r:id="rId67"/>
    <p:sldId id="904" r:id="rId68"/>
    <p:sldId id="735" r:id="rId69"/>
  </p:sldIdLst>
  <p:sldSz cx="11522075" cy="6480175"/>
  <p:notesSz cx="6858000" cy="9144000"/>
  <p:custDataLst>
    <p:tags r:id="rId7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1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orient="horz" pos="317" userDrawn="1">
          <p15:clr>
            <a:srgbClr val="A4A3A4"/>
          </p15:clr>
        </p15:guide>
        <p15:guide id="4" orient="horz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91" autoAdjust="0"/>
  </p:normalViewPr>
  <p:slideViewPr>
    <p:cSldViewPr>
      <p:cViewPr varScale="1">
        <p:scale>
          <a:sx n="97" d="100"/>
          <a:sy n="97" d="100"/>
        </p:scale>
        <p:origin x="498" y="90"/>
      </p:cViewPr>
      <p:guideLst>
        <p:guide orient="horz" pos="771"/>
        <p:guide pos="227"/>
        <p:guide orient="horz" pos="317"/>
        <p:guide orient="horz"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tags" Target="tags/tag1.xml" /><Relationship Id="rId71" Type="http://schemas.openxmlformats.org/officeDocument/2006/relationships/presProps" Target="presProps.xml" /><Relationship Id="rId72" Type="http://schemas.openxmlformats.org/officeDocument/2006/relationships/viewProps" Target="viewProps.xml" /><Relationship Id="rId73" Type="http://schemas.openxmlformats.org/officeDocument/2006/relationships/theme" Target="theme/theme1.xml" /><Relationship Id="rId74" Type="http://schemas.openxmlformats.org/officeDocument/2006/relationships/tableStyles" Target="tableStyles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8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CA497-71E0-4184-919F-D45F39379D11}" type="slidenum">
              <a:rPr lang="zh-CN" altLang="en-US" smtClean="0"/>
              <a:t>67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14764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标题幻灯片">
    <p:bg>
      <p:bgPr>
        <a:pattFill prst="pct5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75108201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524695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4103702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128942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标题幻灯片">
    <p:bg>
      <p:bgPr>
        <a:gradFill>
          <a:gsLst>
            <a:gs pos="61000">
              <a:schemeClr val="bg2">
                <a:lumMod val="90000"/>
              </a:schemeClr>
            </a:gs>
            <a:gs pos="100000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  <a:gs pos="4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3201636" y="1583903"/>
            <a:ext cx="51283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本课结束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9600" smtClean="0">
                <a:solidFill>
                  <a:schemeClr val="accent2"/>
                </a:solidFill>
                <a:effectLst>
                  <a:outerShdw dist="50800" dir="5400000" algn="ctr" rotWithShape="0">
                    <a:srgbClr val="000000">
                      <a:alpha val="6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谢谢观看</a:t>
            </a:r>
            <a:endParaRPr lang="en-US" altLang="zh-CN" sz="9600" smtClean="0">
              <a:solidFill>
                <a:schemeClr val="accent2"/>
              </a:solidFill>
              <a:effectLst>
                <a:outerShdw dist="50800" dir="5400000" algn="ctr" rotWithShape="0">
                  <a:srgbClr val="000000">
                    <a:alpha val="6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07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章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BA1ED049-C14D-4A1F-97F9-8FC803A6313A}"/>
              </a:ext>
            </a:extLst>
          </p:cNvPr>
          <p:cNvSpPr/>
          <p:nvPr userDrawn="1"/>
        </p:nvSpPr>
        <p:spPr>
          <a:xfrm>
            <a:off x="0" y="2256061"/>
            <a:ext cx="11522075" cy="1740047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24"/>
          </a:p>
        </p:txBody>
      </p:sp>
      <p:sp>
        <p:nvSpPr>
          <p:cNvPr id="54" name="标题 1">
            <a:extLst>
              <a:ext uri="{FF2B5EF4-FFF2-40B4-BE49-F238E27FC236}">
                <a16:creationId xmlns="" xmlns:a16="http://schemas.microsoft.com/office/drawing/2014/main" id="{AA99C4E3-901A-413A-864D-39738AA96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56061"/>
            <a:ext cx="11522075" cy="1740047"/>
          </a:xfrm>
          <a:prstGeom prst="rect">
            <a:avLst/>
          </a:prstGeom>
        </p:spPr>
        <p:txBody>
          <a:bodyPr anchor="ctr"/>
          <a:lstStyle>
            <a:lvl1pPr algn="ctr">
              <a:defRPr sz="4158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6666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" Target="../slides/slide2.xml" TargetMode="Interna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-1" y="172927"/>
            <a:ext cx="11522075" cy="288032"/>
          </a:xfrm>
          <a:prstGeom prst="rect">
            <a:avLst/>
          </a:prstGeom>
          <a:gradFill flip="none" rotWithShape="1">
            <a:gsLst>
              <a:gs pos="65000">
                <a:schemeClr val="bg2">
                  <a:lumMod val="90000"/>
                </a:schemeClr>
              </a:gs>
              <a:gs pos="38000">
                <a:schemeClr val="bg2">
                  <a:lumMod val="75000"/>
                </a:schemeClr>
              </a:gs>
              <a:gs pos="1000">
                <a:srgbClr val="0070C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9728" y="6404527"/>
            <a:ext cx="11522074" cy="72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云形标注 9">
            <a:hlinkClick r:id="rId7" action="ppaction://hlinksldjump"/>
          </p:cNvPr>
          <p:cNvSpPr/>
          <p:nvPr userDrawn="1"/>
        </p:nvSpPr>
        <p:spPr>
          <a:xfrm>
            <a:off x="10441557" y="42551"/>
            <a:ext cx="864096" cy="432048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smtClean="0"/>
              <a:t> 导航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0" r:id="rId2"/>
    <p:sldLayoutId id="2147483691" r:id="rId3"/>
    <p:sldLayoutId id="2147483692" r:id="rId4"/>
    <p:sldLayoutId id="2147483694" r:id="rId5"/>
    <p:sldLayoutId id="2147483698" r:id="rId6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5pPr>
      <a:lvl6pPr marL="432008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6pPr>
      <a:lvl7pPr marL="864017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7pPr>
      <a:lvl8pPr marL="1296025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8pPr>
      <a:lvl9pPr marL="1728033" algn="ctr" rtl="0" eaLnBrk="1" fontAlgn="base" hangingPunct="1"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Arial"/>
          <a:ea typeface="黑体" pitchFamily="2" charset="-122"/>
        </a:defRPr>
      </a:lvl9pPr>
    </p:titleStyle>
    <p:bodyStyle>
      <a:lvl1pPr marL="324006" indent="-324006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3.xml" TargetMode="Internal" /><Relationship Id="rId3" Type="http://schemas.openxmlformats.org/officeDocument/2006/relationships/slide" Target="slide4.xml" TargetMode="Internal" /><Relationship Id="rId4" Type="http://schemas.openxmlformats.org/officeDocument/2006/relationships/slide" Target="slide6.xml" TargetMode="Internal" /><Relationship Id="rId5" Type="http://schemas.openxmlformats.org/officeDocument/2006/relationships/slide" Target="slide24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2.docx" TargetMode="Internal" /><Relationship Id="rId3" Type="http://schemas.openxmlformats.org/officeDocument/2006/relationships/image" Target="../media/image9.emf" /><Relationship Id="rId4" Type="http://schemas.openxmlformats.org/officeDocument/2006/relationships/vmlDrawing" Target="../drawings/vmlDrawing2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1.docx" TargetMode="Internal" /><Relationship Id="rId3" Type="http://schemas.openxmlformats.org/officeDocument/2006/relationships/image" Target="../media/image1.emf" /><Relationship Id="rId4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9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2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3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3.docx" TargetMode="Internal" /><Relationship Id="rId3" Type="http://schemas.openxmlformats.org/officeDocument/2006/relationships/image" Target="../media/image44.emf" /><Relationship Id="rId4" Type="http://schemas.openxmlformats.org/officeDocument/2006/relationships/image" Target="../media/image45.jpeg" /><Relationship Id="rId5" Type="http://schemas.openxmlformats.org/officeDocument/2006/relationships/vmlDrawing" Target="../drawings/vmlDrawing3.v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package" Target="../embeddings/Microsoft_Word___4.docx" TargetMode="Internal" /><Relationship Id="rId3" Type="http://schemas.openxmlformats.org/officeDocument/2006/relationships/image" Target="../media/image46.emf" /><Relationship Id="rId4" Type="http://schemas.openxmlformats.org/officeDocument/2006/relationships/vmlDrawing" Target="../drawings/vmlDrawing4.v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/>
              <a:t>第十八章　生活用电</a:t>
            </a:r>
            <a:endParaRPr lang="zh-CN" altLang="zh-CN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236022" y="1440390"/>
            <a:ext cx="3690434" cy="614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22622"/>
                <a:tab pos="2044239"/>
                <a:tab pos="2969457"/>
                <a:tab pos="3959476"/>
              </a:tabLst>
            </a:pPr>
            <a:r>
              <a:rPr lang="zh-CN" altLang="en-US" sz="3024">
                <a:solidFill>
                  <a:srgbClr val="000000"/>
                </a:solidFill>
                <a:latin typeface="NEU-BZ-S92" panose="02010600010101010101" pitchFamily="2" charset="-122"/>
                <a:ea typeface="方正大黑_GBK" panose="03000509000000000000" pitchFamily="65" charset="-122"/>
                <a:cs typeface="Times New Roman" panose="02020603050405020304" pitchFamily="18" charset="0"/>
              </a:rPr>
              <a:t>第一阶段　章节复习</a:t>
            </a:r>
            <a:endParaRPr lang="zh-CN" altLang="zh-CN" sz="3024">
              <a:solidFill>
                <a:srgbClr val="000000"/>
              </a:solidFill>
              <a:latin typeface="NEU-BZ-S92" panose="02010600010101010101" pitchFamily="2" charset="-122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4320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23863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测电笔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结构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笔尖、高电阻、氖管、弹簧、笔尾金属体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作用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使用方法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笔尖接触被测导线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手要接触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若氖管发红光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则被测导线为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若氖管不发光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则被测导线为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65325" y="2436765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鉴别火线与零线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052277" y="3011708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笔尾金属体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17021" y="360631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火线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94189" y="419511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零线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285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8712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(2018·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恩施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要求开关控制螺旋灯泡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将图中元件分别正确连接到电路中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18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255749" y="2487327"/>
            <a:ext cx="5256584" cy="3153023"/>
          </a:xfrm>
          <a:prstGeom prst="rect">
            <a:avLst/>
          </a:prstGeom>
        </p:spPr>
      </p:pic>
      <p:pic>
        <p:nvPicPr>
          <p:cNvPr id="4" name="image73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5944380" y="2487326"/>
            <a:ext cx="5256584" cy="31530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44380" y="1898444"/>
            <a:ext cx="1968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ea typeface="宋体" panose="02010600030101010101" pitchFamily="2" charset="-122"/>
              </a:rPr>
              <a:t>: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446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58017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灯泡的接法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火线进入开关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再进入灯泡顶端的金属点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零线直接接入灯泡的螺旋套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这样断开开关能切断火线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接触灯泡不会发生触电事故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三孔插座的接法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上孔接地线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左孔接零线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右孔接火线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【点拨】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掌握家庭电路中灯泡、开关、三孔插座、两孔插座、保险丝的接法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同时考虑实用性和安全性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21851"/>
      </p:ext>
    </p:extLst>
  </p:cSld>
  <p:clrMapOvr>
    <a:masterClrMapping/>
  </p:clrMapOvr>
  <p:transition spd="med">
    <p:pull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47167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鞍山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将图中的两盏节能灯接入家庭电路中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开关同时控制两盏灯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且开关闭合时两灯都能正常发光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18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04453" y="3479243"/>
            <a:ext cx="4229994" cy="1710099"/>
          </a:xfrm>
          <a:prstGeom prst="rect">
            <a:avLst/>
          </a:prstGeom>
        </p:spPr>
      </p:pic>
      <p:pic>
        <p:nvPicPr>
          <p:cNvPr id="4" name="image74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625133" y="3481334"/>
            <a:ext cx="3345684" cy="17080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8064" y="2864972"/>
            <a:ext cx="1968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ea typeface="宋体" panose="02010600030101010101" pitchFamily="2" charset="-122"/>
              </a:rPr>
              <a:t>: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841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27503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安全用电知识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家庭电路中电流过大的原因可能是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触电是因为人体直接或间接接触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电流通过了人体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并且对人体造成一定的伤害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触电对人体造成伤害的大小决定于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05253" y="223197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短路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0477" y="2816750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用电器总功率过大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219375" y="341135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火线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92685" y="4576501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通过人体电流的大小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414037" y="457569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触电时间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4476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45286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安全用电原则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不要接触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不要靠近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家庭电路中一定要安装保护设备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且熔断器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或漏电空气开关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一定要接在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开关一定要接在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螺丝口灯座的螺旋套要接在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有金属外壳的用电器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其外壳一定要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80717" y="1678759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低压带电体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057181" y="1678759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高压带电体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248869" y="284736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火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39453" y="343798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火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29877" y="401095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零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50773" y="460556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接地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223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966791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保持用电设备干燥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及时维修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或更换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破损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或老化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的设施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发现有人触电时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应立即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发现电起火时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应立即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26853" y="318336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切断电源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89717" y="377108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切断电源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60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10696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百色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下列做法中符合安全用电原则的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家庭电路中控制用电器的开关一定要接在火线上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把用电器的三脚插头改成两脚插头使用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用电器的金属外壳不用接地线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用湿抹布擦拭带电的插座面板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349885" y="1956959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A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9030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43891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在家庭电路中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应将控制用电器的开关接在火线上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符合安全用电原则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;B.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用电器带有金属外壳或者经常有水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其金属外壳一定要通过三孔插座接地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以防用电器外壳带电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危及人身安全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将用电器三脚插头改成两脚插头使用的做法是错误的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不符合安全用电原则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;C.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金属外壳的用电器要接地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防止金属外壳漏电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发生触电事故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不符合安全用电原则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;D.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因为湿抹布是导体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用湿抹布擦拭带电的插座面板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容易发生触电事故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不符合安全用电原则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4296"/>
      </p:ext>
    </p:extLst>
  </p:cSld>
  <p:clrMapOvr>
    <a:masterClrMapping/>
  </p:clrMapOvr>
  <p:transition spd="med">
    <p:pull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433151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珍爱生命是现代人的基本理念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选项所示的四幅生活情景图中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不符合这一理念的做法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4" y="2822644"/>
            <a:ext cx="11285565" cy="2063795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199477" y="2093784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25766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文框 2">
            <a:hlinkClick r:id="rId2" action="ppaction://hlinksldjump"/>
          </p:cNvPr>
          <p:cNvSpPr/>
          <p:nvPr/>
        </p:nvSpPr>
        <p:spPr>
          <a:xfrm>
            <a:off x="1728589" y="1079847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图文框 3">
            <a:hlinkClick r:id="rId3" action="ppaction://hlinksldjump"/>
          </p:cNvPr>
          <p:cNvSpPr/>
          <p:nvPr/>
        </p:nvSpPr>
        <p:spPr>
          <a:xfrm>
            <a:off x="1728589" y="2092895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图文框 6">
            <a:hlinkClick r:id="rId4" action="ppaction://hlinksldjump"/>
          </p:cNvPr>
          <p:cNvSpPr/>
          <p:nvPr/>
        </p:nvSpPr>
        <p:spPr>
          <a:xfrm>
            <a:off x="1728589" y="3105995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图文框 7">
            <a:hlinkClick r:id="rId5" action="ppaction://hlinksldjump"/>
          </p:cNvPr>
          <p:cNvSpPr/>
          <p:nvPr/>
        </p:nvSpPr>
        <p:spPr>
          <a:xfrm>
            <a:off x="1728589" y="4119095"/>
            <a:ext cx="8136904" cy="813316"/>
          </a:xfrm>
          <a:prstGeom prst="frame">
            <a:avLst/>
          </a:prstGeom>
          <a:gradFill flip="none" rotWithShape="1">
            <a:gsLst>
              <a:gs pos="0">
                <a:srgbClr val="00A1E9">
                  <a:tint val="66000"/>
                  <a:satMod val="160000"/>
                </a:srgbClr>
              </a:gs>
              <a:gs pos="50000">
                <a:srgbClr val="00A1E9">
                  <a:tint val="44500"/>
                  <a:satMod val="160000"/>
                </a:srgbClr>
              </a:gs>
              <a:gs pos="100000">
                <a:srgbClr val="00A1E9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409961"/>
      </p:ext>
    </p:extLst>
  </p:cSld>
  <p:clrMapOvr>
    <a:masterClrMapping/>
  </p:clrMapOvr>
  <p:transition spd="med">
    <p:pull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5192127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家庭电路故障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分析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梳理</a:t>
            </a:r>
            <a:endParaRPr lang="zh-CN" altLang="en-US">
              <a:solidFill>
                <a:srgbClr val="FF00FF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54184"/>
              </p:ext>
            </p:extLst>
          </p:nvPr>
        </p:nvGraphicFramePr>
        <p:xfrm>
          <a:off x="361950" y="1675575"/>
          <a:ext cx="10807700" cy="484523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2" imgW="3826154" imgH="1715317" progId="Word.Document.12">
                  <p:embed/>
                </p:oleObj>
              </mc:Choice>
              <mc:Fallback>
                <p:oleObj name="文档" r:id="rId2" imgW="3826154" imgH="171531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675575"/>
                        <a:ext cx="10807700" cy="4845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641357" y="238582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短路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37301" y="3513419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进户火线断了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37301" y="5056537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进户零线断了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501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18303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典例精析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湖州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如图所示为家庭电路中的某一部分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电工师傅按下面的顺序进行检测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闭合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断开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闭合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再用测电笔测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四个接线点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发现只有在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点氖管不发光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若电路中只有一处故障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短路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所在支路开路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两点间开路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err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en-US" altLang="zh-CN" i="1" err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点左侧的零线开路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19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617021" y="3667582"/>
            <a:ext cx="4180444" cy="2322105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87509" y="3063143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7579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22832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FF00FF"/>
                </a:solidFill>
                <a:latin typeface="Arial" pitchFamily="34" charset="0"/>
                <a:cs typeface="Times New Roman" panose="02020603050405020304" pitchFamily="18" charset="0"/>
              </a:rPr>
              <a:t>【解析】</a:t>
            </a: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闭合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电路中有电流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说明电路为通路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从保险丝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以及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点左侧的零线都没有断路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断开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闭合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不亮的原因有两个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一是断路、二是短路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若灯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短路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电路中的电流会很大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保险丝将烧断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也不会发光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用测电笔测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两个接线点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测电笔的氖管都不会发光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若灯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所在支路开路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点氖管不发光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两点间开路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与零线不能构成闭合电路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电路中没有电流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不会发光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点会通过灯泡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与火线间接相连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检测时试电笔的氖管会发光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02685"/>
      </p:ext>
    </p:extLst>
  </p:cSld>
  <p:clrMapOvr>
    <a:masterClrMapping/>
  </p:clrMapOvr>
  <p:transition spd="med">
    <p:pull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64950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【变式训练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latin typeface="Arial" pitchFamily="34" charset="0"/>
                <a:cs typeface="Times New Roman" panose="02020603050405020304" pitchFamily="18" charset="0"/>
              </a:rPr>
              <a:t>】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图示电路闭合开关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灯泡不亮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经查保险丝完好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用测电笔插进插座的两孔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氖管均发光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造成这一现象的原因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灯泡和插座串联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插座发生了短路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进户的零线断了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灯泡的灯丝断了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19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957" y="2505110"/>
            <a:ext cx="5158884" cy="2484219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52525" y="2323647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9603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  刺  演  练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494040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突破基础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西宁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关于安全用电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下列说法中正确的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修理家庭电路时没有断开总开关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电灯的开关接在火线和电灯之间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保险丝熔断后可用铜丝代替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只有短路才会造成空气开关跳闸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331941" y="2159967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986315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72151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南通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下列情形可能引起熔丝熔断的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插座的零线、火线接反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两只白炽灯串联连接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电器金属外壳未接地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同时使用大功率电器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徐州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当电流过大时会自动切断电路的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熔断器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电能表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进户线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测电笔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989" y="1430055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D</a:t>
            </a:r>
            <a:endParaRPr lang="en-US" altLang="zh-CN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989" y="3763807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A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629689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975117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为了避免雷电灾害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专家建议要躲进具有防雷设施的封闭式建筑物里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且不要靠近与室外有连接的导体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因此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如遇雷雨天气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下列做法中不符合安全防雷的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不要靠近金属栏杆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在室内要关闭并远离窗户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躲进具有防雷设施的建筑物内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手机等各种电器可正常使用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30893" y="2222143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D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24981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76177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葫芦岛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关于家庭电路和安全用电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空气开关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跳闸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一定是用电器发生了短路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用电器起火时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应迅速用水扑灭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控制用电器的开关应接在火线和用电器之间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更换灯泡前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不需要断开开关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0141" y="1924279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75740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613595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贵港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下列做法符合安全用电原则的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家庭电路发生火灾时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先灭火再切断电源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在电线上晾晒衣服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有金属外壳的用电器必须要接地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电工师傅站在绝缘凳子上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可同时接触火线和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零线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795205" y="1699544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688806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315535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凉山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关于家庭电路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若家庭电路中空气开关跳闸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则一定是电路中某处发生了短路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螺丝口灯座的螺旋套要接在零线上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使用测电笔时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手指必须接触笔尖金属体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为了防止触电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控制用电器的开关一定要接在零线上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19557" y="1388664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45250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  情  分  析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014783"/>
              </p:ext>
            </p:extLst>
          </p:nvPr>
        </p:nvGraphicFramePr>
        <p:xfrm>
          <a:off x="361950" y="1171598"/>
          <a:ext cx="10807700" cy="5649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3826154" imgH="1999945" progId="Word.Document.12">
                  <p:embed/>
                </p:oleObj>
              </mc:Choice>
              <mc:Fallback>
                <p:oleObj name="文档" r:id="rId2" imgW="3826154" imgH="19999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171598"/>
                        <a:ext cx="10807700" cy="564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289175"/>
      </p:ext>
    </p:extLst>
  </p:cSld>
  <p:clrMapOvr>
    <a:masterClrMapping/>
  </p:clrMapOvr>
  <p:transition spd="slow">
    <p:wheel spokes="1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28135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绵阳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电冰箱、洗衣机等大功率家用电器的电源插头是三脚插头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细心的小敏同学发现标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“E”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的插脚要稍长些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其作用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插插头时外壳先接地线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拔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插头时外壳先离地线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插插头时外壳先接地线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拔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插头时外壳后离地线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插插头时外壳后接地线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拔插头时外壳先离地线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插插头时外壳后接地线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拔插头时外壳后离地线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19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481117" y="2284319"/>
            <a:ext cx="3296188" cy="208823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34981" y="1881767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413215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21311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自贡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一种试电笔的构造如图所示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使用试电笔时手可以接触笔尖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使用试电笔时手不要接触笔卡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试电笔中的电阻可以用铁丝代替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当氖管发光时有微弱电流通过人体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19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024733" y="1518823"/>
            <a:ext cx="5975014" cy="154792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975" y="1479215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D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550426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49" y="618023"/>
            <a:ext cx="10943703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鞍山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如图所示是家庭电路的一部分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下列说法中正确的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若保险丝熔断了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可以用铜丝代替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灯泡与开关的连接符合安全用电原则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使用试电笔辨别火线时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手指要接触笔尖金属体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电冰箱的插头插入三孔插座时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能使电冰箱的金属外壳接地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0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187597" y="1288943"/>
            <a:ext cx="5221293" cy="225509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7125" y="1277702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D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142441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44159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阜新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关于家庭电路和安全用电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电冰箱接入三孔插座后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和电冰箱是串联的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电冰箱接入三孔插座后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使电冰箱的金属外壳接地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闭合开关后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用试电笔接触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氖管不发光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若空气开关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跳闸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一定是电路的总功率过大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01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548095" y="1544575"/>
            <a:ext cx="5397518" cy="275415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06157" y="1492231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722743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168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郴州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安全是人民生活和工农业生产的重要保障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如图所示的情景符合安全用电原则的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5" y="2564677"/>
            <a:ext cx="11311471" cy="257879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83037" y="1823450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685237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40519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山西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志愿者小亮正在为社区老人家里更换灯泡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下列操作流程符合安全用电原则的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摘下灯罩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更换灯泡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切断电源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通电测试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切断电源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摘下灯罩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更换灯泡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通电测试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更换灯泡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切断电源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摘下灯罩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通电测试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摘下灯罩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切断电源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更换灯泡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通电测试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03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8785373" y="2254823"/>
            <a:ext cx="2340362" cy="288020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11861" y="1688582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255294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14663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随州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某家庭电路如图所示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以下说法中不正确的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若保险丝熔断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可能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是短路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引起的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三孔插座的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连接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方式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符合安全用电的原则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若仅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间断路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闭合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不会发光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间接入一个灯泡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则它与灯泡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是并联关系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0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3918325" y="1515079"/>
            <a:ext cx="7056784" cy="216969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3325" y="1475751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159325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27503"/>
            <a:ext cx="108077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如图为家庭部分电路示意图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正常发光的电灯突然熄灭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检查保险丝发现完好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再用试电笔先后检测插座的两孔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氖管均发光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由此判断电路故障的原因可能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插座短路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进户的火线断路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进户的零线断路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电灯的灯丝断路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0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473005" y="2851134"/>
            <a:ext cx="5054571" cy="240522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525117" y="2276190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828754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235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广东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将电灯、开关和插座接入家庭电路中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接线正确的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5" y="2551850"/>
            <a:ext cx="11311471" cy="226229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7125" y="1833952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D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433136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杭州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图甲表示家庭电路的一部分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图乙、图丙表示测电笔握笔方法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下列相关说法正确的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50" y="1665415"/>
            <a:ext cx="9402300" cy="2281736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361950" y="3947151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电能表是测量电功率的仪器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断路器应该安装在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处而不是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测电笔在插座接地孔检测时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氖管会发光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使用测电笔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图乙的方法错误而图丙的方法正确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16589" y="1100304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D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890269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  识  网  络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6" y="1156390"/>
            <a:ext cx="10684442" cy="51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2995"/>
      </p:ext>
    </p:extLst>
  </p:cSld>
  <p:clrMapOvr>
    <a:masterClrMapping/>
  </p:clrMapOvr>
  <mc:AlternateContent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1143"/>
            <a:ext cx="10807700" cy="47724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通辽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小玲家的家庭电路简化后如图所示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由该电路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可知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线是零线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线是火线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与插座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是串联关系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 err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.c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处断开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洗衣机插头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插入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洗衣机虽能工作但有安全隐患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台灯插头插入插座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空气开关立刻跳闸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是因为灯丝断路造成的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0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617021" y="1590551"/>
            <a:ext cx="5511341" cy="215992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77" y="1482399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459139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34327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枣庄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如图是某家庭电路的一部分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电冰箱接入三孔插座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外壳与零线相连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断开开关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用试电笔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接触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氖管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接触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点时氖管不会发光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保险丝烧断后可用铜丝代替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闭合开关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电灯不亮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保险丝未烧断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可能是电灯短路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0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680319" y="1679322"/>
            <a:ext cx="4462390" cy="250193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72189" y="1493352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656253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3336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 smtClean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十堰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家庭电路中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导线绝缘皮容易破损或老化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裸露的导线相接触会发生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这时电路中的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漏电保护器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空气开关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会跳闸保护电路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除此之外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电路中用电器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过大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也会导致电路中电流过大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 smtClean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沈阳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家庭电路进户的两条输电线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火线和零线可以用试电笔判断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正确使用试电笔时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手指千万不能碰到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笔尖金属体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笔尾金属体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”),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当氖管发光时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没有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电流通过人体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93778" y="122386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短路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88124" y="180118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空气开关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16389" y="238595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总功率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2137" y="4722759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笔尖金属体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30024" y="531024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12374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911471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丹东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新建居民楼电路中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当电流过大时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自动断开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切断电路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俗称跳闸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为了避免人不小心接触火线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电流经人体流入大地时发生触电事故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会装上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对人体起到保护作用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67213" y="196300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空气开关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30477" y="3125671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漏电保护器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19538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57631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白银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家庭电路的触电事故都是人体直接或间接跟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线接触造成的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如图所示是测电笔的结构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在使用测电笔时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手能接触测电笔的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笔尖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笔尾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金属体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9" y="3214833"/>
            <a:ext cx="9825182" cy="26784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91853" y="129587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火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51621" y="187319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笔尾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63866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871935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泸州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为安全用电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家庭电路中的空气开关应装在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空气开关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跳闸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受它控制的电路处于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短路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断路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验电笔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区分零线与接地线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2021" y="249152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火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76035" y="308851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断路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76034" y="366345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5359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天津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所示为部分家庭电路示意图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其中电器元件连接错误的是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填标号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静止在通电螺线管周围的小磁针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其中指向错误的是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填标号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08" y="2481303"/>
            <a:ext cx="8931984" cy="35559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57197" y="113012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17637" y="171714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964448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01647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达州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用笔画线代替导线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将图中的拉线开关、电灯、熔断器和插座接入家庭电路中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符合安全用电原则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熔断器控制插座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拉线开关控制电灯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13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04453" y="3294302"/>
            <a:ext cx="4573574" cy="2285910"/>
          </a:xfrm>
          <a:prstGeom prst="rect">
            <a:avLst/>
          </a:prstGeom>
        </p:spPr>
      </p:pic>
      <p:pic>
        <p:nvPicPr>
          <p:cNvPr id="4" name="image75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121077" y="3294302"/>
            <a:ext cx="4676308" cy="22859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28989" y="261945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884683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14663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金昌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一个房间要安装两盏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“220 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40 W”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的电灯和一个插座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要求开关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只控制两盏灯且每盏灯都能正常发光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请按以上要求将图中元件用笔画线代替导线连接起来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1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660072" y="3358053"/>
            <a:ext cx="4092853" cy="21961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28989" y="263859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76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204688" y="3358053"/>
            <a:ext cx="4092853" cy="21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473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5455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28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咸宁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楼梯有一电灯受控于两个开关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光线较暗且有声响时灯才亮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光控开关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在光线较暗时自动闭合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声控开关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在有声响时自动闭合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请用铅笔画线代替导线把元件连在电路中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15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76461" y="3672135"/>
            <a:ext cx="4513145" cy="23040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73005" y="3004191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77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193085" y="3675695"/>
            <a:ext cx="4506172" cy="23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53014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0" y="1663377"/>
            <a:ext cx="11277333" cy="28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00829"/>
      </p:ext>
    </p:extLst>
  </p:cSld>
  <p:clrMapOvr>
    <a:masterClrMapping/>
  </p:clrMapOvr>
  <mc:AlternateContent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63479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29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扬州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只闭合开关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风扇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只闭合开关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灯泡和风扇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都不工作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同时闭合开关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风扇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和灯泡都工作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请用笔画线代替导线把电路连接完整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1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006721" y="3364752"/>
            <a:ext cx="3796062" cy="22319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56981" y="271078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78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069431" y="3364752"/>
            <a:ext cx="3796062" cy="22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1602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441607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自贡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生活中有一种插线板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在使用中发现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插线板上的指示灯在开关断开时不发光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插孔不能提供工作电压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而在开关闭合时指示灯发光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插孔可以提供工作电压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如果指示灯损坏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开关闭合时插孔也能提供工作电压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根据上述现象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请在图中画出开关、指示灯、电阻和插孔的连接方式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并与电源线接通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17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936500" y="4002679"/>
            <a:ext cx="4268145" cy="23042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35179" y="344743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79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119" y="4032205"/>
            <a:ext cx="4213454" cy="22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3394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5175"/>
            <a:ext cx="108077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突破能力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衢州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开关是电路的重要元件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既可确保安全用电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又能方便控制电路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学校的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STEM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课堂上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小科在家庭电路图中设置了五处开关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小江觉得该电路设计不合理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因为有几处开关必须处于常闭状态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所以无需设置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这几处开关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	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	</a:t>
            </a:r>
            <a:endParaRPr lang="en-US" altLang="zh-CN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	D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19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248869" y="3605215"/>
            <a:ext cx="6702533" cy="226813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2693" y="3585551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C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571592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99732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黄石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小椿同学设计了一种照明电路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其设计要求是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用两个开关控制一盏灯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两个开关同时闭合灯才能发光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只闭合其中任意一个开关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灯都不能发光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下面四幅电路图中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既符合上述要求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又符合安全用电要求的</a:t>
            </a:r>
            <a:r>
              <a:rPr lang="zh-CN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4" y="3371087"/>
            <a:ext cx="11311471" cy="207127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97557" y="2612731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mtClean="0"/>
              <a:t>B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860042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91815"/>
            <a:ext cx="1080770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(2020·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德州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下面是有关生活用电的描述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请将空白处补充完整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将洗衣机的三脚插头插入三孔插座中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这样做可以让它的金属外壳与插座中的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线相连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防止发生触电事故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21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4697029" y="3882153"/>
            <a:ext cx="2137542" cy="18001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88613" y="2592015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地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04094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61950" y="1060183"/>
            <a:ext cx="10871695" cy="4228850"/>
            <a:chOff x="361950" y="1060183"/>
            <a:chExt cx="10871695" cy="4228850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1060183"/>
              <a:ext cx="8063383" cy="4228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/>
                  <a:tab pos="1850390"/>
                  <a:tab pos="2538095"/>
                  <a:tab pos="3221990"/>
                </a:tabLst>
              </a:pP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(2)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某家庭某月初电能表的示数如图甲所示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月底表盘示数如图乙所示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他所在地区每度电的电费是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元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则本月他家应缴纳电费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____________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元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;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将某家用电器单独接在该电能表上正常工作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5 min,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电能表指示灯闪烁了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160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次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即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160 imp),</a:t>
              </a:r>
              <a:r>
                <a:rPr lang="zh-CN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该家用电器的额定功率是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____________W</a:t>
              </a:r>
              <a:r>
                <a:rPr lang="en-US" altLang="zh-CN" i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en-US" altLang="zh-CN" i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zh-CN" altLang="zh-CN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" name="image1222.jpe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548431" y="1212616"/>
              <a:ext cx="2685214" cy="3923983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267045" y="286255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45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52525" y="4629024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600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07691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5455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(2019·</a:t>
            </a:r>
            <a:r>
              <a:rPr lang="zh-CN" altLang="zh-CN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盘锦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图甲是家庭电路中常用的一个由两孔插座、三孔插座和开关组合而成的元件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图乙方框内是其内部示意图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,“○”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代表接线柱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请将图乙电路连接完整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要求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符合安全用电原则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开关只控制灯泡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方框内导线只允许连在接线柱上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23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514526" y="3629623"/>
            <a:ext cx="4958479" cy="24052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05053" y="3004191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cs typeface="Times New Roman" panose="02020603050405020304" pitchFamily="18" charset="0"/>
              </a:rPr>
              <a:t>答案图</a:t>
            </a:r>
            <a:endParaRPr lang="zh-CN" altLang="en-US"/>
          </a:p>
        </p:txBody>
      </p:sp>
      <p:pic>
        <p:nvPicPr>
          <p:cNvPr id="5" name="image80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6245429" y="3629623"/>
            <a:ext cx="4468031" cy="24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5173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637967"/>
            <a:ext cx="5674951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回答下列关于安全用电问题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5" y="1457946"/>
            <a:ext cx="11311471" cy="3135599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/>
        </p:nvSpPr>
        <p:spPr>
          <a:xfrm>
            <a:off x="361950" y="4710974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如图甲所示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试电笔可以用来辨别火线和零线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试电笔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检查电器设备的外壳是否带电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7341" y="533424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40649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853723"/>
            <a:ext cx="108077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如图乙所示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洗衣机的三脚插头标着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的导线是和用电器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相连的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如图丙是起保险作用的空气开关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它是为防止由于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而使家庭电路中电流过大导致的危险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图丁是漏电保护器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防止站在绝缘凳上的人同时接触火线和零线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双线触电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而触电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509" y="148239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外壳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08509" y="263789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短路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672805" y="2637890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用电器总功率过大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61495" y="380631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114109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799927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在家庭电路中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为了防止触电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必须把用电器的开关装在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地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线与用电器之间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同时使用过多的大功率用电器往往会引起空气开关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跳闸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其原因是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7045" y="243173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火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16837" y="3594392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总功率过大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94098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燕尾形 3"/>
          <p:cNvSpPr/>
          <p:nvPr/>
        </p:nvSpPr>
        <p:spPr>
          <a:xfrm>
            <a:off x="2820018" y="503783"/>
            <a:ext cx="5891564" cy="576064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突  破  知  识  点</a:t>
            </a:r>
            <a:endParaRPr lang="zh-CN" altLang="zh-CN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61950" y="1737751"/>
            <a:ext cx="1080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</a:t>
            </a:r>
            <a:r>
              <a:rPr lang="zh-CN" altLang="en-US" smtClean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mtClean="0">
                <a:solidFill>
                  <a:srgbClr val="FF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家庭电路组成与连接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en-US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知识点梳理</a:t>
            </a: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家庭电路的组成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进户线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、电能表、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7061" y="293936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火线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896709" y="29393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零线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21872" y="353348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闸刀开关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19157" y="353348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熔断器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66754" y="353348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用电器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18341" y="411825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开关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977040" y="411825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插座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49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安装额定功率为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1 500 W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的电热水器时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需加装一个开关便于控制热水器的工作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现有两种开关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(250 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A)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(250 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16 A),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为了安全和实用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应选用开关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age12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34" y="2975752"/>
            <a:ext cx="6710732" cy="33083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93285" y="1717983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S</a:t>
            </a:r>
            <a:r>
              <a:rPr lang="en-US" altLang="zh-CN" baseline="-25000"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96541" y="230916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23166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992942"/>
            <a:ext cx="10807700" cy="4181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家庭电路用电器漏电时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通过火线与零线的电流不相等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漏电保护器中检测装置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在图中虚线框内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未画出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检测到这一差异后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便切断电源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起到保护作用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漏电保护器中另有试验电路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与电阻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组成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电路正常时用电器两端的电压为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断开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闭合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时就能模拟用电器漏电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此时通过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两处的电流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i="1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“&gt;”“=”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“&lt;”)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i="1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1893" y="3393935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220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679197" y="339393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闭合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08925" y="458969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&lt;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43831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1687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电冰箱使用时外壳一定要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以保证安全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夏天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为了节能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可将冰箱的设置温度适当调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有一台冰箱铭牌上标有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“220 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150 W”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字样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测得其一天消耗的电能为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1.2 kW·h,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假设冰箱在压缩机停止工作时不消耗电能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估算该冰箱压缩机在一天内工作的总时间为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49069" y="120667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接地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21277" y="177909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71101" y="414784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5783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13615"/>
            <a:ext cx="10807700" cy="635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小明家新买的电热水器的铭牌信息如下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39009"/>
              </p:ext>
            </p:extLst>
          </p:nvPr>
        </p:nvGraphicFramePr>
        <p:xfrm>
          <a:off x="361950" y="1204199"/>
          <a:ext cx="10807700" cy="246880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3826154" imgH="874010" progId="Word.Document.12">
                  <p:embed/>
                </p:oleObj>
              </mc:Choice>
              <mc:Fallback>
                <p:oleObj name="文档" r:id="rId2" imgW="3826154" imgH="8740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950" y="1204199"/>
                        <a:ext cx="10807700" cy="2468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122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864" y="3292431"/>
            <a:ext cx="5041872" cy="28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89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33695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为了安全用电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该电热水器的电源插头应该是图中的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“A”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“B”)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altLang="zh-CN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电热水器正常工作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分钟消耗多少电能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9309" y="1860841"/>
            <a:ext cx="7848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热水器是金属外壳的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故外壳要接地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选用</a:t>
            </a:r>
            <a:r>
              <a:rPr lang="en-US" altLang="zh-CN">
                <a:ea typeface="宋体" panose="02010600030101010101" pitchFamily="2" charset="-122"/>
              </a:rPr>
              <a:t>B</a:t>
            </a:r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361950" y="3653478"/>
            <a:ext cx="10807700" cy="12321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该电热水器正常工作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30 min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消耗的电能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 err="1">
                <a:ea typeface="宋体" panose="02010600030101010101" pitchFamily="2" charset="-122"/>
                <a:cs typeface="Times New Roman" panose="02020603050405020304" pitchFamily="18" charset="0"/>
              </a:rPr>
              <a:t>Pt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2 kW×0.5 h=1.1 kW·h;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25036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019938"/>
            <a:ext cx="10807700" cy="1817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如果小明家的电能表的规格是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“220 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 A”,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他在用电热水器的时候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还能不能同时用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“220 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110 W”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的电脑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请通过计算回答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61950" y="2837743"/>
            <a:ext cx="10807700" cy="2408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小明家的电能表的规格是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“220 V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15 A”,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则电路中允许的最大功率为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P'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UI'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=220 V×15 A=3 300 W;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电热水器和电脑的总功率为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i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″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=2 200 W+110 W=2 310 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3 300 W,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故能使用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67892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738793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若将此电热水器接入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110 V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它的实际功率是多少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设电热水器的电阻不变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43078"/>
              </p:ext>
            </p:extLst>
          </p:nvPr>
        </p:nvGraphicFramePr>
        <p:xfrm>
          <a:off x="465273" y="2025105"/>
          <a:ext cx="10807700" cy="240688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2" imgW="3826154" imgH="852088" progId="Word.Document.12">
                  <p:embed/>
                </p:oleObj>
              </mc:Choice>
              <mc:Fallback>
                <p:oleObj name="文档" r:id="rId2" imgW="3826154" imgH="85208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273" y="2025105"/>
                        <a:ext cx="10807700" cy="2406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361950" y="4422157"/>
            <a:ext cx="10807700" cy="1226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答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:(1)B</a:t>
            </a:r>
            <a:r>
              <a:rPr lang="zh-CN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电热水器正常工作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分钟消耗的电能是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1 kW·h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zh-CN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电热水器实际功率为</a:t>
            </a: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550 W</a:t>
            </a:r>
            <a:r>
              <a:rPr lang="en-US" altLang="zh-CN" i="1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59670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99700" y="12166600"/>
            <a:ext cx="3429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79081906"/>
      </p:ext>
    </p:extLst>
  </p:cSld>
  <p:clrMapOvr>
    <a:masterClrMapping/>
  </p:clrMapOvr>
  <mc:AlternateContent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161687"/>
            <a:ext cx="10807700" cy="35905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家庭电路各组成部分的特点与连接方式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火线与零线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为家庭电路中的用电器提供电能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相当电源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其中火线是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零线是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它们之间的电压是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V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电能表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测量家庭电路中用电器消耗的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闸刀开关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家庭电路的总开关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串联在干路上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8252" y="238204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带电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109525" y="238204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不带电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78084" y="297665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220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444997" y="354176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13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595455"/>
            <a:ext cx="10807700" cy="53633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熔断器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又叫保险丝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作用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当电路中的电流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自动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en-US" altLang="zh-CN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切断电路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工作原理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电流的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效应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特点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连接方式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联在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现代家庭电路中已经用漏电空气开关取代了传统的熔断器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它的工作原理是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电流的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效应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其作用与连接方式与熔断器是一样的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25349" y="122498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过大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59933" y="122498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熔断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928711" y="239012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热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87997" y="298476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电阻率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06808" y="298476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熔点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87325" y="3559705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串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03103" y="355970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火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14151" y="472487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磁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157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361950" y="1233665"/>
            <a:ext cx="108077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(5)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用电器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通过插座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联在家庭电路中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对于螺丝口灯座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其螺旋套一定要接在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(6)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开关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控制家庭电路中的用电器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连接时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一端与用电器相连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另一端应连接在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线上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/>
                <a:tab pos="1850390"/>
                <a:tab pos="2538095"/>
                <a:tab pos="3221990"/>
              </a:tabLst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(7)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插座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联在家庭电路中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三孔插座的中间孔应与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相连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其作用是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防止用电器的</a:t>
            </a:r>
            <a:r>
              <a:rPr lang="en-US" altLang="zh-CN" i="1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______________.</a:t>
            </a:r>
            <a:endParaRPr lang="zh-CN" altLang="zh-CN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8109" y="127299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并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697141" y="185031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零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80917" y="301913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火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34565" y="360390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并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22397" y="42001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大地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94789" y="4201946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ea typeface="宋体" panose="02010600030101010101" pitchFamily="2" charset="-122"/>
                <a:cs typeface="Times New Roman" panose="02020603050405020304" pitchFamily="18" charset="0"/>
              </a:rPr>
              <a:t>金属外壳带电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08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专业教辅课件Q:251490010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经典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演示文稿3" id="{7F1B58FA-3D69-4926-A2BA-EEBABBAD5E6B}" vid="{76CC91B4-AC1E-4E21-9BDB-923C2B156DC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317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Arial</vt:lpstr>
      <vt:lpstr>Times New Roman</vt:lpstr>
      <vt:lpstr>黑体</vt:lpstr>
      <vt:lpstr>隶书</vt:lpstr>
      <vt:lpstr>微软雅黑</vt:lpstr>
      <vt:lpstr>Calibri</vt:lpstr>
      <vt:lpstr>NEU-BZ-S92</vt:lpstr>
      <vt:lpstr>方正大黑_GBK</vt:lpstr>
      <vt:lpstr>华文新魏</vt:lpstr>
      <vt:lpstr>宋体</vt:lpstr>
      <vt:lpstr>楷体</vt:lpstr>
      <vt:lpstr>仿宋</vt:lpstr>
      <vt:lpstr>专业教辅课件Q:251490010</vt:lpstr>
      <vt:lpstr>第十八章　生活用电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2021-03-06T18:14:27Z</cp:lastPrinted>
  <dcterms:created xsi:type="dcterms:W3CDTF">2021-03-06T18:14:27Z</dcterms:created>
  <dcterms:modified xsi:type="dcterms:W3CDTF">2021-03-06T10:14:28Z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