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activeX/activeX4.bin" ContentType="application/vnd.ms-office.activeX"/>
  <Override PartName="/ppt/activeX/activeX5.bin" ContentType="application/vnd.ms-office.activeX"/>
  <Override PartName="/ppt/activeX/activeX2.bin" ContentType="application/vnd.ms-office.activeX"/>
  <Override PartName="/ppt/activeX/activeX3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476" r:id="rId2"/>
    <p:sldId id="256" r:id="rId3"/>
    <p:sldId id="258" r:id="rId4"/>
    <p:sldId id="461" r:id="rId5"/>
    <p:sldId id="468" r:id="rId6"/>
    <p:sldId id="477" r:id="rId7"/>
    <p:sldId id="467" r:id="rId8"/>
    <p:sldId id="479" r:id="rId9"/>
    <p:sldId id="462" r:id="rId10"/>
    <p:sldId id="481" r:id="rId11"/>
    <p:sldId id="482" r:id="rId12"/>
    <p:sldId id="463" r:id="rId13"/>
    <p:sldId id="484" r:id="rId14"/>
    <p:sldId id="483" r:id="rId15"/>
    <p:sldId id="465" r:id="rId16"/>
    <p:sldId id="474" r:id="rId17"/>
    <p:sldId id="47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14" y="-276"/>
      </p:cViewPr>
      <p:guideLst>
        <p:guide orient="horz" pos="2101"/>
        <p:guide pos="37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6B460-FF17-4780-AAF1-DE4D929356D0}" type="datetimeFigureOut">
              <a:rPr lang="zh-CN" altLang="en-US" smtClean="0"/>
              <a:pPr/>
              <a:t>2018/11/22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189BD-C3A2-4D5B-B17A-57023D4F6F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8E163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E7EF5EF-6B75-4B4F-BA26-0A38765E7BF7}" type="slidenum"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</a:rPr>
              <a:pPr eaLnBrk="1" hangingPunct="1"/>
              <a:t>3</a:t>
            </a:fld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812800" y="1600200"/>
            <a:ext cx="533400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52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3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12800" y="1600200"/>
            <a:ext cx="1087120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2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3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534584" y="617538"/>
            <a:ext cx="10390716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576917" y="2017713"/>
            <a:ext cx="5080000" cy="19812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1576917" y="4151313"/>
            <a:ext cx="5080000" cy="19812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860117" y="4151313"/>
            <a:ext cx="5080000" cy="198120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1219200" y="63246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4470400" y="63246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9042400" y="63246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6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4.vml"/><Relationship Id="rId4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4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5.vml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Q_00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80383" y="180340"/>
            <a:ext cx="1065212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/>
          <p:nvPr/>
        </p:nvSpPr>
        <p:spPr>
          <a:xfrm>
            <a:off x="434340" y="1400810"/>
            <a:ext cx="10734040" cy="780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GB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世界爱眼日是哪一天？我们班里戴眼镜的同学有多少？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9824720" y="1659255"/>
            <a:ext cx="2036763" cy="52197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</a:p>
        </p:txBody>
      </p:sp>
      <p:pic>
        <p:nvPicPr>
          <p:cNvPr id="6150" name="Picture 6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075" y="180340"/>
            <a:ext cx="3267075" cy="1220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l="6469" t="32898"/>
          <a:stretch>
            <a:fillRect/>
          </a:stretch>
        </p:blipFill>
        <p:spPr>
          <a:xfrm>
            <a:off x="614680" y="2328545"/>
            <a:ext cx="9318625" cy="4298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/>
          <p:nvPr/>
        </p:nvSpPr>
        <p:spPr>
          <a:xfrm>
            <a:off x="8397875" y="3970655"/>
            <a:ext cx="2581275" cy="969645"/>
          </a:xfrm>
          <a:prstGeom prst="irregularSeal2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</a:p>
        </p:txBody>
      </p:sp>
      <p:sp>
        <p:nvSpPr>
          <p:cNvPr id="19459" name="Text Box 3"/>
          <p:cNvSpPr txBox="1"/>
          <p:nvPr/>
        </p:nvSpPr>
        <p:spPr>
          <a:xfrm>
            <a:off x="8670925" y="4940300"/>
            <a:ext cx="28638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晶状体的调节能力是有限度的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1065530" y="2154555"/>
            <a:ext cx="10220325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看近处物体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使晶状体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变厚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焦距变小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从而使像成在视网膜上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221" name="Picture 5" descr="正常眼睛视物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6CCD6"/>
              </a:clrFrom>
              <a:clrTo>
                <a:srgbClr val="C6CCD6">
                  <a:alpha val="0"/>
                </a:srgbClr>
              </a:clrTo>
            </a:clrChange>
            <a:lum bright="17999" contrast="30000"/>
          </a:blip>
          <a:srcRect t="12514" r="5821"/>
          <a:stretch>
            <a:fillRect/>
          </a:stretch>
        </p:blipFill>
        <p:spPr>
          <a:xfrm>
            <a:off x="782320" y="3829685"/>
            <a:ext cx="7179310" cy="2790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6"/>
          <p:cNvSpPr txBox="1"/>
          <p:nvPr/>
        </p:nvSpPr>
        <p:spPr>
          <a:xfrm>
            <a:off x="1087755" y="3006725"/>
            <a:ext cx="10198100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看远处物体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使晶状体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变薄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焦距变大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从而使像成在视网膜上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225" name="Rectangle 9"/>
          <p:cNvSpPr/>
          <p:nvPr/>
        </p:nvSpPr>
        <p:spPr>
          <a:xfrm>
            <a:off x="382905" y="1561465"/>
            <a:ext cx="201866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眼睛的调节</a:t>
            </a:r>
          </a:p>
        </p:txBody>
      </p:sp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/>
          <p:nvPr/>
        </p:nvSpPr>
        <p:spPr>
          <a:xfrm>
            <a:off x="6195695" y="639445"/>
            <a:ext cx="2581275" cy="1157605"/>
          </a:xfrm>
          <a:prstGeom prst="irregularSeal2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</a:p>
        </p:txBody>
      </p:sp>
      <p:sp>
        <p:nvSpPr>
          <p:cNvPr id="19459" name="Text Box 3"/>
          <p:cNvSpPr txBox="1"/>
          <p:nvPr/>
        </p:nvSpPr>
        <p:spPr>
          <a:xfrm>
            <a:off x="8815705" y="526415"/>
            <a:ext cx="28638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晶状体的调节能力是有限度的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850265" y="2513330"/>
            <a:ext cx="10220325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远点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眼睛可以看清的最远的极限点。一般为无限远。</a:t>
            </a:r>
          </a:p>
        </p:txBody>
      </p:sp>
      <p:pic>
        <p:nvPicPr>
          <p:cNvPr id="9221" name="Picture 5" descr="正常眼睛视物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6CCD6"/>
              </a:clrFrom>
              <a:clrTo>
                <a:srgbClr val="C6CCD6">
                  <a:alpha val="0"/>
                </a:srgbClr>
              </a:clrTo>
            </a:clrChange>
            <a:lum bright="17999" contrast="30000"/>
          </a:blip>
          <a:srcRect t="12514" r="58633" b="18775"/>
          <a:stretch>
            <a:fillRect/>
          </a:stretch>
        </p:blipFill>
        <p:spPr>
          <a:xfrm>
            <a:off x="9100185" y="4863465"/>
            <a:ext cx="2857500" cy="1831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6"/>
          <p:cNvSpPr txBox="1"/>
          <p:nvPr/>
        </p:nvSpPr>
        <p:spPr>
          <a:xfrm>
            <a:off x="872490" y="3365500"/>
            <a:ext cx="10198100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近点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眼睛可以看清的最近的极限点。一般大约为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10cm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5" name="Rectangle 9"/>
          <p:cNvSpPr/>
          <p:nvPr/>
        </p:nvSpPr>
        <p:spPr>
          <a:xfrm>
            <a:off x="382905" y="1561465"/>
            <a:ext cx="2018665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眼睛的调节</a:t>
            </a:r>
          </a:p>
        </p:txBody>
      </p:sp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  <p:sp>
        <p:nvSpPr>
          <p:cNvPr id="2" name="Text Box 6"/>
          <p:cNvSpPr txBox="1"/>
          <p:nvPr/>
        </p:nvSpPr>
        <p:spPr>
          <a:xfrm>
            <a:off x="872490" y="4302125"/>
            <a:ext cx="10198100" cy="138366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明视距离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眼睛可以正常观察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近处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物体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最清晰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，而又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不疲劳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的距离。大约为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25cm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二、近视眼及其矫正</a:t>
            </a:r>
          </a:p>
        </p:txBody>
      </p:sp>
      <p:pic>
        <p:nvPicPr>
          <p:cNvPr id="23654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0038" y="5256530"/>
            <a:ext cx="284162" cy="86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Text Box 4"/>
          <p:cNvSpPr txBox="1"/>
          <p:nvPr/>
        </p:nvSpPr>
        <p:spPr>
          <a:xfrm>
            <a:off x="685800" y="1752600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、成因：</a:t>
            </a:r>
          </a:p>
        </p:txBody>
      </p:sp>
      <p:sp>
        <p:nvSpPr>
          <p:cNvPr id="37893" name="Text Box 5"/>
          <p:cNvSpPr txBox="1"/>
          <p:nvPr/>
        </p:nvSpPr>
        <p:spPr>
          <a:xfrm>
            <a:off x="685800" y="4316730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、矫正：</a:t>
            </a:r>
          </a:p>
        </p:txBody>
      </p:sp>
      <p:pic>
        <p:nvPicPr>
          <p:cNvPr id="236550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0413" y="1892300"/>
            <a:ext cx="1881187" cy="168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6551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0413" y="4815205"/>
            <a:ext cx="1881187" cy="168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6552" name="Line 8"/>
          <p:cNvSpPr/>
          <p:nvPr/>
        </p:nvSpPr>
        <p:spPr>
          <a:xfrm>
            <a:off x="2133600" y="2438400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53" name="Line 9"/>
          <p:cNvSpPr/>
          <p:nvPr/>
        </p:nvSpPr>
        <p:spPr>
          <a:xfrm>
            <a:off x="2133600" y="3048000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54" name="Line 10"/>
          <p:cNvSpPr/>
          <p:nvPr/>
        </p:nvSpPr>
        <p:spPr>
          <a:xfrm>
            <a:off x="1295400" y="5513705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55" name="Line 11"/>
          <p:cNvSpPr/>
          <p:nvPr/>
        </p:nvSpPr>
        <p:spPr>
          <a:xfrm>
            <a:off x="1295400" y="5818505"/>
            <a:ext cx="1600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56" name="Line 12"/>
          <p:cNvSpPr/>
          <p:nvPr/>
        </p:nvSpPr>
        <p:spPr>
          <a:xfrm>
            <a:off x="3733800" y="2438400"/>
            <a:ext cx="1219200" cy="457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57" name="Line 13"/>
          <p:cNvSpPr/>
          <p:nvPr/>
        </p:nvSpPr>
        <p:spPr>
          <a:xfrm flipV="1">
            <a:off x="3733800" y="2590800"/>
            <a:ext cx="1219200" cy="457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58" name="Text Box 14"/>
          <p:cNvSpPr txBox="1"/>
          <p:nvPr/>
        </p:nvSpPr>
        <p:spPr>
          <a:xfrm>
            <a:off x="5547360" y="2197735"/>
            <a:ext cx="62788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晶状体太厚，折光能力太强，或眼球前后径太长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成像于视网膜前。</a:t>
            </a:r>
          </a:p>
        </p:txBody>
      </p:sp>
      <p:sp>
        <p:nvSpPr>
          <p:cNvPr id="236559" name="Text Box 15"/>
          <p:cNvSpPr txBox="1"/>
          <p:nvPr/>
        </p:nvSpPr>
        <p:spPr>
          <a:xfrm>
            <a:off x="6195695" y="5398770"/>
            <a:ext cx="516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配戴用凹透镜做成的近视眼镜。</a:t>
            </a:r>
          </a:p>
        </p:txBody>
      </p:sp>
      <p:sp>
        <p:nvSpPr>
          <p:cNvPr id="236560" name="Line 16"/>
          <p:cNvSpPr/>
          <p:nvPr/>
        </p:nvSpPr>
        <p:spPr>
          <a:xfrm flipV="1">
            <a:off x="2971800" y="5437505"/>
            <a:ext cx="762000" cy="76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61" name="Line 17"/>
          <p:cNvSpPr/>
          <p:nvPr/>
        </p:nvSpPr>
        <p:spPr>
          <a:xfrm>
            <a:off x="2971800" y="5818505"/>
            <a:ext cx="762000" cy="76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62" name="Line 18"/>
          <p:cNvSpPr/>
          <p:nvPr/>
        </p:nvSpPr>
        <p:spPr>
          <a:xfrm>
            <a:off x="3733800" y="5437505"/>
            <a:ext cx="12954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6563" name="Line 19"/>
          <p:cNvSpPr/>
          <p:nvPr/>
        </p:nvSpPr>
        <p:spPr>
          <a:xfrm flipV="1">
            <a:off x="3733800" y="5666105"/>
            <a:ext cx="12954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6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6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6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6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58" grpId="0"/>
      <p:bldP spid="2365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778510" y="2226945"/>
            <a:ext cx="5566410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长时间看电视，上网，玩游戏等</a:t>
            </a:r>
          </a:p>
        </p:txBody>
      </p:sp>
      <p:sp>
        <p:nvSpPr>
          <p:cNvPr id="18435" name="Text Box 3"/>
          <p:cNvSpPr txBox="1"/>
          <p:nvPr/>
        </p:nvSpPr>
        <p:spPr>
          <a:xfrm>
            <a:off x="1014730" y="3096260"/>
            <a:ext cx="1856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危害指数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5782945" y="3070860"/>
            <a:ext cx="62611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056890" y="3070860"/>
            <a:ext cx="62611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3775710" y="3070860"/>
            <a:ext cx="546735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4423410" y="3070860"/>
            <a:ext cx="62611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5144135" y="3070860"/>
            <a:ext cx="549275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1" name="Text Box 9"/>
          <p:cNvSpPr txBox="1"/>
          <p:nvPr/>
        </p:nvSpPr>
        <p:spPr>
          <a:xfrm>
            <a:off x="784860" y="3579495"/>
            <a:ext cx="7180580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看书写字的姿势不正确，书本离眼睛很近</a:t>
            </a:r>
          </a:p>
        </p:txBody>
      </p:sp>
      <p:sp>
        <p:nvSpPr>
          <p:cNvPr id="18442" name="Text Box 10"/>
          <p:cNvSpPr txBox="1"/>
          <p:nvPr/>
        </p:nvSpPr>
        <p:spPr>
          <a:xfrm>
            <a:off x="1012190" y="4448810"/>
            <a:ext cx="1931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危害指数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2552065" y="4393565"/>
            <a:ext cx="62484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auto">
          <a:xfrm>
            <a:off x="3201670" y="4393565"/>
            <a:ext cx="62484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3920490" y="4393565"/>
            <a:ext cx="545465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86" name="AutoShape 14"/>
          <p:cNvSpPr>
            <a:spLocks noChangeArrowheads="1"/>
          </p:cNvSpPr>
          <p:nvPr/>
        </p:nvSpPr>
        <p:spPr bwMode="auto">
          <a:xfrm>
            <a:off x="4568190" y="4393565"/>
            <a:ext cx="62484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7" name="Text Box 15"/>
          <p:cNvSpPr txBox="1"/>
          <p:nvPr/>
        </p:nvSpPr>
        <p:spPr>
          <a:xfrm>
            <a:off x="784860" y="5124450"/>
            <a:ext cx="10084435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照明条件不好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躺在床上和走路时或者在动荡的车厢里看书</a:t>
            </a:r>
          </a:p>
        </p:txBody>
      </p:sp>
      <p:sp>
        <p:nvSpPr>
          <p:cNvPr id="18448" name="Text Box 16"/>
          <p:cNvSpPr txBox="1"/>
          <p:nvPr/>
        </p:nvSpPr>
        <p:spPr>
          <a:xfrm>
            <a:off x="1015365" y="6090285"/>
            <a:ext cx="1972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危害指数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8689" name="AutoShape 17"/>
          <p:cNvSpPr>
            <a:spLocks noChangeArrowheads="1"/>
          </p:cNvSpPr>
          <p:nvPr/>
        </p:nvSpPr>
        <p:spPr bwMode="auto">
          <a:xfrm>
            <a:off x="2674620" y="6028690"/>
            <a:ext cx="62484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90" name="AutoShape 18"/>
          <p:cNvSpPr>
            <a:spLocks noChangeArrowheads="1"/>
          </p:cNvSpPr>
          <p:nvPr/>
        </p:nvSpPr>
        <p:spPr bwMode="auto">
          <a:xfrm>
            <a:off x="3323590" y="6028690"/>
            <a:ext cx="624840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91" name="AutoShape 19"/>
          <p:cNvSpPr>
            <a:spLocks noChangeArrowheads="1"/>
          </p:cNvSpPr>
          <p:nvPr/>
        </p:nvSpPr>
        <p:spPr bwMode="auto">
          <a:xfrm>
            <a:off x="4043045" y="6028690"/>
            <a:ext cx="545465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692" name="AutoShape 20"/>
          <p:cNvSpPr>
            <a:spLocks noChangeArrowheads="1"/>
          </p:cNvSpPr>
          <p:nvPr/>
        </p:nvSpPr>
        <p:spPr bwMode="auto">
          <a:xfrm>
            <a:off x="4690745" y="6028690"/>
            <a:ext cx="545465" cy="503555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53" name="Text Box 21"/>
          <p:cNvSpPr txBox="1"/>
          <p:nvPr/>
        </p:nvSpPr>
        <p:spPr>
          <a:xfrm>
            <a:off x="643255" y="1704975"/>
            <a:ext cx="2771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造成近视的杀手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</a:p>
        </p:txBody>
      </p:sp>
      <p:sp>
        <p:nvSpPr>
          <p:cNvPr id="28694" name="AutoShape 22"/>
          <p:cNvSpPr/>
          <p:nvPr/>
        </p:nvSpPr>
        <p:spPr>
          <a:xfrm>
            <a:off x="8190548" y="1279843"/>
            <a:ext cx="3206750" cy="2438400"/>
          </a:xfrm>
          <a:prstGeom prst="irregularSeal2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防治近视，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刻不容缓！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二、近视眼及其矫正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二、近视眼及其矫正</a:t>
            </a:r>
          </a:p>
        </p:txBody>
      </p:sp>
      <p:grpSp>
        <p:nvGrpSpPr>
          <p:cNvPr id="29716" name="Group 20"/>
          <p:cNvGrpSpPr/>
          <p:nvPr/>
        </p:nvGrpSpPr>
        <p:grpSpPr>
          <a:xfrm>
            <a:off x="643890" y="1216702"/>
            <a:ext cx="11022330" cy="5200608"/>
            <a:chOff x="-1612" y="1167"/>
            <a:chExt cx="6742" cy="1552"/>
          </a:xfrm>
        </p:grpSpPr>
        <p:pic>
          <p:nvPicPr>
            <p:cNvPr id="19468" name="Picture 21" descr="2005111418353044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8" y="1167"/>
              <a:ext cx="4212" cy="15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9" name="Text Box 22"/>
            <p:cNvSpPr txBox="1"/>
            <p:nvPr/>
          </p:nvSpPr>
          <p:spPr>
            <a:xfrm>
              <a:off x="-1612" y="1629"/>
              <a:ext cx="185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要定期检查视力，</a:t>
              </a:r>
            </a:p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认真做眼保健操</a:t>
              </a:r>
            </a:p>
          </p:txBody>
        </p:sp>
      </p:grpSp>
      <p:sp>
        <p:nvSpPr>
          <p:cNvPr id="2" name="Rectangle 25"/>
          <p:cNvSpPr/>
          <p:nvPr/>
        </p:nvSpPr>
        <p:spPr>
          <a:xfrm>
            <a:off x="788035" y="1803400"/>
            <a:ext cx="2404110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如何预防近视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三、远视眼及其矫正</a:t>
            </a:r>
          </a:p>
        </p:txBody>
      </p:sp>
    </p:spTree>
    <p:controls>
      <p:control spid="23553" name="ShockwaveFlash1" r:id="rId2" imgW="9066667" imgH="3428571"/>
    </p:controls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8103" y="1874838"/>
            <a:ext cx="2030412" cy="1935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84625" y="4482465"/>
            <a:ext cx="2030413" cy="193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 Box 5"/>
          <p:cNvSpPr txBox="1"/>
          <p:nvPr/>
        </p:nvSpPr>
        <p:spPr>
          <a:xfrm>
            <a:off x="777240" y="1856105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、成因：</a:t>
            </a:r>
          </a:p>
        </p:txBody>
      </p:sp>
      <p:sp>
        <p:nvSpPr>
          <p:cNvPr id="38918" name="Text Box 6"/>
          <p:cNvSpPr txBox="1"/>
          <p:nvPr/>
        </p:nvSpPr>
        <p:spPr>
          <a:xfrm>
            <a:off x="777240" y="3989705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、矫正：</a:t>
            </a:r>
          </a:p>
        </p:txBody>
      </p:sp>
      <p:sp>
        <p:nvSpPr>
          <p:cNvPr id="38919" name="Text Box 7"/>
          <p:cNvSpPr txBox="1"/>
          <p:nvPr/>
        </p:nvSpPr>
        <p:spPr>
          <a:xfrm>
            <a:off x="6812280" y="1875155"/>
            <a:ext cx="477012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晶状体太薄，折光能力太弱，或眼球前后径太短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成像于视网膜后。</a:t>
            </a:r>
          </a:p>
        </p:txBody>
      </p:sp>
      <p:sp>
        <p:nvSpPr>
          <p:cNvPr id="38920" name="Text Box 8"/>
          <p:cNvSpPr txBox="1"/>
          <p:nvPr/>
        </p:nvSpPr>
        <p:spPr>
          <a:xfrm>
            <a:off x="6934200" y="4511675"/>
            <a:ext cx="49866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配戴用凸透镜做成的远视眼镜。（老花眼镜）</a:t>
            </a:r>
          </a:p>
        </p:txBody>
      </p:sp>
      <p:sp>
        <p:nvSpPr>
          <p:cNvPr id="38921" name="Line 9"/>
          <p:cNvSpPr/>
          <p:nvPr/>
        </p:nvSpPr>
        <p:spPr>
          <a:xfrm>
            <a:off x="2545715" y="25908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2" name="Line 10"/>
          <p:cNvSpPr/>
          <p:nvPr/>
        </p:nvSpPr>
        <p:spPr>
          <a:xfrm>
            <a:off x="2545715" y="3124200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38923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3625" y="4939665"/>
            <a:ext cx="320675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4" name="Line 12"/>
          <p:cNvSpPr/>
          <p:nvPr/>
        </p:nvSpPr>
        <p:spPr>
          <a:xfrm>
            <a:off x="2003425" y="5092065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5" name="Line 13"/>
          <p:cNvSpPr/>
          <p:nvPr/>
        </p:nvSpPr>
        <p:spPr>
          <a:xfrm>
            <a:off x="2003425" y="5854065"/>
            <a:ext cx="1752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6" name="Line 14"/>
          <p:cNvSpPr/>
          <p:nvPr/>
        </p:nvSpPr>
        <p:spPr>
          <a:xfrm>
            <a:off x="3756025" y="5092065"/>
            <a:ext cx="685800" cy="152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7" name="Line 15"/>
          <p:cNvSpPr/>
          <p:nvPr/>
        </p:nvSpPr>
        <p:spPr>
          <a:xfrm flipV="1">
            <a:off x="3756025" y="5701665"/>
            <a:ext cx="685800" cy="152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8" name="Line 16"/>
          <p:cNvSpPr/>
          <p:nvPr/>
        </p:nvSpPr>
        <p:spPr>
          <a:xfrm>
            <a:off x="4441825" y="5244465"/>
            <a:ext cx="1371600" cy="152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9" name="Line 17"/>
          <p:cNvSpPr/>
          <p:nvPr/>
        </p:nvSpPr>
        <p:spPr>
          <a:xfrm flipV="1">
            <a:off x="4441825" y="5396865"/>
            <a:ext cx="137160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30" name="Line 18"/>
          <p:cNvSpPr/>
          <p:nvPr/>
        </p:nvSpPr>
        <p:spPr>
          <a:xfrm>
            <a:off x="4298315" y="2590800"/>
            <a:ext cx="190500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31" name="Line 19"/>
          <p:cNvSpPr/>
          <p:nvPr/>
        </p:nvSpPr>
        <p:spPr>
          <a:xfrm flipV="1">
            <a:off x="4298315" y="2895600"/>
            <a:ext cx="190500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三、远视眼及其矫正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2" name="Rectangle 4"/>
          <p:cNvSpPr/>
          <p:nvPr/>
        </p:nvSpPr>
        <p:spPr>
          <a:xfrm>
            <a:off x="762000" y="1540193"/>
            <a:ext cx="3960813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、什么是透镜焦度？</a:t>
            </a:r>
            <a:endParaRPr lang="zh-CN" altLang="en-US" sz="9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2693" name="Rectangle 5"/>
          <p:cNvSpPr/>
          <p:nvPr/>
        </p:nvSpPr>
        <p:spPr>
          <a:xfrm>
            <a:off x="1295400" y="2225993"/>
            <a:ext cx="5327650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焦距的倒数，</a:t>
            </a:r>
            <a:r>
              <a:rPr lang="el-GR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Φ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/f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，单位：m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-1</a:t>
            </a:r>
            <a:endParaRPr lang="el-GR" altLang="en-US" sz="9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2694" name="Rectangle 6"/>
          <p:cNvSpPr/>
          <p:nvPr/>
        </p:nvSpPr>
        <p:spPr>
          <a:xfrm>
            <a:off x="644525" y="2858453"/>
            <a:ext cx="453707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、什么是眼镜的度数？</a:t>
            </a:r>
            <a:endParaRPr lang="zh-CN" altLang="en-US" sz="9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2695" name="Rectangle 7"/>
          <p:cNvSpPr/>
          <p:nvPr/>
        </p:nvSpPr>
        <p:spPr>
          <a:xfrm>
            <a:off x="1118235" y="3490913"/>
            <a:ext cx="8610600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镜片的度数透镜焦度乘100的值，D=100</a:t>
            </a:r>
            <a:r>
              <a:rPr lang="el-GR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Arial" panose="020B0604020202020204" pitchFamily="34" charset="0"/>
              </a:rPr>
              <a:t>,单位：度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2696" name="Rectangle 8"/>
          <p:cNvSpPr/>
          <p:nvPr/>
        </p:nvSpPr>
        <p:spPr>
          <a:xfrm>
            <a:off x="833755" y="4187508"/>
            <a:ext cx="6048375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、眼镜的正、负度数是什么意思？</a:t>
            </a:r>
          </a:p>
        </p:txBody>
      </p:sp>
      <p:sp>
        <p:nvSpPr>
          <p:cNvPr id="242697" name="Rectangle 9"/>
          <p:cNvSpPr/>
          <p:nvPr/>
        </p:nvSpPr>
        <p:spPr>
          <a:xfrm>
            <a:off x="1290320" y="4812348"/>
            <a:ext cx="7561263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眼镜的正、负度数分别表示是凸透镜和凹透镜</a:t>
            </a:r>
          </a:p>
        </p:txBody>
      </p:sp>
      <p:sp>
        <p:nvSpPr>
          <p:cNvPr id="242698" name="Rectangle 10"/>
          <p:cNvSpPr/>
          <p:nvPr/>
        </p:nvSpPr>
        <p:spPr>
          <a:xfrm>
            <a:off x="902970" y="5315585"/>
            <a:ext cx="95561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近视镜用凹透镜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焦距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:f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为负；老花镜用凸透镜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焦距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:f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为正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生活中不说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"-",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就说近视眼***度</a:t>
            </a: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四、眼镜的度数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2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42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42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2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2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2" grpId="0"/>
      <p:bldP spid="242693" grpId="0"/>
      <p:bldP spid="242694" grpId="0"/>
      <p:bldP spid="242695" grpId="0"/>
      <p:bldP spid="242696" grpId="0"/>
      <p:bldP spid="242697" grpId="0"/>
      <p:bldP spid="2426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5585" y="2169160"/>
            <a:ext cx="68522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第五章  透镜及其应用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79320" y="3502660"/>
            <a:ext cx="75685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第</a:t>
            </a:r>
            <a:r>
              <a:rPr lang="en-US" altLang="zh-CN" sz="4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4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节  眼睛和眼镜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004570" y="1889125"/>
            <a:ext cx="978725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1.了解眼睛的构造。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2.知道眼睛视物的基本原理。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3.了解近视眼、远视眼的成因及其矫正方法。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04570" y="4196080"/>
            <a:ext cx="5450205" cy="216979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b="1" cap="small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内容：课本</a:t>
            </a:r>
            <a:r>
              <a:rPr lang="en-US" altLang="zh-CN" sz="2800" b="1" cap="small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100-101</a:t>
            </a:r>
            <a:r>
              <a:rPr lang="zh-CN" altLang="en-US" sz="2800" b="1" cap="small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页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任务：</a:t>
            </a:r>
            <a:r>
              <a:rPr lang="zh-CN" altLang="en-US" sz="2800" b="1" cap="small" dirty="0"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完成导学案【自主学习】</a:t>
            </a:r>
            <a:endParaRPr lang="zh-CN" altLang="en-US" sz="28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</a:rPr>
              <a:t>时间：</a:t>
            </a:r>
            <a:r>
              <a:rPr lang="en-US" altLang="zh-CN" sz="2800" b="1">
                <a:latin typeface="Times New Roman" panose="02020603050405020304" pitchFamily="18" charset="0"/>
                <a:ea typeface="楷体" panose="02010609060101010101" pitchFamily="49" charset="-122"/>
              </a:rPr>
              <a:t>5min</a:t>
            </a:r>
          </a:p>
        </p:txBody>
      </p:sp>
      <p:sp>
        <p:nvSpPr>
          <p:cNvPr id="5" name="Rectangle 2"/>
          <p:cNvSpPr/>
          <p:nvPr/>
        </p:nvSpPr>
        <p:spPr>
          <a:xfrm>
            <a:off x="335360" y="764704"/>
            <a:ext cx="3949065" cy="5651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学习目标</a:t>
            </a:r>
            <a:endParaRPr lang="zh-CN" altLang="en-GB" sz="28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  <p:sp>
        <p:nvSpPr>
          <p:cNvPr id="10242" name="Rectangle 2"/>
          <p:cNvSpPr/>
          <p:nvPr/>
        </p:nvSpPr>
        <p:spPr>
          <a:xfrm>
            <a:off x="306705" y="1633855"/>
            <a:ext cx="3949065" cy="5651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GB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、眼睛的结构及其作用</a:t>
            </a:r>
          </a:p>
        </p:txBody>
      </p:sp>
      <p:graphicFrame>
        <p:nvGraphicFramePr>
          <p:cNvPr id="10243" name="Object 3"/>
          <p:cNvGraphicFramePr>
            <a:graphicFrameLocks/>
          </p:cNvGraphicFramePr>
          <p:nvPr/>
        </p:nvGraphicFramePr>
        <p:xfrm>
          <a:off x="4880928" y="2054543"/>
          <a:ext cx="4973637" cy="4457700"/>
        </p:xfrm>
        <a:graphic>
          <a:graphicData uri="http://schemas.openxmlformats.org/presentationml/2006/ole">
            <p:oleObj spid="_x0000_s3076" r:id="rId3" imgW="4847619" imgH="4458322" progId="PBrush">
              <p:embed/>
            </p:oleObj>
          </a:graphicData>
        </a:graphic>
      </p:graphicFrame>
      <p:sp>
        <p:nvSpPr>
          <p:cNvPr id="207876" name="Line 4"/>
          <p:cNvSpPr/>
          <p:nvPr/>
        </p:nvSpPr>
        <p:spPr>
          <a:xfrm>
            <a:off x="4450715" y="3116580"/>
            <a:ext cx="1504950" cy="63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877" name="Text Box 5"/>
          <p:cNvSpPr txBox="1"/>
          <p:nvPr/>
        </p:nvSpPr>
        <p:spPr>
          <a:xfrm>
            <a:off x="2950210" y="2855595"/>
            <a:ext cx="1356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睫状体</a:t>
            </a:r>
          </a:p>
        </p:txBody>
      </p:sp>
      <p:sp>
        <p:nvSpPr>
          <p:cNvPr id="207878" name="Text Box 6"/>
          <p:cNvSpPr txBox="1"/>
          <p:nvPr/>
        </p:nvSpPr>
        <p:spPr>
          <a:xfrm>
            <a:off x="2984500" y="4558030"/>
            <a:ext cx="976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角膜</a:t>
            </a:r>
          </a:p>
        </p:txBody>
      </p:sp>
      <p:sp>
        <p:nvSpPr>
          <p:cNvPr id="207879" name="Text Box 7"/>
          <p:cNvSpPr txBox="1"/>
          <p:nvPr/>
        </p:nvSpPr>
        <p:spPr>
          <a:xfrm>
            <a:off x="3002915" y="5393055"/>
            <a:ext cx="135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晶状体</a:t>
            </a:r>
          </a:p>
        </p:txBody>
      </p:sp>
      <p:sp>
        <p:nvSpPr>
          <p:cNvPr id="207880" name="Text Box 8"/>
          <p:cNvSpPr txBox="1"/>
          <p:nvPr/>
        </p:nvSpPr>
        <p:spPr>
          <a:xfrm>
            <a:off x="2991485" y="3950970"/>
            <a:ext cx="9378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瞳孔</a:t>
            </a:r>
          </a:p>
        </p:txBody>
      </p:sp>
      <p:sp>
        <p:nvSpPr>
          <p:cNvPr id="207882" name="Text Box 10"/>
          <p:cNvSpPr txBox="1"/>
          <p:nvPr/>
        </p:nvSpPr>
        <p:spPr>
          <a:xfrm>
            <a:off x="9570720" y="3774758"/>
            <a:ext cx="17986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视网膜</a:t>
            </a:r>
          </a:p>
        </p:txBody>
      </p:sp>
      <p:sp>
        <p:nvSpPr>
          <p:cNvPr id="207883" name="Text Box 11"/>
          <p:cNvSpPr txBox="1"/>
          <p:nvPr/>
        </p:nvSpPr>
        <p:spPr>
          <a:xfrm>
            <a:off x="9414828" y="2278698"/>
            <a:ext cx="1797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玻璃体</a:t>
            </a:r>
          </a:p>
        </p:txBody>
      </p:sp>
      <p:sp>
        <p:nvSpPr>
          <p:cNvPr id="207884" name="Text Box 12"/>
          <p:cNvSpPr txBox="1"/>
          <p:nvPr/>
        </p:nvSpPr>
        <p:spPr>
          <a:xfrm>
            <a:off x="8776970" y="6245860"/>
            <a:ext cx="1400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视神经</a:t>
            </a:r>
          </a:p>
        </p:txBody>
      </p:sp>
      <p:sp>
        <p:nvSpPr>
          <p:cNvPr id="207885" name="Line 13"/>
          <p:cNvSpPr/>
          <p:nvPr/>
        </p:nvSpPr>
        <p:spPr>
          <a:xfrm rot="21420000">
            <a:off x="3900805" y="4754245"/>
            <a:ext cx="1246505" cy="4699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886" name="Line 14"/>
          <p:cNvSpPr/>
          <p:nvPr/>
        </p:nvSpPr>
        <p:spPr>
          <a:xfrm rot="19020000">
            <a:off x="4147820" y="4928235"/>
            <a:ext cx="1832610" cy="40767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887" name="Line 15"/>
          <p:cNvSpPr/>
          <p:nvPr/>
        </p:nvSpPr>
        <p:spPr>
          <a:xfrm>
            <a:off x="4114165" y="4226243"/>
            <a:ext cx="14065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889" name="Line 17"/>
          <p:cNvSpPr/>
          <p:nvPr/>
        </p:nvSpPr>
        <p:spPr>
          <a:xfrm flipH="1">
            <a:off x="8086090" y="2587943"/>
            <a:ext cx="1328738" cy="74771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890" name="Line 18"/>
          <p:cNvSpPr/>
          <p:nvPr/>
        </p:nvSpPr>
        <p:spPr>
          <a:xfrm flipH="1">
            <a:off x="9022715" y="4035743"/>
            <a:ext cx="54768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7891" name="Line 19"/>
          <p:cNvSpPr/>
          <p:nvPr/>
        </p:nvSpPr>
        <p:spPr>
          <a:xfrm flipV="1">
            <a:off x="9335453" y="4721543"/>
            <a:ext cx="0" cy="1524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左大括号 2"/>
          <p:cNvSpPr/>
          <p:nvPr/>
        </p:nvSpPr>
        <p:spPr>
          <a:xfrm>
            <a:off x="2599690" y="4721860"/>
            <a:ext cx="287655" cy="1080135"/>
          </a:xfrm>
          <a:prstGeom prst="leftBrac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5"/>
          <p:cNvSpPr txBox="1"/>
          <p:nvPr/>
        </p:nvSpPr>
        <p:spPr>
          <a:xfrm>
            <a:off x="1161415" y="5031105"/>
            <a:ext cx="1331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凸透镜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10850880" y="377507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光屏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1116965" y="3950970"/>
            <a:ext cx="2138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控制进光量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1116965" y="3335655"/>
            <a:ext cx="333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改变晶状体的大小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Text Box 4"/>
          <p:cNvSpPr txBox="1"/>
          <p:nvPr/>
        </p:nvSpPr>
        <p:spPr>
          <a:xfrm>
            <a:off x="409575" y="1545590"/>
            <a:ext cx="3881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眼睛看物体原理</a:t>
            </a:r>
          </a:p>
        </p:txBody>
      </p:sp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  <p:grpSp>
        <p:nvGrpSpPr>
          <p:cNvPr id="7171" name="Group 3"/>
          <p:cNvGrpSpPr/>
          <p:nvPr/>
        </p:nvGrpSpPr>
        <p:grpSpPr>
          <a:xfrm>
            <a:off x="409575" y="2129155"/>
            <a:ext cx="11133455" cy="4428490"/>
            <a:chOff x="0" y="2273"/>
            <a:chExt cx="5532" cy="2047"/>
          </a:xfrm>
        </p:grpSpPr>
        <p:pic>
          <p:nvPicPr>
            <p:cNvPr id="7175" name="Picture 4" descr="眼睛看物体的原理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C3CFDB"/>
                </a:clrFrom>
                <a:clrTo>
                  <a:srgbClr val="C3CFDB">
                    <a:alpha val="0"/>
                  </a:srgbClr>
                </a:clrTo>
              </a:clrChange>
              <a:lum bright="12000" contrast="30000"/>
            </a:blip>
            <a:stretch>
              <a:fillRect/>
            </a:stretch>
          </p:blipFill>
          <p:spPr>
            <a:xfrm>
              <a:off x="0" y="2273"/>
              <a:ext cx="5532" cy="2047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7176" name="Object 5"/>
            <p:cNvGraphicFramePr>
              <a:graphicFrameLocks/>
            </p:cNvGraphicFramePr>
            <p:nvPr/>
          </p:nvGraphicFramePr>
          <p:xfrm>
            <a:off x="1440" y="2928"/>
            <a:ext cx="240" cy="336"/>
          </p:xfrm>
          <a:graphic>
            <a:graphicData uri="http://schemas.openxmlformats.org/presentationml/2006/ole">
              <p:oleObj spid="_x0000_s19457" r:id="rId4" imgW="1205924" imgH="1104372" progId="">
                <p:embed/>
              </p:oleObj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6345555" y="5594350"/>
            <a:ext cx="5196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成像特点：倒立、缩小的实像。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Picture 2" descr="Nikon_F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420000">
            <a:off x="627380" y="2693670"/>
            <a:ext cx="2160588" cy="21605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 rot="-120000">
            <a:off x="8435975" y="2745423"/>
            <a:ext cx="1962150" cy="1676400"/>
            <a:chOff x="0" y="0"/>
            <a:chExt cx="3456" cy="3264"/>
          </a:xfrm>
        </p:grpSpPr>
        <p:sp>
          <p:nvSpPr>
            <p:cNvPr id="13379" name="Line 4"/>
            <p:cNvSpPr/>
            <p:nvPr/>
          </p:nvSpPr>
          <p:spPr>
            <a:xfrm>
              <a:off x="0" y="912"/>
              <a:ext cx="1680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0" name="Line 5"/>
            <p:cNvSpPr/>
            <p:nvPr/>
          </p:nvSpPr>
          <p:spPr>
            <a:xfrm>
              <a:off x="0" y="912"/>
              <a:ext cx="0" cy="139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1" name="Line 6"/>
            <p:cNvSpPr/>
            <p:nvPr/>
          </p:nvSpPr>
          <p:spPr>
            <a:xfrm>
              <a:off x="0" y="2304"/>
              <a:ext cx="1680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2" name="Line 7"/>
            <p:cNvSpPr/>
            <p:nvPr/>
          </p:nvSpPr>
          <p:spPr>
            <a:xfrm>
              <a:off x="1680" y="2304"/>
              <a:ext cx="0" cy="96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3" name="Line 8"/>
            <p:cNvSpPr/>
            <p:nvPr/>
          </p:nvSpPr>
          <p:spPr>
            <a:xfrm>
              <a:off x="1680" y="3264"/>
              <a:ext cx="1776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4" name="Line 9"/>
            <p:cNvSpPr/>
            <p:nvPr/>
          </p:nvSpPr>
          <p:spPr>
            <a:xfrm flipV="1">
              <a:off x="3456" y="0"/>
              <a:ext cx="0" cy="3264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5" name="Line 10"/>
            <p:cNvSpPr/>
            <p:nvPr/>
          </p:nvSpPr>
          <p:spPr>
            <a:xfrm flipH="1">
              <a:off x="1680" y="0"/>
              <a:ext cx="1776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6" name="Line 11"/>
            <p:cNvSpPr/>
            <p:nvPr/>
          </p:nvSpPr>
          <p:spPr>
            <a:xfrm>
              <a:off x="1680" y="0"/>
              <a:ext cx="0" cy="912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0956" name="Oval 12"/>
          <p:cNvSpPr/>
          <p:nvPr/>
        </p:nvSpPr>
        <p:spPr>
          <a:xfrm>
            <a:off x="8599488" y="3238183"/>
            <a:ext cx="142875" cy="7143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0957" name="Rectangle 13"/>
          <p:cNvSpPr/>
          <p:nvPr/>
        </p:nvSpPr>
        <p:spPr>
          <a:xfrm>
            <a:off x="10315575" y="3089910"/>
            <a:ext cx="82550" cy="1060450"/>
          </a:xfrm>
          <a:prstGeom prst="rect">
            <a:avLst/>
          </a:prstGeom>
          <a:solidFill>
            <a:srgbClr val="3333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0958" name="Text Box 14"/>
          <p:cNvSpPr txBox="1"/>
          <p:nvPr/>
        </p:nvSpPr>
        <p:spPr>
          <a:xfrm>
            <a:off x="8382000" y="4256723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镜头</a:t>
            </a:r>
          </a:p>
        </p:txBody>
      </p:sp>
      <p:sp>
        <p:nvSpPr>
          <p:cNvPr id="210959" name="Text Box 15"/>
          <p:cNvSpPr txBox="1"/>
          <p:nvPr/>
        </p:nvSpPr>
        <p:spPr>
          <a:xfrm>
            <a:off x="10615613" y="3753485"/>
            <a:ext cx="9350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胶片</a:t>
            </a:r>
          </a:p>
        </p:txBody>
      </p:sp>
      <p:sp>
        <p:nvSpPr>
          <p:cNvPr id="210960" name="Line 16"/>
          <p:cNvSpPr/>
          <p:nvPr/>
        </p:nvSpPr>
        <p:spPr>
          <a:xfrm flipV="1">
            <a:off x="8599488" y="3928110"/>
            <a:ext cx="109537" cy="401638"/>
          </a:xfrm>
          <a:prstGeom prst="line">
            <a:avLst/>
          </a:prstGeom>
          <a:ln w="57150" cap="flat" cmpd="sng">
            <a:solidFill>
              <a:srgbClr val="3366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0961" name="Line 17"/>
          <p:cNvSpPr/>
          <p:nvPr/>
        </p:nvSpPr>
        <p:spPr>
          <a:xfrm flipH="1" flipV="1">
            <a:off x="10344150" y="3878898"/>
            <a:ext cx="325438" cy="123825"/>
          </a:xfrm>
          <a:prstGeom prst="line">
            <a:avLst/>
          </a:prstGeom>
          <a:ln w="57150" cap="flat" cmpd="sng">
            <a:solidFill>
              <a:srgbClr val="3366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3" name="Group 19"/>
          <p:cNvGrpSpPr/>
          <p:nvPr/>
        </p:nvGrpSpPr>
        <p:grpSpPr>
          <a:xfrm rot="21300000">
            <a:off x="3206115" y="3239135"/>
            <a:ext cx="1205230" cy="1240155"/>
            <a:chOff x="0" y="0"/>
            <a:chExt cx="733" cy="824"/>
          </a:xfrm>
        </p:grpSpPr>
        <p:sp>
          <p:nvSpPr>
            <p:cNvPr id="13370" name="未知"/>
            <p:cNvSpPr/>
            <p:nvPr/>
          </p:nvSpPr>
          <p:spPr>
            <a:xfrm>
              <a:off x="220" y="272"/>
              <a:ext cx="105" cy="499"/>
            </a:xfrm>
            <a:custGeom>
              <a:avLst/>
              <a:gdLst>
                <a:gd name="txL" fmla="*/ 0 w 105"/>
                <a:gd name="txT" fmla="*/ 0 h 499"/>
                <a:gd name="txR" fmla="*/ 105 w 105"/>
                <a:gd name="txB" fmla="*/ 499 h 499"/>
              </a:gdLst>
              <a:ahLst/>
              <a:cxnLst>
                <a:cxn ang="0">
                  <a:pos x="0" y="0"/>
                </a:cxn>
                <a:cxn ang="0">
                  <a:pos x="90" y="181"/>
                </a:cxn>
                <a:cxn ang="0">
                  <a:pos x="90" y="408"/>
                </a:cxn>
                <a:cxn ang="0">
                  <a:pos x="45" y="499"/>
                </a:cxn>
              </a:cxnLst>
              <a:rect l="txL" t="txT" r="txR" b="txB"/>
              <a:pathLst>
                <a:path w="105" h="499">
                  <a:moveTo>
                    <a:pt x="0" y="0"/>
                  </a:moveTo>
                  <a:cubicBezTo>
                    <a:pt x="37" y="56"/>
                    <a:pt x="75" y="113"/>
                    <a:pt x="90" y="181"/>
                  </a:cubicBezTo>
                  <a:cubicBezTo>
                    <a:pt x="105" y="249"/>
                    <a:pt x="97" y="355"/>
                    <a:pt x="90" y="408"/>
                  </a:cubicBezTo>
                  <a:cubicBezTo>
                    <a:pt x="83" y="461"/>
                    <a:pt x="52" y="484"/>
                    <a:pt x="45" y="499"/>
                  </a:cubicBezTo>
                </a:path>
              </a:pathLst>
            </a:custGeom>
            <a:noFill/>
            <a:ln w="28575" cap="flat" cmpd="sng">
              <a:solidFill>
                <a:srgbClr val="287A28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Oval 21"/>
            <p:cNvSpPr/>
            <p:nvPr/>
          </p:nvSpPr>
          <p:spPr>
            <a:xfrm>
              <a:off x="143" y="91"/>
              <a:ext cx="136" cy="136"/>
            </a:xfrm>
            <a:prstGeom prst="ellipse">
              <a:avLst/>
            </a:prstGeom>
            <a:solidFill>
              <a:srgbClr val="FFCC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2" name="Oval 22"/>
            <p:cNvSpPr/>
            <p:nvPr/>
          </p:nvSpPr>
          <p:spPr>
            <a:xfrm>
              <a:off x="189" y="0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3" name="Oval 23"/>
            <p:cNvSpPr/>
            <p:nvPr/>
          </p:nvSpPr>
          <p:spPr>
            <a:xfrm>
              <a:off x="98" y="0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4" name="Oval 24"/>
            <p:cNvSpPr/>
            <p:nvPr/>
          </p:nvSpPr>
          <p:spPr>
            <a:xfrm>
              <a:off x="53" y="91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5" name="Oval 25"/>
            <p:cNvSpPr/>
            <p:nvPr/>
          </p:nvSpPr>
          <p:spPr>
            <a:xfrm>
              <a:off x="98" y="181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6" name="Oval 26"/>
            <p:cNvSpPr/>
            <p:nvPr/>
          </p:nvSpPr>
          <p:spPr>
            <a:xfrm>
              <a:off x="189" y="182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7" name="Oval 27"/>
            <p:cNvSpPr/>
            <p:nvPr/>
          </p:nvSpPr>
          <p:spPr>
            <a:xfrm>
              <a:off x="234" y="91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8" name="未知"/>
            <p:cNvSpPr/>
            <p:nvPr/>
          </p:nvSpPr>
          <p:spPr>
            <a:xfrm>
              <a:off x="0" y="491"/>
              <a:ext cx="733" cy="333"/>
            </a:xfrm>
            <a:custGeom>
              <a:avLst/>
              <a:gdLst>
                <a:gd name="txL" fmla="*/ 0 w 733"/>
                <a:gd name="txT" fmla="*/ 0 h 333"/>
                <a:gd name="txR" fmla="*/ 733 w 733"/>
                <a:gd name="txB" fmla="*/ 333 h 333"/>
              </a:gdLst>
              <a:ahLst/>
              <a:cxnLst>
                <a:cxn ang="0">
                  <a:pos x="279" y="280"/>
                </a:cxn>
                <a:cxn ang="0">
                  <a:pos x="416" y="53"/>
                </a:cxn>
                <a:cxn ang="0">
                  <a:pos x="597" y="8"/>
                </a:cxn>
                <a:cxn ang="0">
                  <a:pos x="733" y="99"/>
                </a:cxn>
                <a:cxn ang="0">
                  <a:pos x="597" y="53"/>
                </a:cxn>
                <a:cxn ang="0">
                  <a:pos x="416" y="144"/>
                </a:cxn>
                <a:cxn ang="0">
                  <a:pos x="370" y="189"/>
                </a:cxn>
                <a:cxn ang="0">
                  <a:pos x="325" y="326"/>
                </a:cxn>
                <a:cxn ang="0">
                  <a:pos x="234" y="144"/>
                </a:cxn>
                <a:cxn ang="0">
                  <a:pos x="189" y="53"/>
                </a:cxn>
                <a:cxn ang="0">
                  <a:pos x="7" y="189"/>
                </a:cxn>
                <a:cxn ang="0">
                  <a:pos x="234" y="99"/>
                </a:cxn>
                <a:cxn ang="0">
                  <a:pos x="143" y="144"/>
                </a:cxn>
                <a:cxn ang="0">
                  <a:pos x="279" y="280"/>
                </a:cxn>
              </a:cxnLst>
              <a:rect l="txL" t="txT" r="txR" b="txB"/>
              <a:pathLst>
                <a:path w="733" h="333">
                  <a:moveTo>
                    <a:pt x="279" y="280"/>
                  </a:moveTo>
                  <a:cubicBezTo>
                    <a:pt x="324" y="265"/>
                    <a:pt x="363" y="98"/>
                    <a:pt x="416" y="53"/>
                  </a:cubicBezTo>
                  <a:cubicBezTo>
                    <a:pt x="469" y="8"/>
                    <a:pt x="544" y="0"/>
                    <a:pt x="597" y="8"/>
                  </a:cubicBezTo>
                  <a:cubicBezTo>
                    <a:pt x="650" y="16"/>
                    <a:pt x="733" y="92"/>
                    <a:pt x="733" y="99"/>
                  </a:cubicBezTo>
                  <a:cubicBezTo>
                    <a:pt x="733" y="106"/>
                    <a:pt x="650" y="46"/>
                    <a:pt x="597" y="53"/>
                  </a:cubicBezTo>
                  <a:cubicBezTo>
                    <a:pt x="544" y="60"/>
                    <a:pt x="454" y="121"/>
                    <a:pt x="416" y="144"/>
                  </a:cubicBezTo>
                  <a:cubicBezTo>
                    <a:pt x="378" y="167"/>
                    <a:pt x="385" y="159"/>
                    <a:pt x="370" y="189"/>
                  </a:cubicBezTo>
                  <a:cubicBezTo>
                    <a:pt x="355" y="219"/>
                    <a:pt x="348" y="333"/>
                    <a:pt x="325" y="326"/>
                  </a:cubicBezTo>
                  <a:cubicBezTo>
                    <a:pt x="302" y="319"/>
                    <a:pt x="257" y="190"/>
                    <a:pt x="234" y="144"/>
                  </a:cubicBezTo>
                  <a:cubicBezTo>
                    <a:pt x="211" y="98"/>
                    <a:pt x="227" y="46"/>
                    <a:pt x="189" y="53"/>
                  </a:cubicBezTo>
                  <a:cubicBezTo>
                    <a:pt x="151" y="60"/>
                    <a:pt x="0" y="181"/>
                    <a:pt x="7" y="189"/>
                  </a:cubicBezTo>
                  <a:cubicBezTo>
                    <a:pt x="14" y="197"/>
                    <a:pt x="211" y="106"/>
                    <a:pt x="234" y="99"/>
                  </a:cubicBezTo>
                  <a:cubicBezTo>
                    <a:pt x="257" y="92"/>
                    <a:pt x="136" y="114"/>
                    <a:pt x="143" y="144"/>
                  </a:cubicBezTo>
                  <a:cubicBezTo>
                    <a:pt x="150" y="174"/>
                    <a:pt x="234" y="295"/>
                    <a:pt x="279" y="28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9"/>
          <p:cNvGrpSpPr/>
          <p:nvPr/>
        </p:nvGrpSpPr>
        <p:grpSpPr>
          <a:xfrm flipH="1" flipV="1">
            <a:off x="10039350" y="3248660"/>
            <a:ext cx="360363" cy="431800"/>
            <a:chOff x="0" y="0"/>
            <a:chExt cx="733" cy="824"/>
          </a:xfrm>
        </p:grpSpPr>
        <p:sp>
          <p:nvSpPr>
            <p:cNvPr id="13361" name="未知"/>
            <p:cNvSpPr/>
            <p:nvPr/>
          </p:nvSpPr>
          <p:spPr>
            <a:xfrm>
              <a:off x="220" y="272"/>
              <a:ext cx="105" cy="499"/>
            </a:xfrm>
            <a:custGeom>
              <a:avLst/>
              <a:gdLst>
                <a:gd name="txL" fmla="*/ 0 w 105"/>
                <a:gd name="txT" fmla="*/ 0 h 499"/>
                <a:gd name="txR" fmla="*/ 105 w 105"/>
                <a:gd name="txB" fmla="*/ 499 h 499"/>
              </a:gdLst>
              <a:ahLst/>
              <a:cxnLst>
                <a:cxn ang="0">
                  <a:pos x="0" y="0"/>
                </a:cxn>
                <a:cxn ang="0">
                  <a:pos x="90" y="181"/>
                </a:cxn>
                <a:cxn ang="0">
                  <a:pos x="90" y="408"/>
                </a:cxn>
                <a:cxn ang="0">
                  <a:pos x="45" y="499"/>
                </a:cxn>
              </a:cxnLst>
              <a:rect l="txL" t="txT" r="txR" b="txB"/>
              <a:pathLst>
                <a:path w="105" h="499">
                  <a:moveTo>
                    <a:pt x="0" y="0"/>
                  </a:moveTo>
                  <a:cubicBezTo>
                    <a:pt x="37" y="56"/>
                    <a:pt x="75" y="113"/>
                    <a:pt x="90" y="181"/>
                  </a:cubicBezTo>
                  <a:cubicBezTo>
                    <a:pt x="105" y="249"/>
                    <a:pt x="97" y="355"/>
                    <a:pt x="90" y="408"/>
                  </a:cubicBezTo>
                  <a:cubicBezTo>
                    <a:pt x="83" y="461"/>
                    <a:pt x="52" y="484"/>
                    <a:pt x="45" y="499"/>
                  </a:cubicBezTo>
                </a:path>
              </a:pathLst>
            </a:custGeom>
            <a:noFill/>
            <a:ln w="28575" cap="flat" cmpd="sng">
              <a:solidFill>
                <a:srgbClr val="287A28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2" name="Oval 31"/>
            <p:cNvSpPr/>
            <p:nvPr/>
          </p:nvSpPr>
          <p:spPr>
            <a:xfrm>
              <a:off x="143" y="91"/>
              <a:ext cx="136" cy="136"/>
            </a:xfrm>
            <a:prstGeom prst="ellipse">
              <a:avLst/>
            </a:prstGeom>
            <a:solidFill>
              <a:srgbClr val="FFCC00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3" name="Oval 32"/>
            <p:cNvSpPr/>
            <p:nvPr/>
          </p:nvSpPr>
          <p:spPr>
            <a:xfrm>
              <a:off x="189" y="0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4" name="Oval 33"/>
            <p:cNvSpPr/>
            <p:nvPr/>
          </p:nvSpPr>
          <p:spPr>
            <a:xfrm>
              <a:off x="98" y="0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5" name="Oval 34"/>
            <p:cNvSpPr/>
            <p:nvPr/>
          </p:nvSpPr>
          <p:spPr>
            <a:xfrm>
              <a:off x="53" y="91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6" name="Oval 35"/>
            <p:cNvSpPr/>
            <p:nvPr/>
          </p:nvSpPr>
          <p:spPr>
            <a:xfrm>
              <a:off x="98" y="181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7" name="Oval 36"/>
            <p:cNvSpPr/>
            <p:nvPr/>
          </p:nvSpPr>
          <p:spPr>
            <a:xfrm>
              <a:off x="189" y="182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8" name="Oval 37"/>
            <p:cNvSpPr/>
            <p:nvPr/>
          </p:nvSpPr>
          <p:spPr>
            <a:xfrm>
              <a:off x="234" y="91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69" name="未知"/>
            <p:cNvSpPr/>
            <p:nvPr/>
          </p:nvSpPr>
          <p:spPr>
            <a:xfrm>
              <a:off x="0" y="491"/>
              <a:ext cx="733" cy="333"/>
            </a:xfrm>
            <a:custGeom>
              <a:avLst/>
              <a:gdLst>
                <a:gd name="txL" fmla="*/ 0 w 733"/>
                <a:gd name="txT" fmla="*/ 0 h 333"/>
                <a:gd name="txR" fmla="*/ 733 w 733"/>
                <a:gd name="txB" fmla="*/ 333 h 333"/>
              </a:gdLst>
              <a:ahLst/>
              <a:cxnLst>
                <a:cxn ang="0">
                  <a:pos x="279" y="280"/>
                </a:cxn>
                <a:cxn ang="0">
                  <a:pos x="416" y="53"/>
                </a:cxn>
                <a:cxn ang="0">
                  <a:pos x="597" y="8"/>
                </a:cxn>
                <a:cxn ang="0">
                  <a:pos x="733" y="99"/>
                </a:cxn>
                <a:cxn ang="0">
                  <a:pos x="597" y="53"/>
                </a:cxn>
                <a:cxn ang="0">
                  <a:pos x="416" y="144"/>
                </a:cxn>
                <a:cxn ang="0">
                  <a:pos x="370" y="189"/>
                </a:cxn>
                <a:cxn ang="0">
                  <a:pos x="325" y="326"/>
                </a:cxn>
                <a:cxn ang="0">
                  <a:pos x="234" y="144"/>
                </a:cxn>
                <a:cxn ang="0">
                  <a:pos x="189" y="53"/>
                </a:cxn>
                <a:cxn ang="0">
                  <a:pos x="7" y="189"/>
                </a:cxn>
                <a:cxn ang="0">
                  <a:pos x="234" y="99"/>
                </a:cxn>
                <a:cxn ang="0">
                  <a:pos x="143" y="144"/>
                </a:cxn>
                <a:cxn ang="0">
                  <a:pos x="279" y="280"/>
                </a:cxn>
              </a:cxnLst>
              <a:rect l="txL" t="txT" r="txR" b="txB"/>
              <a:pathLst>
                <a:path w="733" h="333">
                  <a:moveTo>
                    <a:pt x="279" y="280"/>
                  </a:moveTo>
                  <a:cubicBezTo>
                    <a:pt x="324" y="265"/>
                    <a:pt x="363" y="98"/>
                    <a:pt x="416" y="53"/>
                  </a:cubicBezTo>
                  <a:cubicBezTo>
                    <a:pt x="469" y="8"/>
                    <a:pt x="544" y="0"/>
                    <a:pt x="597" y="8"/>
                  </a:cubicBezTo>
                  <a:cubicBezTo>
                    <a:pt x="650" y="16"/>
                    <a:pt x="733" y="92"/>
                    <a:pt x="733" y="99"/>
                  </a:cubicBezTo>
                  <a:cubicBezTo>
                    <a:pt x="733" y="106"/>
                    <a:pt x="650" y="46"/>
                    <a:pt x="597" y="53"/>
                  </a:cubicBezTo>
                  <a:cubicBezTo>
                    <a:pt x="544" y="60"/>
                    <a:pt x="454" y="121"/>
                    <a:pt x="416" y="144"/>
                  </a:cubicBezTo>
                  <a:cubicBezTo>
                    <a:pt x="378" y="167"/>
                    <a:pt x="385" y="159"/>
                    <a:pt x="370" y="189"/>
                  </a:cubicBezTo>
                  <a:cubicBezTo>
                    <a:pt x="355" y="219"/>
                    <a:pt x="348" y="333"/>
                    <a:pt x="325" y="326"/>
                  </a:cubicBezTo>
                  <a:cubicBezTo>
                    <a:pt x="302" y="319"/>
                    <a:pt x="257" y="190"/>
                    <a:pt x="234" y="144"/>
                  </a:cubicBezTo>
                  <a:cubicBezTo>
                    <a:pt x="211" y="98"/>
                    <a:pt x="227" y="46"/>
                    <a:pt x="189" y="53"/>
                  </a:cubicBezTo>
                  <a:cubicBezTo>
                    <a:pt x="151" y="60"/>
                    <a:pt x="0" y="181"/>
                    <a:pt x="7" y="189"/>
                  </a:cubicBezTo>
                  <a:cubicBezTo>
                    <a:pt x="14" y="197"/>
                    <a:pt x="211" y="106"/>
                    <a:pt x="234" y="99"/>
                  </a:cubicBezTo>
                  <a:cubicBezTo>
                    <a:pt x="257" y="92"/>
                    <a:pt x="136" y="114"/>
                    <a:pt x="143" y="144"/>
                  </a:cubicBezTo>
                  <a:cubicBezTo>
                    <a:pt x="150" y="174"/>
                    <a:pt x="234" y="295"/>
                    <a:pt x="279" y="28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39"/>
          <p:cNvGrpSpPr/>
          <p:nvPr/>
        </p:nvGrpSpPr>
        <p:grpSpPr>
          <a:xfrm>
            <a:off x="3486150" y="3177223"/>
            <a:ext cx="6840538" cy="503237"/>
            <a:chOff x="0" y="0"/>
            <a:chExt cx="4309" cy="317"/>
          </a:xfrm>
        </p:grpSpPr>
        <p:sp>
          <p:nvSpPr>
            <p:cNvPr id="13359" name="Line 40"/>
            <p:cNvSpPr/>
            <p:nvPr/>
          </p:nvSpPr>
          <p:spPr>
            <a:xfrm>
              <a:off x="0" y="0"/>
              <a:ext cx="4309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0" name="Line 41"/>
            <p:cNvSpPr/>
            <p:nvPr/>
          </p:nvSpPr>
          <p:spPr>
            <a:xfrm>
              <a:off x="1678" y="136"/>
              <a:ext cx="9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</p:grpSp>
      <p:grpSp>
        <p:nvGrpSpPr>
          <p:cNvPr id="6" name="Group 42"/>
          <p:cNvGrpSpPr/>
          <p:nvPr/>
        </p:nvGrpSpPr>
        <p:grpSpPr>
          <a:xfrm>
            <a:off x="3702050" y="3248660"/>
            <a:ext cx="6624638" cy="1223963"/>
            <a:chOff x="0" y="0"/>
            <a:chExt cx="4173" cy="771"/>
          </a:xfrm>
        </p:grpSpPr>
        <p:sp>
          <p:nvSpPr>
            <p:cNvPr id="13357" name="Line 43"/>
            <p:cNvSpPr/>
            <p:nvPr/>
          </p:nvSpPr>
          <p:spPr>
            <a:xfrm flipV="1">
              <a:off x="0" y="0"/>
              <a:ext cx="4173" cy="771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58" name="Line 44"/>
            <p:cNvSpPr/>
            <p:nvPr/>
          </p:nvSpPr>
          <p:spPr>
            <a:xfrm flipV="1">
              <a:off x="1452" y="454"/>
              <a:ext cx="136" cy="4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</p:grpSp>
      <p:sp>
        <p:nvSpPr>
          <p:cNvPr id="2057" name="Text Box 4"/>
          <p:cNvSpPr txBox="1"/>
          <p:nvPr/>
        </p:nvSpPr>
        <p:spPr>
          <a:xfrm>
            <a:off x="409575" y="1545590"/>
            <a:ext cx="38814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眼睛看物体原理</a:t>
            </a:r>
          </a:p>
        </p:txBody>
      </p:sp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/>
          </p:cNvGraphicFramePr>
          <p:nvPr>
            <p:ph sz="quarter" idx="1"/>
          </p:nvPr>
        </p:nvGraphicFramePr>
        <p:xfrm>
          <a:off x="5726748" y="3132773"/>
          <a:ext cx="358775" cy="1836737"/>
        </p:xfrm>
        <a:graphic>
          <a:graphicData uri="http://schemas.openxmlformats.org/presentationml/2006/ole">
            <p:oleObj spid="_x0000_s20484" r:id="rId3" imgW="376560" imgH="2072520" progId="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/>
          </p:cNvGraphicFramePr>
          <p:nvPr>
            <p:ph sz="quarter" idx="3"/>
          </p:nvPr>
        </p:nvGraphicFramePr>
        <p:xfrm>
          <a:off x="9616440" y="3203893"/>
          <a:ext cx="720725" cy="1728787"/>
        </p:xfrm>
        <a:graphic>
          <a:graphicData uri="http://schemas.openxmlformats.org/presentationml/2006/ole">
            <p:oleObj spid="_x0000_s20483" r:id="rId4" imgW="376560" imgH="2072520" progId="">
              <p:embed/>
            </p:oleObj>
          </a:graphicData>
        </a:graphic>
      </p:graphicFrame>
      <p:grpSp>
        <p:nvGrpSpPr>
          <p:cNvPr id="2" name="Group 5"/>
          <p:cNvGrpSpPr/>
          <p:nvPr/>
        </p:nvGrpSpPr>
        <p:grpSpPr>
          <a:xfrm>
            <a:off x="4863148" y="3420745"/>
            <a:ext cx="935037" cy="1192213"/>
            <a:chOff x="0" y="0"/>
            <a:chExt cx="589" cy="751"/>
          </a:xfrm>
        </p:grpSpPr>
        <p:grpSp>
          <p:nvGrpSpPr>
            <p:cNvPr id="10244" name="Group 6"/>
            <p:cNvGrpSpPr/>
            <p:nvPr/>
          </p:nvGrpSpPr>
          <p:grpSpPr>
            <a:xfrm flipV="1">
              <a:off x="35" y="0"/>
              <a:ext cx="554" cy="45"/>
              <a:chOff x="0" y="0"/>
              <a:chExt cx="680" cy="0"/>
            </a:xfrm>
          </p:grpSpPr>
          <p:sp>
            <p:nvSpPr>
              <p:cNvPr id="10245" name="Line 7"/>
              <p:cNvSpPr/>
              <p:nvPr/>
            </p:nvSpPr>
            <p:spPr>
              <a:xfrm>
                <a:off x="0" y="0"/>
                <a:ext cx="545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6" name="Line 8"/>
              <p:cNvSpPr/>
              <p:nvPr/>
            </p:nvSpPr>
            <p:spPr>
              <a:xfrm>
                <a:off x="499" y="0"/>
                <a:ext cx="18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0247" name="Group 9"/>
            <p:cNvGrpSpPr/>
            <p:nvPr/>
          </p:nvGrpSpPr>
          <p:grpSpPr>
            <a:xfrm>
              <a:off x="0" y="389"/>
              <a:ext cx="544" cy="0"/>
              <a:chOff x="0" y="0"/>
              <a:chExt cx="680" cy="0"/>
            </a:xfrm>
          </p:grpSpPr>
          <p:sp>
            <p:nvSpPr>
              <p:cNvPr id="10248" name="Line 10"/>
              <p:cNvSpPr/>
              <p:nvPr/>
            </p:nvSpPr>
            <p:spPr>
              <a:xfrm>
                <a:off x="0" y="0"/>
                <a:ext cx="545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49" name="Line 11"/>
              <p:cNvSpPr/>
              <p:nvPr/>
            </p:nvSpPr>
            <p:spPr>
              <a:xfrm>
                <a:off x="499" y="0"/>
                <a:ext cx="18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0250" name="Group 12"/>
            <p:cNvGrpSpPr/>
            <p:nvPr/>
          </p:nvGrpSpPr>
          <p:grpSpPr>
            <a:xfrm>
              <a:off x="35" y="751"/>
              <a:ext cx="544" cy="0"/>
              <a:chOff x="0" y="-35"/>
              <a:chExt cx="680" cy="0"/>
            </a:xfrm>
          </p:grpSpPr>
          <p:sp>
            <p:nvSpPr>
              <p:cNvPr id="10251" name="Line 13"/>
              <p:cNvSpPr/>
              <p:nvPr/>
            </p:nvSpPr>
            <p:spPr>
              <a:xfrm>
                <a:off x="0" y="-35"/>
                <a:ext cx="545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52" name="Line 14"/>
              <p:cNvSpPr/>
              <p:nvPr/>
            </p:nvSpPr>
            <p:spPr>
              <a:xfrm>
                <a:off x="499" y="-35"/>
                <a:ext cx="18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15"/>
          <p:cNvGrpSpPr/>
          <p:nvPr/>
        </p:nvGrpSpPr>
        <p:grpSpPr>
          <a:xfrm>
            <a:off x="6014085" y="3503295"/>
            <a:ext cx="2736850" cy="1133506"/>
            <a:chOff x="0" y="0"/>
            <a:chExt cx="1724" cy="714"/>
          </a:xfrm>
        </p:grpSpPr>
        <p:grpSp>
          <p:nvGrpSpPr>
            <p:cNvPr id="10254" name="Group 16"/>
            <p:cNvGrpSpPr/>
            <p:nvPr/>
          </p:nvGrpSpPr>
          <p:grpSpPr>
            <a:xfrm flipV="1">
              <a:off x="40" y="342"/>
              <a:ext cx="1678" cy="4"/>
              <a:chOff x="-6" y="108"/>
              <a:chExt cx="1633" cy="4"/>
            </a:xfrm>
          </p:grpSpPr>
          <p:sp>
            <p:nvSpPr>
              <p:cNvPr id="10255" name="Line 17"/>
              <p:cNvSpPr/>
              <p:nvPr/>
            </p:nvSpPr>
            <p:spPr>
              <a:xfrm>
                <a:off x="-6" y="112"/>
                <a:ext cx="1633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6" name="Line 18"/>
              <p:cNvSpPr/>
              <p:nvPr/>
            </p:nvSpPr>
            <p:spPr>
              <a:xfrm>
                <a:off x="0" y="108"/>
                <a:ext cx="408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pSp>
          <p:nvGrpSpPr>
            <p:cNvPr id="10257" name="Group 19"/>
            <p:cNvGrpSpPr/>
            <p:nvPr/>
          </p:nvGrpSpPr>
          <p:grpSpPr>
            <a:xfrm>
              <a:off x="0" y="214"/>
              <a:ext cx="1724" cy="500"/>
              <a:chOff x="0" y="-104"/>
              <a:chExt cx="1678" cy="501"/>
            </a:xfrm>
          </p:grpSpPr>
          <p:sp>
            <p:nvSpPr>
              <p:cNvPr id="10258" name="Line 20"/>
              <p:cNvSpPr/>
              <p:nvPr/>
            </p:nvSpPr>
            <p:spPr>
              <a:xfrm flipV="1">
                <a:off x="0" y="-104"/>
                <a:ext cx="1678" cy="499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59" name="Line 21"/>
              <p:cNvSpPr/>
              <p:nvPr/>
            </p:nvSpPr>
            <p:spPr>
              <a:xfrm flipV="1">
                <a:off x="0" y="261"/>
                <a:ext cx="453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pSp>
          <p:nvGrpSpPr>
            <p:cNvPr id="10260" name="Group 22"/>
            <p:cNvGrpSpPr/>
            <p:nvPr/>
          </p:nvGrpSpPr>
          <p:grpSpPr>
            <a:xfrm>
              <a:off x="0" y="0"/>
              <a:ext cx="1724" cy="454"/>
              <a:chOff x="0" y="0"/>
              <a:chExt cx="1678" cy="499"/>
            </a:xfrm>
          </p:grpSpPr>
          <p:sp>
            <p:nvSpPr>
              <p:cNvPr id="10261" name="Line 23"/>
              <p:cNvSpPr/>
              <p:nvPr/>
            </p:nvSpPr>
            <p:spPr>
              <a:xfrm>
                <a:off x="0" y="0"/>
                <a:ext cx="1678" cy="499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62" name="Line 24"/>
              <p:cNvSpPr/>
              <p:nvPr/>
            </p:nvSpPr>
            <p:spPr>
              <a:xfrm>
                <a:off x="0" y="0"/>
                <a:ext cx="453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</p:grpSp>
      <p:grpSp>
        <p:nvGrpSpPr>
          <p:cNvPr id="10" name="Group 25"/>
          <p:cNvGrpSpPr/>
          <p:nvPr/>
        </p:nvGrpSpPr>
        <p:grpSpPr>
          <a:xfrm>
            <a:off x="8824278" y="3564255"/>
            <a:ext cx="900112" cy="936625"/>
            <a:chOff x="0" y="0"/>
            <a:chExt cx="567" cy="590"/>
          </a:xfrm>
        </p:grpSpPr>
        <p:grpSp>
          <p:nvGrpSpPr>
            <p:cNvPr id="10264" name="Group 26"/>
            <p:cNvGrpSpPr/>
            <p:nvPr/>
          </p:nvGrpSpPr>
          <p:grpSpPr>
            <a:xfrm>
              <a:off x="35" y="0"/>
              <a:ext cx="532" cy="0"/>
              <a:chOff x="0" y="0"/>
              <a:chExt cx="680" cy="0"/>
            </a:xfrm>
          </p:grpSpPr>
          <p:sp>
            <p:nvSpPr>
              <p:cNvPr id="10265" name="Line 27"/>
              <p:cNvSpPr/>
              <p:nvPr/>
            </p:nvSpPr>
            <p:spPr>
              <a:xfrm>
                <a:off x="0" y="0"/>
                <a:ext cx="545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66" name="Line 28"/>
              <p:cNvSpPr/>
              <p:nvPr/>
            </p:nvSpPr>
            <p:spPr>
              <a:xfrm>
                <a:off x="499" y="0"/>
                <a:ext cx="18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0267" name="Group 29"/>
            <p:cNvGrpSpPr/>
            <p:nvPr/>
          </p:nvGrpSpPr>
          <p:grpSpPr>
            <a:xfrm>
              <a:off x="0" y="304"/>
              <a:ext cx="532" cy="0"/>
              <a:chOff x="0" y="0"/>
              <a:chExt cx="680" cy="0"/>
            </a:xfrm>
          </p:grpSpPr>
          <p:sp>
            <p:nvSpPr>
              <p:cNvPr id="10268" name="Line 30"/>
              <p:cNvSpPr/>
              <p:nvPr/>
            </p:nvSpPr>
            <p:spPr>
              <a:xfrm>
                <a:off x="0" y="0"/>
                <a:ext cx="545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69" name="Line 31"/>
              <p:cNvSpPr/>
              <p:nvPr/>
            </p:nvSpPr>
            <p:spPr>
              <a:xfrm>
                <a:off x="499" y="0"/>
                <a:ext cx="18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0270" name="Group 32"/>
            <p:cNvGrpSpPr/>
            <p:nvPr/>
          </p:nvGrpSpPr>
          <p:grpSpPr>
            <a:xfrm>
              <a:off x="12" y="590"/>
              <a:ext cx="532" cy="0"/>
              <a:chOff x="0" y="0"/>
              <a:chExt cx="680" cy="0"/>
            </a:xfrm>
          </p:grpSpPr>
          <p:sp>
            <p:nvSpPr>
              <p:cNvPr id="10271" name="Line 33"/>
              <p:cNvSpPr/>
              <p:nvPr/>
            </p:nvSpPr>
            <p:spPr>
              <a:xfrm>
                <a:off x="0" y="0"/>
                <a:ext cx="545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0272" name="Line 34"/>
              <p:cNvSpPr/>
              <p:nvPr/>
            </p:nvSpPr>
            <p:spPr>
              <a:xfrm>
                <a:off x="499" y="0"/>
                <a:ext cx="18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" name="Group 35"/>
          <p:cNvGrpSpPr/>
          <p:nvPr/>
        </p:nvGrpSpPr>
        <p:grpSpPr>
          <a:xfrm>
            <a:off x="10120948" y="3564255"/>
            <a:ext cx="1368425" cy="903288"/>
            <a:chOff x="0" y="0"/>
            <a:chExt cx="862" cy="569"/>
          </a:xfrm>
        </p:grpSpPr>
        <p:grpSp>
          <p:nvGrpSpPr>
            <p:cNvPr id="10274" name="Group 36"/>
            <p:cNvGrpSpPr/>
            <p:nvPr/>
          </p:nvGrpSpPr>
          <p:grpSpPr>
            <a:xfrm>
              <a:off x="81" y="265"/>
              <a:ext cx="781" cy="39"/>
              <a:chOff x="0" y="0"/>
              <a:chExt cx="1633" cy="0"/>
            </a:xfrm>
          </p:grpSpPr>
          <p:sp>
            <p:nvSpPr>
              <p:cNvPr id="10275" name="Line 37"/>
              <p:cNvSpPr/>
              <p:nvPr/>
            </p:nvSpPr>
            <p:spPr>
              <a:xfrm>
                <a:off x="0" y="0"/>
                <a:ext cx="1633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76" name="Line 38"/>
              <p:cNvSpPr/>
              <p:nvPr/>
            </p:nvSpPr>
            <p:spPr>
              <a:xfrm>
                <a:off x="0" y="0"/>
                <a:ext cx="408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pSp>
          <p:nvGrpSpPr>
            <p:cNvPr id="10277" name="Group 39"/>
            <p:cNvGrpSpPr/>
            <p:nvPr/>
          </p:nvGrpSpPr>
          <p:grpSpPr>
            <a:xfrm>
              <a:off x="45" y="137"/>
              <a:ext cx="772" cy="432"/>
              <a:chOff x="0" y="0"/>
              <a:chExt cx="1678" cy="499"/>
            </a:xfrm>
          </p:grpSpPr>
          <p:sp>
            <p:nvSpPr>
              <p:cNvPr id="10278" name="Line 40"/>
              <p:cNvSpPr/>
              <p:nvPr/>
            </p:nvSpPr>
            <p:spPr>
              <a:xfrm flipV="1">
                <a:off x="0" y="0"/>
                <a:ext cx="1678" cy="499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79" name="Line 41"/>
              <p:cNvSpPr/>
              <p:nvPr/>
            </p:nvSpPr>
            <p:spPr>
              <a:xfrm flipV="1">
                <a:off x="0" y="363"/>
                <a:ext cx="453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pSp>
          <p:nvGrpSpPr>
            <p:cNvPr id="10280" name="Group 42"/>
            <p:cNvGrpSpPr/>
            <p:nvPr/>
          </p:nvGrpSpPr>
          <p:grpSpPr>
            <a:xfrm>
              <a:off x="0" y="0"/>
              <a:ext cx="826" cy="380"/>
              <a:chOff x="0" y="0"/>
              <a:chExt cx="1678" cy="499"/>
            </a:xfrm>
          </p:grpSpPr>
          <p:sp>
            <p:nvSpPr>
              <p:cNvPr id="10281" name="Line 43"/>
              <p:cNvSpPr/>
              <p:nvPr/>
            </p:nvSpPr>
            <p:spPr>
              <a:xfrm>
                <a:off x="0" y="0"/>
                <a:ext cx="1678" cy="499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0282" name="Line 44"/>
              <p:cNvSpPr/>
              <p:nvPr/>
            </p:nvSpPr>
            <p:spPr>
              <a:xfrm>
                <a:off x="92" y="20"/>
                <a:ext cx="453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</p:grpSp>
      <p:sp>
        <p:nvSpPr>
          <p:cNvPr id="10285" name="Text Box 45"/>
          <p:cNvSpPr txBox="1"/>
          <p:nvPr/>
        </p:nvSpPr>
        <p:spPr>
          <a:xfrm>
            <a:off x="320675" y="5076190"/>
            <a:ext cx="111239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不同厚度（焦距）的凸透镜对光的折射能力不同。表面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凸起程度越大对光线偏折能力越强，焦距越短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311150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  <p:sp>
        <p:nvSpPr>
          <p:cNvPr id="11265" name="Text Box 4"/>
          <p:cNvSpPr txBox="1"/>
          <p:nvPr/>
        </p:nvSpPr>
        <p:spPr>
          <a:xfrm>
            <a:off x="1031240" y="2300605"/>
            <a:ext cx="6365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眼睛通过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睫状体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来改变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晶状体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的形状。</a:t>
            </a:r>
          </a:p>
        </p:txBody>
      </p:sp>
      <p:graphicFrame>
        <p:nvGraphicFramePr>
          <p:cNvPr id="11266" name="Object 5"/>
          <p:cNvGraphicFramePr>
            <a:graphicFrameLocks/>
          </p:cNvGraphicFramePr>
          <p:nvPr/>
        </p:nvGraphicFramePr>
        <p:xfrm>
          <a:off x="537210" y="3204845"/>
          <a:ext cx="1818005" cy="1603375"/>
        </p:xfrm>
        <a:graphic>
          <a:graphicData uri="http://schemas.openxmlformats.org/presentationml/2006/ole">
            <p:oleObj spid="_x0000_s20482" r:id="rId5" imgW="2704762" imgH="2577778" progId="">
              <p:embed/>
            </p:oleObj>
          </a:graphicData>
        </a:graphic>
      </p:graphicFrame>
      <p:graphicFrame>
        <p:nvGraphicFramePr>
          <p:cNvPr id="12291" name="Object 5"/>
          <p:cNvGraphicFramePr>
            <a:graphicFrameLocks/>
          </p:cNvGraphicFramePr>
          <p:nvPr/>
        </p:nvGraphicFramePr>
        <p:xfrm>
          <a:off x="2403475" y="3084195"/>
          <a:ext cx="2561590" cy="1850390"/>
        </p:xfrm>
        <a:graphic>
          <a:graphicData uri="http://schemas.openxmlformats.org/presentationml/2006/ole">
            <p:oleObj spid="_x0000_s20481" r:id="rId6" imgW="4406349" imgH="3187302" progId="">
              <p:embed/>
            </p:oleObj>
          </a:graphicData>
        </a:graphic>
      </p:graphicFrame>
      <p:sp>
        <p:nvSpPr>
          <p:cNvPr id="2057" name="Text Box 4"/>
          <p:cNvSpPr txBox="1"/>
          <p:nvPr/>
        </p:nvSpPr>
        <p:spPr>
          <a:xfrm>
            <a:off x="409575" y="1545590"/>
            <a:ext cx="4669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眼睛看远近物体原理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311150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  <p:sp>
        <p:nvSpPr>
          <p:cNvPr id="2057" name="Text Box 4"/>
          <p:cNvSpPr txBox="1"/>
          <p:nvPr/>
        </p:nvSpPr>
        <p:spPr>
          <a:xfrm>
            <a:off x="409575" y="1545590"/>
            <a:ext cx="4669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眼睛看远近物体原理</a:t>
            </a:r>
          </a:p>
        </p:txBody>
      </p:sp>
    </p:spTree>
    <p:controls>
      <p:control spid="22530" name="ShockwaveFlash1" r:id="rId2" imgW="5712774" imgH="4457143"/>
      <p:control spid="22529" name="ShockwaveFlash2" r:id="rId3" imgW="5652105" imgH="4457143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644525" y="526415"/>
            <a:ext cx="5551170" cy="75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一、眼睛</a:t>
            </a:r>
          </a:p>
        </p:txBody>
      </p:sp>
      <p:sp>
        <p:nvSpPr>
          <p:cNvPr id="2057" name="Text Box 4"/>
          <p:cNvSpPr txBox="1"/>
          <p:nvPr/>
        </p:nvSpPr>
        <p:spPr>
          <a:xfrm>
            <a:off x="409575" y="1545590"/>
            <a:ext cx="4669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眼睛看远近物体原理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336550" y="4113530"/>
            <a:ext cx="5747385" cy="2675255"/>
          </a:xfrm>
          <a:prstGeom prst="rect">
            <a:avLst/>
          </a:prstGeom>
          <a:solidFill>
            <a:srgbClr val="CCFFCC"/>
          </a:solidFill>
          <a:ln w="28575" algn="ctr">
            <a:solidFill>
              <a:srgbClr val="FF99CC"/>
            </a:solidFill>
            <a:prstDash val="dashDot"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        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看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近处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物体时，睫状体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收缩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，晶状体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变厚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（焦距变短），对光的偏折能力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变大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，近处物体射来的光会聚在视网膜上，人眼就可以看清近处的物体。</a:t>
            </a:r>
          </a:p>
        </p:txBody>
      </p:sp>
      <p:sp>
        <p:nvSpPr>
          <p:cNvPr id="14339" name="Text Box 4"/>
          <p:cNvSpPr txBox="1"/>
          <p:nvPr/>
        </p:nvSpPr>
        <p:spPr>
          <a:xfrm>
            <a:off x="8936355" y="1317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4515" name="Text Box 3"/>
          <p:cNvSpPr txBox="1"/>
          <p:nvPr/>
        </p:nvSpPr>
        <p:spPr>
          <a:xfrm>
            <a:off x="6196330" y="4113530"/>
            <a:ext cx="5694045" cy="2675255"/>
          </a:xfrm>
          <a:prstGeom prst="rect">
            <a:avLst/>
          </a:prstGeom>
          <a:solidFill>
            <a:srgbClr val="CCFFCC"/>
          </a:solidFill>
          <a:ln w="28575" cap="flat" cmpd="sng">
            <a:solidFill>
              <a:srgbClr val="FF99CC"/>
            </a:solidFill>
            <a:prstDash val="dash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  看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远处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物体时，睫状体放松，晶状体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变薄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（焦距变长），对光的偏折能力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变弱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，远处物体射来的光仍会聚在视网膜上，人眼就可以看清远处的物体。</a:t>
            </a:r>
          </a:p>
        </p:txBody>
      </p:sp>
    </p:spTree>
    <p:controls>
      <p:control spid="1025" name="ShockwaveFlash1" r:id="rId2" imgW="9142857" imgH="2438095"/>
      <p:control spid="1026" name="ShockwaveFlash2" r:id="rId3" imgW="9142857" imgH="2438095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ldLvl="0" animBg="1"/>
      <p:bldP spid="64515" grpId="0" bldLvl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</TotalTime>
  <Words>711</Words>
  <Application>Microsoft Office PowerPoint</Application>
  <PresentationFormat>自定义</PresentationFormat>
  <Paragraphs>89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凸显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China</cp:lastModifiedBy>
  <cp:revision>49</cp:revision>
  <dcterms:created xsi:type="dcterms:W3CDTF">2016-10-24T13:23:00Z</dcterms:created>
  <dcterms:modified xsi:type="dcterms:W3CDTF">2018-11-22T07:37:56Z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