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6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772EDC-1BFB-4320-A3F8-E32F2BB80749}" type="datetimeFigureOut">
              <a:rPr lang="zh-CN" altLang="en-US" smtClean="0"/>
              <a:pPr/>
              <a:t>2020/3/13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575A90-9B85-46A8-81D9-EBC0DE58B5D5}" type="slidenum">
              <a:rPr lang="zh-CN" altLang="en-US" smtClean="0"/>
              <a:pPr/>
              <a:t>‹#›</a:t>
            </a:fld>
            <a:endParaRPr lang="zh-CN" altLang="en-US"/>
          </a:p>
        </p:txBody>
      </p:sp>
    </p:spTree>
    <p:extLst>
      <p:ext uri="{BB962C8B-B14F-4D97-AF65-F5344CB8AC3E}">
        <p14:creationId xmlns:p14="http://schemas.microsoft.com/office/powerpoint/2010/main" val="1693904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p:cNvSpPr>
          <p:nvPr>
            <p:ph type="sldImg"/>
          </p:nvPr>
        </p:nvSpPr>
        <p:spPr bwMode="auto">
          <a:noFill/>
          <a:ln>
            <a:solidFill>
              <a:srgbClr val="000000"/>
            </a:solidFill>
            <a:miter lim="800000"/>
            <a:headEnd/>
            <a:tailEnd/>
          </a:ln>
        </p:spPr>
      </p:sp>
      <p:sp>
        <p:nvSpPr>
          <p:cNvPr id="1024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024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285E3E-9C56-4C66-B0D0-93EB041E7F26}" type="slidenum">
              <a:rPr lang="zh-CN" altLang="en-US"/>
              <a:pPr fontAlgn="base">
                <a:spcBef>
                  <a:spcPct val="0"/>
                </a:spcBef>
                <a:spcAft>
                  <a:spcPct val="0"/>
                </a:spcAft>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headEnd/>
            <a:tailEnd/>
          </a:ln>
        </p:spPr>
      </p:sp>
      <p:sp>
        <p:nvSpPr>
          <p:cNvPr id="12290"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229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A5195D4-6A3C-4006-97B6-67B0BE397132}" type="slidenum">
              <a:rPr lang="zh-CN" altLang="en-US"/>
              <a:pPr fontAlgn="base">
                <a:spcBef>
                  <a:spcPct val="0"/>
                </a:spcBef>
                <a:spcAft>
                  <a:spcPct val="0"/>
                </a:spcAft>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幻灯片图像占位符 1"/>
          <p:cNvSpPr>
            <a:spLocks noGrp="1" noRot="1" noChangeAspect="1"/>
          </p:cNvSpPr>
          <p:nvPr>
            <p:ph type="sldImg"/>
          </p:nvPr>
        </p:nvSpPr>
        <p:spPr bwMode="auto">
          <a:noFill/>
          <a:ln>
            <a:solidFill>
              <a:srgbClr val="000000"/>
            </a:solidFill>
            <a:miter lim="800000"/>
            <a:headEnd/>
            <a:tailEnd/>
          </a:ln>
        </p:spPr>
      </p:sp>
      <p:sp>
        <p:nvSpPr>
          <p:cNvPr id="23554"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355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0F0FD96-EF5A-4DFA-A8D8-346236B3744E}" type="slidenum">
              <a:rPr lang="zh-CN" altLang="en-US"/>
              <a:pPr fontAlgn="base">
                <a:spcBef>
                  <a:spcPct val="0"/>
                </a:spcBef>
                <a:spcAft>
                  <a:spcPct val="0"/>
                </a:spcAft>
              </a:pPr>
              <a:t>12</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幻灯片图像占位符 1"/>
          <p:cNvSpPr>
            <a:spLocks noGrp="1" noRot="1" noChangeAspect="1"/>
          </p:cNvSpPr>
          <p:nvPr>
            <p:ph type="sldImg"/>
          </p:nvPr>
        </p:nvSpPr>
        <p:spPr bwMode="auto">
          <a:noFill/>
          <a:ln>
            <a:solidFill>
              <a:srgbClr val="000000"/>
            </a:solidFill>
            <a:miter lim="800000"/>
            <a:headEnd/>
            <a:tailEnd/>
          </a:ln>
        </p:spPr>
      </p:sp>
      <p:sp>
        <p:nvSpPr>
          <p:cNvPr id="38914"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3891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450B68-A7F6-4748-931C-BAD44BD55A17}" type="slidenum">
              <a:rPr lang="zh-CN" altLang="en-US"/>
              <a:pPr fontAlgn="base">
                <a:spcBef>
                  <a:spcPct val="0"/>
                </a:spcBef>
                <a:spcAft>
                  <a:spcPct val="0"/>
                </a:spcAft>
              </a:pPr>
              <a:t>26</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幻灯片图像占位符 1"/>
          <p:cNvSpPr>
            <a:spLocks noGrp="1" noRot="1" noChangeAspect="1"/>
          </p:cNvSpPr>
          <p:nvPr>
            <p:ph type="sldImg"/>
          </p:nvPr>
        </p:nvSpPr>
        <p:spPr bwMode="auto">
          <a:noFill/>
          <a:ln>
            <a:solidFill>
              <a:srgbClr val="000000"/>
            </a:solidFill>
            <a:miter lim="800000"/>
            <a:headEnd/>
            <a:tailEnd/>
          </a:ln>
        </p:spPr>
      </p:sp>
      <p:sp>
        <p:nvSpPr>
          <p:cNvPr id="4608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4608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67C829-90B2-47BA-A5DE-ECAA31A58CA9}" type="slidenum">
              <a:rPr lang="zh-CN" altLang="en-US"/>
              <a:pPr fontAlgn="base">
                <a:spcBef>
                  <a:spcPct val="0"/>
                </a:spcBef>
                <a:spcAft>
                  <a:spcPct val="0"/>
                </a:spcAft>
              </a:pPr>
              <a:t>32</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20.jpe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21.jpe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24.jpe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jpe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30.jpeg"/><Relationship Id="rId4" Type="http://schemas.openxmlformats.org/officeDocument/2006/relationships/image" Target="../media/image29.jpeg"/></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1.png"/><Relationship Id="rId7" Type="http://schemas.openxmlformats.org/officeDocument/2006/relationships/image" Target="../media/image34.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33.png"/><Relationship Id="rId5" Type="http://schemas.openxmlformats.org/officeDocument/2006/relationships/image" Target="../media/image3.png"/><Relationship Id="rId4" Type="http://schemas.openxmlformats.org/officeDocument/2006/relationships/image" Target="../media/image32.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a:srcRect/>
          <a:stretch>
            <a:fillRect/>
          </a:stretch>
        </p:blipFill>
        <p:spPr bwMode="auto">
          <a:xfrm>
            <a:off x="0" y="2139950"/>
            <a:ext cx="9144000" cy="3003550"/>
          </a:xfrm>
          <a:prstGeom prst="rect">
            <a:avLst/>
          </a:prstGeom>
          <a:noFill/>
          <a:ln w="9525">
            <a:noFill/>
            <a:miter lim="800000"/>
            <a:headEnd/>
            <a:tailEnd/>
          </a:ln>
        </p:spPr>
      </p:pic>
      <p:grpSp>
        <p:nvGrpSpPr>
          <p:cNvPr id="2" name="组合 87"/>
          <p:cNvGrpSpPr>
            <a:grpSpLocks/>
          </p:cNvGrpSpPr>
          <p:nvPr/>
        </p:nvGrpSpPr>
        <p:grpSpPr bwMode="auto">
          <a:xfrm>
            <a:off x="2589213" y="3035300"/>
            <a:ext cx="3779837" cy="1577975"/>
            <a:chOff x="6240567" y="2900570"/>
            <a:chExt cx="3915294" cy="1916713"/>
          </a:xfrm>
        </p:grpSpPr>
        <p:grpSp>
          <p:nvGrpSpPr>
            <p:cNvPr id="3" name="组合 72"/>
            <p:cNvGrpSpPr>
              <a:grpSpLocks/>
            </p:cNvGrpSpPr>
            <p:nvPr/>
          </p:nvGrpSpPr>
          <p:grpSpPr bwMode="auto">
            <a:xfrm>
              <a:off x="6341196" y="2900570"/>
              <a:ext cx="3814665" cy="1916713"/>
              <a:chOff x="6341196" y="2900570"/>
              <a:chExt cx="3814665" cy="1916713"/>
            </a:xfrm>
          </p:grpSpPr>
          <p:sp>
            <p:nvSpPr>
              <p:cNvPr id="94" name="文本框 79"/>
              <p:cNvSpPr txBox="1"/>
              <p:nvPr/>
            </p:nvSpPr>
            <p:spPr>
              <a:xfrm>
                <a:off x="6340874" y="2900570"/>
                <a:ext cx="3814987" cy="1905143"/>
              </a:xfrm>
              <a:prstGeom prst="rect">
                <a:avLst/>
              </a:prstGeom>
              <a:noFill/>
            </p:spPr>
            <p:txBody>
              <a:bodyPr>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lnSpc>
                    <a:spcPct val="150000"/>
                  </a:lnSpc>
                  <a:spcBef>
                    <a:spcPts val="0"/>
                  </a:spcBef>
                  <a:spcAft>
                    <a:spcPts val="0"/>
                  </a:spcAft>
                  <a:defRPr/>
                </a:pPr>
                <a:r>
                  <a:rPr lang="zh-CN" altLang="en-US" dirty="0" smtClean="0">
                    <a:solidFill>
                      <a:schemeClr val="accent3"/>
                    </a:solidFill>
                  </a:rPr>
                  <a:t>新课标沪科版</a:t>
                </a:r>
                <a:r>
                  <a:rPr lang="en-US" altLang="zh-CN" dirty="0" smtClean="0">
                    <a:solidFill>
                      <a:schemeClr val="accent3"/>
                    </a:solidFill>
                  </a:rPr>
                  <a:t>·</a:t>
                </a:r>
                <a:r>
                  <a:rPr lang="zh-CN" altLang="en-US" dirty="0" smtClean="0">
                    <a:solidFill>
                      <a:schemeClr val="accent3"/>
                    </a:solidFill>
                  </a:rPr>
                  <a:t>物理</a:t>
                </a:r>
                <a:endParaRPr lang="en-US" altLang="zh-CN" dirty="0" smtClean="0">
                  <a:solidFill>
                    <a:schemeClr val="accent3"/>
                  </a:solidFill>
                </a:endParaRPr>
              </a:p>
              <a:p>
                <a:pPr algn="ctr" fontAlgn="auto">
                  <a:lnSpc>
                    <a:spcPct val="150000"/>
                  </a:lnSpc>
                  <a:spcBef>
                    <a:spcPts val="0"/>
                  </a:spcBef>
                  <a:spcAft>
                    <a:spcPts val="0"/>
                  </a:spcAft>
                  <a:defRPr/>
                </a:pPr>
                <a:r>
                  <a:rPr lang="zh-CN" altLang="en-US" dirty="0" smtClean="0">
                    <a:solidFill>
                      <a:srgbClr val="FF0000"/>
                    </a:solidFill>
                  </a:rPr>
                  <a:t> 九年级下</a:t>
                </a:r>
                <a:endParaRPr lang="zh-CN" altLang="en-US" dirty="0">
                  <a:solidFill>
                    <a:srgbClr val="FF0000"/>
                  </a:solidFill>
                </a:endParaRPr>
              </a:p>
            </p:txBody>
          </p:sp>
          <p:sp>
            <p:nvSpPr>
              <p:cNvPr id="95" name="圆角矩形 94"/>
              <p:cNvSpPr/>
              <p:nvPr/>
            </p:nvSpPr>
            <p:spPr>
              <a:xfrm>
                <a:off x="6409938" y="3087614"/>
                <a:ext cx="3694947" cy="1729669"/>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 name="组合 45"/>
            <p:cNvGrpSpPr>
              <a:grpSpLocks/>
            </p:cNvGrpSpPr>
            <p:nvPr/>
          </p:nvGrpSpPr>
          <p:grpSpPr bwMode="auto">
            <a:xfrm rot="2731254">
              <a:off x="6341934" y="2879007"/>
              <a:ext cx="109793" cy="312528"/>
              <a:chOff x="4454660" y="3810474"/>
              <a:chExt cx="406107" cy="1155987"/>
            </a:xfrm>
          </p:grpSpPr>
          <p:sp>
            <p:nvSpPr>
              <p:cNvPr id="9226" name="Freeform 16"/>
              <p:cNvSpPr>
                <a:spLocks/>
              </p:cNvSpPr>
              <p:nvPr/>
            </p:nvSpPr>
            <p:spPr bwMode="auto">
              <a:xfrm flipV="1">
                <a:off x="4459674" y="3810474"/>
                <a:ext cx="396080" cy="564858"/>
              </a:xfrm>
              <a:custGeom>
                <a:avLst/>
                <a:gdLst>
                  <a:gd name="T0" fmla="*/ 148399 w 758"/>
                  <a:gd name="T1" fmla="*/ 564858 h 1081"/>
                  <a:gd name="T2" fmla="*/ 396080 w 758"/>
                  <a:gd name="T3" fmla="*/ 0 h 1081"/>
                  <a:gd name="T4" fmla="*/ 0 w 758"/>
                  <a:gd name="T5" fmla="*/ 150489 h 1081"/>
                  <a:gd name="T6" fmla="*/ 148399 w 758"/>
                  <a:gd name="T7" fmla="*/ 564858 h 1081"/>
                  <a:gd name="T8" fmla="*/ 0 60000 65536"/>
                  <a:gd name="T9" fmla="*/ 0 60000 65536"/>
                  <a:gd name="T10" fmla="*/ 0 60000 65536"/>
                  <a:gd name="T11" fmla="*/ 0 60000 65536"/>
                  <a:gd name="T12" fmla="*/ 0 w 758"/>
                  <a:gd name="T13" fmla="*/ 0 h 1081"/>
                  <a:gd name="T14" fmla="*/ 758 w 758"/>
                  <a:gd name="T15" fmla="*/ 1081 h 1081"/>
                </a:gdLst>
                <a:ahLst/>
                <a:cxnLst>
                  <a:cxn ang="T8">
                    <a:pos x="T0" y="T1"/>
                  </a:cxn>
                  <a:cxn ang="T9">
                    <a:pos x="T2" y="T3"/>
                  </a:cxn>
                  <a:cxn ang="T10">
                    <a:pos x="T4" y="T5"/>
                  </a:cxn>
                  <a:cxn ang="T11">
                    <a:pos x="T6" y="T7"/>
                  </a:cxn>
                </a:cxnLst>
                <a:rect l="T12" t="T13" r="T14" b="T15"/>
                <a:pathLst>
                  <a:path w="758" h="1081">
                    <a:moveTo>
                      <a:pt x="284" y="1081"/>
                    </a:moveTo>
                    <a:lnTo>
                      <a:pt x="758" y="0"/>
                    </a:lnTo>
                    <a:lnTo>
                      <a:pt x="0" y="288"/>
                    </a:lnTo>
                    <a:lnTo>
                      <a:pt x="284" y="1081"/>
                    </a:lnTo>
                    <a:close/>
                  </a:path>
                </a:pathLst>
              </a:custGeom>
              <a:solidFill>
                <a:srgbClr val="319095"/>
              </a:solidFill>
              <a:ln w="9525">
                <a:noFill/>
                <a:round/>
                <a:headEnd/>
                <a:tailEnd/>
              </a:ln>
            </p:spPr>
            <p:txBody>
              <a:bodyPr/>
              <a:lstStyle/>
              <a:p>
                <a:endParaRPr lang="zh-CN" altLang="en-US"/>
              </a:p>
            </p:txBody>
          </p:sp>
          <p:sp>
            <p:nvSpPr>
              <p:cNvPr id="9227" name="Freeform 30"/>
              <p:cNvSpPr>
                <a:spLocks/>
              </p:cNvSpPr>
              <p:nvPr/>
            </p:nvSpPr>
            <p:spPr bwMode="auto">
              <a:xfrm rot="-6303818">
                <a:off x="4522923" y="4261161"/>
                <a:ext cx="275725" cy="329602"/>
              </a:xfrm>
              <a:custGeom>
                <a:avLst/>
                <a:gdLst>
                  <a:gd name="T0" fmla="*/ 0 w 261"/>
                  <a:gd name="T1" fmla="*/ 0 h 312"/>
                  <a:gd name="T2" fmla="*/ 125714 w 261"/>
                  <a:gd name="T3" fmla="*/ 329602 h 312"/>
                  <a:gd name="T4" fmla="*/ 125714 w 261"/>
                  <a:gd name="T5" fmla="*/ 329602 h 312"/>
                  <a:gd name="T6" fmla="*/ 275725 w 261"/>
                  <a:gd name="T7" fmla="*/ 0 h 312"/>
                  <a:gd name="T8" fmla="*/ 0 w 261"/>
                  <a:gd name="T9" fmla="*/ 0 h 312"/>
                  <a:gd name="T10" fmla="*/ 0 60000 65536"/>
                  <a:gd name="T11" fmla="*/ 0 60000 65536"/>
                  <a:gd name="T12" fmla="*/ 0 60000 65536"/>
                  <a:gd name="T13" fmla="*/ 0 60000 65536"/>
                  <a:gd name="T14" fmla="*/ 0 60000 65536"/>
                  <a:gd name="T15" fmla="*/ 0 w 261"/>
                  <a:gd name="T16" fmla="*/ 0 h 312"/>
                  <a:gd name="T17" fmla="*/ 261 w 261"/>
                  <a:gd name="T18" fmla="*/ 312 h 312"/>
                </a:gdLst>
                <a:ahLst/>
                <a:cxnLst>
                  <a:cxn ang="T10">
                    <a:pos x="T0" y="T1"/>
                  </a:cxn>
                  <a:cxn ang="T11">
                    <a:pos x="T2" y="T3"/>
                  </a:cxn>
                  <a:cxn ang="T12">
                    <a:pos x="T4" y="T5"/>
                  </a:cxn>
                  <a:cxn ang="T13">
                    <a:pos x="T6" y="T7"/>
                  </a:cxn>
                  <a:cxn ang="T14">
                    <a:pos x="T8" y="T9"/>
                  </a:cxn>
                </a:cxnLst>
                <a:rect l="T15" t="T16" r="T17" b="T18"/>
                <a:pathLst>
                  <a:path w="261" h="312">
                    <a:moveTo>
                      <a:pt x="0" y="0"/>
                    </a:moveTo>
                    <a:lnTo>
                      <a:pt x="119" y="312"/>
                    </a:lnTo>
                    <a:lnTo>
                      <a:pt x="261" y="0"/>
                    </a:lnTo>
                    <a:lnTo>
                      <a:pt x="0" y="0"/>
                    </a:lnTo>
                    <a:close/>
                  </a:path>
                </a:pathLst>
              </a:custGeom>
              <a:solidFill>
                <a:srgbClr val="A0BF0D"/>
              </a:solidFill>
              <a:ln w="9525">
                <a:noFill/>
                <a:round/>
                <a:headEnd/>
                <a:tailEnd/>
              </a:ln>
            </p:spPr>
            <p:txBody>
              <a:bodyPr/>
              <a:lstStyle/>
              <a:p>
                <a:endParaRPr lang="zh-CN" altLang="en-US"/>
              </a:p>
            </p:txBody>
          </p:sp>
          <p:sp>
            <p:nvSpPr>
              <p:cNvPr id="9228" name="Freeform 12"/>
              <p:cNvSpPr>
                <a:spLocks/>
              </p:cNvSpPr>
              <p:nvPr/>
            </p:nvSpPr>
            <p:spPr bwMode="auto">
              <a:xfrm rot="7160246">
                <a:off x="4384500" y="4490194"/>
                <a:ext cx="546427" cy="406107"/>
              </a:xfrm>
              <a:custGeom>
                <a:avLst/>
                <a:gdLst>
                  <a:gd name="T0" fmla="*/ 400474 w 1067"/>
                  <a:gd name="T1" fmla="*/ 0 h 793"/>
                  <a:gd name="T2" fmla="*/ 0 w 1067"/>
                  <a:gd name="T3" fmla="*/ 147489 h 793"/>
                  <a:gd name="T4" fmla="*/ 546427 w 1067"/>
                  <a:gd name="T5" fmla="*/ 406107 h 793"/>
                  <a:gd name="T6" fmla="*/ 400474 w 1067"/>
                  <a:gd name="T7" fmla="*/ 0 h 793"/>
                  <a:gd name="T8" fmla="*/ 0 60000 65536"/>
                  <a:gd name="T9" fmla="*/ 0 60000 65536"/>
                  <a:gd name="T10" fmla="*/ 0 60000 65536"/>
                  <a:gd name="T11" fmla="*/ 0 60000 65536"/>
                  <a:gd name="T12" fmla="*/ 0 w 1067"/>
                  <a:gd name="T13" fmla="*/ 0 h 793"/>
                  <a:gd name="T14" fmla="*/ 1067 w 1067"/>
                  <a:gd name="T15" fmla="*/ 793 h 793"/>
                </a:gdLst>
                <a:ahLst/>
                <a:cxnLst>
                  <a:cxn ang="T8">
                    <a:pos x="T0" y="T1"/>
                  </a:cxn>
                  <a:cxn ang="T9">
                    <a:pos x="T2" y="T3"/>
                  </a:cxn>
                  <a:cxn ang="T10">
                    <a:pos x="T4" y="T5"/>
                  </a:cxn>
                  <a:cxn ang="T11">
                    <a:pos x="T6" y="T7"/>
                  </a:cxn>
                </a:cxnLst>
                <a:rect l="T12" t="T13" r="T14" b="T15"/>
                <a:pathLst>
                  <a:path w="1067" h="793">
                    <a:moveTo>
                      <a:pt x="782" y="0"/>
                    </a:moveTo>
                    <a:lnTo>
                      <a:pt x="0" y="288"/>
                    </a:lnTo>
                    <a:lnTo>
                      <a:pt x="1067" y="793"/>
                    </a:lnTo>
                    <a:lnTo>
                      <a:pt x="782" y="0"/>
                    </a:lnTo>
                    <a:close/>
                  </a:path>
                </a:pathLst>
              </a:custGeom>
              <a:solidFill>
                <a:srgbClr val="FDB900"/>
              </a:solidFill>
              <a:ln w="9525">
                <a:noFill/>
                <a:round/>
                <a:headEnd/>
                <a:tailEnd/>
              </a:ln>
            </p:spPr>
            <p:txBody>
              <a:bodyPr/>
              <a:lstStyle/>
              <a:p>
                <a:endParaRPr lang="zh-CN" altLang="en-US"/>
              </a:p>
            </p:txBody>
          </p:sp>
        </p:grpSp>
      </p:grpSp>
      <p:sp>
        <p:nvSpPr>
          <p:cNvPr id="96" name="文本框 78"/>
          <p:cNvSpPr txBox="1"/>
          <p:nvPr/>
        </p:nvSpPr>
        <p:spPr>
          <a:xfrm>
            <a:off x="3017838" y="2343150"/>
            <a:ext cx="2908300" cy="623888"/>
          </a:xfrm>
          <a:prstGeom prst="rect">
            <a:avLst/>
          </a:prstGeom>
          <a:noFill/>
        </p:spPr>
        <p:txBody>
          <a:bodyPr wrap="none" lIns="68580" tIns="34290" rIns="68580" bIns="3429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4"/>
          <a:srcRect/>
          <a:stretch>
            <a:fillRect/>
          </a:stretch>
        </p:blipFill>
        <p:spPr bwMode="auto">
          <a:xfrm>
            <a:off x="2892425" y="39688"/>
            <a:ext cx="6226175" cy="998537"/>
          </a:xfrm>
          <a:prstGeom prst="rect">
            <a:avLst/>
          </a:prstGeom>
          <a:noFill/>
          <a:ln w="9525">
            <a:noFill/>
            <a:miter lim="800000"/>
            <a:headEnd/>
            <a:tailEnd/>
          </a:ln>
        </p:spPr>
      </p:pic>
      <p:pic>
        <p:nvPicPr>
          <p:cNvPr id="9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5795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能量的转移与转化</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15988" y="1490663"/>
            <a:ext cx="7580758" cy="2308324"/>
          </a:xfrm>
          <a:prstGeom prst="rect">
            <a:avLst/>
          </a:prstGeom>
          <a:noFill/>
          <a:ln w="9525">
            <a:noFill/>
            <a:miter lim="800000"/>
            <a:headEnd/>
            <a:tailEnd/>
          </a:ln>
        </p:spPr>
        <p:txBody>
          <a:bodyPr wrap="square">
            <a:spAutoFit/>
          </a:bodyPr>
          <a:lstStyle/>
          <a:p>
            <a:pPr>
              <a:lnSpc>
                <a:spcPct val="150000"/>
              </a:lnSpc>
            </a:pPr>
            <a:r>
              <a:rPr lang="zh-CN" altLang="en-US" sz="2400" b="1" dirty="0">
                <a:latin typeface="Calibri" pitchFamily="34" charset="0"/>
              </a:rPr>
              <a:t>能量守恒定律不同于机械能守恒定律</a:t>
            </a:r>
            <a:r>
              <a:rPr lang="en-US" altLang="zh-CN" sz="2400" b="1" dirty="0">
                <a:latin typeface="Calibri" pitchFamily="34" charset="0"/>
              </a:rPr>
              <a:t>,</a:t>
            </a:r>
            <a:r>
              <a:rPr lang="zh-CN" altLang="en-US" sz="2400" b="1" dirty="0">
                <a:latin typeface="Calibri" pitchFamily="34" charset="0"/>
              </a:rPr>
              <a:t>能量守恒无条件</a:t>
            </a:r>
            <a:r>
              <a:rPr lang="en-US" altLang="zh-CN" sz="2400" b="1" dirty="0">
                <a:latin typeface="Calibri" pitchFamily="34" charset="0"/>
              </a:rPr>
              <a:t>,</a:t>
            </a:r>
            <a:r>
              <a:rPr lang="zh-CN" altLang="en-US" sz="2400" b="1" dirty="0">
                <a:latin typeface="Calibri" pitchFamily="34" charset="0"/>
              </a:rPr>
              <a:t>机械能守恒有条件</a:t>
            </a:r>
            <a:r>
              <a:rPr lang="en-US" altLang="zh-CN" sz="2400" b="1" dirty="0">
                <a:latin typeface="Calibri" pitchFamily="34" charset="0"/>
              </a:rPr>
              <a:t>.</a:t>
            </a:r>
            <a:r>
              <a:rPr lang="zh-CN" altLang="en-US" sz="2400" b="1" dirty="0">
                <a:latin typeface="Calibri" pitchFamily="34" charset="0"/>
              </a:rPr>
              <a:t>机械能守恒的条件是</a:t>
            </a:r>
            <a:r>
              <a:rPr lang="en-US" altLang="zh-CN" sz="2400" b="1" dirty="0">
                <a:latin typeface="Calibri" pitchFamily="34" charset="0"/>
              </a:rPr>
              <a:t>:</a:t>
            </a:r>
            <a:r>
              <a:rPr lang="zh-CN" altLang="en-US" sz="2400" b="1" dirty="0">
                <a:latin typeface="Calibri" pitchFamily="34" charset="0"/>
              </a:rPr>
              <a:t>只有机械能的相互转化</a:t>
            </a:r>
            <a:r>
              <a:rPr lang="en-US" altLang="zh-CN" sz="2400" b="1" dirty="0">
                <a:latin typeface="Calibri" pitchFamily="34" charset="0"/>
              </a:rPr>
              <a:t>,</a:t>
            </a:r>
            <a:r>
              <a:rPr lang="zh-CN" altLang="en-US" sz="2400" b="1" dirty="0">
                <a:latin typeface="Calibri" pitchFamily="34" charset="0"/>
              </a:rPr>
              <a:t>没有其他形式的能转化为机械能</a:t>
            </a:r>
            <a:r>
              <a:rPr lang="en-US" altLang="zh-CN" sz="2400" b="1" dirty="0">
                <a:latin typeface="Calibri" pitchFamily="34" charset="0"/>
              </a:rPr>
              <a:t>,</a:t>
            </a:r>
            <a:r>
              <a:rPr lang="zh-CN" altLang="en-US" sz="2400" b="1" dirty="0">
                <a:latin typeface="Calibri" pitchFamily="34" charset="0"/>
              </a:rPr>
              <a:t>也没有机械能转化为其他形式的能时</a:t>
            </a:r>
            <a:r>
              <a:rPr lang="en-US" altLang="zh-CN" sz="2400" b="1" dirty="0">
                <a:latin typeface="Calibri" pitchFamily="34" charset="0"/>
              </a:rPr>
              <a:t>,</a:t>
            </a:r>
            <a:r>
              <a:rPr lang="zh-CN" altLang="en-US" sz="2400" b="1" dirty="0">
                <a:latin typeface="Calibri" pitchFamily="34" charset="0"/>
              </a:rPr>
              <a:t>机械能才守恒</a:t>
            </a:r>
            <a:r>
              <a:rPr lang="en-US" altLang="zh-CN" sz="24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1.png"/>
          <p:cNvPicPr>
            <a:picLocks noChangeAspect="1"/>
          </p:cNvPicPr>
          <p:nvPr/>
        </p:nvPicPr>
        <p:blipFill>
          <a:blip r:embed="rId3"/>
          <a:srcRect/>
          <a:stretch>
            <a:fillRect/>
          </a:stretch>
        </p:blipFill>
        <p:spPr bwMode="auto">
          <a:xfrm>
            <a:off x="141288" y="819150"/>
            <a:ext cx="1549400" cy="671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5795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能量的转移与转化</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88925" y="1923678"/>
            <a:ext cx="8531547" cy="3324225"/>
          </a:xfrm>
          <a:prstGeom prst="rect">
            <a:avLst/>
          </a:prstGeom>
          <a:noFill/>
          <a:ln w="9525">
            <a:noFill/>
            <a:miter lim="800000"/>
            <a:headEnd/>
            <a:tailEnd/>
          </a:ln>
        </p:spPr>
        <p:txBody>
          <a:bodyPr wrap="square">
            <a:spAutoFit/>
          </a:bodyPr>
          <a:lstStyle/>
          <a:p>
            <a:pPr>
              <a:lnSpc>
                <a:spcPct val="150000"/>
              </a:lnSpc>
            </a:pPr>
            <a:r>
              <a:rPr lang="zh-CN" altLang="zh-CN" sz="2000" b="1" dirty="0">
                <a:latin typeface="Calibri" pitchFamily="34" charset="0"/>
              </a:rPr>
              <a:t>如图所示是有人设想的一种能永远运动的装置——“永动机”</a:t>
            </a:r>
            <a:r>
              <a:rPr lang="en-US" altLang="zh-CN" sz="2000" b="1" dirty="0">
                <a:latin typeface="Calibri" pitchFamily="34" charset="0"/>
              </a:rPr>
              <a:t>,</a:t>
            </a:r>
            <a:r>
              <a:rPr lang="zh-CN" altLang="zh-CN" sz="2000" b="1" dirty="0">
                <a:latin typeface="Calibri" pitchFamily="34" charset="0"/>
              </a:rPr>
              <a:t>它是一类所谓不需外界输入能量就能够不断运动并且对外做功的机械</a:t>
            </a:r>
            <a:r>
              <a:rPr lang="en-US" altLang="zh-CN" sz="2000" b="1" i="1" dirty="0">
                <a:latin typeface="Calibri" pitchFamily="34" charset="0"/>
              </a:rPr>
              <a:t>.</a:t>
            </a:r>
            <a:r>
              <a:rPr lang="zh-CN" altLang="zh-CN" sz="2000" b="1" dirty="0">
                <a:latin typeface="Calibri" pitchFamily="34" charset="0"/>
              </a:rPr>
              <a:t>它违反了能量守恒定律</a:t>
            </a:r>
            <a:r>
              <a:rPr lang="en-US" altLang="zh-CN" sz="2000" b="1" dirty="0">
                <a:latin typeface="Calibri" pitchFamily="34" charset="0"/>
              </a:rPr>
              <a:t>,</a:t>
            </a:r>
            <a:r>
              <a:rPr lang="zh-CN" altLang="zh-CN" sz="2000" b="1" dirty="0">
                <a:latin typeface="Calibri" pitchFamily="34" charset="0"/>
              </a:rPr>
              <a:t>是不可能制成的</a:t>
            </a:r>
            <a:r>
              <a:rPr lang="en-US" altLang="zh-CN" sz="2000" b="1" dirty="0">
                <a:latin typeface="Calibri" pitchFamily="34" charset="0"/>
              </a:rPr>
              <a:t>,</a:t>
            </a:r>
            <a:r>
              <a:rPr lang="zh-CN" altLang="zh-CN" sz="2000" b="1" dirty="0">
                <a:latin typeface="Calibri" pitchFamily="34" charset="0"/>
              </a:rPr>
              <a:t>故称为“第一类永动机”</a:t>
            </a:r>
            <a:r>
              <a:rPr lang="en-US" altLang="zh-CN" sz="2000" b="1" i="1" dirty="0">
                <a:latin typeface="Calibri" pitchFamily="34" charset="0"/>
              </a:rPr>
              <a:t>.</a:t>
            </a:r>
            <a:r>
              <a:rPr lang="zh-CN" altLang="zh-CN" sz="2000" b="1" dirty="0">
                <a:latin typeface="Calibri" pitchFamily="34" charset="0"/>
              </a:rPr>
              <a:t>在没有温度差的情况下</a:t>
            </a:r>
            <a:r>
              <a:rPr lang="en-US" altLang="zh-CN" sz="2000" b="1" dirty="0">
                <a:latin typeface="Calibri" pitchFamily="34" charset="0"/>
              </a:rPr>
              <a:t>,</a:t>
            </a:r>
            <a:r>
              <a:rPr lang="zh-CN" altLang="zh-CN" sz="2000" b="1" dirty="0">
                <a:latin typeface="Calibri" pitchFamily="34" charset="0"/>
              </a:rPr>
              <a:t>从自然界中的海水或空气中不断吸取热量而使之连续地转变为机械能的机器</a:t>
            </a:r>
            <a:r>
              <a:rPr lang="en-US" altLang="zh-CN" sz="2000" b="1" dirty="0">
                <a:latin typeface="Calibri" pitchFamily="34" charset="0"/>
              </a:rPr>
              <a:t>,</a:t>
            </a:r>
            <a:r>
              <a:rPr lang="zh-CN" altLang="zh-CN" sz="2000" b="1" dirty="0">
                <a:latin typeface="Calibri" pitchFamily="34" charset="0"/>
              </a:rPr>
              <a:t>它违反了热力学第二定律</a:t>
            </a:r>
            <a:r>
              <a:rPr lang="en-US" altLang="zh-CN" sz="2000" b="1" dirty="0">
                <a:latin typeface="Calibri" pitchFamily="34" charset="0"/>
              </a:rPr>
              <a:t>,</a:t>
            </a:r>
            <a:r>
              <a:rPr lang="zh-CN" altLang="zh-CN" sz="2000" b="1" dirty="0">
                <a:latin typeface="Calibri" pitchFamily="34" charset="0"/>
              </a:rPr>
              <a:t>是不能够被制造出来的</a:t>
            </a:r>
            <a:r>
              <a:rPr lang="en-US" altLang="zh-CN" sz="2000" b="1" dirty="0">
                <a:latin typeface="Calibri" pitchFamily="34" charset="0"/>
              </a:rPr>
              <a:t>,</a:t>
            </a:r>
            <a:r>
              <a:rPr lang="zh-CN" altLang="zh-CN" sz="2000" b="1" dirty="0">
                <a:latin typeface="Calibri" pitchFamily="34" charset="0"/>
              </a:rPr>
              <a:t>故称为“第二类永动机”</a:t>
            </a:r>
            <a:r>
              <a:rPr lang="en-US" altLang="zh-CN" sz="2000" b="1" i="1" dirty="0">
                <a:latin typeface="Calibri" pitchFamily="34" charset="0"/>
              </a:rPr>
              <a:t>.</a:t>
            </a:r>
            <a:endParaRPr lang="zh-CN" altLang="zh-CN" sz="2000" b="1" dirty="0">
              <a:latin typeface="Calibri" pitchFamily="34" charset="0"/>
            </a:endParaRPr>
          </a:p>
          <a:p>
            <a:pPr>
              <a:lnSpc>
                <a:spcPct val="150000"/>
              </a:lnSpc>
            </a:pPr>
            <a:endParaRPr lang="en-US"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1.png"/>
          <p:cNvPicPr>
            <a:picLocks noChangeAspect="1"/>
          </p:cNvPicPr>
          <p:nvPr/>
        </p:nvPicPr>
        <p:blipFill>
          <a:blip r:embed="rId3"/>
          <a:srcRect/>
          <a:stretch>
            <a:fillRect/>
          </a:stretch>
        </p:blipFill>
        <p:spPr bwMode="auto">
          <a:xfrm>
            <a:off x="141288" y="819150"/>
            <a:ext cx="1549400" cy="671513"/>
          </a:xfrm>
          <a:prstGeom prst="rect">
            <a:avLst/>
          </a:prstGeom>
          <a:noFill/>
          <a:ln w="9525">
            <a:noFill/>
            <a:miter lim="800000"/>
            <a:headEnd/>
            <a:tailEnd/>
          </a:ln>
        </p:spPr>
      </p:pic>
      <p:pic>
        <p:nvPicPr>
          <p:cNvPr id="21510" name="MT348.EPS" descr="id:2147504488;FounderCES"/>
          <p:cNvPicPr>
            <a:picLocks noChangeAspect="1" noChangeArrowheads="1"/>
          </p:cNvPicPr>
          <p:nvPr/>
        </p:nvPicPr>
        <p:blipFill>
          <a:blip r:embed="rId4"/>
          <a:srcRect/>
          <a:stretch>
            <a:fillRect/>
          </a:stretch>
        </p:blipFill>
        <p:spPr bwMode="auto">
          <a:xfrm>
            <a:off x="5076056" y="157162"/>
            <a:ext cx="1872208" cy="18722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885825" y="346075"/>
            <a:ext cx="7502525" cy="1731963"/>
          </a:xfrm>
          <a:prstGeom prst="rect">
            <a:avLst/>
          </a:prstGeom>
          <a:noFill/>
          <a:ln w="9525">
            <a:noFill/>
            <a:miter lim="800000"/>
            <a:headEnd/>
            <a:tailEnd/>
          </a:ln>
        </p:spPr>
        <p:txBody>
          <a:bodyPr lIns="68580" tIns="34290" rIns="68580" bIns="34290">
            <a:spAutoFit/>
          </a:bodyPr>
          <a:lstStyle/>
          <a:p>
            <a:pPr algn="ctr"/>
            <a:r>
              <a:rPr lang="zh-CN" altLang="en-US" sz="5400" b="1">
                <a:solidFill>
                  <a:schemeClr val="accent1"/>
                </a:solidFill>
                <a:latin typeface="隶书"/>
                <a:ea typeface="隶书"/>
                <a:cs typeface="隶书"/>
              </a:rPr>
              <a:t>第二十章</a:t>
            </a:r>
          </a:p>
          <a:p>
            <a:pPr algn="ctr"/>
            <a:r>
              <a:rPr lang="zh-CN" altLang="en-US" sz="5400" b="1">
                <a:solidFill>
                  <a:schemeClr val="accent1"/>
                </a:solidFill>
                <a:latin typeface="隶书"/>
                <a:ea typeface="隶书"/>
                <a:cs typeface="隶书"/>
              </a:rPr>
              <a:t>能源、材料与社会</a:t>
            </a:r>
          </a:p>
        </p:txBody>
      </p:sp>
      <p:sp>
        <p:nvSpPr>
          <p:cNvPr id="64" name="文本框 78"/>
          <p:cNvSpPr txBox="1">
            <a:spLocks noChangeArrowheads="1"/>
          </p:cNvSpPr>
          <p:nvPr/>
        </p:nvSpPr>
        <p:spPr bwMode="auto">
          <a:xfrm>
            <a:off x="2055813" y="2227263"/>
            <a:ext cx="5216525" cy="576262"/>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第二节　能源的开发和利用</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能源与社会</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699792" y="3507854"/>
            <a:ext cx="4629298" cy="830997"/>
          </a:xfrm>
          <a:prstGeom prst="rect">
            <a:avLst/>
          </a:prstGeom>
          <a:noFill/>
          <a:ln w="9525">
            <a:noFill/>
            <a:miter lim="800000"/>
            <a:headEnd/>
            <a:tailEnd/>
          </a:ln>
        </p:spPr>
        <p:txBody>
          <a:bodyPr wrap="square">
            <a:spAutoFit/>
          </a:bodyPr>
          <a:lstStyle/>
          <a:p>
            <a:r>
              <a:rPr lang="zh-CN" altLang="zh-CN" sz="2400" b="1" dirty="0">
                <a:latin typeface="Calibri" pitchFamily="34" charset="0"/>
              </a:rPr>
              <a:t>煤、石油、天然气是当今世界</a:t>
            </a:r>
          </a:p>
          <a:p>
            <a:r>
              <a:rPr lang="zh-CN" altLang="zh-CN" sz="2400" b="1" i="1" dirty="0">
                <a:latin typeface="Calibri" pitchFamily="34" charset="0"/>
              </a:rPr>
              <a:t>　</a:t>
            </a:r>
            <a:r>
              <a:rPr lang="zh-CN" altLang="zh-CN" sz="2400" b="1" dirty="0">
                <a:latin typeface="Calibri" pitchFamily="34" charset="0"/>
              </a:rPr>
              <a:t>一次能源的三大支柱</a:t>
            </a:r>
            <a:r>
              <a:rPr lang="en-US" altLang="zh-CN" sz="2400" b="1" i="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24582" name="mt357a.jpg" descr="id:2147504883;FounderCES"/>
          <p:cNvPicPr>
            <a:picLocks noChangeAspect="1" noChangeArrowheads="1"/>
          </p:cNvPicPr>
          <p:nvPr/>
        </p:nvPicPr>
        <p:blipFill>
          <a:blip r:embed="rId4"/>
          <a:srcRect/>
          <a:stretch>
            <a:fillRect/>
          </a:stretch>
        </p:blipFill>
        <p:spPr bwMode="auto">
          <a:xfrm>
            <a:off x="955674" y="1385888"/>
            <a:ext cx="2050860" cy="1958975"/>
          </a:xfrm>
          <a:prstGeom prst="rect">
            <a:avLst/>
          </a:prstGeom>
          <a:noFill/>
          <a:ln w="9525">
            <a:noFill/>
            <a:miter lim="800000"/>
            <a:headEnd/>
            <a:tailEnd/>
          </a:ln>
        </p:spPr>
      </p:pic>
      <p:pic>
        <p:nvPicPr>
          <p:cNvPr id="24583" name="mt358.jpg" descr="id:2147504890;FounderCES"/>
          <p:cNvPicPr>
            <a:picLocks noChangeAspect="1" noChangeArrowheads="1"/>
          </p:cNvPicPr>
          <p:nvPr/>
        </p:nvPicPr>
        <p:blipFill>
          <a:blip r:embed="rId5"/>
          <a:srcRect/>
          <a:stretch>
            <a:fillRect/>
          </a:stretch>
        </p:blipFill>
        <p:spPr bwMode="auto">
          <a:xfrm>
            <a:off x="3541713" y="1385888"/>
            <a:ext cx="2103437" cy="1830387"/>
          </a:xfrm>
          <a:prstGeom prst="rect">
            <a:avLst/>
          </a:prstGeom>
          <a:noFill/>
          <a:ln w="9525">
            <a:noFill/>
            <a:miter lim="800000"/>
            <a:headEnd/>
            <a:tailEnd/>
          </a:ln>
        </p:spPr>
      </p:pic>
      <p:pic>
        <p:nvPicPr>
          <p:cNvPr id="24584" name="mt359.jpg" descr="id:2147504897;FounderCES"/>
          <p:cNvPicPr>
            <a:picLocks noChangeAspect="1" noChangeArrowheads="1"/>
          </p:cNvPicPr>
          <p:nvPr/>
        </p:nvPicPr>
        <p:blipFill>
          <a:blip r:embed="rId6"/>
          <a:srcRect/>
          <a:stretch>
            <a:fillRect/>
          </a:stretch>
        </p:blipFill>
        <p:spPr bwMode="auto">
          <a:xfrm>
            <a:off x="6424613" y="1439863"/>
            <a:ext cx="2028825" cy="1724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能源与社会</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915988" y="1419622"/>
            <a:ext cx="7615238" cy="3416320"/>
          </a:xfrm>
          <a:prstGeom prst="rect">
            <a:avLst/>
          </a:prstGeom>
          <a:noFill/>
          <a:ln w="9525">
            <a:noFill/>
            <a:miter lim="800000"/>
            <a:headEnd/>
            <a:tailEnd/>
          </a:ln>
        </p:spPr>
        <p:txBody>
          <a:bodyPr>
            <a:spAutoFit/>
          </a:bodyPr>
          <a:lstStyle/>
          <a:p>
            <a:r>
              <a:rPr lang="zh-CN" altLang="zh-CN" sz="2400" b="1" dirty="0">
                <a:latin typeface="Calibri" pitchFamily="34" charset="0"/>
              </a:rPr>
              <a:t>能源的其他分类方式</a:t>
            </a:r>
            <a:r>
              <a:rPr lang="en-US" altLang="zh-CN" sz="2400" b="1" i="1" dirty="0">
                <a:latin typeface="Calibri" pitchFamily="34" charset="0"/>
              </a:rPr>
              <a:t>.</a:t>
            </a:r>
            <a:endParaRPr lang="zh-CN" altLang="zh-CN" sz="2400" b="1" dirty="0">
              <a:latin typeface="Calibri" pitchFamily="34" charset="0"/>
            </a:endParaRPr>
          </a:p>
          <a:p>
            <a:r>
              <a:rPr lang="en-US" altLang="zh-CN" sz="2400" b="1" dirty="0">
                <a:latin typeface="Calibri" pitchFamily="34" charset="0"/>
              </a:rPr>
              <a:t>(1)</a:t>
            </a:r>
            <a:r>
              <a:rPr lang="zh-CN" altLang="zh-CN" sz="2400" b="1" dirty="0">
                <a:latin typeface="Calibri" pitchFamily="34" charset="0"/>
              </a:rPr>
              <a:t>按其形成和来源分类</a:t>
            </a:r>
            <a:r>
              <a:rPr lang="en-US" altLang="zh-CN" sz="2400" b="1" dirty="0">
                <a:latin typeface="Calibri" pitchFamily="34" charset="0"/>
              </a:rPr>
              <a:t>:</a:t>
            </a:r>
            <a:endParaRPr lang="zh-CN" altLang="zh-CN" sz="2400" b="1" dirty="0">
              <a:latin typeface="Calibri" pitchFamily="34" charset="0"/>
            </a:endParaRPr>
          </a:p>
          <a:p>
            <a:r>
              <a:rPr lang="en-US" altLang="zh-CN" sz="2400" b="1" dirty="0">
                <a:latin typeface="Calibri" pitchFamily="34" charset="0"/>
              </a:rPr>
              <a:t>①</a:t>
            </a:r>
            <a:r>
              <a:rPr lang="zh-CN" altLang="zh-CN" sz="2400" b="1" dirty="0">
                <a:latin typeface="Calibri" pitchFamily="34" charset="0"/>
              </a:rPr>
              <a:t>来自太阳辐射的能量</a:t>
            </a:r>
            <a:r>
              <a:rPr lang="en-US" altLang="zh-CN" sz="2400" b="1" i="1" dirty="0">
                <a:latin typeface="Calibri" pitchFamily="34" charset="0"/>
              </a:rPr>
              <a:t>.</a:t>
            </a:r>
            <a:r>
              <a:rPr lang="zh-CN" altLang="zh-CN" sz="2400" b="1" dirty="0">
                <a:latin typeface="Calibri" pitchFamily="34" charset="0"/>
              </a:rPr>
              <a:t>如</a:t>
            </a:r>
            <a:r>
              <a:rPr lang="en-US" altLang="zh-CN" sz="2400" b="1" dirty="0">
                <a:latin typeface="Calibri" pitchFamily="34" charset="0"/>
              </a:rPr>
              <a:t>:</a:t>
            </a:r>
            <a:r>
              <a:rPr lang="zh-CN" altLang="zh-CN" sz="2400" b="1" dirty="0">
                <a:latin typeface="Calibri" pitchFamily="34" charset="0"/>
              </a:rPr>
              <a:t>太阳能、煤、石油、天然气、水能、风能、生物质能等</a:t>
            </a:r>
            <a:r>
              <a:rPr lang="en-US" altLang="zh-CN" sz="2400" b="1" i="1" dirty="0">
                <a:latin typeface="Calibri" pitchFamily="34" charset="0"/>
              </a:rPr>
              <a:t>.</a:t>
            </a:r>
          </a:p>
          <a:p>
            <a:r>
              <a:rPr lang="en-US" altLang="zh-CN" sz="2400" b="1" dirty="0">
                <a:latin typeface="Calibri" pitchFamily="34" charset="0"/>
              </a:rPr>
              <a:t>②</a:t>
            </a:r>
            <a:r>
              <a:rPr lang="zh-CN" altLang="zh-CN" sz="2400" b="1" dirty="0">
                <a:latin typeface="Calibri" pitchFamily="34" charset="0"/>
              </a:rPr>
              <a:t>来自地球内部的能量</a:t>
            </a:r>
            <a:r>
              <a:rPr lang="en-US" altLang="zh-CN" sz="2400" b="1" i="1" dirty="0">
                <a:latin typeface="Calibri" pitchFamily="34" charset="0"/>
              </a:rPr>
              <a:t>.</a:t>
            </a:r>
            <a:r>
              <a:rPr lang="zh-CN" altLang="zh-CN" sz="2400" b="1" dirty="0">
                <a:latin typeface="Calibri" pitchFamily="34" charset="0"/>
              </a:rPr>
              <a:t>如</a:t>
            </a:r>
            <a:r>
              <a:rPr lang="en-US" altLang="zh-CN" sz="2400" b="1" dirty="0">
                <a:latin typeface="Calibri" pitchFamily="34" charset="0"/>
              </a:rPr>
              <a:t>:</a:t>
            </a:r>
            <a:r>
              <a:rPr lang="zh-CN" altLang="zh-CN" sz="2400" b="1" dirty="0">
                <a:latin typeface="Calibri" pitchFamily="34" charset="0"/>
              </a:rPr>
              <a:t>核能、地热能</a:t>
            </a:r>
            <a:r>
              <a:rPr lang="en-US" altLang="zh-CN" sz="2400" b="1" i="1" dirty="0">
                <a:latin typeface="Calibri" pitchFamily="34" charset="0"/>
              </a:rPr>
              <a:t>.</a:t>
            </a:r>
            <a:endParaRPr lang="zh-CN" altLang="zh-CN" sz="2400" b="1" dirty="0">
              <a:latin typeface="Calibri" pitchFamily="34" charset="0"/>
            </a:endParaRPr>
          </a:p>
          <a:p>
            <a:r>
              <a:rPr lang="en-US" altLang="zh-CN" sz="2400" b="1" dirty="0">
                <a:latin typeface="Calibri" pitchFamily="34" charset="0"/>
              </a:rPr>
              <a:t>③</a:t>
            </a:r>
            <a:r>
              <a:rPr lang="zh-CN" altLang="zh-CN" sz="2400" b="1" dirty="0">
                <a:latin typeface="Calibri" pitchFamily="34" charset="0"/>
              </a:rPr>
              <a:t>天体引力能</a:t>
            </a:r>
            <a:r>
              <a:rPr lang="en-US" altLang="zh-CN" sz="2400" b="1" i="1" dirty="0">
                <a:latin typeface="Calibri" pitchFamily="34" charset="0"/>
              </a:rPr>
              <a:t>.</a:t>
            </a:r>
            <a:r>
              <a:rPr lang="zh-CN" altLang="zh-CN" sz="2400" b="1" dirty="0">
                <a:latin typeface="Calibri" pitchFamily="34" charset="0"/>
              </a:rPr>
              <a:t>如</a:t>
            </a:r>
            <a:r>
              <a:rPr lang="en-US" altLang="zh-CN" sz="2400" b="1" dirty="0">
                <a:latin typeface="Calibri" pitchFamily="34" charset="0"/>
              </a:rPr>
              <a:t>:</a:t>
            </a:r>
            <a:r>
              <a:rPr lang="zh-CN" altLang="zh-CN" sz="2400" b="1" dirty="0">
                <a:latin typeface="Calibri" pitchFamily="34" charset="0"/>
              </a:rPr>
              <a:t>潮汐能</a:t>
            </a:r>
            <a:r>
              <a:rPr lang="en-US" altLang="zh-CN" sz="2400" b="1" i="1" dirty="0">
                <a:latin typeface="Calibri" pitchFamily="34" charset="0"/>
              </a:rPr>
              <a:t>.</a:t>
            </a:r>
            <a:endParaRPr lang="zh-CN" altLang="zh-CN" sz="2400" b="1" dirty="0">
              <a:latin typeface="Calibri" pitchFamily="34" charset="0"/>
            </a:endParaRPr>
          </a:p>
          <a:p>
            <a:r>
              <a:rPr lang="en-US" altLang="zh-CN" sz="2400" b="1" dirty="0">
                <a:latin typeface="Calibri" pitchFamily="34" charset="0"/>
              </a:rPr>
              <a:t>(2)</a:t>
            </a:r>
            <a:r>
              <a:rPr lang="zh-CN" altLang="zh-CN" sz="2400" b="1" dirty="0">
                <a:latin typeface="Calibri" pitchFamily="34" charset="0"/>
              </a:rPr>
              <a:t>按开发利用状况分类</a:t>
            </a:r>
            <a:r>
              <a:rPr lang="en-US" altLang="zh-CN" sz="2400" b="1" dirty="0">
                <a:latin typeface="Calibri" pitchFamily="34" charset="0"/>
              </a:rPr>
              <a:t>:</a:t>
            </a:r>
            <a:endParaRPr lang="zh-CN" altLang="zh-CN" sz="2400" b="1" dirty="0">
              <a:latin typeface="Calibri" pitchFamily="34" charset="0"/>
            </a:endParaRPr>
          </a:p>
          <a:p>
            <a:r>
              <a:rPr lang="en-US" altLang="zh-CN" sz="2400" b="1" dirty="0">
                <a:latin typeface="Calibri" pitchFamily="34" charset="0"/>
              </a:rPr>
              <a:t>①</a:t>
            </a:r>
            <a:r>
              <a:rPr lang="zh-CN" altLang="zh-CN" sz="2400" b="1" dirty="0">
                <a:latin typeface="Calibri" pitchFamily="34" charset="0"/>
              </a:rPr>
              <a:t>常规能源</a:t>
            </a:r>
            <a:r>
              <a:rPr lang="en-US" altLang="zh-CN" sz="2400" b="1" i="1" dirty="0">
                <a:latin typeface="Calibri" pitchFamily="34" charset="0"/>
              </a:rPr>
              <a:t>.</a:t>
            </a:r>
            <a:r>
              <a:rPr lang="zh-CN" altLang="zh-CN" sz="2400" b="1" dirty="0">
                <a:latin typeface="Calibri" pitchFamily="34" charset="0"/>
              </a:rPr>
              <a:t>如</a:t>
            </a:r>
            <a:r>
              <a:rPr lang="en-US" altLang="zh-CN" sz="2400" b="1" dirty="0">
                <a:latin typeface="Calibri" pitchFamily="34" charset="0"/>
              </a:rPr>
              <a:t>:</a:t>
            </a:r>
            <a:r>
              <a:rPr lang="zh-CN" altLang="zh-CN" sz="2400" b="1" dirty="0">
                <a:latin typeface="Calibri" pitchFamily="34" charset="0"/>
              </a:rPr>
              <a:t>煤、石油、天然气、水能、生物质能</a:t>
            </a:r>
            <a:r>
              <a:rPr lang="en-US" altLang="zh-CN" sz="2400" b="1" i="1" dirty="0">
                <a:latin typeface="Calibri" pitchFamily="34" charset="0"/>
              </a:rPr>
              <a:t>.</a:t>
            </a:r>
            <a:endParaRPr lang="zh-CN" altLang="zh-CN" sz="2400" b="1" dirty="0">
              <a:latin typeface="Calibri" pitchFamily="34" charset="0"/>
            </a:endParaRPr>
          </a:p>
          <a:p>
            <a:r>
              <a:rPr lang="en-US" altLang="zh-CN" sz="2400" b="1" dirty="0">
                <a:latin typeface="Calibri" pitchFamily="34" charset="0"/>
              </a:rPr>
              <a:t>②</a:t>
            </a:r>
            <a:r>
              <a:rPr lang="zh-CN" altLang="zh-CN" sz="2400" b="1" dirty="0">
                <a:latin typeface="Calibri" pitchFamily="34" charset="0"/>
              </a:rPr>
              <a:t>新能源</a:t>
            </a:r>
            <a:r>
              <a:rPr lang="en-US" altLang="zh-CN" sz="2400" b="1" i="1" dirty="0">
                <a:latin typeface="Calibri" pitchFamily="34" charset="0"/>
              </a:rPr>
              <a:t>.</a:t>
            </a:r>
            <a:r>
              <a:rPr lang="zh-CN" altLang="zh-CN" sz="2400" b="1" dirty="0">
                <a:latin typeface="Calibri" pitchFamily="34" charset="0"/>
              </a:rPr>
              <a:t>如</a:t>
            </a:r>
            <a:r>
              <a:rPr lang="en-US" altLang="zh-CN" sz="2400" b="1" dirty="0">
                <a:latin typeface="Calibri" pitchFamily="34" charset="0"/>
              </a:rPr>
              <a:t>:</a:t>
            </a:r>
            <a:r>
              <a:rPr lang="zh-CN" altLang="zh-CN" sz="2400" b="1" dirty="0">
                <a:latin typeface="Calibri" pitchFamily="34" charset="0"/>
              </a:rPr>
              <a:t>核能、地热能、海洋能、太阳能、风能</a:t>
            </a:r>
            <a:r>
              <a:rPr lang="en-US" altLang="zh-CN" sz="2400" b="1" i="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20" name="图片 19" descr="图片1.png"/>
          <p:cNvPicPr>
            <a:picLocks noChangeAspect="1"/>
          </p:cNvPicPr>
          <p:nvPr/>
        </p:nvPicPr>
        <p:blipFill>
          <a:blip r:embed="rId3"/>
          <a:srcRect/>
          <a:stretch>
            <a:fillRect/>
          </a:stretch>
        </p:blipFill>
        <p:spPr bwMode="auto">
          <a:xfrm>
            <a:off x="141288" y="819150"/>
            <a:ext cx="1549400" cy="671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13296" y="-60028"/>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能源与社会</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519261" y="746441"/>
            <a:ext cx="7613650" cy="1938338"/>
          </a:xfrm>
          <a:prstGeom prst="rect">
            <a:avLst/>
          </a:prstGeom>
          <a:noFill/>
          <a:ln w="9525">
            <a:noFill/>
            <a:miter lim="800000"/>
            <a:headEnd/>
            <a:tailEnd/>
          </a:ln>
        </p:spPr>
        <p:txBody>
          <a:bodyPr>
            <a:spAutoFit/>
          </a:bodyPr>
          <a:lstStyle/>
          <a:p>
            <a:r>
              <a:rPr lang="en-US" altLang="zh-CN" sz="2000" b="1" dirty="0">
                <a:latin typeface="Calibri" pitchFamily="34" charset="0"/>
              </a:rPr>
              <a:t>(3)</a:t>
            </a:r>
            <a:r>
              <a:rPr lang="zh-CN" altLang="zh-CN" sz="2000" b="1" dirty="0">
                <a:latin typeface="Calibri" pitchFamily="34" charset="0"/>
              </a:rPr>
              <a:t>按转换传递过程分类</a:t>
            </a:r>
            <a:r>
              <a:rPr lang="en-US" altLang="zh-CN" sz="2000" b="1" dirty="0">
                <a:latin typeface="Calibri" pitchFamily="34" charset="0"/>
              </a:rPr>
              <a:t>:</a:t>
            </a:r>
            <a:endParaRPr lang="zh-CN" altLang="zh-CN" sz="2000" b="1" dirty="0">
              <a:latin typeface="Calibri" pitchFamily="34" charset="0"/>
            </a:endParaRPr>
          </a:p>
          <a:p>
            <a:r>
              <a:rPr lang="en-US" altLang="zh-CN" sz="2000" b="1" dirty="0">
                <a:latin typeface="Calibri" pitchFamily="34" charset="0"/>
              </a:rPr>
              <a:t>①</a:t>
            </a:r>
            <a:r>
              <a:rPr lang="zh-CN" altLang="zh-CN" sz="2000" b="1" dirty="0">
                <a:latin typeface="Calibri" pitchFamily="34" charset="0"/>
              </a:rPr>
              <a:t>一次能源</a:t>
            </a:r>
            <a:r>
              <a:rPr lang="en-US" altLang="zh-CN" sz="2000" b="1" dirty="0">
                <a:latin typeface="Calibri" pitchFamily="34" charset="0"/>
              </a:rPr>
              <a:t>,</a:t>
            </a:r>
            <a:r>
              <a:rPr lang="zh-CN" altLang="zh-CN" sz="2000" b="1" dirty="0">
                <a:latin typeface="Calibri" pitchFamily="34" charset="0"/>
              </a:rPr>
              <a:t>直接来自自然界的能源</a:t>
            </a:r>
            <a:r>
              <a:rPr lang="en-US" altLang="zh-CN" sz="2000" b="1" i="1" dirty="0">
                <a:latin typeface="Calibri" pitchFamily="34" charset="0"/>
              </a:rPr>
              <a:t>.</a:t>
            </a:r>
            <a:r>
              <a:rPr lang="zh-CN" altLang="zh-CN" sz="2000" b="1" dirty="0">
                <a:latin typeface="Calibri" pitchFamily="34" charset="0"/>
              </a:rPr>
              <a:t>如</a:t>
            </a:r>
            <a:r>
              <a:rPr lang="en-US" altLang="zh-CN" sz="2000" b="1" dirty="0">
                <a:latin typeface="Calibri" pitchFamily="34" charset="0"/>
              </a:rPr>
              <a:t>:</a:t>
            </a:r>
            <a:r>
              <a:rPr lang="zh-CN" altLang="zh-CN" sz="2000" b="1" dirty="0">
                <a:latin typeface="Calibri" pitchFamily="34" charset="0"/>
              </a:rPr>
              <a:t>煤、石油、天然气、水能、风能、海洋能、生物质能</a:t>
            </a:r>
            <a:r>
              <a:rPr lang="en-US" altLang="zh-CN" sz="2000" b="1" i="1" dirty="0">
                <a:latin typeface="Calibri" pitchFamily="34" charset="0"/>
              </a:rPr>
              <a:t>.</a:t>
            </a:r>
            <a:endParaRPr lang="zh-CN" altLang="zh-CN" sz="2000" b="1" dirty="0">
              <a:latin typeface="Calibri" pitchFamily="34" charset="0"/>
            </a:endParaRPr>
          </a:p>
          <a:p>
            <a:r>
              <a:rPr lang="en-US" altLang="zh-CN" sz="2000" b="1" dirty="0">
                <a:latin typeface="Calibri" pitchFamily="34" charset="0"/>
              </a:rPr>
              <a:t>②</a:t>
            </a:r>
            <a:r>
              <a:rPr lang="zh-CN" altLang="zh-CN" sz="2000" b="1" dirty="0">
                <a:latin typeface="Calibri" pitchFamily="34" charset="0"/>
              </a:rPr>
              <a:t>二次能源</a:t>
            </a:r>
            <a:r>
              <a:rPr lang="en-US" altLang="zh-CN" sz="2000" b="1" dirty="0">
                <a:latin typeface="Calibri" pitchFamily="34" charset="0"/>
              </a:rPr>
              <a:t>,</a:t>
            </a:r>
            <a:r>
              <a:rPr lang="zh-CN" altLang="zh-CN" sz="2000" b="1" dirty="0">
                <a:latin typeface="Calibri" pitchFamily="34" charset="0"/>
              </a:rPr>
              <a:t>经过人类加工或改造的能源</a:t>
            </a:r>
            <a:r>
              <a:rPr lang="en-US" altLang="zh-CN" sz="2000" b="1" i="1" dirty="0">
                <a:latin typeface="Calibri" pitchFamily="34" charset="0"/>
              </a:rPr>
              <a:t>.</a:t>
            </a:r>
            <a:r>
              <a:rPr lang="zh-CN" altLang="zh-CN" sz="2000" b="1" dirty="0">
                <a:latin typeface="Calibri" pitchFamily="34" charset="0"/>
              </a:rPr>
              <a:t>如</a:t>
            </a:r>
            <a:r>
              <a:rPr lang="en-US" altLang="zh-CN" sz="2000" b="1" dirty="0">
                <a:latin typeface="Calibri" pitchFamily="34" charset="0"/>
              </a:rPr>
              <a:t>:</a:t>
            </a:r>
            <a:r>
              <a:rPr lang="zh-CN" altLang="zh-CN" sz="2000" b="1" dirty="0">
                <a:latin typeface="Calibri" pitchFamily="34" charset="0"/>
              </a:rPr>
              <a:t>沼气、汽油、柴油、焦炭、煤气、蒸汽、火电、水电、核电、太阳能发电、潮汐发电、波浪发电等</a:t>
            </a:r>
            <a:r>
              <a:rPr lang="en-US" altLang="zh-CN" sz="2000" b="1" i="1" dirty="0">
                <a:latin typeface="Calibri" pitchFamily="34" charset="0"/>
              </a:rPr>
              <a:t>.</a:t>
            </a:r>
            <a:endParaRPr lang="zh-CN"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20" name="图片 19" descr="图片1.png"/>
          <p:cNvPicPr>
            <a:picLocks noChangeAspect="1"/>
          </p:cNvPicPr>
          <p:nvPr/>
        </p:nvPicPr>
        <p:blipFill>
          <a:blip r:embed="rId3"/>
          <a:srcRect/>
          <a:stretch>
            <a:fillRect/>
          </a:stretch>
        </p:blipFill>
        <p:spPr bwMode="auto">
          <a:xfrm>
            <a:off x="141288" y="819150"/>
            <a:ext cx="1549400" cy="671513"/>
          </a:xfrm>
          <a:prstGeom prst="rect">
            <a:avLst/>
          </a:prstGeom>
          <a:noFill/>
          <a:ln w="9525">
            <a:noFill/>
            <a:miter lim="800000"/>
            <a:headEnd/>
            <a:tailEnd/>
          </a:ln>
        </p:spPr>
      </p:pic>
      <p:graphicFrame>
        <p:nvGraphicFramePr>
          <p:cNvPr id="11" name="表格 10"/>
          <p:cNvGraphicFramePr>
            <a:graphicFrameLocks noGrp="1"/>
          </p:cNvGraphicFramePr>
          <p:nvPr>
            <p:extLst>
              <p:ext uri="{D42A27DB-BD31-4B8C-83A1-F6EECF244321}">
                <p14:modId xmlns:p14="http://schemas.microsoft.com/office/powerpoint/2010/main" val="3972766655"/>
              </p:ext>
            </p:extLst>
          </p:nvPr>
        </p:nvGraphicFramePr>
        <p:xfrm>
          <a:off x="2760578" y="2355726"/>
          <a:ext cx="5480398" cy="2606040"/>
        </p:xfrm>
        <a:graphic>
          <a:graphicData uri="http://schemas.openxmlformats.org/drawingml/2006/table">
            <a:tbl>
              <a:tblPr/>
              <a:tblGrid>
                <a:gridCol w="865827"/>
                <a:gridCol w="2307286"/>
                <a:gridCol w="2307285"/>
              </a:tblGrid>
              <a:tr h="2369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CN" sz="1800" b="1" i="0" u="none" strike="noStrike" cap="none" normalizeH="0" baseline="0" dirty="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能</a:t>
                      </a:r>
                      <a:r>
                        <a:rPr kumimoji="0" lang="zh-CN" altLang="en-US" sz="1700" b="1" i="1" u="none" strike="noStrike" cap="none" normalizeH="0" baseline="0" smtClean="0">
                          <a:ln>
                            <a:noFill/>
                          </a:ln>
                          <a:solidFill>
                            <a:srgbClr val="000000"/>
                          </a:solidFill>
                          <a:effectLst/>
                          <a:latin typeface="NEU-BZ-S92"/>
                          <a:ea typeface="方正宋三_GBK"/>
                          <a:cs typeface="Times New Roman" pitchFamily="18" charset="0"/>
                        </a:rPr>
                        <a:t>　</a:t>
                      </a: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源</a:t>
                      </a:r>
                      <a:endParaRPr kumimoji="0" lang="zh-CN" altLang="en-US" sz="1800" b="1" i="0" u="none" strike="noStrike" cap="none" normalizeH="0" baseline="0" smtClean="0">
                        <a:ln>
                          <a:noFill/>
                        </a:ln>
                        <a:solidFill>
                          <a:srgbClr val="000000"/>
                        </a:solidFill>
                        <a:effectLst/>
                        <a:latin typeface="NEU-BZ-S92"/>
                        <a:ea typeface="方正宋三_GBK"/>
                        <a:cs typeface="Times New Roman" pitchFamily="18" charset="0"/>
                      </a:endParaRPr>
                    </a:p>
                  </a:txBody>
                  <a:tcPr marL="93768" marR="93768"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能</a:t>
                      </a:r>
                      <a:r>
                        <a:rPr kumimoji="0" lang="zh-CN" altLang="en-US" sz="1700" b="1" i="1" u="none" strike="noStrike" cap="none" normalizeH="0" baseline="0" smtClean="0">
                          <a:ln>
                            <a:noFill/>
                          </a:ln>
                          <a:solidFill>
                            <a:srgbClr val="000000"/>
                          </a:solidFill>
                          <a:effectLst/>
                          <a:latin typeface="NEU-BZ-S92"/>
                          <a:ea typeface="方正宋三_GBK"/>
                          <a:cs typeface="Times New Roman" pitchFamily="18" charset="0"/>
                        </a:rPr>
                        <a:t>　</a:t>
                      </a: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量</a:t>
                      </a:r>
                      <a:endParaRPr kumimoji="0" lang="zh-CN" altLang="en-US" sz="1800" b="1" i="0" u="none" strike="noStrike" cap="none" normalizeH="0" baseline="0" smtClean="0">
                        <a:ln>
                          <a:noFill/>
                        </a:ln>
                        <a:solidFill>
                          <a:srgbClr val="000000"/>
                        </a:solidFill>
                        <a:effectLst/>
                        <a:latin typeface="NEU-BZ-S92"/>
                        <a:ea typeface="方正宋三_GBK"/>
                        <a:cs typeface="Times New Roman" pitchFamily="18" charset="0"/>
                      </a:endParaRPr>
                    </a:p>
                  </a:txBody>
                  <a:tcPr marL="93768" marR="93768"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4475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定义</a:t>
                      </a:r>
                      <a:endParaRPr kumimoji="0" lang="zh-CN" altLang="en-US" sz="18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700" b="1" i="0" u="none" strike="noStrike" cap="none" normalizeH="0" baseline="0" dirty="0" smtClean="0">
                          <a:ln>
                            <a:noFill/>
                          </a:ln>
                          <a:solidFill>
                            <a:srgbClr val="000000"/>
                          </a:solidFill>
                          <a:effectLst/>
                          <a:latin typeface="NEU-BZ-S92"/>
                          <a:ea typeface="Aunt-沉魅体"/>
                          <a:cs typeface="Times New Roman" pitchFamily="18" charset="0"/>
                        </a:rPr>
                        <a:t>能够提供能量的物质资源</a:t>
                      </a:r>
                      <a:endParaRPr kumimoji="0" lang="zh-CN" altLang="en-US" sz="1800" b="1" i="0" u="none" strike="noStrike" cap="none" normalizeH="0" baseline="0" dirty="0" smtClean="0">
                        <a:ln>
                          <a:noFill/>
                        </a:ln>
                        <a:solidFill>
                          <a:srgbClr val="000000"/>
                        </a:solidFill>
                        <a:effectLst/>
                        <a:latin typeface="NEU-BZ-S92"/>
                        <a:ea typeface="方正宋三_GBK"/>
                        <a:cs typeface="Times New Roman" pitchFamily="18" charset="0"/>
                      </a:endParaRPr>
                    </a:p>
                  </a:txBody>
                  <a:tcPr marL="93768" marR="93768"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物体能够做功的本领</a:t>
                      </a:r>
                      <a:endParaRPr kumimoji="0" lang="zh-CN" altLang="en-US" sz="1800" b="1" i="0" u="none" strike="noStrike" cap="none" normalizeH="0" baseline="0" smtClean="0">
                        <a:ln>
                          <a:noFill/>
                        </a:ln>
                        <a:solidFill>
                          <a:srgbClr val="000000"/>
                        </a:solidFill>
                        <a:effectLst/>
                        <a:latin typeface="NEU-BZ-S92"/>
                        <a:ea typeface="方正宋三_GBK"/>
                        <a:cs typeface="Times New Roman" pitchFamily="18" charset="0"/>
                      </a:endParaRPr>
                    </a:p>
                  </a:txBody>
                  <a:tcPr marL="93768" marR="93768"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11188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本质</a:t>
                      </a:r>
                      <a:endParaRPr kumimoji="0" lang="zh-CN" altLang="en-US" sz="18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可以提供某种形式能量的物质</a:t>
                      </a:r>
                      <a:endParaRPr kumimoji="0" lang="zh-CN" altLang="en-US" sz="1800" b="1" i="0" u="none" strike="noStrike" cap="none" normalizeH="0" baseline="0" smtClean="0">
                        <a:ln>
                          <a:noFill/>
                        </a:ln>
                        <a:solidFill>
                          <a:srgbClr val="000000"/>
                        </a:solidFill>
                        <a:effectLst/>
                        <a:latin typeface="NEU-BZ-S92"/>
                        <a:ea typeface="方正宋三_GBK"/>
                        <a:cs typeface="Times New Roman" pitchFamily="18" charset="0"/>
                      </a:endParaRPr>
                    </a:p>
                  </a:txBody>
                  <a:tcPr marL="93768" marR="93768"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与物质及其运动相互联系</a:t>
                      </a:r>
                      <a:r>
                        <a:rPr kumimoji="0" lang="en-US" altLang="zh-CN" sz="1700" b="1" i="0" u="none" strike="noStrike" cap="none" normalizeH="0" baseline="0" smtClean="0">
                          <a:ln>
                            <a:noFill/>
                          </a:ln>
                          <a:solidFill>
                            <a:srgbClr val="000000"/>
                          </a:solidFill>
                          <a:effectLst/>
                          <a:latin typeface="Aunt-沉魅体"/>
                          <a:ea typeface="方正宋三_GBK"/>
                          <a:cs typeface="Times New Roman" pitchFamily="18" charset="0"/>
                        </a:rPr>
                        <a:t>,</a:t>
                      </a: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不同形式的运动</a:t>
                      </a:r>
                      <a:r>
                        <a:rPr kumimoji="0" lang="en-US" altLang="zh-CN" sz="1700" b="1" i="0" u="none" strike="noStrike" cap="none" normalizeH="0" baseline="0" smtClean="0">
                          <a:ln>
                            <a:noFill/>
                          </a:ln>
                          <a:solidFill>
                            <a:srgbClr val="000000"/>
                          </a:solidFill>
                          <a:effectLst/>
                          <a:latin typeface="Aunt-沉魅体"/>
                          <a:ea typeface="方正宋三_GBK"/>
                          <a:cs typeface="Times New Roman" pitchFamily="18" charset="0"/>
                        </a:rPr>
                        <a:t>,</a:t>
                      </a: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对应着不同形式的能量</a:t>
                      </a:r>
                      <a:r>
                        <a:rPr kumimoji="0" lang="en-US" altLang="zh-CN" sz="1700" b="1" i="0" u="none" strike="noStrike" cap="none" normalizeH="0" baseline="0" smtClean="0">
                          <a:ln>
                            <a:noFill/>
                          </a:ln>
                          <a:solidFill>
                            <a:srgbClr val="000000"/>
                          </a:solidFill>
                          <a:effectLst/>
                          <a:latin typeface="Aunt-沉魅体"/>
                          <a:ea typeface="方正宋三_GBK"/>
                          <a:cs typeface="Times New Roman" pitchFamily="18" charset="0"/>
                        </a:rPr>
                        <a:t>,</a:t>
                      </a: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如机械能、电能、内能、化学能等</a:t>
                      </a:r>
                      <a:endParaRPr kumimoji="0" lang="zh-CN" altLang="en-US" sz="1800" b="1" i="0" u="none" strike="noStrike" cap="none" normalizeH="0" baseline="0" smtClean="0">
                        <a:ln>
                          <a:noFill/>
                        </a:ln>
                        <a:solidFill>
                          <a:srgbClr val="000000"/>
                        </a:solidFill>
                        <a:effectLst/>
                        <a:latin typeface="NEU-BZ-S92"/>
                        <a:ea typeface="方正宋三_GBK"/>
                        <a:cs typeface="Times New Roman" pitchFamily="18" charset="0"/>
                      </a:endParaRPr>
                    </a:p>
                  </a:txBody>
                  <a:tcPr marL="93768" marR="93768"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4475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700" b="1" i="0" u="none" strike="noStrike" cap="none" normalizeH="0" baseline="0" smtClean="0">
                          <a:ln>
                            <a:noFill/>
                          </a:ln>
                          <a:solidFill>
                            <a:srgbClr val="000000"/>
                          </a:solidFill>
                          <a:effectLst/>
                          <a:latin typeface="NEU-BZ-S92"/>
                          <a:ea typeface="Aunt-沉魅体"/>
                          <a:cs typeface="Times New Roman" pitchFamily="18" charset="0"/>
                        </a:rPr>
                        <a:t>联系</a:t>
                      </a:r>
                      <a:endParaRPr kumimoji="0" lang="zh-CN" altLang="en-US" sz="18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1700" b="1" i="0" u="none" strike="noStrike" cap="none" normalizeH="0" baseline="0" dirty="0" smtClean="0">
                          <a:ln>
                            <a:noFill/>
                          </a:ln>
                          <a:solidFill>
                            <a:srgbClr val="000000"/>
                          </a:solidFill>
                          <a:effectLst/>
                          <a:latin typeface="NEU-BZ-S92"/>
                          <a:ea typeface="Aunt-沉魅体"/>
                          <a:cs typeface="Times New Roman" pitchFamily="18" charset="0"/>
                        </a:rPr>
                        <a:t>能源的利用过程</a:t>
                      </a:r>
                      <a:r>
                        <a:rPr kumimoji="0" lang="en-US" altLang="zh-CN" sz="1700" b="1" i="0" u="none" strike="noStrike" cap="none" normalizeH="0" baseline="0" dirty="0" smtClean="0">
                          <a:ln>
                            <a:noFill/>
                          </a:ln>
                          <a:solidFill>
                            <a:srgbClr val="000000"/>
                          </a:solidFill>
                          <a:effectLst/>
                          <a:latin typeface="Aunt-沉魅体"/>
                          <a:ea typeface="方正宋三_GBK"/>
                          <a:cs typeface="Times New Roman" pitchFamily="18" charset="0"/>
                        </a:rPr>
                        <a:t>,</a:t>
                      </a:r>
                      <a:r>
                        <a:rPr kumimoji="0" lang="zh-CN" altLang="en-US" sz="1700" b="1" i="0" u="none" strike="noStrike" cap="none" normalizeH="0" baseline="0" dirty="0" smtClean="0">
                          <a:ln>
                            <a:noFill/>
                          </a:ln>
                          <a:solidFill>
                            <a:srgbClr val="000000"/>
                          </a:solidFill>
                          <a:effectLst/>
                          <a:latin typeface="NEU-BZ-S92"/>
                          <a:ea typeface="Aunt-沉魅体"/>
                          <a:cs typeface="Times New Roman" pitchFamily="18" charset="0"/>
                        </a:rPr>
                        <a:t>实际上就是能量的转化和转移过程</a:t>
                      </a:r>
                      <a:endParaRPr kumimoji="0" lang="zh-CN" altLang="en-US" sz="1800" b="1" i="0" u="none" strike="noStrike" cap="none" normalizeH="0" baseline="0" dirty="0" smtClean="0">
                        <a:ln>
                          <a:noFill/>
                        </a:ln>
                        <a:solidFill>
                          <a:srgbClr val="000000"/>
                        </a:solidFill>
                        <a:effectLst/>
                        <a:latin typeface="NEU-BZ-S92"/>
                        <a:ea typeface="方正宋三_GBK"/>
                        <a:cs typeface="Times New Roman" pitchFamily="18" charset="0"/>
                      </a:endParaRPr>
                    </a:p>
                  </a:txBody>
                  <a:tcPr marL="93768" marR="93768"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hMerge="1">
                  <a:txBody>
                    <a:bodyPr/>
                    <a:lstStyle/>
                    <a:p>
                      <a:endParaRPr lang="zh-CN" altLang="en-US"/>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能源与环境</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727075" y="1627188"/>
            <a:ext cx="7615238" cy="461665"/>
          </a:xfrm>
          <a:prstGeom prst="rect">
            <a:avLst/>
          </a:prstGeom>
          <a:noFill/>
          <a:ln w="9525">
            <a:noFill/>
            <a:miter lim="800000"/>
            <a:headEnd/>
            <a:tailEnd/>
          </a:ln>
        </p:spPr>
        <p:txBody>
          <a:bodyPr>
            <a:spAutoFit/>
          </a:bodyPr>
          <a:lstStyle/>
          <a:p>
            <a:r>
              <a:rPr lang="zh-CN" altLang="zh-CN" sz="2400" b="1" dirty="0">
                <a:latin typeface="Calibri" pitchFamily="34" charset="0"/>
              </a:rPr>
              <a:t>能量与能源之间既有区别</a:t>
            </a:r>
            <a:r>
              <a:rPr lang="en-US" altLang="zh-CN" sz="2400" b="1" dirty="0">
                <a:latin typeface="Calibri" pitchFamily="34" charset="0"/>
              </a:rPr>
              <a:t>,</a:t>
            </a:r>
            <a:r>
              <a:rPr lang="zh-CN" altLang="zh-CN" sz="2400" b="1" dirty="0">
                <a:latin typeface="Calibri" pitchFamily="34" charset="0"/>
              </a:rPr>
              <a:t>又有联系</a:t>
            </a:r>
            <a:r>
              <a:rPr lang="en-US" altLang="zh-CN" sz="2400" b="1" dirty="0">
                <a:latin typeface="Calibri" pitchFamily="34" charset="0"/>
              </a:rPr>
              <a:t>,</a:t>
            </a:r>
            <a:r>
              <a:rPr lang="zh-CN" altLang="zh-CN" sz="2400" b="1" dirty="0">
                <a:latin typeface="Calibri" pitchFamily="34" charset="0"/>
              </a:rPr>
              <a:t>不可混为一谈</a:t>
            </a:r>
            <a:r>
              <a:rPr lang="en-US" altLang="zh-CN" sz="2400" b="1" i="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7.png"/>
          <p:cNvPicPr>
            <a:picLocks noChangeAspect="1"/>
          </p:cNvPicPr>
          <p:nvPr/>
        </p:nvPicPr>
        <p:blipFill>
          <a:blip r:embed="rId3"/>
          <a:srcRect/>
          <a:stretch>
            <a:fillRect/>
          </a:stretch>
        </p:blipFill>
        <p:spPr bwMode="auto">
          <a:xfrm>
            <a:off x="0" y="819150"/>
            <a:ext cx="1597025" cy="671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能源与环境</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3037470" y="3939902"/>
            <a:ext cx="3757042" cy="461665"/>
          </a:xfrm>
          <a:prstGeom prst="rect">
            <a:avLst/>
          </a:prstGeom>
          <a:noFill/>
          <a:ln w="9525">
            <a:noFill/>
            <a:miter lim="800000"/>
            <a:headEnd/>
            <a:tailEnd/>
          </a:ln>
        </p:spPr>
        <p:txBody>
          <a:bodyPr wrap="square">
            <a:spAutoFit/>
          </a:bodyPr>
          <a:lstStyle/>
          <a:p>
            <a:r>
              <a:rPr lang="zh-CN" altLang="zh-CN" sz="2400" b="1" dirty="0">
                <a:latin typeface="Calibri" pitchFamily="34" charset="0"/>
              </a:rPr>
              <a:t> 没有被有效利用的内能</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1" name="图片 10"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28678" name="o43.jpg" descr="id:2147504962;FounderCES"/>
          <p:cNvPicPr>
            <a:picLocks noChangeAspect="1" noChangeArrowheads="1"/>
          </p:cNvPicPr>
          <p:nvPr/>
        </p:nvPicPr>
        <p:blipFill>
          <a:blip r:embed="rId4"/>
          <a:srcRect/>
          <a:stretch>
            <a:fillRect/>
          </a:stretch>
        </p:blipFill>
        <p:spPr bwMode="auto">
          <a:xfrm>
            <a:off x="3047206" y="987574"/>
            <a:ext cx="3464025" cy="266310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开发新能源</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3703319" y="3579862"/>
            <a:ext cx="3032125" cy="461665"/>
          </a:xfrm>
          <a:prstGeom prst="rect">
            <a:avLst/>
          </a:prstGeom>
          <a:noFill/>
          <a:ln w="9525">
            <a:noFill/>
            <a:miter lim="800000"/>
            <a:headEnd/>
            <a:tailEnd/>
          </a:ln>
        </p:spPr>
        <p:txBody>
          <a:bodyPr>
            <a:spAutoFit/>
          </a:bodyPr>
          <a:lstStyle/>
          <a:p>
            <a:r>
              <a:rPr lang="zh-CN" altLang="zh-CN" sz="2400" b="1" dirty="0">
                <a:latin typeface="Calibri" pitchFamily="34" charset="0"/>
              </a:rPr>
              <a:t>  家用太阳能热水器</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1" name="图片 10"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29702" name="o20.jpg" descr="id:2147505013;FounderCES"/>
          <p:cNvPicPr>
            <a:picLocks noChangeAspect="1" noChangeArrowheads="1"/>
          </p:cNvPicPr>
          <p:nvPr/>
        </p:nvPicPr>
        <p:blipFill>
          <a:blip r:embed="rId4"/>
          <a:srcRect/>
          <a:stretch>
            <a:fillRect/>
          </a:stretch>
        </p:blipFill>
        <p:spPr bwMode="auto">
          <a:xfrm>
            <a:off x="3491880" y="274066"/>
            <a:ext cx="3268784" cy="320554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开发新能源</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547664" y="3536261"/>
            <a:ext cx="6449296" cy="830997"/>
          </a:xfrm>
          <a:prstGeom prst="rect">
            <a:avLst/>
          </a:prstGeom>
          <a:noFill/>
          <a:ln w="9525">
            <a:noFill/>
            <a:miter lim="800000"/>
            <a:headEnd/>
            <a:tailEnd/>
          </a:ln>
        </p:spPr>
        <p:txBody>
          <a:bodyPr wrap="square">
            <a:spAutoFit/>
          </a:bodyPr>
          <a:lstStyle/>
          <a:p>
            <a:r>
              <a:rPr lang="zh-CN" altLang="en-US" sz="2400" b="1" dirty="0">
                <a:latin typeface="Calibri" pitchFamily="34" charset="0"/>
              </a:rPr>
              <a:t>太阳内部进行着大规模的聚变</a:t>
            </a:r>
            <a:r>
              <a:rPr lang="en-US" altLang="zh-CN" sz="2400" b="1" dirty="0">
                <a:latin typeface="Calibri" pitchFamily="34" charset="0"/>
              </a:rPr>
              <a:t>,</a:t>
            </a:r>
            <a:r>
              <a:rPr lang="zh-CN" altLang="en-US" sz="2400" b="1" dirty="0">
                <a:latin typeface="Calibri" pitchFamily="34" charset="0"/>
              </a:rPr>
              <a:t>并以电磁波的形式向外释放核能</a:t>
            </a:r>
            <a:r>
              <a:rPr lang="en-US" altLang="zh-CN" sz="2400" b="1" dirty="0">
                <a:latin typeface="Calibri" pitchFamily="34" charset="0"/>
              </a:rPr>
              <a:t>,</a:t>
            </a:r>
            <a:r>
              <a:rPr lang="zh-CN" altLang="en-US" sz="2400" b="1" dirty="0">
                <a:latin typeface="Calibri" pitchFamily="34" charset="0"/>
              </a:rPr>
              <a:t>这就是太阳能的来历</a:t>
            </a:r>
            <a:r>
              <a:rPr lang="en-US" altLang="zh-CN" sz="24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1" name="图片 10"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30726" name="mt366a.jpg" descr="id:2147505020;FounderCES"/>
          <p:cNvPicPr>
            <a:picLocks noChangeAspect="1" noChangeArrowheads="1"/>
          </p:cNvPicPr>
          <p:nvPr/>
        </p:nvPicPr>
        <p:blipFill>
          <a:blip r:embed="rId4"/>
          <a:srcRect/>
          <a:stretch>
            <a:fillRect/>
          </a:stretch>
        </p:blipFill>
        <p:spPr bwMode="auto">
          <a:xfrm>
            <a:off x="2843808" y="833438"/>
            <a:ext cx="3478087" cy="253181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885825" y="346075"/>
            <a:ext cx="7502525" cy="1731963"/>
          </a:xfrm>
          <a:prstGeom prst="rect">
            <a:avLst/>
          </a:prstGeom>
          <a:noFill/>
          <a:ln w="9525">
            <a:noFill/>
            <a:miter lim="800000"/>
            <a:headEnd/>
            <a:tailEnd/>
          </a:ln>
        </p:spPr>
        <p:txBody>
          <a:bodyPr lIns="68580" tIns="34290" rIns="68580" bIns="34290">
            <a:spAutoFit/>
          </a:bodyPr>
          <a:lstStyle/>
          <a:p>
            <a:pPr algn="ctr"/>
            <a:r>
              <a:rPr lang="zh-CN" altLang="en-US" sz="5400" b="1" dirty="0">
                <a:solidFill>
                  <a:srgbClr val="FF0000"/>
                </a:solidFill>
                <a:latin typeface="隶书"/>
                <a:ea typeface="隶书"/>
                <a:cs typeface="隶书"/>
              </a:rPr>
              <a:t>第二十章</a:t>
            </a:r>
          </a:p>
          <a:p>
            <a:pPr algn="ctr"/>
            <a:r>
              <a:rPr lang="zh-CN" altLang="en-US" sz="5400" b="1" dirty="0">
                <a:solidFill>
                  <a:srgbClr val="FF0000"/>
                </a:solidFill>
                <a:latin typeface="隶书"/>
                <a:ea typeface="隶书"/>
                <a:cs typeface="隶书"/>
              </a:rPr>
              <a:t>能源、材料与社会</a:t>
            </a:r>
          </a:p>
        </p:txBody>
      </p:sp>
      <p:sp>
        <p:nvSpPr>
          <p:cNvPr id="64" name="文本框 78"/>
          <p:cNvSpPr txBox="1">
            <a:spLocks noChangeArrowheads="1"/>
          </p:cNvSpPr>
          <p:nvPr/>
        </p:nvSpPr>
        <p:spPr bwMode="auto">
          <a:xfrm>
            <a:off x="2055813" y="2227263"/>
            <a:ext cx="5216525" cy="576262"/>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第一节　能量的转化与守恒</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开发新能源</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700088" y="3063875"/>
            <a:ext cx="7874000" cy="1630363"/>
          </a:xfrm>
          <a:prstGeom prst="rect">
            <a:avLst/>
          </a:prstGeom>
          <a:noFill/>
          <a:ln w="9525">
            <a:noFill/>
            <a:miter lim="800000"/>
            <a:headEnd/>
            <a:tailEnd/>
          </a:ln>
        </p:spPr>
        <p:txBody>
          <a:bodyPr>
            <a:spAutoFit/>
          </a:bodyPr>
          <a:lstStyle/>
          <a:p>
            <a:r>
              <a:rPr lang="zh-CN" altLang="zh-CN" sz="2000">
                <a:latin typeface="Calibri" pitchFamily="34" charset="0"/>
              </a:rPr>
              <a:t>如图为一法国设计师设计的“太阳能树”</a:t>
            </a:r>
            <a:r>
              <a:rPr lang="en-US" altLang="zh-CN" sz="2000">
                <a:latin typeface="Calibri" pitchFamily="34" charset="0"/>
              </a:rPr>
              <a:t>,</a:t>
            </a:r>
            <a:r>
              <a:rPr lang="zh-CN" altLang="zh-CN" sz="2000">
                <a:latin typeface="Calibri" pitchFamily="34" charset="0"/>
              </a:rPr>
              <a:t>它的外形与普通盆栽很像</a:t>
            </a:r>
            <a:r>
              <a:rPr lang="en-US" altLang="zh-CN" sz="2000">
                <a:latin typeface="Calibri" pitchFamily="34" charset="0"/>
              </a:rPr>
              <a:t>,</a:t>
            </a:r>
            <a:r>
              <a:rPr lang="zh-CN" altLang="zh-CN" sz="2000">
                <a:latin typeface="Calibri" pitchFamily="34" charset="0"/>
              </a:rPr>
              <a:t>但“长”出来的却是数块太阳能板叶子</a:t>
            </a:r>
            <a:r>
              <a:rPr lang="en-US" altLang="zh-CN" sz="2000">
                <a:latin typeface="Calibri" pitchFamily="34" charset="0"/>
              </a:rPr>
              <a:t>,</a:t>
            </a:r>
            <a:r>
              <a:rPr lang="zh-CN" altLang="zh-CN" sz="2000">
                <a:latin typeface="Calibri" pitchFamily="34" charset="0"/>
              </a:rPr>
              <a:t>可根据太阳的方向调整每块太阳能板的位置</a:t>
            </a:r>
            <a:r>
              <a:rPr lang="en-US" altLang="zh-CN" sz="2000">
                <a:latin typeface="Calibri" pitchFamily="34" charset="0"/>
              </a:rPr>
              <a:t>,</a:t>
            </a:r>
            <a:r>
              <a:rPr lang="zh-CN" altLang="zh-CN" sz="2000">
                <a:latin typeface="Calibri" pitchFamily="34" charset="0"/>
              </a:rPr>
              <a:t>从而确保最大限度地吸收太阳能</a:t>
            </a:r>
            <a:r>
              <a:rPr lang="en-US" altLang="zh-CN" sz="2000">
                <a:latin typeface="Calibri" pitchFamily="34" charset="0"/>
              </a:rPr>
              <a:t>,</a:t>
            </a:r>
            <a:r>
              <a:rPr lang="zh-CN" altLang="zh-CN" sz="2000">
                <a:latin typeface="Calibri" pitchFamily="34" charset="0"/>
              </a:rPr>
              <a:t>最后将能量储存在“太阳能树”底座内置的蓄电池内</a:t>
            </a:r>
            <a:r>
              <a:rPr lang="en-US" altLang="zh-CN" sz="2000">
                <a:latin typeface="Calibri" pitchFamily="34" charset="0"/>
              </a:rPr>
              <a:t>,</a:t>
            </a:r>
            <a:r>
              <a:rPr lang="zh-CN" altLang="zh-CN" sz="2000">
                <a:latin typeface="Calibri" pitchFamily="34" charset="0"/>
              </a:rPr>
              <a:t>底座上还拥有一个</a:t>
            </a:r>
            <a:r>
              <a:rPr lang="en-US" altLang="zh-CN" sz="2000">
                <a:latin typeface="Calibri" pitchFamily="34" charset="0"/>
              </a:rPr>
              <a:t>USB</a:t>
            </a:r>
            <a:r>
              <a:rPr lang="zh-CN" altLang="zh-CN" sz="2000">
                <a:latin typeface="Calibri" pitchFamily="34" charset="0"/>
              </a:rPr>
              <a:t>输出口</a:t>
            </a:r>
            <a:r>
              <a:rPr lang="en-US" altLang="zh-CN" sz="2000">
                <a:latin typeface="Calibri" pitchFamily="34" charset="0"/>
              </a:rPr>
              <a:t>,</a:t>
            </a:r>
            <a:r>
              <a:rPr lang="zh-CN" altLang="zh-CN" sz="2000">
                <a:latin typeface="Calibri" pitchFamily="34" charset="0"/>
              </a:rPr>
              <a:t>可以为手机充电</a:t>
            </a:r>
            <a:r>
              <a:rPr lang="en-US" altLang="zh-CN" sz="2000">
                <a:latin typeface="Calibri" pitchFamily="34" charset="0"/>
              </a:rPr>
              <a:t>,</a:t>
            </a:r>
            <a:r>
              <a:rPr lang="zh-CN" altLang="zh-CN" sz="2000">
                <a:latin typeface="Calibri" pitchFamily="34" charset="0"/>
              </a:rPr>
              <a:t>且其输出电压可根据实际需要进行调节</a:t>
            </a:r>
            <a:r>
              <a:rPr lang="en-US" altLang="zh-CN" sz="2000" i="1">
                <a:latin typeface="Calibri" pitchFamily="34" charset="0"/>
              </a:rPr>
              <a:t>.</a:t>
            </a:r>
            <a:endParaRPr lang="zh-CN" altLang="zh-CN" sz="200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3" name="图片 12" descr="图片1.png"/>
          <p:cNvPicPr>
            <a:picLocks noChangeAspect="1"/>
          </p:cNvPicPr>
          <p:nvPr/>
        </p:nvPicPr>
        <p:blipFill>
          <a:blip r:embed="rId3"/>
          <a:srcRect/>
          <a:stretch>
            <a:fillRect/>
          </a:stretch>
        </p:blipFill>
        <p:spPr bwMode="auto">
          <a:xfrm>
            <a:off x="141288" y="819150"/>
            <a:ext cx="1549400" cy="671513"/>
          </a:xfrm>
          <a:prstGeom prst="rect">
            <a:avLst/>
          </a:prstGeom>
          <a:noFill/>
          <a:ln w="9525">
            <a:noFill/>
            <a:miter lim="800000"/>
            <a:headEnd/>
            <a:tailEnd/>
          </a:ln>
        </p:spPr>
      </p:pic>
      <p:pic>
        <p:nvPicPr>
          <p:cNvPr id="31750" name="mt364.jpg" descr="id:2147505034;FounderCES"/>
          <p:cNvPicPr>
            <a:picLocks noChangeAspect="1" noChangeArrowheads="1"/>
          </p:cNvPicPr>
          <p:nvPr/>
        </p:nvPicPr>
        <p:blipFill>
          <a:blip r:embed="rId4"/>
          <a:srcRect/>
          <a:stretch>
            <a:fillRect/>
          </a:stretch>
        </p:blipFill>
        <p:spPr bwMode="auto">
          <a:xfrm>
            <a:off x="3425825" y="1217613"/>
            <a:ext cx="2106613" cy="1746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开发新能源</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615950" y="1514475"/>
            <a:ext cx="7875588" cy="1137106"/>
          </a:xfrm>
          <a:prstGeom prst="rect">
            <a:avLst/>
          </a:prstGeom>
          <a:noFill/>
          <a:ln w="9525">
            <a:noFill/>
            <a:miter lim="800000"/>
            <a:headEnd/>
            <a:tailEnd/>
          </a:ln>
        </p:spPr>
        <p:txBody>
          <a:bodyPr>
            <a:spAutoFit/>
          </a:bodyPr>
          <a:lstStyle/>
          <a:p>
            <a:pPr>
              <a:lnSpc>
                <a:spcPct val="150000"/>
              </a:lnSpc>
            </a:pPr>
            <a:r>
              <a:rPr lang="en-US" altLang="zh-CN" sz="2400" b="1" dirty="0">
                <a:latin typeface="Calibri" pitchFamily="34" charset="0"/>
              </a:rPr>
              <a:t>1 kg</a:t>
            </a:r>
            <a:r>
              <a:rPr lang="zh-CN" altLang="zh-CN" sz="2400" b="1" dirty="0">
                <a:latin typeface="Calibri" pitchFamily="34" charset="0"/>
              </a:rPr>
              <a:t>铀中的铀核如果全部发生裂变</a:t>
            </a:r>
            <a:r>
              <a:rPr lang="en-US" altLang="zh-CN" sz="2400" b="1" dirty="0">
                <a:latin typeface="Calibri" pitchFamily="34" charset="0"/>
              </a:rPr>
              <a:t>,</a:t>
            </a:r>
            <a:r>
              <a:rPr lang="zh-CN" altLang="zh-CN" sz="2400" b="1" dirty="0">
                <a:latin typeface="Calibri" pitchFamily="34" charset="0"/>
              </a:rPr>
              <a:t>释放出的能量大约相当于</a:t>
            </a:r>
            <a:r>
              <a:rPr lang="en-US" altLang="zh-CN" sz="2400" b="1" dirty="0">
                <a:latin typeface="Calibri" pitchFamily="34" charset="0"/>
              </a:rPr>
              <a:t>2500 t</a:t>
            </a:r>
            <a:r>
              <a:rPr lang="zh-CN" altLang="zh-CN" sz="2400" b="1" dirty="0">
                <a:latin typeface="Calibri" pitchFamily="34" charset="0"/>
              </a:rPr>
              <a:t>的标准煤完全燃烧所放出的能量</a:t>
            </a:r>
            <a:r>
              <a:rPr lang="en-US" altLang="zh-CN" sz="2400" b="1" i="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3" name="图片 12" descr="图片1.png"/>
          <p:cNvPicPr>
            <a:picLocks noChangeAspect="1"/>
          </p:cNvPicPr>
          <p:nvPr/>
        </p:nvPicPr>
        <p:blipFill>
          <a:blip r:embed="rId3"/>
          <a:srcRect/>
          <a:stretch>
            <a:fillRect/>
          </a:stretch>
        </p:blipFill>
        <p:spPr bwMode="auto">
          <a:xfrm>
            <a:off x="141288" y="819150"/>
            <a:ext cx="1549400" cy="671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开发新能源</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4067944" y="3707260"/>
            <a:ext cx="2178794" cy="523220"/>
          </a:xfrm>
          <a:prstGeom prst="rect">
            <a:avLst/>
          </a:prstGeom>
          <a:noFill/>
          <a:ln w="9525">
            <a:noFill/>
            <a:miter lim="800000"/>
            <a:headEnd/>
            <a:tailEnd/>
          </a:ln>
        </p:spPr>
        <p:txBody>
          <a:bodyPr wrap="square">
            <a:spAutoFit/>
          </a:bodyPr>
          <a:lstStyle/>
          <a:p>
            <a:r>
              <a:rPr lang="zh-CN" altLang="zh-CN" sz="2800" b="1" dirty="0">
                <a:latin typeface="Calibri" pitchFamily="34" charset="0"/>
              </a:rPr>
              <a:t>原子弹爆炸</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33798" name="mt364a.jpg" descr="id:2147505098;FounderCES"/>
          <p:cNvPicPr>
            <a:picLocks noChangeAspect="1" noChangeArrowheads="1"/>
          </p:cNvPicPr>
          <p:nvPr/>
        </p:nvPicPr>
        <p:blipFill>
          <a:blip r:embed="rId4"/>
          <a:srcRect/>
          <a:stretch>
            <a:fillRect/>
          </a:stretch>
        </p:blipFill>
        <p:spPr bwMode="auto">
          <a:xfrm>
            <a:off x="3419872" y="553756"/>
            <a:ext cx="3284502" cy="288984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开发新能源</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615950" y="1514475"/>
            <a:ext cx="7875588" cy="2799100"/>
          </a:xfrm>
          <a:prstGeom prst="rect">
            <a:avLst/>
          </a:prstGeom>
          <a:noFill/>
          <a:ln w="9525">
            <a:noFill/>
            <a:miter lim="800000"/>
            <a:headEnd/>
            <a:tailEnd/>
          </a:ln>
        </p:spPr>
        <p:txBody>
          <a:bodyPr>
            <a:spAutoFit/>
          </a:bodyPr>
          <a:lstStyle/>
          <a:p>
            <a:pPr>
              <a:lnSpc>
                <a:spcPct val="150000"/>
              </a:lnSpc>
            </a:pPr>
            <a:r>
              <a:rPr lang="zh-CN" altLang="zh-CN" sz="2400" b="1" dirty="0">
                <a:latin typeface="Calibri" pitchFamily="34" charset="0"/>
              </a:rPr>
              <a:t>一个氘核由一个质子和一个中子组成</a:t>
            </a:r>
            <a:r>
              <a:rPr lang="en-US" altLang="zh-CN" sz="2400" b="1" dirty="0">
                <a:latin typeface="Calibri" pitchFamily="34" charset="0"/>
              </a:rPr>
              <a:t>,</a:t>
            </a:r>
            <a:r>
              <a:rPr lang="zh-CN" altLang="zh-CN" sz="2400" b="1" dirty="0">
                <a:latin typeface="Calibri" pitchFamily="34" charset="0"/>
              </a:rPr>
              <a:t>一个氚核由一个质子和两个中子组成</a:t>
            </a:r>
            <a:r>
              <a:rPr lang="en-US" altLang="zh-CN" sz="2400" b="1" dirty="0">
                <a:latin typeface="Calibri" pitchFamily="34" charset="0"/>
              </a:rPr>
              <a:t>,</a:t>
            </a:r>
            <a:r>
              <a:rPr lang="zh-CN" altLang="zh-CN" sz="2400" b="1" dirty="0">
                <a:latin typeface="Calibri" pitchFamily="34" charset="0"/>
              </a:rPr>
              <a:t>它们发生聚变反应结合成由两个质子和两个中子组成的氦核时</a:t>
            </a:r>
            <a:r>
              <a:rPr lang="en-US" altLang="zh-CN" sz="2400" b="1" dirty="0">
                <a:latin typeface="Calibri" pitchFamily="34" charset="0"/>
              </a:rPr>
              <a:t>,</a:t>
            </a:r>
            <a:r>
              <a:rPr lang="zh-CN" altLang="zh-CN" sz="2400" b="1" dirty="0">
                <a:latin typeface="Calibri" pitchFamily="34" charset="0"/>
              </a:rPr>
              <a:t>要放出一个中子</a:t>
            </a:r>
            <a:r>
              <a:rPr lang="en-US" altLang="zh-CN" sz="2400" b="1" dirty="0">
                <a:latin typeface="Calibri" pitchFamily="34" charset="0"/>
              </a:rPr>
              <a:t>,</a:t>
            </a:r>
            <a:r>
              <a:rPr lang="zh-CN" altLang="zh-CN" sz="2400" b="1" dirty="0">
                <a:latin typeface="Calibri" pitchFamily="34" charset="0"/>
              </a:rPr>
              <a:t>并释放出核能</a:t>
            </a:r>
            <a:r>
              <a:rPr lang="en-US" altLang="zh-CN" sz="2400" b="1" i="1" dirty="0">
                <a:latin typeface="Calibri" pitchFamily="34" charset="0"/>
              </a:rPr>
              <a:t>.</a:t>
            </a:r>
            <a:r>
              <a:rPr lang="zh-CN" altLang="zh-CN" sz="2400" b="1" dirty="0">
                <a:latin typeface="Calibri" pitchFamily="34" charset="0"/>
              </a:rPr>
              <a:t>聚变需要在几百万摄氏度的高温下才能发生</a:t>
            </a:r>
            <a:r>
              <a:rPr lang="en-US" altLang="zh-CN" sz="2400" b="1" dirty="0">
                <a:latin typeface="Calibri" pitchFamily="34" charset="0"/>
              </a:rPr>
              <a:t>,</a:t>
            </a:r>
            <a:r>
              <a:rPr lang="zh-CN" altLang="zh-CN" sz="2400" b="1" dirty="0">
                <a:latin typeface="Calibri" pitchFamily="34" charset="0"/>
              </a:rPr>
              <a:t>因此聚变又叫热核反应</a:t>
            </a:r>
            <a:r>
              <a:rPr lang="en-US" altLang="zh-CN" sz="2400" b="1" i="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3" name="图片 12" descr="图片1.png"/>
          <p:cNvPicPr>
            <a:picLocks noChangeAspect="1"/>
          </p:cNvPicPr>
          <p:nvPr/>
        </p:nvPicPr>
        <p:blipFill>
          <a:blip r:embed="rId3"/>
          <a:srcRect/>
          <a:stretch>
            <a:fillRect/>
          </a:stretch>
        </p:blipFill>
        <p:spPr bwMode="auto">
          <a:xfrm>
            <a:off x="141288" y="819150"/>
            <a:ext cx="1549400" cy="671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开发新能源</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090738" y="936625"/>
            <a:ext cx="4329112" cy="3784600"/>
          </a:xfrm>
          <a:prstGeom prst="rect">
            <a:avLst/>
          </a:prstGeom>
          <a:noFill/>
          <a:ln w="9525">
            <a:noFill/>
            <a:miter lim="800000"/>
            <a:headEnd/>
            <a:tailEnd/>
          </a:ln>
        </p:spPr>
        <p:txBody>
          <a:bodyPr>
            <a:spAutoFit/>
          </a:bodyPr>
          <a:lstStyle/>
          <a:p>
            <a:r>
              <a:rPr lang="zh-CN" altLang="zh-CN" sz="2000" b="1" dirty="0">
                <a:latin typeface="Calibri" pitchFamily="34" charset="0"/>
              </a:rPr>
              <a:t>我国已建成的核电站有</a:t>
            </a:r>
            <a:r>
              <a:rPr lang="en-US" altLang="zh-CN" sz="2000" b="1" dirty="0">
                <a:latin typeface="Calibri" pitchFamily="34" charset="0"/>
              </a:rPr>
              <a:t>:</a:t>
            </a:r>
            <a:endParaRPr lang="zh-CN" altLang="zh-CN" sz="2000" b="1" dirty="0">
              <a:latin typeface="Calibri" pitchFamily="34" charset="0"/>
            </a:endParaRPr>
          </a:p>
          <a:p>
            <a:r>
              <a:rPr lang="zh-CN" altLang="zh-CN" sz="2000" b="1" dirty="0">
                <a:latin typeface="Calibri" pitchFamily="34" charset="0"/>
              </a:rPr>
              <a:t>一、秦山核电站</a:t>
            </a:r>
            <a:r>
              <a:rPr lang="en-US" altLang="zh-CN" sz="2000" b="1" dirty="0">
                <a:latin typeface="Calibri" pitchFamily="34" charset="0"/>
              </a:rPr>
              <a:t>(</a:t>
            </a:r>
            <a:r>
              <a:rPr lang="zh-CN" altLang="zh-CN" sz="2000" b="1" dirty="0">
                <a:latin typeface="Calibri" pitchFamily="34" charset="0"/>
              </a:rPr>
              <a:t>中核</a:t>
            </a:r>
            <a:r>
              <a:rPr lang="en-US" altLang="zh-CN" sz="2000" b="1" dirty="0">
                <a:latin typeface="Calibri" pitchFamily="34" charset="0"/>
              </a:rPr>
              <a:t>)</a:t>
            </a:r>
            <a:endParaRPr lang="zh-CN" altLang="zh-CN" sz="2000" b="1" dirty="0">
              <a:latin typeface="Calibri" pitchFamily="34" charset="0"/>
            </a:endParaRPr>
          </a:p>
          <a:p>
            <a:r>
              <a:rPr lang="zh-CN" altLang="zh-CN" sz="2000" b="1" dirty="0">
                <a:latin typeface="Calibri" pitchFamily="34" charset="0"/>
              </a:rPr>
              <a:t>二、广东大亚湾核电站</a:t>
            </a:r>
            <a:r>
              <a:rPr lang="en-US" altLang="zh-CN" sz="2000" b="1" dirty="0">
                <a:latin typeface="Calibri" pitchFamily="34" charset="0"/>
              </a:rPr>
              <a:t>(</a:t>
            </a:r>
            <a:r>
              <a:rPr lang="zh-CN" altLang="zh-CN" sz="2000" b="1" dirty="0">
                <a:latin typeface="Calibri" pitchFamily="34" charset="0"/>
              </a:rPr>
              <a:t>中广核</a:t>
            </a:r>
            <a:r>
              <a:rPr lang="en-US" altLang="zh-CN" sz="2000" b="1" dirty="0">
                <a:latin typeface="Calibri" pitchFamily="34" charset="0"/>
              </a:rPr>
              <a:t>)</a:t>
            </a:r>
            <a:endParaRPr lang="zh-CN" altLang="zh-CN" sz="2000" b="1" dirty="0">
              <a:latin typeface="Calibri" pitchFamily="34" charset="0"/>
            </a:endParaRPr>
          </a:p>
          <a:p>
            <a:r>
              <a:rPr lang="zh-CN" altLang="zh-CN" sz="2000" b="1" dirty="0">
                <a:latin typeface="Calibri" pitchFamily="34" charset="0"/>
              </a:rPr>
              <a:t>三、岭澳核电站</a:t>
            </a:r>
            <a:r>
              <a:rPr lang="en-US" altLang="zh-CN" sz="2000" b="1" dirty="0">
                <a:latin typeface="Calibri" pitchFamily="34" charset="0"/>
              </a:rPr>
              <a:t>(</a:t>
            </a:r>
            <a:r>
              <a:rPr lang="zh-CN" altLang="zh-CN" sz="2000" b="1" dirty="0">
                <a:latin typeface="Calibri" pitchFamily="34" charset="0"/>
              </a:rPr>
              <a:t>中广核</a:t>
            </a:r>
            <a:r>
              <a:rPr lang="en-US" altLang="zh-CN" sz="2000" b="1" dirty="0">
                <a:latin typeface="Calibri" pitchFamily="34" charset="0"/>
              </a:rPr>
              <a:t>)</a:t>
            </a:r>
            <a:endParaRPr lang="zh-CN" altLang="zh-CN" sz="2000" b="1" dirty="0">
              <a:latin typeface="Calibri" pitchFamily="34" charset="0"/>
            </a:endParaRPr>
          </a:p>
          <a:p>
            <a:r>
              <a:rPr lang="zh-CN" altLang="zh-CN" sz="2000" b="1" dirty="0">
                <a:latin typeface="Calibri" pitchFamily="34" charset="0"/>
              </a:rPr>
              <a:t>四、田湾核电站</a:t>
            </a:r>
            <a:r>
              <a:rPr lang="en-US" altLang="zh-CN" sz="2000" b="1" dirty="0">
                <a:latin typeface="Calibri" pitchFamily="34" charset="0"/>
              </a:rPr>
              <a:t>(</a:t>
            </a:r>
            <a:r>
              <a:rPr lang="zh-CN" altLang="zh-CN" sz="2000" b="1" dirty="0">
                <a:latin typeface="Calibri" pitchFamily="34" charset="0"/>
              </a:rPr>
              <a:t>中核</a:t>
            </a:r>
            <a:r>
              <a:rPr lang="en-US" altLang="zh-CN" sz="2000" b="1" dirty="0">
                <a:latin typeface="Calibri" pitchFamily="34" charset="0"/>
              </a:rPr>
              <a:t>)</a:t>
            </a:r>
            <a:endParaRPr lang="zh-CN" altLang="zh-CN" sz="2000" b="1" dirty="0">
              <a:latin typeface="Calibri" pitchFamily="34" charset="0"/>
            </a:endParaRPr>
          </a:p>
          <a:p>
            <a:r>
              <a:rPr lang="zh-CN" altLang="zh-CN" sz="2000" b="1" dirty="0">
                <a:latin typeface="Calibri" pitchFamily="34" charset="0"/>
              </a:rPr>
              <a:t>五、红沿河核电站</a:t>
            </a:r>
            <a:r>
              <a:rPr lang="en-US" altLang="zh-CN" sz="2000" b="1" dirty="0">
                <a:latin typeface="Calibri" pitchFamily="34" charset="0"/>
              </a:rPr>
              <a:t>(</a:t>
            </a:r>
            <a:r>
              <a:rPr lang="zh-CN" altLang="zh-CN" sz="2000" b="1" dirty="0">
                <a:latin typeface="Calibri" pitchFamily="34" charset="0"/>
              </a:rPr>
              <a:t>中广核</a:t>
            </a:r>
            <a:r>
              <a:rPr lang="en-US" altLang="zh-CN" sz="2000" b="1" dirty="0">
                <a:latin typeface="Calibri" pitchFamily="34" charset="0"/>
              </a:rPr>
              <a:t>)</a:t>
            </a:r>
            <a:endParaRPr lang="zh-CN" altLang="zh-CN" sz="2000" b="1" dirty="0">
              <a:latin typeface="Calibri" pitchFamily="34" charset="0"/>
            </a:endParaRPr>
          </a:p>
          <a:p>
            <a:r>
              <a:rPr lang="zh-CN" altLang="zh-CN" sz="2000" b="1" dirty="0">
                <a:latin typeface="Calibri" pitchFamily="34" charset="0"/>
              </a:rPr>
              <a:t>六、宁德核电站</a:t>
            </a:r>
            <a:r>
              <a:rPr lang="en-US" altLang="zh-CN" sz="2000" b="1" dirty="0">
                <a:latin typeface="Calibri" pitchFamily="34" charset="0"/>
              </a:rPr>
              <a:t>(</a:t>
            </a:r>
            <a:r>
              <a:rPr lang="zh-CN" altLang="zh-CN" sz="2000" b="1" dirty="0">
                <a:latin typeface="Calibri" pitchFamily="34" charset="0"/>
              </a:rPr>
              <a:t>中广核</a:t>
            </a:r>
            <a:r>
              <a:rPr lang="en-US" altLang="zh-CN" sz="2000" b="1" dirty="0">
                <a:latin typeface="Calibri" pitchFamily="34" charset="0"/>
              </a:rPr>
              <a:t>) </a:t>
            </a:r>
            <a:endParaRPr lang="zh-CN" altLang="zh-CN" sz="2000" b="1" dirty="0">
              <a:latin typeface="Calibri" pitchFamily="34" charset="0"/>
            </a:endParaRPr>
          </a:p>
          <a:p>
            <a:r>
              <a:rPr lang="zh-CN" altLang="zh-CN" sz="2000" b="1" dirty="0">
                <a:latin typeface="Calibri" pitchFamily="34" charset="0"/>
              </a:rPr>
              <a:t>七、阳江核电站</a:t>
            </a:r>
          </a:p>
          <a:p>
            <a:r>
              <a:rPr lang="zh-CN" altLang="zh-CN" sz="2000" b="1" dirty="0">
                <a:latin typeface="Calibri" pitchFamily="34" charset="0"/>
              </a:rPr>
              <a:t>八、三门核电站</a:t>
            </a:r>
          </a:p>
          <a:p>
            <a:r>
              <a:rPr lang="zh-CN" altLang="zh-CN" sz="2000" b="1" dirty="0">
                <a:latin typeface="Calibri" pitchFamily="34" charset="0"/>
              </a:rPr>
              <a:t>九、海阳核电站</a:t>
            </a:r>
          </a:p>
          <a:p>
            <a:r>
              <a:rPr lang="zh-CN" altLang="zh-CN" sz="2000" b="1" dirty="0">
                <a:latin typeface="Calibri" pitchFamily="34" charset="0"/>
              </a:rPr>
              <a:t>十、方家山核电站</a:t>
            </a:r>
          </a:p>
          <a:p>
            <a:r>
              <a:rPr lang="zh-CN" altLang="zh-CN" sz="2000" b="1" dirty="0">
                <a:latin typeface="Calibri" pitchFamily="34" charset="0"/>
              </a:rPr>
              <a:t>十一、咸宁核电站</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Picture 3" descr="C:\Users\Administrator\Desktop\巧记忆（第二版）.png"/>
          <p:cNvPicPr>
            <a:picLocks noChangeAspect="1" noChangeArrowheads="1"/>
          </p:cNvPicPr>
          <p:nvPr/>
        </p:nvPicPr>
        <p:blipFill>
          <a:blip r:embed="rId3"/>
          <a:srcRect/>
          <a:stretch>
            <a:fillRect/>
          </a:stretch>
        </p:blipFill>
        <p:spPr bwMode="auto">
          <a:xfrm>
            <a:off x="0" y="660400"/>
            <a:ext cx="1865313" cy="8048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开发新能源</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868363" y="2522538"/>
            <a:ext cx="1585912" cy="400050"/>
          </a:xfrm>
          <a:prstGeom prst="rect">
            <a:avLst/>
          </a:prstGeom>
          <a:noFill/>
          <a:ln w="9525">
            <a:noFill/>
            <a:miter lim="800000"/>
            <a:headEnd/>
            <a:tailEnd/>
          </a:ln>
        </p:spPr>
        <p:txBody>
          <a:bodyPr>
            <a:spAutoFit/>
          </a:bodyPr>
          <a:lstStyle/>
          <a:p>
            <a:r>
              <a:rPr lang="zh-CN" altLang="zh-CN" sz="2000" b="1" dirty="0">
                <a:latin typeface="Calibri" pitchFamily="34" charset="0"/>
              </a:rPr>
              <a:t>地热能发电</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1" name="图片 10"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36870" name="mt368.jpg" descr="id:2147505155;FounderCES"/>
          <p:cNvPicPr>
            <a:picLocks noChangeAspect="1" noChangeArrowheads="1"/>
          </p:cNvPicPr>
          <p:nvPr/>
        </p:nvPicPr>
        <p:blipFill>
          <a:blip r:embed="rId4"/>
          <a:srcRect/>
          <a:stretch>
            <a:fillRect/>
          </a:stretch>
        </p:blipFill>
        <p:spPr bwMode="auto">
          <a:xfrm>
            <a:off x="279400" y="1465263"/>
            <a:ext cx="2982913" cy="882650"/>
          </a:xfrm>
          <a:prstGeom prst="rect">
            <a:avLst/>
          </a:prstGeom>
          <a:noFill/>
          <a:ln w="9525">
            <a:noFill/>
            <a:miter lim="800000"/>
            <a:headEnd/>
            <a:tailEnd/>
          </a:ln>
        </p:spPr>
      </p:pic>
      <p:pic>
        <p:nvPicPr>
          <p:cNvPr id="36871" name="mt368a.jpg" descr="id:2147505162;FounderCES"/>
          <p:cNvPicPr>
            <a:picLocks noChangeAspect="1" noChangeArrowheads="1"/>
          </p:cNvPicPr>
          <p:nvPr/>
        </p:nvPicPr>
        <p:blipFill>
          <a:blip r:embed="rId5"/>
          <a:srcRect/>
          <a:stretch>
            <a:fillRect/>
          </a:stretch>
        </p:blipFill>
        <p:spPr bwMode="auto">
          <a:xfrm>
            <a:off x="5192713" y="1331913"/>
            <a:ext cx="2654300" cy="1042987"/>
          </a:xfrm>
          <a:prstGeom prst="rect">
            <a:avLst/>
          </a:prstGeom>
          <a:noFill/>
          <a:ln w="9525">
            <a:noFill/>
            <a:miter lim="800000"/>
            <a:headEnd/>
            <a:tailEnd/>
          </a:ln>
        </p:spPr>
      </p:pic>
      <p:pic>
        <p:nvPicPr>
          <p:cNvPr id="36872" name="mt367a.jpg" descr="id:2147505169;FounderCES"/>
          <p:cNvPicPr>
            <a:picLocks noChangeAspect="1" noChangeArrowheads="1"/>
          </p:cNvPicPr>
          <p:nvPr/>
        </p:nvPicPr>
        <p:blipFill>
          <a:blip r:embed="rId6"/>
          <a:srcRect/>
          <a:stretch>
            <a:fillRect/>
          </a:stretch>
        </p:blipFill>
        <p:spPr bwMode="auto">
          <a:xfrm>
            <a:off x="2950231" y="2722563"/>
            <a:ext cx="1759372" cy="1676400"/>
          </a:xfrm>
          <a:prstGeom prst="rect">
            <a:avLst/>
          </a:prstGeom>
          <a:noFill/>
          <a:ln w="9525">
            <a:noFill/>
            <a:miter lim="800000"/>
            <a:headEnd/>
            <a:tailEnd/>
          </a:ln>
        </p:spPr>
      </p:pic>
      <p:sp>
        <p:nvSpPr>
          <p:cNvPr id="20" name="矩形 19"/>
          <p:cNvSpPr>
            <a:spLocks noChangeArrowheads="1"/>
          </p:cNvSpPr>
          <p:nvPr/>
        </p:nvSpPr>
        <p:spPr bwMode="auto">
          <a:xfrm>
            <a:off x="5797550" y="2627313"/>
            <a:ext cx="1585913" cy="401637"/>
          </a:xfrm>
          <a:prstGeom prst="rect">
            <a:avLst/>
          </a:prstGeom>
          <a:noFill/>
          <a:ln w="9525">
            <a:noFill/>
            <a:miter lim="800000"/>
            <a:headEnd/>
            <a:tailEnd/>
          </a:ln>
        </p:spPr>
        <p:txBody>
          <a:bodyPr>
            <a:spAutoFit/>
          </a:bodyPr>
          <a:lstStyle/>
          <a:p>
            <a:r>
              <a:rPr lang="zh-CN" altLang="zh-CN" sz="2000" b="1">
                <a:latin typeface="Calibri" pitchFamily="34" charset="0"/>
              </a:rPr>
              <a:t>潮汐能发电</a:t>
            </a:r>
          </a:p>
        </p:txBody>
      </p:sp>
      <p:sp>
        <p:nvSpPr>
          <p:cNvPr id="21" name="矩形 20"/>
          <p:cNvSpPr>
            <a:spLocks noChangeArrowheads="1"/>
          </p:cNvSpPr>
          <p:nvPr/>
        </p:nvSpPr>
        <p:spPr bwMode="auto">
          <a:xfrm>
            <a:off x="3333750" y="4465638"/>
            <a:ext cx="1585913" cy="400050"/>
          </a:xfrm>
          <a:prstGeom prst="rect">
            <a:avLst/>
          </a:prstGeom>
          <a:noFill/>
          <a:ln w="9525">
            <a:noFill/>
            <a:miter lim="800000"/>
            <a:headEnd/>
            <a:tailEnd/>
          </a:ln>
        </p:spPr>
        <p:txBody>
          <a:bodyPr>
            <a:spAutoFit/>
          </a:bodyPr>
          <a:lstStyle/>
          <a:p>
            <a:r>
              <a:rPr lang="zh-CN" altLang="zh-CN" sz="2000" b="1" dirty="0">
                <a:latin typeface="Calibri" pitchFamily="34" charset="0"/>
              </a:rPr>
              <a:t>风力发电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childTnLst>
                                </p:cTn>
                              </p:par>
                            </p:childTnLst>
                          </p:cTn>
                        </p:par>
                        <p:par>
                          <p:cTn id="24" fill="hold">
                            <p:stCondLst>
                              <p:cond delay="1000"/>
                            </p:stCondLst>
                            <p:childTnLst>
                              <p:par>
                                <p:cTn id="25" presetID="1"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20" grpId="0"/>
      <p:bldP spid="2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885825" y="346075"/>
            <a:ext cx="7502525" cy="1731963"/>
          </a:xfrm>
          <a:prstGeom prst="rect">
            <a:avLst/>
          </a:prstGeom>
          <a:noFill/>
          <a:ln w="9525">
            <a:noFill/>
            <a:miter lim="800000"/>
            <a:headEnd/>
            <a:tailEnd/>
          </a:ln>
        </p:spPr>
        <p:txBody>
          <a:bodyPr lIns="68580" tIns="34290" rIns="68580" bIns="34290">
            <a:spAutoFit/>
          </a:bodyPr>
          <a:lstStyle/>
          <a:p>
            <a:pPr algn="ctr"/>
            <a:r>
              <a:rPr lang="zh-CN" altLang="en-US" sz="5400" b="1">
                <a:solidFill>
                  <a:schemeClr val="accent1"/>
                </a:solidFill>
                <a:latin typeface="隶书"/>
                <a:ea typeface="隶书"/>
                <a:cs typeface="隶书"/>
              </a:rPr>
              <a:t>第二十章</a:t>
            </a:r>
          </a:p>
          <a:p>
            <a:pPr algn="ctr"/>
            <a:r>
              <a:rPr lang="zh-CN" altLang="en-US" sz="5400" b="1">
                <a:solidFill>
                  <a:schemeClr val="accent1"/>
                </a:solidFill>
                <a:latin typeface="隶书"/>
                <a:ea typeface="隶书"/>
                <a:cs typeface="隶书"/>
              </a:rPr>
              <a:t>能源、材料与社会</a:t>
            </a:r>
          </a:p>
        </p:txBody>
      </p:sp>
      <p:sp>
        <p:nvSpPr>
          <p:cNvPr id="64" name="文本框 78"/>
          <p:cNvSpPr txBox="1">
            <a:spLocks noChangeArrowheads="1"/>
          </p:cNvSpPr>
          <p:nvPr/>
        </p:nvSpPr>
        <p:spPr bwMode="auto">
          <a:xfrm>
            <a:off x="2055813" y="2227263"/>
            <a:ext cx="5216525" cy="576262"/>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第三节　材料的开发和利用</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35552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35756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材料的导电性</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195736" y="3219762"/>
            <a:ext cx="2270447" cy="400110"/>
          </a:xfrm>
          <a:prstGeom prst="rect">
            <a:avLst/>
          </a:prstGeom>
          <a:noFill/>
          <a:ln w="9525">
            <a:noFill/>
            <a:miter lim="800000"/>
            <a:headEnd/>
            <a:tailEnd/>
          </a:ln>
        </p:spPr>
        <p:txBody>
          <a:bodyPr wrap="square">
            <a:spAutoFit/>
          </a:bodyPr>
          <a:lstStyle/>
          <a:p>
            <a:r>
              <a:rPr lang="zh-CN" altLang="zh-CN" sz="2000" b="1" dirty="0">
                <a:latin typeface="Calibri" pitchFamily="34" charset="0"/>
              </a:rPr>
              <a:t>红山文化石器</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39942" name="mt377.jpg" descr="id:2147505551;FounderCES"/>
          <p:cNvPicPr>
            <a:picLocks noChangeAspect="1" noChangeArrowheads="1"/>
          </p:cNvPicPr>
          <p:nvPr/>
        </p:nvPicPr>
        <p:blipFill>
          <a:blip r:embed="rId4"/>
          <a:srcRect/>
          <a:stretch>
            <a:fillRect/>
          </a:stretch>
        </p:blipFill>
        <p:spPr bwMode="auto">
          <a:xfrm>
            <a:off x="1795971" y="1162844"/>
            <a:ext cx="2561530" cy="1616024"/>
          </a:xfrm>
          <a:prstGeom prst="rect">
            <a:avLst/>
          </a:prstGeom>
          <a:noFill/>
          <a:ln w="9525">
            <a:noFill/>
            <a:miter lim="800000"/>
            <a:headEnd/>
            <a:tailEnd/>
          </a:ln>
        </p:spPr>
      </p:pic>
      <p:pic>
        <p:nvPicPr>
          <p:cNvPr id="39943" name="mt377a.jpg" descr="id:2147505558;FounderCES"/>
          <p:cNvPicPr>
            <a:picLocks noChangeAspect="1" noChangeArrowheads="1"/>
          </p:cNvPicPr>
          <p:nvPr/>
        </p:nvPicPr>
        <p:blipFill>
          <a:blip r:embed="rId5"/>
          <a:srcRect/>
          <a:stretch>
            <a:fillRect/>
          </a:stretch>
        </p:blipFill>
        <p:spPr bwMode="auto">
          <a:xfrm>
            <a:off x="6012160" y="844814"/>
            <a:ext cx="1933181" cy="2131864"/>
          </a:xfrm>
          <a:prstGeom prst="rect">
            <a:avLst/>
          </a:prstGeom>
          <a:noFill/>
          <a:ln w="9525">
            <a:noFill/>
            <a:miter lim="800000"/>
            <a:headEnd/>
            <a:tailEnd/>
          </a:ln>
        </p:spPr>
      </p:pic>
      <p:sp>
        <p:nvSpPr>
          <p:cNvPr id="18" name="矩形 17"/>
          <p:cNvSpPr>
            <a:spLocks noChangeArrowheads="1"/>
          </p:cNvSpPr>
          <p:nvPr/>
        </p:nvSpPr>
        <p:spPr bwMode="auto">
          <a:xfrm>
            <a:off x="5652120" y="3219822"/>
            <a:ext cx="2749550" cy="400050"/>
          </a:xfrm>
          <a:prstGeom prst="rect">
            <a:avLst/>
          </a:prstGeom>
          <a:noFill/>
          <a:ln w="9525">
            <a:noFill/>
            <a:miter lim="800000"/>
            <a:headEnd/>
            <a:tailEnd/>
          </a:ln>
        </p:spPr>
        <p:txBody>
          <a:bodyPr>
            <a:spAutoFit/>
          </a:bodyPr>
          <a:lstStyle/>
          <a:p>
            <a:r>
              <a:rPr lang="zh-CN" altLang="zh-CN" sz="2000" b="1" dirty="0">
                <a:latin typeface="Calibri" pitchFamily="34" charset="0"/>
              </a:rPr>
              <a:t>青铜器——四羊方尊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开发新材料</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615950" y="1514475"/>
            <a:ext cx="7875588" cy="2809875"/>
          </a:xfrm>
          <a:prstGeom prst="rect">
            <a:avLst/>
          </a:prstGeom>
          <a:noFill/>
          <a:ln w="9525">
            <a:noFill/>
            <a:miter lim="800000"/>
            <a:headEnd/>
            <a:tailEnd/>
          </a:ln>
        </p:spPr>
        <p:txBody>
          <a:bodyPr>
            <a:spAutoFit/>
          </a:bodyPr>
          <a:lstStyle/>
          <a:p>
            <a:pPr>
              <a:lnSpc>
                <a:spcPct val="150000"/>
              </a:lnSpc>
            </a:pPr>
            <a:r>
              <a:rPr lang="en-US" altLang="zh-CN" sz="2000" b="1" dirty="0">
                <a:latin typeface="Calibri" pitchFamily="34" charset="0"/>
              </a:rPr>
              <a:t>1.</a:t>
            </a:r>
            <a:r>
              <a:rPr lang="zh-CN" altLang="en-US" sz="2000" b="1" dirty="0">
                <a:latin typeface="Calibri" pitchFamily="34" charset="0"/>
              </a:rPr>
              <a:t>半导体具有一些特殊性质</a:t>
            </a:r>
            <a:r>
              <a:rPr lang="en-US" altLang="zh-CN" sz="2000" b="1" dirty="0">
                <a:latin typeface="Calibri" pitchFamily="34" charset="0"/>
              </a:rPr>
              <a:t>.</a:t>
            </a:r>
            <a:r>
              <a:rPr lang="zh-CN" altLang="en-US" sz="2000" b="1" dirty="0">
                <a:latin typeface="Calibri" pitchFamily="34" charset="0"/>
              </a:rPr>
              <a:t>如利用半导体的电阻率与温度的关系可制成自动控制用的热敏元件</a:t>
            </a:r>
            <a:r>
              <a:rPr lang="en-US" altLang="zh-CN" sz="2000" b="1" dirty="0">
                <a:latin typeface="Calibri" pitchFamily="34" charset="0"/>
              </a:rPr>
              <a:t>,</a:t>
            </a:r>
            <a:r>
              <a:rPr lang="zh-CN" altLang="en-US" sz="2000" b="1" dirty="0">
                <a:latin typeface="Calibri" pitchFamily="34" charset="0"/>
              </a:rPr>
              <a:t>像热敏电阻</a:t>
            </a:r>
            <a:r>
              <a:rPr lang="en-US" altLang="zh-CN" sz="2000" b="1" dirty="0">
                <a:latin typeface="Calibri" pitchFamily="34" charset="0"/>
              </a:rPr>
              <a:t>;</a:t>
            </a:r>
            <a:r>
              <a:rPr lang="zh-CN" altLang="en-US" sz="2000" b="1" dirty="0">
                <a:latin typeface="Calibri" pitchFamily="34" charset="0"/>
              </a:rPr>
              <a:t>利用它的光敏特性可制成自动控制用的光敏元件</a:t>
            </a:r>
            <a:r>
              <a:rPr lang="en-US" altLang="zh-CN" sz="2000" b="1" dirty="0">
                <a:latin typeface="Calibri" pitchFamily="34" charset="0"/>
              </a:rPr>
              <a:t>,</a:t>
            </a:r>
            <a:r>
              <a:rPr lang="zh-CN" altLang="en-US" sz="2000" b="1" dirty="0">
                <a:latin typeface="Calibri" pitchFamily="34" charset="0"/>
              </a:rPr>
              <a:t>像光电池、光电管和光敏电阻等</a:t>
            </a:r>
            <a:r>
              <a:rPr lang="en-US" altLang="zh-CN" sz="2000" b="1" dirty="0">
                <a:latin typeface="Calibri" pitchFamily="34" charset="0"/>
              </a:rPr>
              <a:t>. </a:t>
            </a:r>
          </a:p>
          <a:p>
            <a:pPr>
              <a:lnSpc>
                <a:spcPct val="150000"/>
              </a:lnSpc>
            </a:pPr>
            <a:r>
              <a:rPr lang="en-US" altLang="zh-CN" sz="2000" b="1" dirty="0">
                <a:latin typeface="Calibri" pitchFamily="34" charset="0"/>
              </a:rPr>
              <a:t>2.</a:t>
            </a:r>
            <a:r>
              <a:rPr lang="zh-CN" altLang="en-US" sz="2000" b="1" dirty="0">
                <a:latin typeface="Calibri" pitchFamily="34" charset="0"/>
              </a:rPr>
              <a:t>半导体还有一个最重要的性质</a:t>
            </a:r>
            <a:r>
              <a:rPr lang="en-US" altLang="zh-CN" sz="2000" b="1" dirty="0">
                <a:latin typeface="Calibri" pitchFamily="34" charset="0"/>
              </a:rPr>
              <a:t>,</a:t>
            </a:r>
            <a:r>
              <a:rPr lang="zh-CN" altLang="en-US" sz="2000" b="1" dirty="0">
                <a:latin typeface="Calibri" pitchFamily="34" charset="0"/>
              </a:rPr>
              <a:t>如果在纯净的半导体物质中适当地掺入微量杂质</a:t>
            </a:r>
            <a:r>
              <a:rPr lang="en-US" altLang="zh-CN" sz="2000" b="1" dirty="0">
                <a:latin typeface="Calibri" pitchFamily="34" charset="0"/>
              </a:rPr>
              <a:t>,</a:t>
            </a:r>
            <a:r>
              <a:rPr lang="zh-CN" altLang="en-US" sz="2000" b="1" dirty="0">
                <a:latin typeface="Calibri" pitchFamily="34" charset="0"/>
              </a:rPr>
              <a:t>其导电能力将会成百万倍地增加</a:t>
            </a:r>
            <a:r>
              <a:rPr lang="en-US" altLang="zh-CN" sz="2000" b="1" dirty="0">
                <a:latin typeface="Calibri" pitchFamily="34" charset="0"/>
              </a:rPr>
              <a:t>,</a:t>
            </a:r>
            <a:r>
              <a:rPr lang="zh-CN" altLang="en-US" sz="2000" b="1" dirty="0">
                <a:latin typeface="Calibri" pitchFamily="34" charset="0"/>
              </a:rPr>
              <a:t>利用这一特性可制造各种不同用途的半导体器件</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3" name="图片 12" descr="图片1.png"/>
          <p:cNvPicPr>
            <a:picLocks noChangeAspect="1"/>
          </p:cNvPicPr>
          <p:nvPr/>
        </p:nvPicPr>
        <p:blipFill>
          <a:blip r:embed="rId3"/>
          <a:srcRect/>
          <a:stretch>
            <a:fillRect/>
          </a:stretch>
        </p:blipFill>
        <p:spPr bwMode="auto">
          <a:xfrm>
            <a:off x="141288" y="819150"/>
            <a:ext cx="1549400" cy="671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开发新材料</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539552" y="1707654"/>
            <a:ext cx="7875588" cy="830997"/>
          </a:xfrm>
          <a:prstGeom prst="rect">
            <a:avLst/>
          </a:prstGeom>
          <a:noFill/>
          <a:ln w="9525">
            <a:noFill/>
            <a:miter lim="800000"/>
            <a:headEnd/>
            <a:tailEnd/>
          </a:ln>
        </p:spPr>
        <p:txBody>
          <a:bodyPr>
            <a:spAutoFit/>
          </a:bodyPr>
          <a:lstStyle/>
          <a:p>
            <a:r>
              <a:rPr lang="zh-CN" altLang="zh-CN" sz="2400" b="1" dirty="0">
                <a:latin typeface="Calibri" pitchFamily="34" charset="0"/>
              </a:rPr>
              <a:t>导体和绝缘体之间没有明显的界线</a:t>
            </a:r>
            <a:r>
              <a:rPr lang="en-US" altLang="zh-CN" sz="2400" b="1" dirty="0">
                <a:latin typeface="Calibri" pitchFamily="34" charset="0"/>
              </a:rPr>
              <a:t>,</a:t>
            </a:r>
            <a:r>
              <a:rPr lang="zh-CN" altLang="zh-CN" sz="2400" b="1" dirty="0">
                <a:latin typeface="Calibri" pitchFamily="34" charset="0"/>
              </a:rPr>
              <a:t>在条件变化时</a:t>
            </a:r>
            <a:r>
              <a:rPr lang="en-US" altLang="zh-CN" sz="2400" b="1" dirty="0">
                <a:latin typeface="Calibri" pitchFamily="34" charset="0"/>
              </a:rPr>
              <a:t>,</a:t>
            </a:r>
            <a:r>
              <a:rPr lang="zh-CN" altLang="zh-CN" sz="2400" b="1" dirty="0">
                <a:latin typeface="Calibri" pitchFamily="34" charset="0"/>
              </a:rPr>
              <a:t>是可以相互转化的</a:t>
            </a:r>
            <a:r>
              <a:rPr lang="en-US" altLang="zh-CN" sz="2400" b="1" i="1" dirty="0">
                <a:latin typeface="Calibri" pitchFamily="34" charset="0"/>
              </a:rPr>
              <a:t>.</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7.png"/>
          <p:cNvPicPr>
            <a:picLocks noChangeAspect="1"/>
          </p:cNvPicPr>
          <p:nvPr/>
        </p:nvPicPr>
        <p:blipFill>
          <a:blip r:embed="rId3"/>
          <a:srcRect/>
          <a:stretch>
            <a:fillRect/>
          </a:stretch>
        </p:blipFill>
        <p:spPr bwMode="auto">
          <a:xfrm>
            <a:off x="152400" y="884238"/>
            <a:ext cx="1597025" cy="6715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79405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70363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多种形式的能量</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627784" y="3579862"/>
            <a:ext cx="4899173" cy="1200329"/>
          </a:xfrm>
          <a:prstGeom prst="rect">
            <a:avLst/>
          </a:prstGeom>
          <a:noFill/>
          <a:ln w="9525">
            <a:noFill/>
            <a:miter lim="800000"/>
            <a:headEnd/>
            <a:tailEnd/>
          </a:ln>
        </p:spPr>
        <p:txBody>
          <a:bodyPr wrap="square">
            <a:spAutoFit/>
          </a:bodyPr>
          <a:lstStyle/>
          <a:p>
            <a:pPr>
              <a:lnSpc>
                <a:spcPct val="150000"/>
              </a:lnSpc>
            </a:pPr>
            <a:r>
              <a:rPr lang="en-US" altLang="zh-CN" sz="2400" b="1" dirty="0">
                <a:latin typeface="Calibri" pitchFamily="34" charset="0"/>
              </a:rPr>
              <a:t>(a)</a:t>
            </a:r>
            <a:r>
              <a:rPr lang="zh-CN" altLang="en-US" sz="2400" b="1" dirty="0">
                <a:latin typeface="Calibri" pitchFamily="34" charset="0"/>
              </a:rPr>
              <a:t>电闪雷鸣　　</a:t>
            </a:r>
            <a:r>
              <a:rPr lang="en-US" altLang="zh-CN" sz="2400" b="1" dirty="0">
                <a:latin typeface="Calibri" pitchFamily="34" charset="0"/>
              </a:rPr>
              <a:t>(b)</a:t>
            </a:r>
            <a:r>
              <a:rPr lang="zh-CN" altLang="en-US" sz="2400" b="1" dirty="0">
                <a:latin typeface="Calibri" pitchFamily="34" charset="0"/>
              </a:rPr>
              <a:t>波涛汹涌</a:t>
            </a:r>
          </a:p>
          <a:p>
            <a:pPr>
              <a:lnSpc>
                <a:spcPct val="150000"/>
              </a:lnSpc>
            </a:pPr>
            <a:r>
              <a:rPr lang="zh-CN" altLang="en-US" sz="2400" b="1" dirty="0">
                <a:solidFill>
                  <a:srgbClr val="FF0000"/>
                </a:solidFill>
                <a:latin typeface="Calibri" pitchFamily="34" charset="0"/>
              </a:rPr>
              <a:t>               自然界中的能量</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8" name="图片 17"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13318" name="mt343.jpg" descr="id:2147504330;FounderCES"/>
          <p:cNvPicPr>
            <a:picLocks noChangeAspect="1" noChangeArrowheads="1"/>
          </p:cNvPicPr>
          <p:nvPr/>
        </p:nvPicPr>
        <p:blipFill>
          <a:blip r:embed="rId4"/>
          <a:srcRect/>
          <a:stretch>
            <a:fillRect/>
          </a:stretch>
        </p:blipFill>
        <p:spPr bwMode="auto">
          <a:xfrm>
            <a:off x="2709863" y="837380"/>
            <a:ext cx="4022377" cy="263448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开发新材料</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577850" y="1011238"/>
            <a:ext cx="7875588" cy="3784600"/>
          </a:xfrm>
          <a:prstGeom prst="rect">
            <a:avLst/>
          </a:prstGeom>
          <a:noFill/>
          <a:ln w="9525">
            <a:noFill/>
            <a:miter lim="800000"/>
            <a:headEnd/>
            <a:tailEnd/>
          </a:ln>
        </p:spPr>
        <p:txBody>
          <a:bodyPr>
            <a:spAutoFit/>
          </a:bodyPr>
          <a:lstStyle/>
          <a:p>
            <a:pPr algn="ctr">
              <a:lnSpc>
                <a:spcPct val="150000"/>
              </a:lnSpc>
            </a:pPr>
            <a:r>
              <a:rPr lang="zh-CN" altLang="zh-CN" sz="2000" b="1" dirty="0">
                <a:latin typeface="Calibri" pitchFamily="34" charset="0"/>
              </a:rPr>
              <a:t>超导材料的分类</a:t>
            </a:r>
            <a:r>
              <a:rPr lang="en-US" altLang="zh-CN" sz="2000" b="1" dirty="0">
                <a:latin typeface="Calibri" pitchFamily="34" charset="0"/>
              </a:rPr>
              <a:t>:</a:t>
            </a:r>
            <a:endParaRPr lang="zh-CN" altLang="zh-CN" sz="2000" b="1" dirty="0">
              <a:latin typeface="Calibri" pitchFamily="34" charset="0"/>
            </a:endParaRPr>
          </a:p>
          <a:p>
            <a:pPr>
              <a:lnSpc>
                <a:spcPct val="150000"/>
              </a:lnSpc>
            </a:pPr>
            <a:r>
              <a:rPr lang="en-US" altLang="zh-CN" sz="2000" b="1" dirty="0">
                <a:latin typeface="Calibri" pitchFamily="34" charset="0"/>
              </a:rPr>
              <a:t>(1)</a:t>
            </a:r>
            <a:r>
              <a:rPr lang="zh-CN" altLang="zh-CN" sz="2000" b="1" dirty="0">
                <a:latin typeface="Calibri" pitchFamily="34" charset="0"/>
              </a:rPr>
              <a:t>低温超导材料</a:t>
            </a:r>
            <a:r>
              <a:rPr lang="en-US" altLang="zh-CN" sz="2000" b="1" i="1" dirty="0">
                <a:latin typeface="Calibri" pitchFamily="34" charset="0"/>
              </a:rPr>
              <a:t>.</a:t>
            </a:r>
            <a:r>
              <a:rPr lang="zh-CN" altLang="zh-CN" sz="2000" b="1" dirty="0">
                <a:latin typeface="Calibri" pitchFamily="34" charset="0"/>
              </a:rPr>
              <a:t>目前应用最广泛的低温超导材料是 </a:t>
            </a:r>
            <a:r>
              <a:rPr lang="en-US" altLang="zh-CN" sz="2000" b="1" dirty="0" err="1">
                <a:latin typeface="Calibri" pitchFamily="34" charset="0"/>
              </a:rPr>
              <a:t>NbTi</a:t>
            </a:r>
            <a:r>
              <a:rPr lang="en-US" altLang="zh-CN" sz="2000" b="1" dirty="0">
                <a:latin typeface="Calibri" pitchFamily="34" charset="0"/>
              </a:rPr>
              <a:t> </a:t>
            </a:r>
            <a:r>
              <a:rPr lang="zh-CN" altLang="zh-CN" sz="2000" b="1" dirty="0">
                <a:latin typeface="Calibri" pitchFamily="34" charset="0"/>
              </a:rPr>
              <a:t>和 </a:t>
            </a:r>
            <a:r>
              <a:rPr lang="en-US" altLang="zh-CN" sz="2000" b="1" dirty="0">
                <a:latin typeface="Calibri" pitchFamily="34" charset="0"/>
              </a:rPr>
              <a:t>Nb</a:t>
            </a:r>
            <a:r>
              <a:rPr lang="en-US" altLang="zh-CN" sz="2000" b="1" baseline="-25000" dirty="0">
                <a:latin typeface="Calibri" pitchFamily="34" charset="0"/>
              </a:rPr>
              <a:t>3</a:t>
            </a:r>
            <a:r>
              <a:rPr lang="en-US" altLang="zh-CN" sz="2000" b="1" dirty="0">
                <a:latin typeface="Calibri" pitchFamily="34" charset="0"/>
              </a:rPr>
              <a:t>Sn </a:t>
            </a:r>
            <a:r>
              <a:rPr lang="zh-CN" altLang="zh-CN" sz="2000" b="1" dirty="0">
                <a:latin typeface="Calibri" pitchFamily="34" charset="0"/>
              </a:rPr>
              <a:t>超导线材</a:t>
            </a:r>
            <a:r>
              <a:rPr lang="en-US" altLang="zh-CN" sz="2000" b="1" dirty="0">
                <a:latin typeface="Calibri" pitchFamily="34" charset="0"/>
              </a:rPr>
              <a:t>.</a:t>
            </a:r>
            <a:endParaRPr lang="zh-CN" altLang="zh-CN" sz="2000" b="1" dirty="0">
              <a:latin typeface="Calibri" pitchFamily="34" charset="0"/>
            </a:endParaRPr>
          </a:p>
          <a:p>
            <a:pPr>
              <a:lnSpc>
                <a:spcPct val="150000"/>
              </a:lnSpc>
            </a:pPr>
            <a:r>
              <a:rPr lang="en-US" altLang="zh-CN" sz="2000" b="1" dirty="0">
                <a:latin typeface="Calibri" pitchFamily="34" charset="0"/>
              </a:rPr>
              <a:t>(2)</a:t>
            </a:r>
            <a:r>
              <a:rPr lang="zh-CN" altLang="zh-CN" sz="2000" b="1" dirty="0">
                <a:latin typeface="Calibri" pitchFamily="34" charset="0"/>
              </a:rPr>
              <a:t>中温超导材料</a:t>
            </a:r>
            <a:r>
              <a:rPr lang="en-US" altLang="zh-CN" sz="2000" b="1" i="1" dirty="0">
                <a:latin typeface="Calibri" pitchFamily="34" charset="0"/>
              </a:rPr>
              <a:t>.</a:t>
            </a:r>
            <a:r>
              <a:rPr lang="en-US" altLang="zh-CN" sz="2000" b="1" dirty="0">
                <a:latin typeface="Calibri" pitchFamily="34" charset="0"/>
              </a:rPr>
              <a:t>MgB</a:t>
            </a:r>
            <a:r>
              <a:rPr lang="en-US" altLang="zh-CN" sz="2000" b="1" baseline="-25000" dirty="0">
                <a:latin typeface="Calibri" pitchFamily="34" charset="0"/>
              </a:rPr>
              <a:t>2</a:t>
            </a:r>
            <a:r>
              <a:rPr lang="zh-CN" altLang="zh-CN" sz="2000" b="1" dirty="0">
                <a:latin typeface="Calibri" pitchFamily="34" charset="0"/>
              </a:rPr>
              <a:t>超导体的化学成分以及晶体结构都更简单</a:t>
            </a:r>
            <a:r>
              <a:rPr lang="en-US" altLang="zh-CN" sz="2000" b="1" dirty="0">
                <a:latin typeface="Calibri" pitchFamily="34" charset="0"/>
              </a:rPr>
              <a:t>,</a:t>
            </a:r>
            <a:r>
              <a:rPr lang="zh-CN" altLang="zh-CN" sz="2000" b="1" dirty="0">
                <a:latin typeface="Calibri" pitchFamily="34" charset="0"/>
              </a:rPr>
              <a:t>同时材料还可以保证很高的临界电流密度</a:t>
            </a:r>
            <a:r>
              <a:rPr lang="en-US" altLang="zh-CN" sz="2000" b="1" dirty="0">
                <a:latin typeface="Calibri" pitchFamily="34" charset="0"/>
              </a:rPr>
              <a:t>.</a:t>
            </a:r>
            <a:r>
              <a:rPr lang="zh-CN" altLang="zh-CN" sz="2000" b="1" dirty="0">
                <a:latin typeface="Calibri" pitchFamily="34" charset="0"/>
              </a:rPr>
              <a:t>综合考虑制冷成本和材料成本</a:t>
            </a:r>
            <a:r>
              <a:rPr lang="en-US" altLang="zh-CN" sz="2000" b="1" dirty="0">
                <a:latin typeface="Calibri" pitchFamily="34" charset="0"/>
              </a:rPr>
              <a:t>,MgB</a:t>
            </a:r>
            <a:r>
              <a:rPr lang="en-US" altLang="zh-CN" sz="2000" b="1" baseline="-25000" dirty="0">
                <a:latin typeface="Calibri" pitchFamily="34" charset="0"/>
              </a:rPr>
              <a:t>2</a:t>
            </a:r>
            <a:r>
              <a:rPr lang="en-US" altLang="zh-CN" sz="2000" b="1" dirty="0">
                <a:latin typeface="Calibri" pitchFamily="34" charset="0"/>
              </a:rPr>
              <a:t> </a:t>
            </a:r>
            <a:r>
              <a:rPr lang="zh-CN" altLang="zh-CN" sz="2000" b="1" dirty="0">
                <a:latin typeface="Calibri" pitchFamily="34" charset="0"/>
              </a:rPr>
              <a:t>在 </a:t>
            </a:r>
            <a:r>
              <a:rPr lang="en-US" altLang="zh-CN" sz="2000" b="1" dirty="0">
                <a:latin typeface="Calibri" pitchFamily="34" charset="0"/>
              </a:rPr>
              <a:t>20 K</a:t>
            </a:r>
            <a:r>
              <a:rPr lang="en-US" altLang="zh-CN" sz="2000" b="1" dirty="0">
                <a:latin typeface="华文行楷"/>
                <a:ea typeface="华文行楷"/>
                <a:cs typeface="华文行楷"/>
              </a:rPr>
              <a:t>~</a:t>
            </a:r>
            <a:r>
              <a:rPr lang="en-US" altLang="zh-CN" sz="2000" b="1" dirty="0">
                <a:latin typeface="Calibri" pitchFamily="34" charset="0"/>
              </a:rPr>
              <a:t>30 K </a:t>
            </a:r>
            <a:r>
              <a:rPr lang="zh-CN" altLang="zh-CN" sz="2000" b="1" dirty="0">
                <a:latin typeface="Calibri" pitchFamily="34" charset="0"/>
              </a:rPr>
              <a:t>温区和中低磁场条件下具有很好的应用前景</a:t>
            </a:r>
            <a:r>
              <a:rPr lang="en-US" altLang="zh-CN" sz="2000" b="1" i="1" dirty="0">
                <a:latin typeface="Calibri" pitchFamily="34" charset="0"/>
              </a:rPr>
              <a:t>.</a:t>
            </a:r>
            <a:endParaRPr lang="zh-CN" altLang="zh-CN" sz="2000" b="1" dirty="0">
              <a:latin typeface="Calibri" pitchFamily="34" charset="0"/>
            </a:endParaRPr>
          </a:p>
          <a:p>
            <a:pPr>
              <a:lnSpc>
                <a:spcPct val="150000"/>
              </a:lnSpc>
            </a:pPr>
            <a:r>
              <a:rPr lang="en-US" altLang="zh-CN" sz="2000" b="1" dirty="0">
                <a:latin typeface="Calibri" pitchFamily="34" charset="0"/>
              </a:rPr>
              <a:t>(3)</a:t>
            </a:r>
            <a:r>
              <a:rPr lang="zh-CN" altLang="zh-CN" sz="2000" b="1" dirty="0">
                <a:latin typeface="Calibri" pitchFamily="34" charset="0"/>
              </a:rPr>
              <a:t>高温超导材料</a:t>
            </a:r>
            <a:r>
              <a:rPr lang="en-US" altLang="zh-CN" sz="2000" b="1" dirty="0">
                <a:latin typeface="Calibri" pitchFamily="34" charset="0"/>
              </a:rPr>
              <a:t>.</a:t>
            </a:r>
            <a:r>
              <a:rPr lang="zh-CN" altLang="zh-CN" sz="2000" b="1" dirty="0">
                <a:latin typeface="Calibri" pitchFamily="34" charset="0"/>
              </a:rPr>
              <a:t>目前利用粉末套管法生产</a:t>
            </a:r>
            <a:r>
              <a:rPr lang="en-US" altLang="zh-CN" sz="2000" b="1" dirty="0">
                <a:latin typeface="Calibri" pitchFamily="34" charset="0"/>
              </a:rPr>
              <a:t>Bi - 2223</a:t>
            </a:r>
            <a:r>
              <a:rPr lang="zh-CN" altLang="zh-CN" sz="2000" b="1" dirty="0">
                <a:latin typeface="Calibri" pitchFamily="34" charset="0"/>
              </a:rPr>
              <a:t>带材技术已经比较成熟</a:t>
            </a:r>
            <a:r>
              <a:rPr lang="en-US" altLang="zh-CN" sz="2000" b="1" dirty="0">
                <a:latin typeface="Calibri" pitchFamily="34" charset="0"/>
              </a:rPr>
              <a:t>,</a:t>
            </a:r>
            <a:r>
              <a:rPr lang="zh-CN" altLang="zh-CN" sz="2000" b="1" dirty="0">
                <a:latin typeface="Calibri" pitchFamily="34" charset="0"/>
              </a:rPr>
              <a:t>能够生产出几千米级的超导带材</a:t>
            </a:r>
            <a:r>
              <a:rPr lang="en-US" altLang="zh-CN" sz="2000" b="1" i="1" dirty="0">
                <a:latin typeface="Calibri" pitchFamily="34" charset="0"/>
              </a:rPr>
              <a:t>.</a:t>
            </a:r>
            <a:endParaRPr lang="zh-CN" altLang="zh-CN" sz="20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1" name="图片 10" descr="图片1.png"/>
          <p:cNvPicPr>
            <a:picLocks noChangeAspect="1"/>
          </p:cNvPicPr>
          <p:nvPr/>
        </p:nvPicPr>
        <p:blipFill>
          <a:blip r:embed="rId3"/>
          <a:srcRect/>
          <a:stretch>
            <a:fillRect/>
          </a:stretch>
        </p:blipFill>
        <p:spPr bwMode="auto">
          <a:xfrm>
            <a:off x="141288" y="819150"/>
            <a:ext cx="1549400" cy="671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06627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01148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开发新材料</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774700" y="915566"/>
            <a:ext cx="7874000" cy="3907095"/>
          </a:xfrm>
          <a:prstGeom prst="rect">
            <a:avLst/>
          </a:prstGeom>
          <a:noFill/>
          <a:ln w="9525">
            <a:noFill/>
            <a:miter lim="800000"/>
            <a:headEnd/>
            <a:tailEnd/>
          </a:ln>
        </p:spPr>
        <p:txBody>
          <a:bodyPr>
            <a:spAutoFit/>
          </a:bodyPr>
          <a:lstStyle/>
          <a:p>
            <a:pPr algn="ctr">
              <a:lnSpc>
                <a:spcPct val="150000"/>
              </a:lnSpc>
            </a:pPr>
            <a:r>
              <a:rPr lang="zh-CN" altLang="en-US" sz="2400" b="1" dirty="0">
                <a:latin typeface="Calibri" pitchFamily="34" charset="0"/>
              </a:rPr>
              <a:t>纳米材料的主要应用</a:t>
            </a:r>
          </a:p>
          <a:p>
            <a:pPr>
              <a:lnSpc>
                <a:spcPct val="150000"/>
              </a:lnSpc>
            </a:pPr>
            <a:r>
              <a:rPr lang="en-US" altLang="zh-CN" sz="2400" b="1" dirty="0">
                <a:latin typeface="Calibri" pitchFamily="34" charset="0"/>
              </a:rPr>
              <a:t>(1)</a:t>
            </a:r>
            <a:r>
              <a:rPr lang="zh-CN" altLang="en-US" sz="2400" b="1" dirty="0">
                <a:latin typeface="Calibri" pitchFamily="34" charset="0"/>
              </a:rPr>
              <a:t>纳米结构材料</a:t>
            </a:r>
          </a:p>
          <a:p>
            <a:pPr>
              <a:lnSpc>
                <a:spcPct val="150000"/>
              </a:lnSpc>
            </a:pPr>
            <a:r>
              <a:rPr lang="en-US" altLang="zh-CN" sz="2400" b="1" dirty="0">
                <a:latin typeface="Calibri" pitchFamily="34" charset="0"/>
              </a:rPr>
              <a:t>(2)</a:t>
            </a:r>
            <a:r>
              <a:rPr lang="zh-CN" altLang="en-US" sz="2400" b="1" dirty="0">
                <a:latin typeface="Calibri" pitchFamily="34" charset="0"/>
              </a:rPr>
              <a:t>纳米催化、敏感、储氢材料</a:t>
            </a:r>
          </a:p>
          <a:p>
            <a:pPr>
              <a:lnSpc>
                <a:spcPct val="150000"/>
              </a:lnSpc>
            </a:pPr>
            <a:r>
              <a:rPr lang="en-US" altLang="zh-CN" sz="2400" b="1" dirty="0">
                <a:latin typeface="Calibri" pitchFamily="34" charset="0"/>
              </a:rPr>
              <a:t>(3)</a:t>
            </a:r>
            <a:r>
              <a:rPr lang="zh-CN" altLang="en-US" sz="2400" b="1" dirty="0">
                <a:latin typeface="Calibri" pitchFamily="34" charset="0"/>
              </a:rPr>
              <a:t>纳米光学材料</a:t>
            </a:r>
          </a:p>
          <a:p>
            <a:pPr>
              <a:lnSpc>
                <a:spcPct val="150000"/>
              </a:lnSpc>
            </a:pPr>
            <a:r>
              <a:rPr lang="en-US" altLang="zh-CN" sz="2400" b="1" dirty="0">
                <a:latin typeface="Calibri" pitchFamily="34" charset="0"/>
              </a:rPr>
              <a:t>(4)</a:t>
            </a:r>
            <a:r>
              <a:rPr lang="zh-CN" altLang="en-US" sz="2400" b="1" dirty="0">
                <a:latin typeface="Calibri" pitchFamily="34" charset="0"/>
              </a:rPr>
              <a:t>纳米结构的巨磁电阻材料</a:t>
            </a:r>
          </a:p>
          <a:p>
            <a:pPr>
              <a:lnSpc>
                <a:spcPct val="150000"/>
              </a:lnSpc>
            </a:pPr>
            <a:r>
              <a:rPr lang="en-US" altLang="zh-CN" sz="2400" b="1" dirty="0">
                <a:latin typeface="Calibri" pitchFamily="34" charset="0"/>
              </a:rPr>
              <a:t>(5)</a:t>
            </a:r>
            <a:r>
              <a:rPr lang="zh-CN" altLang="en-US" sz="2400" b="1" dirty="0">
                <a:latin typeface="Calibri" pitchFamily="34" charset="0"/>
              </a:rPr>
              <a:t>纳米微晶软磁材料</a:t>
            </a:r>
          </a:p>
          <a:p>
            <a:pPr>
              <a:lnSpc>
                <a:spcPct val="150000"/>
              </a:lnSpc>
            </a:pPr>
            <a:r>
              <a:rPr lang="en-US" altLang="zh-CN" sz="2400" b="1" dirty="0">
                <a:latin typeface="Calibri" pitchFamily="34" charset="0"/>
              </a:rPr>
              <a:t>(6)</a:t>
            </a:r>
            <a:r>
              <a:rPr lang="zh-CN" altLang="en-US" sz="2400" b="1" dirty="0">
                <a:latin typeface="Calibri" pitchFamily="34" charset="0"/>
              </a:rPr>
              <a:t>纳米微晶稀土永磁材料</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1" name="图片 10" descr="图片1.png"/>
          <p:cNvPicPr>
            <a:picLocks noChangeAspect="1"/>
          </p:cNvPicPr>
          <p:nvPr/>
        </p:nvPicPr>
        <p:blipFill>
          <a:blip r:embed="rId3"/>
          <a:srcRect/>
          <a:stretch>
            <a:fillRect/>
          </a:stretch>
        </p:blipFill>
        <p:spPr bwMode="auto">
          <a:xfrm>
            <a:off x="141288" y="819150"/>
            <a:ext cx="1549400" cy="671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spcFirstLastPara="1" wrap="none" lIns="68580" tIns="34290" rIns="68580" bIns="3429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a:srcRect/>
          <a:stretch>
            <a:fillRect/>
          </a:stretch>
        </p:blipFill>
        <p:spPr bwMode="auto">
          <a:xfrm>
            <a:off x="5705475" y="123825"/>
            <a:ext cx="3228975" cy="611188"/>
          </a:xfrm>
          <a:prstGeom prst="rect">
            <a:avLst/>
          </a:prstGeom>
          <a:noFill/>
          <a:ln w="9525">
            <a:noFill/>
            <a:miter lim="800000"/>
            <a:headEnd/>
            <a:tailEnd/>
          </a:ln>
        </p:spPr>
      </p:pic>
      <p:pic>
        <p:nvPicPr>
          <p:cNvPr id="45" name="Picture 3" descr="field.png"/>
          <p:cNvPicPr>
            <a:picLocks noChangeAspect="1"/>
          </p:cNvPicPr>
          <p:nvPr/>
        </p:nvPicPr>
        <p:blipFill>
          <a:blip r:embed="rId4"/>
          <a:srcRect/>
          <a:stretch>
            <a:fillRect/>
          </a:stretch>
        </p:blipFill>
        <p:spPr bwMode="auto">
          <a:xfrm>
            <a:off x="0" y="4076700"/>
            <a:ext cx="9183688" cy="1066800"/>
          </a:xfrm>
          <a:prstGeom prst="rect">
            <a:avLst/>
          </a:prstGeom>
          <a:noFill/>
          <a:ln w="9525">
            <a:noFill/>
            <a:miter lim="800000"/>
            <a:headEnd/>
            <a:tailEnd/>
          </a:ln>
        </p:spPr>
      </p:pic>
      <p:pic>
        <p:nvPicPr>
          <p:cNvPr id="4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pic>
        <p:nvPicPr>
          <p:cNvPr id="48" name="Picture 4" descr="clouds.png"/>
          <p:cNvPicPr>
            <a:picLocks noChangeAspect="1"/>
          </p:cNvPicPr>
          <p:nvPr/>
        </p:nvPicPr>
        <p:blipFill>
          <a:blip r:embed="rId3"/>
          <a:srcRect/>
          <a:stretch>
            <a:fillRect/>
          </a:stretch>
        </p:blipFill>
        <p:spPr bwMode="auto">
          <a:xfrm>
            <a:off x="323850" y="514350"/>
            <a:ext cx="5133975" cy="971550"/>
          </a:xfrm>
          <a:prstGeom prst="rect">
            <a:avLst/>
          </a:prstGeom>
          <a:noFill/>
          <a:ln w="9525">
            <a:noFill/>
            <a:miter lim="800000"/>
            <a:headEnd/>
            <a:tailEnd/>
          </a:ln>
        </p:spPr>
      </p:pic>
      <p:pic>
        <p:nvPicPr>
          <p:cNvPr id="49" name="Picture 10" descr="together.png"/>
          <p:cNvPicPr>
            <a:picLocks noChangeAspect="1"/>
          </p:cNvPicPr>
          <p:nvPr/>
        </p:nvPicPr>
        <p:blipFill>
          <a:blip r:embed="rId6"/>
          <a:srcRect/>
          <a:stretch>
            <a:fillRect/>
          </a:stretch>
        </p:blipFill>
        <p:spPr bwMode="auto">
          <a:xfrm>
            <a:off x="2654300" y="3448050"/>
            <a:ext cx="4251325" cy="1200150"/>
          </a:xfrm>
          <a:prstGeom prst="rect">
            <a:avLst/>
          </a:prstGeom>
          <a:noFill/>
          <a:ln w="9525">
            <a:noFill/>
            <a:miter lim="800000"/>
            <a:headEnd/>
            <a:tailEnd/>
          </a:ln>
        </p:spPr>
      </p:pic>
      <p:pic>
        <p:nvPicPr>
          <p:cNvPr id="50" name="Picture 2" descr="C:\Users\Administrator\Desktop\兔子.png"/>
          <p:cNvPicPr>
            <a:picLocks noChangeAspect="1" noChangeArrowheads="1"/>
          </p:cNvPicPr>
          <p:nvPr/>
        </p:nvPicPr>
        <p:blipFill>
          <a:blip r:embed="rId7"/>
          <a:srcRect/>
          <a:stretch>
            <a:fillRect/>
          </a:stretch>
        </p:blipFill>
        <p:spPr bwMode="auto">
          <a:xfrm>
            <a:off x="5876925" y="4352925"/>
            <a:ext cx="800100" cy="790575"/>
          </a:xfrm>
          <a:prstGeom prst="rect">
            <a:avLst/>
          </a:prstGeom>
          <a:noFill/>
          <a:ln w="9525">
            <a:noFill/>
            <a:miter lim="800000"/>
            <a:headEnd/>
            <a:tailEnd/>
          </a:ln>
        </p:spPr>
      </p:pic>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00" y="-33800"/>
                                    </p:animMotion>
                                  </p:childTnLst>
                                </p:cTn>
                              </p:par>
                            </p:childTnLst>
                          </p:cTn>
                        </p:par>
                        <p:par>
                          <p:cTn id="25" fill="hold">
                            <p:stCondLst>
                              <p:cond delay="5000"/>
                            </p:stCondLst>
                            <p:childTnLst>
                              <p:par>
                                <p:cTn id="26" presetID="26" presetClass="entr" presetSubtype="0" fill="hold"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wipe(down)">
                                      <p:cBhvr>
                                        <p:cTn id="28" dur="580">
                                          <p:stCondLst>
                                            <p:cond delay="0"/>
                                          </p:stCondLst>
                                        </p:cTn>
                                        <p:tgtEl>
                                          <p:spTgt spid="64"/>
                                        </p:tgtEl>
                                      </p:cBhvr>
                                    </p:animEffect>
                                    <p:anim calcmode="lin" valueType="num">
                                      <p:cBhvr>
                                        <p:cTn id="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34" dur="26">
                                          <p:stCondLst>
                                            <p:cond delay="650"/>
                                          </p:stCondLst>
                                        </p:cTn>
                                        <p:tgtEl>
                                          <p:spTgt spid="64"/>
                                        </p:tgtEl>
                                      </p:cBhvr>
                                      <p:to x="100000" y="60000"/>
                                    </p:animScale>
                                    <p:animScale>
                                      <p:cBhvr>
                                        <p:cTn id="35" dur="166" decel="50000">
                                          <p:stCondLst>
                                            <p:cond delay="676"/>
                                          </p:stCondLst>
                                        </p:cTn>
                                        <p:tgtEl>
                                          <p:spTgt spid="64"/>
                                        </p:tgtEl>
                                      </p:cBhvr>
                                      <p:to x="100000" y="100000"/>
                                    </p:animScale>
                                    <p:animScale>
                                      <p:cBhvr>
                                        <p:cTn id="36" dur="26">
                                          <p:stCondLst>
                                            <p:cond delay="1312"/>
                                          </p:stCondLst>
                                        </p:cTn>
                                        <p:tgtEl>
                                          <p:spTgt spid="64"/>
                                        </p:tgtEl>
                                      </p:cBhvr>
                                      <p:to x="100000" y="80000"/>
                                    </p:animScale>
                                    <p:animScale>
                                      <p:cBhvr>
                                        <p:cTn id="37" dur="166" decel="50000">
                                          <p:stCondLst>
                                            <p:cond delay="1338"/>
                                          </p:stCondLst>
                                        </p:cTn>
                                        <p:tgtEl>
                                          <p:spTgt spid="64"/>
                                        </p:tgtEl>
                                      </p:cBhvr>
                                      <p:to x="100000" y="100000"/>
                                    </p:animScale>
                                    <p:animScale>
                                      <p:cBhvr>
                                        <p:cTn id="38" dur="26">
                                          <p:stCondLst>
                                            <p:cond delay="1642"/>
                                          </p:stCondLst>
                                        </p:cTn>
                                        <p:tgtEl>
                                          <p:spTgt spid="64"/>
                                        </p:tgtEl>
                                      </p:cBhvr>
                                      <p:to x="100000" y="90000"/>
                                    </p:animScale>
                                    <p:animScale>
                                      <p:cBhvr>
                                        <p:cTn id="39" dur="166" decel="50000">
                                          <p:stCondLst>
                                            <p:cond delay="1668"/>
                                          </p:stCondLst>
                                        </p:cTn>
                                        <p:tgtEl>
                                          <p:spTgt spid="64"/>
                                        </p:tgtEl>
                                      </p:cBhvr>
                                      <p:to x="100000" y="100000"/>
                                    </p:animScale>
                                    <p:animScale>
                                      <p:cBhvr>
                                        <p:cTn id="40" dur="26">
                                          <p:stCondLst>
                                            <p:cond delay="1808"/>
                                          </p:stCondLst>
                                        </p:cTn>
                                        <p:tgtEl>
                                          <p:spTgt spid="64"/>
                                        </p:tgtEl>
                                      </p:cBhvr>
                                      <p:to x="100000" y="95000"/>
                                    </p:animScale>
                                    <p:animScale>
                                      <p:cBhvr>
                                        <p:cTn id="41" dur="166" decel="50000">
                                          <p:stCondLst>
                                            <p:cond delay="1834"/>
                                          </p:stCondLst>
                                        </p:cTn>
                                        <p:tgtEl>
                                          <p:spTgt spid="64"/>
                                        </p:tgtEl>
                                      </p:cBhvr>
                                      <p:to x="100000" y="100000"/>
                                    </p:animScale>
                                  </p:childTnLst>
                                </p:cTn>
                              </p:par>
                            </p:childTnLst>
                          </p:cTn>
                        </p:par>
                        <p:par>
                          <p:cTn id="42" fill="hold">
                            <p:stCondLst>
                              <p:cond delay="7000"/>
                            </p:stCondLst>
                            <p:childTnLst>
                              <p:par>
                                <p:cTn id="43" presetID="23" presetClass="entr" presetSubtype="16" fill="hold" nodeType="after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p:cTn id="45" dur="500" fill="hold"/>
                                        <p:tgtEl>
                                          <p:spTgt spid="49"/>
                                        </p:tgtEl>
                                        <p:attrNameLst>
                                          <p:attrName>ppt_w</p:attrName>
                                        </p:attrNameLst>
                                      </p:cBhvr>
                                      <p:tavLst>
                                        <p:tav tm="0">
                                          <p:val>
                                            <p:fltVal val="0"/>
                                          </p:val>
                                        </p:tav>
                                        <p:tav tm="100000">
                                          <p:val>
                                            <p:strVal val="#ppt_w"/>
                                          </p:val>
                                        </p:tav>
                                      </p:tavLst>
                                    </p:anim>
                                    <p:anim calcmode="lin" valueType="num">
                                      <p:cBhvr>
                                        <p:cTn id="46" dur="500" fill="hold"/>
                                        <p:tgtEl>
                                          <p:spTgt spid="49"/>
                                        </p:tgtEl>
                                        <p:attrNameLst>
                                          <p:attrName>ppt_h</p:attrName>
                                        </p:attrNameLst>
                                      </p:cBhvr>
                                      <p:tavLst>
                                        <p:tav tm="0">
                                          <p:val>
                                            <p:fltVal val="0"/>
                                          </p:val>
                                        </p:tav>
                                        <p:tav tm="100000">
                                          <p:val>
                                            <p:strVal val="#ppt_h"/>
                                          </p:val>
                                        </p:tav>
                                      </p:tavLst>
                                    </p:anim>
                                  </p:childTnLst>
                                </p:cTn>
                              </p:par>
                              <p:par>
                                <p:cTn id="47" presetID="1"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50" dur="2000" fill="hold"/>
                                        <p:tgtEl>
                                          <p:spTgt spid="50"/>
                                        </p:tgtEl>
                                        <p:attrNameLst>
                                          <p:attrName>ppt_x</p:attrName>
                                          <p:attrName>ppt_y</p:attrName>
                                        </p:attrNameLst>
                                      </p:cBhvr>
                                      <p:rCtr x="-15500" y="-2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79405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3703638"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多种形式的能量</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691680" y="1591642"/>
            <a:ext cx="6288087" cy="2308324"/>
          </a:xfrm>
          <a:prstGeom prst="rect">
            <a:avLst/>
          </a:prstGeom>
          <a:noFill/>
          <a:ln w="9525">
            <a:noFill/>
            <a:miter lim="800000"/>
            <a:headEnd/>
            <a:tailEnd/>
          </a:ln>
        </p:spPr>
        <p:txBody>
          <a:bodyPr wrap="square">
            <a:spAutoFit/>
          </a:bodyPr>
          <a:lstStyle/>
          <a:p>
            <a:pPr>
              <a:lnSpc>
                <a:spcPct val="150000"/>
              </a:lnSpc>
            </a:pPr>
            <a:r>
              <a:rPr lang="zh-CN" altLang="zh-CN" sz="2400" b="1" dirty="0">
                <a:latin typeface="Calibri" pitchFamily="34" charset="0"/>
              </a:rPr>
              <a:t>能量是物质的一种存在形态</a:t>
            </a:r>
            <a:r>
              <a:rPr lang="en-US" altLang="zh-CN" sz="2400" b="1" dirty="0">
                <a:latin typeface="Calibri" pitchFamily="34" charset="0"/>
              </a:rPr>
              <a:t>,</a:t>
            </a:r>
            <a:r>
              <a:rPr lang="zh-CN" altLang="zh-CN" sz="2400" b="1" dirty="0">
                <a:latin typeface="Calibri" pitchFamily="34" charset="0"/>
              </a:rPr>
              <a:t>它的表现形式是多种多样的</a:t>
            </a:r>
            <a:r>
              <a:rPr lang="en-US" altLang="zh-CN" sz="2400" b="1" dirty="0">
                <a:latin typeface="Calibri" pitchFamily="34" charset="0"/>
              </a:rPr>
              <a:t>,</a:t>
            </a:r>
            <a:r>
              <a:rPr lang="zh-CN" altLang="zh-CN" sz="2400" b="1" dirty="0">
                <a:latin typeface="Calibri" pitchFamily="34" charset="0"/>
              </a:rPr>
              <a:t>主要有以下三种形式</a:t>
            </a:r>
            <a:r>
              <a:rPr lang="en-US" altLang="zh-CN" sz="2400" b="1" i="1" dirty="0">
                <a:latin typeface="Calibri" pitchFamily="34" charset="0"/>
              </a:rPr>
              <a:t>.</a:t>
            </a:r>
            <a:endParaRPr lang="zh-CN" altLang="zh-CN" sz="2400" b="1" dirty="0">
              <a:latin typeface="Calibri" pitchFamily="34" charset="0"/>
            </a:endParaRPr>
          </a:p>
          <a:p>
            <a:pPr>
              <a:lnSpc>
                <a:spcPct val="150000"/>
              </a:lnSpc>
            </a:pPr>
            <a:r>
              <a:rPr lang="en-US" altLang="zh-CN" sz="2400" b="1" dirty="0">
                <a:latin typeface="Calibri" pitchFamily="34" charset="0"/>
              </a:rPr>
              <a:t>(1)</a:t>
            </a:r>
            <a:r>
              <a:rPr lang="zh-CN" altLang="zh-CN" sz="2400" b="1" dirty="0">
                <a:latin typeface="Calibri" pitchFamily="34" charset="0"/>
              </a:rPr>
              <a:t>动能</a:t>
            </a:r>
            <a:r>
              <a:rPr lang="en-US" altLang="zh-CN" sz="2400" b="1" dirty="0">
                <a:latin typeface="Calibri" pitchFamily="34" charset="0"/>
              </a:rPr>
              <a:t>:</a:t>
            </a:r>
            <a:r>
              <a:rPr lang="zh-CN" altLang="zh-CN" sz="2400" b="1" dirty="0">
                <a:latin typeface="Calibri" pitchFamily="34" charset="0"/>
              </a:rPr>
              <a:t>伴随着物质运动所具有的能量</a:t>
            </a:r>
            <a:r>
              <a:rPr lang="en-US" altLang="zh-CN" sz="2400" b="1" dirty="0">
                <a:latin typeface="Calibri" pitchFamily="34" charset="0"/>
              </a:rPr>
              <a:t>;</a:t>
            </a:r>
            <a:endParaRPr lang="zh-CN" altLang="zh-CN" sz="2400" b="1" dirty="0">
              <a:latin typeface="Calibri" pitchFamily="34" charset="0"/>
            </a:endParaRPr>
          </a:p>
          <a:p>
            <a:pPr>
              <a:lnSpc>
                <a:spcPct val="150000"/>
              </a:lnSpc>
            </a:pPr>
            <a:r>
              <a:rPr lang="en-US" altLang="zh-CN" sz="2400" b="1" dirty="0">
                <a:latin typeface="Calibri" pitchFamily="34" charset="0"/>
              </a:rPr>
              <a:t>(2)</a:t>
            </a:r>
            <a:r>
              <a:rPr lang="zh-CN" altLang="zh-CN" sz="2400" b="1" dirty="0">
                <a:latin typeface="Calibri" pitchFamily="34" charset="0"/>
              </a:rPr>
              <a:t>势能</a:t>
            </a:r>
            <a:r>
              <a:rPr lang="en-US" altLang="zh-CN" sz="2400" b="1" dirty="0">
                <a:latin typeface="Calibri" pitchFamily="34" charset="0"/>
              </a:rPr>
              <a:t>:</a:t>
            </a:r>
            <a:r>
              <a:rPr lang="zh-CN" altLang="zh-CN" sz="2400" b="1" dirty="0">
                <a:latin typeface="Calibri" pitchFamily="34" charset="0"/>
              </a:rPr>
              <a:t>物质静止时所</a:t>
            </a:r>
            <a:r>
              <a:rPr lang="zh-CN" altLang="zh-CN" sz="2400" b="1" dirty="0" smtClean="0">
                <a:latin typeface="Calibri" pitchFamily="34" charset="0"/>
              </a:rPr>
              <a:t>具有</a:t>
            </a:r>
            <a:r>
              <a:rPr lang="zh-CN" altLang="zh-CN" sz="2400" b="1" dirty="0">
                <a:latin typeface="Calibri" pitchFamily="34" charset="0"/>
              </a:rPr>
              <a:t>的能量</a:t>
            </a:r>
            <a:endParaRPr lang="zh-CN" altLang="zh-CN" sz="2400" b="1" dirty="0">
              <a:latin typeface="Calibri" pitchFamily="34" charset="0"/>
            </a:endParaRP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1.png"/>
          <p:cNvPicPr>
            <a:picLocks noChangeAspect="1"/>
          </p:cNvPicPr>
          <p:nvPr/>
        </p:nvPicPr>
        <p:blipFill>
          <a:blip r:embed="rId3"/>
          <a:srcRect/>
          <a:stretch>
            <a:fillRect/>
          </a:stretch>
        </p:blipFill>
        <p:spPr bwMode="auto">
          <a:xfrm>
            <a:off x="280988" y="931863"/>
            <a:ext cx="1549400" cy="669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5795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能量的转移与转化</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577850" y="2270125"/>
            <a:ext cx="7839075" cy="2400300"/>
          </a:xfrm>
          <a:prstGeom prst="rect">
            <a:avLst/>
          </a:prstGeom>
          <a:noFill/>
          <a:ln w="9525">
            <a:noFill/>
            <a:miter lim="800000"/>
            <a:headEnd/>
            <a:tailEnd/>
          </a:ln>
        </p:spPr>
        <p:txBody>
          <a:bodyPr>
            <a:spAutoFit/>
          </a:bodyPr>
          <a:lstStyle/>
          <a:p>
            <a:pPr>
              <a:lnSpc>
                <a:spcPct val="150000"/>
              </a:lnSpc>
            </a:pPr>
            <a:r>
              <a:rPr lang="zh-CN" altLang="en-US" sz="2000" b="1" dirty="0">
                <a:latin typeface="Calibri" pitchFamily="34" charset="0"/>
              </a:rPr>
              <a:t>妈妈骑电动车送小华上学</a:t>
            </a:r>
            <a:r>
              <a:rPr lang="en-US" altLang="zh-CN" sz="2000" b="1" dirty="0">
                <a:latin typeface="Calibri" pitchFamily="34" charset="0"/>
              </a:rPr>
              <a:t>(</a:t>
            </a:r>
            <a:r>
              <a:rPr lang="zh-CN" altLang="en-US" sz="2000" b="1" dirty="0">
                <a:latin typeface="Calibri" pitchFamily="34" charset="0"/>
              </a:rPr>
              <a:t>如图所示</a:t>
            </a:r>
            <a:r>
              <a:rPr lang="en-US" altLang="zh-CN" sz="2000" b="1" dirty="0">
                <a:latin typeface="Calibri" pitchFamily="34" charset="0"/>
              </a:rPr>
              <a:t>),</a:t>
            </a:r>
            <a:r>
              <a:rPr lang="zh-CN" altLang="en-US" sz="2000" b="1" dirty="0">
                <a:latin typeface="Calibri" pitchFamily="34" charset="0"/>
              </a:rPr>
              <a:t>小华问妈妈</a:t>
            </a:r>
            <a:r>
              <a:rPr lang="en-US" altLang="zh-CN" sz="2000" b="1" dirty="0">
                <a:latin typeface="Calibri" pitchFamily="34" charset="0"/>
              </a:rPr>
              <a:t>:“</a:t>
            </a:r>
            <a:r>
              <a:rPr lang="zh-CN" altLang="en-US" sz="2000" b="1" dirty="0">
                <a:latin typeface="Calibri" pitchFamily="34" charset="0"/>
              </a:rPr>
              <a:t>电动车为什么不用蹬就能向前运动</a:t>
            </a:r>
            <a:r>
              <a:rPr lang="en-US" altLang="zh-CN" sz="2000" b="1" dirty="0">
                <a:latin typeface="Calibri" pitchFamily="34" charset="0"/>
              </a:rPr>
              <a:t>?”</a:t>
            </a:r>
            <a:r>
              <a:rPr lang="zh-CN" altLang="en-US" sz="2000" b="1" dirty="0">
                <a:latin typeface="Calibri" pitchFamily="34" charset="0"/>
              </a:rPr>
              <a:t>实际上这是能量转化的结果</a:t>
            </a:r>
            <a:r>
              <a:rPr lang="en-US" altLang="zh-CN" sz="2000" b="1" dirty="0">
                <a:latin typeface="Calibri" pitchFamily="34" charset="0"/>
              </a:rPr>
              <a:t>,</a:t>
            </a:r>
            <a:r>
              <a:rPr lang="zh-CN" altLang="en-US" sz="2000" b="1" dirty="0">
                <a:latin typeface="Calibri" pitchFamily="34" charset="0"/>
              </a:rPr>
              <a:t>原因是电动车的蓄电池放电时将化学能转化为电能</a:t>
            </a:r>
            <a:r>
              <a:rPr lang="en-US" altLang="zh-CN" sz="2000" b="1" dirty="0">
                <a:latin typeface="Calibri" pitchFamily="34" charset="0"/>
              </a:rPr>
              <a:t>,</a:t>
            </a:r>
            <a:r>
              <a:rPr lang="zh-CN" altLang="en-US" sz="2000" b="1" dirty="0">
                <a:latin typeface="Calibri" pitchFamily="34" charset="0"/>
              </a:rPr>
              <a:t>电能又转化为机械能</a:t>
            </a:r>
            <a:r>
              <a:rPr lang="en-US" altLang="zh-CN" sz="2000" b="1" dirty="0">
                <a:latin typeface="Calibri" pitchFamily="34" charset="0"/>
              </a:rPr>
              <a:t>,</a:t>
            </a:r>
            <a:r>
              <a:rPr lang="zh-CN" altLang="en-US" sz="2000" b="1" dirty="0">
                <a:latin typeface="Calibri" pitchFamily="34" charset="0"/>
              </a:rPr>
              <a:t>使电动车向前运动</a:t>
            </a:r>
            <a:r>
              <a:rPr lang="en-US" altLang="zh-CN" sz="2000" b="1" dirty="0">
                <a:latin typeface="Calibri" pitchFamily="34" charset="0"/>
              </a:rPr>
              <a:t>.</a:t>
            </a:r>
            <a:r>
              <a:rPr lang="zh-CN" altLang="en-US" sz="2000" b="1" dirty="0">
                <a:latin typeface="Calibri" pitchFamily="34" charset="0"/>
              </a:rPr>
              <a:t>生活中能量转化的事例有很多</a:t>
            </a:r>
            <a:r>
              <a:rPr lang="en-US" altLang="zh-CN" sz="2000" b="1" dirty="0">
                <a:latin typeface="Calibri" pitchFamily="34" charset="0"/>
              </a:rPr>
              <a:t>,</a:t>
            </a:r>
            <a:r>
              <a:rPr lang="zh-CN" altLang="en-US" sz="2000" b="1" dirty="0">
                <a:latin typeface="Calibri" pitchFamily="34" charset="0"/>
              </a:rPr>
              <a:t>例如电风扇转动将电能转化为机械能</a:t>
            </a:r>
            <a:r>
              <a:rPr lang="en-US" altLang="zh-CN" sz="2000" b="1" dirty="0">
                <a:latin typeface="Calibri" pitchFamily="34" charset="0"/>
              </a:rPr>
              <a:t>;</a:t>
            </a:r>
            <a:r>
              <a:rPr lang="zh-CN" altLang="en-US" sz="2000" b="1" dirty="0">
                <a:latin typeface="Calibri" pitchFamily="34" charset="0"/>
              </a:rPr>
              <a:t>用电饭锅做饭将电能转化为内能等</a:t>
            </a:r>
            <a:r>
              <a:rPr lang="en-US" altLang="zh-CN" sz="20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Picture 2" descr="C:\Users\Administrator\Desktop\生活中的物理.png"/>
          <p:cNvPicPr>
            <a:picLocks noChangeAspect="1" noChangeArrowheads="1"/>
          </p:cNvPicPr>
          <p:nvPr/>
        </p:nvPicPr>
        <p:blipFill>
          <a:blip r:embed="rId3"/>
          <a:srcRect/>
          <a:stretch>
            <a:fillRect/>
          </a:stretch>
        </p:blipFill>
        <p:spPr bwMode="auto">
          <a:xfrm>
            <a:off x="263525" y="954088"/>
            <a:ext cx="1620838" cy="457200"/>
          </a:xfrm>
          <a:prstGeom prst="rect">
            <a:avLst/>
          </a:prstGeom>
          <a:noFill/>
          <a:ln w="9525">
            <a:noFill/>
            <a:miter lim="800000"/>
            <a:headEnd/>
            <a:tailEnd/>
          </a:ln>
        </p:spPr>
      </p:pic>
      <p:pic>
        <p:nvPicPr>
          <p:cNvPr id="15366" name="mt346.jpg" descr="id:2147504366;FounderCES"/>
          <p:cNvPicPr>
            <a:picLocks noChangeAspect="1" noChangeArrowheads="1"/>
          </p:cNvPicPr>
          <p:nvPr/>
        </p:nvPicPr>
        <p:blipFill>
          <a:blip r:embed="rId4"/>
          <a:srcRect/>
          <a:stretch>
            <a:fillRect/>
          </a:stretch>
        </p:blipFill>
        <p:spPr bwMode="auto">
          <a:xfrm>
            <a:off x="3543300" y="891216"/>
            <a:ext cx="3116932" cy="132493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5795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能量的转移与转化</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2915816" y="3651870"/>
            <a:ext cx="4248472" cy="461665"/>
          </a:xfrm>
          <a:prstGeom prst="rect">
            <a:avLst/>
          </a:prstGeom>
          <a:noFill/>
          <a:ln w="9525">
            <a:noFill/>
            <a:miter lim="800000"/>
            <a:headEnd/>
            <a:tailEnd/>
          </a:ln>
        </p:spPr>
        <p:txBody>
          <a:bodyPr wrap="square">
            <a:spAutoFit/>
          </a:bodyPr>
          <a:lstStyle/>
          <a:p>
            <a:r>
              <a:rPr lang="zh-CN" altLang="zh-CN" sz="2400" b="1">
                <a:latin typeface="Calibri" pitchFamily="34" charset="0"/>
              </a:rPr>
              <a:t>地球上的能量主要来源于太阳</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6389" name="mt345.jpg" descr="id:2147504387;FounderCES"/>
          <p:cNvPicPr>
            <a:picLocks noChangeAspect="1" noChangeArrowheads="1"/>
          </p:cNvPicPr>
          <p:nvPr/>
        </p:nvPicPr>
        <p:blipFill>
          <a:blip r:embed="rId3"/>
          <a:srcRect/>
          <a:stretch>
            <a:fillRect/>
          </a:stretch>
        </p:blipFill>
        <p:spPr bwMode="auto">
          <a:xfrm>
            <a:off x="3078945" y="894537"/>
            <a:ext cx="3760005" cy="2306184"/>
          </a:xfrm>
          <a:prstGeom prst="rect">
            <a:avLst/>
          </a:prstGeom>
          <a:noFill/>
          <a:ln w="9525">
            <a:noFill/>
            <a:miter lim="800000"/>
            <a:headEnd/>
            <a:tailEnd/>
          </a:ln>
        </p:spPr>
      </p:pic>
      <p:pic>
        <p:nvPicPr>
          <p:cNvPr id="13" name="图片 12" descr="图片6.png"/>
          <p:cNvPicPr>
            <a:picLocks noChangeAspect="1"/>
          </p:cNvPicPr>
          <p:nvPr/>
        </p:nvPicPr>
        <p:blipFill>
          <a:blip r:embed="rId4"/>
          <a:srcRect/>
          <a:stretch>
            <a:fillRect/>
          </a:stretch>
        </p:blipFill>
        <p:spPr bwMode="auto">
          <a:xfrm>
            <a:off x="246063" y="827088"/>
            <a:ext cx="1597025" cy="6715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5795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能量的转移与转化</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931988" y="954881"/>
            <a:ext cx="3554412" cy="461665"/>
          </a:xfrm>
          <a:prstGeom prst="rect">
            <a:avLst/>
          </a:prstGeom>
          <a:noFill/>
          <a:ln w="9525">
            <a:noFill/>
            <a:miter lim="800000"/>
            <a:headEnd/>
            <a:tailEnd/>
          </a:ln>
        </p:spPr>
        <p:txBody>
          <a:bodyPr>
            <a:spAutoFit/>
          </a:bodyPr>
          <a:lstStyle/>
          <a:p>
            <a:r>
              <a:rPr lang="zh-CN" altLang="zh-CN" sz="2400" b="1" dirty="0">
                <a:latin typeface="Calibri" pitchFamily="34" charset="0"/>
              </a:rPr>
              <a:t>能量转化的实例</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1" name="图片 10" descr="图片7.png"/>
          <p:cNvPicPr>
            <a:picLocks noChangeAspect="1"/>
          </p:cNvPicPr>
          <p:nvPr/>
        </p:nvPicPr>
        <p:blipFill>
          <a:blip r:embed="rId3"/>
          <a:srcRect/>
          <a:stretch>
            <a:fillRect/>
          </a:stretch>
        </p:blipFill>
        <p:spPr bwMode="auto">
          <a:xfrm>
            <a:off x="190500" y="819150"/>
            <a:ext cx="1597025" cy="671513"/>
          </a:xfrm>
          <a:prstGeom prst="rect">
            <a:avLst/>
          </a:prstGeom>
          <a:noFill/>
          <a:ln w="9525">
            <a:noFill/>
            <a:miter lim="800000"/>
            <a:headEnd/>
            <a:tailEnd/>
          </a:ln>
        </p:spPr>
      </p:pic>
      <p:graphicFrame>
        <p:nvGraphicFramePr>
          <p:cNvPr id="17448" name="Group 40"/>
          <p:cNvGraphicFramePr>
            <a:graphicFrameLocks noGrp="1"/>
          </p:cNvGraphicFramePr>
          <p:nvPr>
            <p:extLst>
              <p:ext uri="{D42A27DB-BD31-4B8C-83A1-F6EECF244321}">
                <p14:modId xmlns:p14="http://schemas.microsoft.com/office/powerpoint/2010/main" val="1690829074"/>
              </p:ext>
            </p:extLst>
          </p:nvPr>
        </p:nvGraphicFramePr>
        <p:xfrm>
          <a:off x="3203848" y="1416546"/>
          <a:ext cx="3454400" cy="3474720"/>
        </p:xfrm>
        <a:graphic>
          <a:graphicData uri="http://schemas.openxmlformats.org/drawingml/2006/table">
            <a:tbl>
              <a:tblPr/>
              <a:tblGrid>
                <a:gridCol w="1727200"/>
                <a:gridCol w="1727200"/>
              </a:tblGrid>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dirty="0" smtClean="0">
                          <a:ln>
                            <a:noFill/>
                          </a:ln>
                          <a:solidFill>
                            <a:srgbClr val="000000"/>
                          </a:solidFill>
                          <a:effectLst/>
                          <a:latin typeface="NEU-BZ-S92"/>
                          <a:ea typeface="方正宋三_GBK"/>
                          <a:cs typeface="Times New Roman" pitchFamily="18" charset="0"/>
                        </a:rPr>
                        <a:t>现</a:t>
                      </a:r>
                      <a:r>
                        <a:rPr kumimoji="0" lang="zh-CN" altLang="en-US" sz="1900" b="1" i="1" u="none" strike="noStrike" cap="none" normalizeH="0" baseline="0" dirty="0" smtClean="0">
                          <a:ln>
                            <a:noFill/>
                          </a:ln>
                          <a:solidFill>
                            <a:srgbClr val="000000"/>
                          </a:solidFill>
                          <a:effectLst/>
                          <a:latin typeface="NEU-BZ-S92"/>
                          <a:ea typeface="方正宋三_GBK"/>
                          <a:cs typeface="Times New Roman" pitchFamily="18" charset="0"/>
                        </a:rPr>
                        <a:t>　</a:t>
                      </a:r>
                      <a:r>
                        <a:rPr kumimoji="0" lang="zh-CN" altLang="en-US" sz="1900" b="1" i="0" u="none" strike="noStrike" cap="none" normalizeH="0" baseline="0" dirty="0" smtClean="0">
                          <a:ln>
                            <a:noFill/>
                          </a:ln>
                          <a:solidFill>
                            <a:srgbClr val="000000"/>
                          </a:solidFill>
                          <a:effectLst/>
                          <a:latin typeface="NEU-BZ-S92"/>
                          <a:ea typeface="方正宋三_GBK"/>
                          <a:cs typeface="Times New Roman" pitchFamily="18" charset="0"/>
                        </a:rPr>
                        <a:t>象</a:t>
                      </a:r>
                      <a:endParaRPr kumimoji="0" lang="zh-CN" altLang="en-US" sz="2300" b="1" i="0" u="none" strike="noStrike" cap="none" normalizeH="0" baseline="0" dirty="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能量的转化</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dirty="0" smtClean="0">
                          <a:ln>
                            <a:noFill/>
                          </a:ln>
                          <a:solidFill>
                            <a:srgbClr val="000000"/>
                          </a:solidFill>
                          <a:effectLst/>
                          <a:latin typeface="NEU-BZ-S92"/>
                          <a:ea typeface="方正宋三_GBK"/>
                          <a:cs typeface="Times New Roman" pitchFamily="18" charset="0"/>
                        </a:rPr>
                        <a:t>摩擦生热</a:t>
                      </a:r>
                      <a:endParaRPr kumimoji="0" lang="zh-CN" altLang="en-US" sz="2300" b="1" i="0" u="none" strike="noStrike" cap="none" normalizeH="0" baseline="0" dirty="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机械能</a:t>
                      </a:r>
                      <a:r>
                        <a:rPr kumimoji="0" lang="zh-CN" altLang="en-US" sz="1900" b="1" i="0" u="none" strike="noStrike" cap="none" normalizeH="0" baseline="0" smtClean="0">
                          <a:ln>
                            <a:noFill/>
                          </a:ln>
                          <a:solidFill>
                            <a:srgbClr val="000000"/>
                          </a:solidFill>
                          <a:effectLst/>
                          <a:latin typeface="NEU-BZ-S92"/>
                          <a:ea typeface="NEU-BZ-S92"/>
                          <a:cs typeface="Times New Roman" pitchFamily="18" charset="0"/>
                        </a:rPr>
                        <a:t>→</a:t>
                      </a: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内能</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水电站水轮发</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电机发电</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机械能</a:t>
                      </a:r>
                      <a:r>
                        <a:rPr kumimoji="0" lang="zh-CN" altLang="en-US" sz="1900" b="1" i="0" u="none" strike="noStrike" cap="none" normalizeH="0" baseline="0" smtClean="0">
                          <a:ln>
                            <a:noFill/>
                          </a:ln>
                          <a:solidFill>
                            <a:srgbClr val="000000"/>
                          </a:solidFill>
                          <a:effectLst/>
                          <a:latin typeface="NEU-BZ-S92"/>
                          <a:ea typeface="NEU-BZ-S92"/>
                          <a:cs typeface="Times New Roman" pitchFamily="18" charset="0"/>
                        </a:rPr>
                        <a:t>→</a:t>
                      </a: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电能</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dirty="0" smtClean="0">
                          <a:ln>
                            <a:noFill/>
                          </a:ln>
                          <a:solidFill>
                            <a:srgbClr val="000000"/>
                          </a:solidFill>
                          <a:effectLst/>
                          <a:latin typeface="NEU-BZ-S92"/>
                          <a:ea typeface="方正宋三_GBK"/>
                          <a:cs typeface="Times New Roman" pitchFamily="18" charset="0"/>
                        </a:rPr>
                        <a:t>电动水泵将水</a:t>
                      </a:r>
                      <a:endParaRPr kumimoji="0" lang="zh-CN" altLang="en-US" sz="2300" b="1" i="0" u="none" strike="noStrike" cap="none" normalizeH="0" baseline="0" dirty="0" smtClean="0">
                        <a:ln>
                          <a:noFill/>
                        </a:ln>
                        <a:solidFill>
                          <a:srgbClr val="000000"/>
                        </a:solidFill>
                        <a:effectLst/>
                        <a:latin typeface="NEU-BZ-S92"/>
                        <a:ea typeface="方正宋三_GBK"/>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dirty="0" smtClean="0">
                          <a:ln>
                            <a:noFill/>
                          </a:ln>
                          <a:solidFill>
                            <a:srgbClr val="000000"/>
                          </a:solidFill>
                          <a:effectLst/>
                          <a:latin typeface="NEU-BZ-S92"/>
                          <a:ea typeface="方正宋三_GBK"/>
                          <a:cs typeface="Times New Roman" pitchFamily="18" charset="0"/>
                        </a:rPr>
                        <a:t>抽到高处</a:t>
                      </a:r>
                      <a:endParaRPr kumimoji="0" lang="zh-CN" altLang="en-US" sz="2300" b="1" i="0" u="none" strike="noStrike" cap="none" normalizeH="0" baseline="0" dirty="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电能</a:t>
                      </a:r>
                      <a:r>
                        <a:rPr kumimoji="0" lang="zh-CN" altLang="en-US" sz="1900" b="1" i="0" u="none" strike="noStrike" cap="none" normalizeH="0" baseline="0" smtClean="0">
                          <a:ln>
                            <a:noFill/>
                          </a:ln>
                          <a:solidFill>
                            <a:srgbClr val="000000"/>
                          </a:solidFill>
                          <a:effectLst/>
                          <a:latin typeface="NEU-BZ-S92"/>
                          <a:ea typeface="NEU-BZ-S92"/>
                          <a:cs typeface="Times New Roman" pitchFamily="18" charset="0"/>
                        </a:rPr>
                        <a:t>→</a:t>
                      </a: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机械能</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光合作用</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太阳能</a:t>
                      </a:r>
                      <a:r>
                        <a:rPr kumimoji="0" lang="zh-CN" altLang="en-US" sz="1900" b="1" i="0" u="none" strike="noStrike" cap="none" normalizeH="0" baseline="0" smtClean="0">
                          <a:ln>
                            <a:noFill/>
                          </a:ln>
                          <a:solidFill>
                            <a:srgbClr val="000000"/>
                          </a:solidFill>
                          <a:effectLst/>
                          <a:latin typeface="NEU-BZ-S92"/>
                          <a:ea typeface="NEU-BZ-S92"/>
                          <a:cs typeface="Times New Roman" pitchFamily="18" charset="0"/>
                        </a:rPr>
                        <a:t>→</a:t>
                      </a: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化学能</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燃料燃烧发热</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化学能</a:t>
                      </a:r>
                      <a:r>
                        <a:rPr kumimoji="0" lang="zh-CN" altLang="en-US" sz="1900" b="1" i="0" u="none" strike="noStrike" cap="none" normalizeH="0" baseline="0" smtClean="0">
                          <a:ln>
                            <a:noFill/>
                          </a:ln>
                          <a:solidFill>
                            <a:srgbClr val="000000"/>
                          </a:solidFill>
                          <a:effectLst/>
                          <a:latin typeface="NEU-BZ-S92"/>
                          <a:ea typeface="NEU-BZ-S92"/>
                          <a:cs typeface="Times New Roman" pitchFamily="18" charset="0"/>
                        </a:rPr>
                        <a:t>→</a:t>
                      </a: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内能</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太阳能热水器</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太阳能</a:t>
                      </a:r>
                      <a:r>
                        <a:rPr kumimoji="0" lang="zh-CN" altLang="en-US" sz="1900" b="1" i="0" u="none" strike="noStrike" cap="none" normalizeH="0" baseline="0" smtClean="0">
                          <a:ln>
                            <a:noFill/>
                          </a:ln>
                          <a:solidFill>
                            <a:srgbClr val="000000"/>
                          </a:solidFill>
                          <a:effectLst/>
                          <a:latin typeface="NEU-BZ-S92"/>
                          <a:ea typeface="NEU-BZ-S92"/>
                          <a:cs typeface="Times New Roman" pitchFamily="18" charset="0"/>
                        </a:rPr>
                        <a:t>→</a:t>
                      </a: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内能</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279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太阳能电池</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太阳能</a:t>
                      </a:r>
                      <a:r>
                        <a:rPr kumimoji="0" lang="zh-CN" altLang="en-US" sz="1900" b="1" i="0" u="none" strike="noStrike" cap="none" normalizeH="0" baseline="0" smtClean="0">
                          <a:ln>
                            <a:noFill/>
                          </a:ln>
                          <a:solidFill>
                            <a:srgbClr val="000000"/>
                          </a:solidFill>
                          <a:effectLst/>
                          <a:latin typeface="NEU-BZ-S92"/>
                          <a:ea typeface="NEU-BZ-S92"/>
                          <a:cs typeface="Times New Roman" pitchFamily="18" charset="0"/>
                        </a:rPr>
                        <a:t>→</a:t>
                      </a: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电能</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r h="558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气体膨胀对</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smtClean="0">
                          <a:ln>
                            <a:noFill/>
                          </a:ln>
                          <a:solidFill>
                            <a:srgbClr val="000000"/>
                          </a:solidFill>
                          <a:effectLst/>
                          <a:latin typeface="NEU-BZ-S92"/>
                          <a:ea typeface="方正宋三_GBK"/>
                          <a:cs typeface="Times New Roman" pitchFamily="18" charset="0"/>
                        </a:rPr>
                        <a:t>外做功</a:t>
                      </a:r>
                      <a:endParaRPr kumimoji="0" lang="zh-CN" altLang="en-US" sz="2300" b="1" i="0" u="none" strike="noStrike" cap="none" normalizeH="0" baseline="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1900" b="1" i="0" u="none" strike="noStrike" cap="none" normalizeH="0" baseline="0" dirty="0" smtClean="0">
                          <a:ln>
                            <a:noFill/>
                          </a:ln>
                          <a:solidFill>
                            <a:srgbClr val="000000"/>
                          </a:solidFill>
                          <a:effectLst/>
                          <a:latin typeface="NEU-BZ-S92"/>
                          <a:ea typeface="方正宋三_GBK"/>
                          <a:cs typeface="Times New Roman" pitchFamily="18" charset="0"/>
                        </a:rPr>
                        <a:t>内能</a:t>
                      </a:r>
                      <a:r>
                        <a:rPr kumimoji="0" lang="zh-CN" altLang="en-US" sz="1900" b="1" i="0" u="none" strike="noStrike" cap="none" normalizeH="0" baseline="0" dirty="0" smtClean="0">
                          <a:ln>
                            <a:noFill/>
                          </a:ln>
                          <a:solidFill>
                            <a:srgbClr val="000000"/>
                          </a:solidFill>
                          <a:effectLst/>
                          <a:latin typeface="NEU-BZ-S92"/>
                          <a:ea typeface="NEU-BZ-S92"/>
                          <a:cs typeface="Times New Roman" pitchFamily="18" charset="0"/>
                        </a:rPr>
                        <a:t>→</a:t>
                      </a:r>
                      <a:r>
                        <a:rPr kumimoji="0" lang="zh-CN" altLang="en-US" sz="1900" b="1" i="0" u="none" strike="noStrike" cap="none" normalizeH="0" baseline="0" dirty="0" smtClean="0">
                          <a:ln>
                            <a:noFill/>
                          </a:ln>
                          <a:solidFill>
                            <a:srgbClr val="000000"/>
                          </a:solidFill>
                          <a:effectLst/>
                          <a:latin typeface="NEU-BZ-S92"/>
                          <a:ea typeface="方正宋三_GBK"/>
                          <a:cs typeface="Times New Roman" pitchFamily="18" charset="0"/>
                        </a:rPr>
                        <a:t>机械能</a:t>
                      </a:r>
                      <a:endParaRPr kumimoji="0" lang="zh-CN" altLang="en-US" sz="2300" b="1" i="0" u="none" strike="noStrike" cap="none" normalizeH="0" baseline="0" dirty="0" smtClean="0">
                        <a:ln>
                          <a:noFill/>
                        </a:ln>
                        <a:solidFill>
                          <a:srgbClr val="000000"/>
                        </a:solidFill>
                        <a:effectLst/>
                        <a:latin typeface="NEU-BZ-S92"/>
                        <a:ea typeface="方正宋三_GBK"/>
                        <a:cs typeface="Times New Roman" pitchFamily="18" charset="0"/>
                      </a:endParaRPr>
                    </a:p>
                  </a:txBody>
                  <a:tcPr marL="0" marR="0" marT="0" marB="0" anchor="ctr" horzOverflow="overflow">
                    <a:lnL w="12700" cap="flat" cmpd="sng" algn="ctr">
                      <a:solidFill>
                        <a:srgbClr val="00FFFF"/>
                      </a:solidFill>
                      <a:prstDash val="solid"/>
                      <a:round/>
                      <a:headEnd type="none" w="med" len="med"/>
                      <a:tailEnd type="none" w="med" len="med"/>
                    </a:lnL>
                    <a:lnR w="12700" cap="flat" cmpd="sng" algn="ctr">
                      <a:solidFill>
                        <a:srgbClr val="00FFFF"/>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rgbClr val="00FFFF"/>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nodeType="afterEffect">
                                  <p:stCondLst>
                                    <p:cond delay="0"/>
                                  </p:stCondLst>
                                  <p:childTnLst>
                                    <p:set>
                                      <p:cBhvr>
                                        <p:cTn id="23" dur="1" fill="hold">
                                          <p:stCondLst>
                                            <p:cond delay="0"/>
                                          </p:stCondLst>
                                        </p:cTn>
                                        <p:tgtEl>
                                          <p:spTgt spid="174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5795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能量的转移与转化</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259632" y="1354078"/>
            <a:ext cx="7128792" cy="2862322"/>
          </a:xfrm>
          <a:prstGeom prst="rect">
            <a:avLst/>
          </a:prstGeom>
          <a:noFill/>
          <a:ln w="9525">
            <a:noFill/>
            <a:miter lim="800000"/>
            <a:headEnd/>
            <a:tailEnd/>
          </a:ln>
        </p:spPr>
        <p:txBody>
          <a:bodyPr wrap="square">
            <a:spAutoFit/>
          </a:bodyPr>
          <a:lstStyle/>
          <a:p>
            <a:pPr>
              <a:lnSpc>
                <a:spcPct val="150000"/>
              </a:lnSpc>
            </a:pPr>
            <a:r>
              <a:rPr lang="zh-CN" altLang="en-US" sz="2400" b="1" dirty="0">
                <a:latin typeface="Calibri" pitchFamily="34" charset="0"/>
              </a:rPr>
              <a:t>能量的转化和转移的区别</a:t>
            </a:r>
            <a:r>
              <a:rPr lang="en-US" altLang="zh-CN" sz="2400" b="1" dirty="0">
                <a:latin typeface="Calibri" pitchFamily="34" charset="0"/>
              </a:rPr>
              <a:t>:</a:t>
            </a:r>
            <a:r>
              <a:rPr lang="zh-CN" altLang="en-US" sz="2400" b="1" dirty="0">
                <a:latin typeface="Calibri" pitchFamily="34" charset="0"/>
              </a:rPr>
              <a:t>能量转化是指形式变化</a:t>
            </a:r>
            <a:r>
              <a:rPr lang="en-US" altLang="zh-CN" sz="2400" b="1" dirty="0">
                <a:latin typeface="Calibri" pitchFamily="34" charset="0"/>
              </a:rPr>
              <a:t>,</a:t>
            </a:r>
            <a:r>
              <a:rPr lang="zh-CN" altLang="en-US" sz="2400" b="1" dirty="0">
                <a:latin typeface="Calibri" pitchFamily="34" charset="0"/>
              </a:rPr>
              <a:t>如由内能变为机械能</a:t>
            </a:r>
            <a:r>
              <a:rPr lang="en-US" altLang="zh-CN" sz="2400" b="1" dirty="0">
                <a:latin typeface="Calibri" pitchFamily="34" charset="0"/>
              </a:rPr>
              <a:t>,</a:t>
            </a:r>
            <a:r>
              <a:rPr lang="zh-CN" altLang="en-US" sz="2400" b="1" dirty="0">
                <a:latin typeface="Calibri" pitchFamily="34" charset="0"/>
              </a:rPr>
              <a:t>或由机械能变为内能</a:t>
            </a:r>
            <a:r>
              <a:rPr lang="en-US" altLang="zh-CN" sz="2400" b="1" dirty="0">
                <a:latin typeface="Calibri" pitchFamily="34" charset="0"/>
              </a:rPr>
              <a:t>,</a:t>
            </a:r>
            <a:r>
              <a:rPr lang="zh-CN" altLang="en-US" sz="2400" b="1" dirty="0">
                <a:latin typeface="Calibri" pitchFamily="34" charset="0"/>
              </a:rPr>
              <a:t>是能量存在的形式的变化</a:t>
            </a:r>
            <a:r>
              <a:rPr lang="en-US" altLang="zh-CN" sz="2400" b="1" dirty="0">
                <a:latin typeface="Calibri" pitchFamily="34" charset="0"/>
              </a:rPr>
              <a:t>,</a:t>
            </a:r>
            <a:r>
              <a:rPr lang="zh-CN" altLang="en-US" sz="2400" b="1" dirty="0">
                <a:latin typeface="Calibri" pitchFamily="34" charset="0"/>
              </a:rPr>
              <a:t>强调结果</a:t>
            </a:r>
            <a:r>
              <a:rPr lang="en-US" altLang="zh-CN" sz="2400" b="1" dirty="0">
                <a:latin typeface="Calibri" pitchFamily="34" charset="0"/>
              </a:rPr>
              <a:t>;</a:t>
            </a:r>
            <a:r>
              <a:rPr lang="zh-CN" altLang="en-US" sz="2400" b="1" dirty="0">
                <a:latin typeface="Calibri" pitchFamily="34" charset="0"/>
              </a:rPr>
              <a:t>而能量的转移是指能量从一个物体转移到另一个物体上</a:t>
            </a:r>
            <a:r>
              <a:rPr lang="en-US" altLang="zh-CN" sz="2400" b="1" dirty="0">
                <a:latin typeface="Calibri" pitchFamily="34" charset="0"/>
              </a:rPr>
              <a:t>,</a:t>
            </a:r>
            <a:r>
              <a:rPr lang="zh-CN" altLang="en-US" sz="2400" b="1" dirty="0">
                <a:latin typeface="Calibri" pitchFamily="34" charset="0"/>
              </a:rPr>
              <a:t>是能量存在的地点的变化</a:t>
            </a:r>
            <a:r>
              <a:rPr lang="en-US" altLang="zh-CN" sz="2400" b="1" dirty="0">
                <a:latin typeface="Calibri" pitchFamily="34" charset="0"/>
              </a:rPr>
              <a:t>,</a:t>
            </a:r>
            <a:r>
              <a:rPr lang="zh-CN" altLang="en-US" sz="2400" b="1" dirty="0">
                <a:latin typeface="Calibri" pitchFamily="34" charset="0"/>
              </a:rPr>
              <a:t>强调的是过程</a:t>
            </a:r>
            <a:r>
              <a:rPr lang="en-US" altLang="zh-CN" sz="24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2" name="图片 11" descr="图片1.png"/>
          <p:cNvPicPr>
            <a:picLocks noChangeAspect="1"/>
          </p:cNvPicPr>
          <p:nvPr/>
        </p:nvPicPr>
        <p:blipFill>
          <a:blip r:embed="rId3"/>
          <a:srcRect/>
          <a:stretch>
            <a:fillRect/>
          </a:stretch>
        </p:blipFill>
        <p:spPr bwMode="auto">
          <a:xfrm>
            <a:off x="141288" y="819150"/>
            <a:ext cx="1549400" cy="671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15795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sp>
        <p:nvSpPr>
          <p:cNvPr id="9" name="矩形 8"/>
          <p:cNvSpPr>
            <a:spLocks noChangeArrowheads="1"/>
          </p:cNvSpPr>
          <p:nvPr/>
        </p:nvSpPr>
        <p:spPr bwMode="auto">
          <a:xfrm>
            <a:off x="228600" y="349250"/>
            <a:ext cx="4049713"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能量的转移与转化</a:t>
            </a:r>
            <a:endParaRPr lang="en-US" altLang="zh-CN" sz="2700">
              <a:latin typeface="微软雅黑" pitchFamily="34" charset="-122"/>
              <a:ea typeface="微软雅黑" pitchFamily="34" charset="-122"/>
            </a:endParaRPr>
          </a:p>
        </p:txBody>
      </p:sp>
      <p:sp>
        <p:nvSpPr>
          <p:cNvPr id="19" name="矩形 18"/>
          <p:cNvSpPr>
            <a:spLocks noChangeArrowheads="1"/>
          </p:cNvSpPr>
          <p:nvPr/>
        </p:nvSpPr>
        <p:spPr bwMode="auto">
          <a:xfrm>
            <a:off x="1026386" y="3003798"/>
            <a:ext cx="7184163" cy="1691104"/>
          </a:xfrm>
          <a:prstGeom prst="rect">
            <a:avLst/>
          </a:prstGeom>
          <a:noFill/>
          <a:ln w="9525">
            <a:noFill/>
            <a:miter lim="800000"/>
            <a:headEnd/>
            <a:tailEnd/>
          </a:ln>
        </p:spPr>
        <p:txBody>
          <a:bodyPr wrap="square">
            <a:spAutoFit/>
          </a:bodyPr>
          <a:lstStyle/>
          <a:p>
            <a:pPr>
              <a:lnSpc>
                <a:spcPct val="150000"/>
              </a:lnSpc>
            </a:pPr>
            <a:r>
              <a:rPr lang="zh-CN" altLang="en-US" sz="2400" b="1" dirty="0">
                <a:latin typeface="Calibri" pitchFamily="34" charset="0"/>
              </a:rPr>
              <a:t>蹦极运动中</a:t>
            </a:r>
            <a:r>
              <a:rPr lang="en-US" altLang="zh-CN" sz="2400" b="1" dirty="0">
                <a:latin typeface="Calibri" pitchFamily="34" charset="0"/>
              </a:rPr>
              <a:t>,</a:t>
            </a:r>
            <a:r>
              <a:rPr lang="zh-CN" altLang="en-US" sz="2400" b="1" dirty="0">
                <a:latin typeface="Calibri" pitchFamily="34" charset="0"/>
              </a:rPr>
              <a:t>人被拉起</a:t>
            </a:r>
            <a:r>
              <a:rPr lang="en-US" altLang="zh-CN" sz="2400" b="1" dirty="0">
                <a:latin typeface="Calibri" pitchFamily="34" charset="0"/>
              </a:rPr>
              <a:t>,</a:t>
            </a:r>
            <a:r>
              <a:rPr lang="zh-CN" altLang="en-US" sz="2400" b="1" dirty="0">
                <a:latin typeface="Calibri" pitchFamily="34" charset="0"/>
              </a:rPr>
              <a:t>随后又落下</a:t>
            </a:r>
            <a:r>
              <a:rPr lang="en-US" altLang="zh-CN" sz="2400" b="1" dirty="0">
                <a:latin typeface="Calibri" pitchFamily="34" charset="0"/>
              </a:rPr>
              <a:t>,</a:t>
            </a:r>
            <a:r>
              <a:rPr lang="zh-CN" altLang="en-US" sz="2400" b="1" dirty="0">
                <a:latin typeface="Calibri" pitchFamily="34" charset="0"/>
              </a:rPr>
              <a:t>这样反复多次直到橡皮绳的弹性消失为止</a:t>
            </a:r>
            <a:r>
              <a:rPr lang="en-US" altLang="zh-CN" sz="2400" b="1" dirty="0">
                <a:latin typeface="Calibri" pitchFamily="34" charset="0"/>
              </a:rPr>
              <a:t>,</a:t>
            </a:r>
            <a:r>
              <a:rPr lang="zh-CN" altLang="en-US" sz="2400" b="1" dirty="0">
                <a:latin typeface="Calibri" pitchFamily="34" charset="0"/>
              </a:rPr>
              <a:t>此过程中机械能减少</a:t>
            </a:r>
            <a:r>
              <a:rPr lang="en-US" altLang="zh-CN" sz="2400" b="1" dirty="0">
                <a:latin typeface="Calibri" pitchFamily="34" charset="0"/>
              </a:rPr>
              <a:t>,</a:t>
            </a:r>
            <a:r>
              <a:rPr lang="zh-CN" altLang="en-US" sz="2400" b="1" dirty="0">
                <a:latin typeface="Calibri" pitchFamily="34" charset="0"/>
              </a:rPr>
              <a:t>但能量的总量保持不变</a:t>
            </a:r>
            <a:r>
              <a:rPr lang="en-US" altLang="zh-CN" sz="2400" b="1" dirty="0">
                <a:latin typeface="Calibri" pitchFamily="34" charset="0"/>
              </a:rPr>
              <a:t>.</a:t>
            </a:r>
          </a:p>
        </p:txBody>
      </p:sp>
      <p:pic>
        <p:nvPicPr>
          <p:cNvPr id="14" name="图片 13" descr="画笔.jpg"/>
          <p:cNvPicPr>
            <a:picLocks noChangeAspect="1"/>
          </p:cNvPicPr>
          <p:nvPr/>
        </p:nvPicPr>
        <p:blipFill>
          <a:blip r:embed="rId2" cstate="print">
            <a:clrChange>
              <a:clrFrom>
                <a:srgbClr val="F0F0F0"/>
              </a:clrFrom>
              <a:clrTo>
                <a:srgbClr val="F0F0F0">
                  <a:alpha val="0"/>
                </a:srgbClr>
              </a:clrTo>
            </a:clrChange>
          </a:blip>
          <a:srcRect l="49644" b="50000"/>
          <a:stretch>
            <a:fillRect/>
          </a:stretch>
        </p:blipFill>
        <p:spPr bwMode="auto">
          <a:xfrm>
            <a:off x="8210550" y="4216400"/>
            <a:ext cx="933450" cy="927100"/>
          </a:xfrm>
          <a:prstGeom prst="rect">
            <a:avLst/>
          </a:prstGeom>
          <a:noFill/>
          <a:ln w="9525">
            <a:noFill/>
            <a:miter lim="800000"/>
            <a:headEnd/>
            <a:tailEnd/>
          </a:ln>
        </p:spPr>
      </p:pic>
      <p:pic>
        <p:nvPicPr>
          <p:cNvPr id="10" name="图片 9" descr="图片6.png"/>
          <p:cNvPicPr>
            <a:picLocks noChangeAspect="1"/>
          </p:cNvPicPr>
          <p:nvPr/>
        </p:nvPicPr>
        <p:blipFill>
          <a:blip r:embed="rId3"/>
          <a:srcRect/>
          <a:stretch>
            <a:fillRect/>
          </a:stretch>
        </p:blipFill>
        <p:spPr bwMode="auto">
          <a:xfrm>
            <a:off x="246063" y="827088"/>
            <a:ext cx="1597025" cy="671512"/>
          </a:xfrm>
          <a:prstGeom prst="rect">
            <a:avLst/>
          </a:prstGeom>
          <a:noFill/>
          <a:ln w="9525">
            <a:noFill/>
            <a:miter lim="800000"/>
            <a:headEnd/>
            <a:tailEnd/>
          </a:ln>
        </p:spPr>
      </p:pic>
      <p:pic>
        <p:nvPicPr>
          <p:cNvPr id="19462" name="mt347.jpg" descr="id:2147504460;FounderCES"/>
          <p:cNvPicPr>
            <a:picLocks noChangeAspect="1" noChangeArrowheads="1"/>
          </p:cNvPicPr>
          <p:nvPr/>
        </p:nvPicPr>
        <p:blipFill>
          <a:blip r:embed="rId4"/>
          <a:srcRect/>
          <a:stretch>
            <a:fillRect/>
          </a:stretch>
        </p:blipFill>
        <p:spPr bwMode="auto">
          <a:xfrm>
            <a:off x="5292080" y="147713"/>
            <a:ext cx="1944216" cy="28995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childTnLst>
                                </p:cTn>
                              </p:par>
                            </p:childTnLst>
                          </p:cTn>
                        </p:par>
                        <p:par>
                          <p:cTn id="14" fill="hold">
                            <p:stCondLst>
                              <p:cond delay="500"/>
                            </p:stCondLst>
                            <p:childTnLst>
                              <p:par>
                                <p:cTn id="15" presetID="23" presetClass="entr" presetSubtype="16"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1512</Words>
  <Application>Microsoft Office PowerPoint</Application>
  <PresentationFormat>全屏显示(16:9)</PresentationFormat>
  <Paragraphs>140</Paragraphs>
  <Slides>32</Slides>
  <Notes>5</Notes>
  <HiddenSlides>0</HiddenSlides>
  <MMClips>0</MMClips>
  <ScaleCrop>false</ScaleCrop>
  <HeadingPairs>
    <vt:vector size="4" baseType="variant">
      <vt:variant>
        <vt:lpstr>主题</vt:lpstr>
      </vt:variant>
      <vt:variant>
        <vt:i4>1</vt:i4>
      </vt:variant>
      <vt:variant>
        <vt:lpstr>幻灯片标题</vt:lpstr>
      </vt:variant>
      <vt:variant>
        <vt:i4>32</vt:i4>
      </vt:variant>
    </vt:vector>
  </HeadingPairs>
  <TitlesOfParts>
    <vt:vector size="33"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User</cp:lastModifiedBy>
  <cp:revision>6</cp:revision>
  <dcterms:created xsi:type="dcterms:W3CDTF">2020-02-27T09:21:44Z</dcterms:created>
  <dcterms:modified xsi:type="dcterms:W3CDTF">2020-03-13T00:46:27Z</dcterms:modified>
</cp:coreProperties>
</file>