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304" r:id="rId2"/>
    <p:sldId id="423" r:id="rId3"/>
    <p:sldId id="445" r:id="rId4"/>
    <p:sldId id="477" r:id="rId5"/>
    <p:sldId id="446" r:id="rId6"/>
    <p:sldId id="476" r:id="rId7"/>
    <p:sldId id="459" r:id="rId8"/>
    <p:sldId id="478" r:id="rId9"/>
    <p:sldId id="460" r:id="rId10"/>
    <p:sldId id="461" r:id="rId11"/>
    <p:sldId id="462" r:id="rId12"/>
    <p:sldId id="463" r:id="rId13"/>
    <p:sldId id="479" r:id="rId14"/>
    <p:sldId id="464" r:id="rId15"/>
    <p:sldId id="465" r:id="rId16"/>
    <p:sldId id="466" r:id="rId17"/>
    <p:sldId id="467" r:id="rId18"/>
    <p:sldId id="468" r:id="rId19"/>
    <p:sldId id="469" r:id="rId20"/>
    <p:sldId id="475" r:id="rId21"/>
    <p:sldId id="480" r:id="rId22"/>
    <p:sldId id="470" r:id="rId23"/>
    <p:sldId id="481" r:id="rId24"/>
    <p:sldId id="471" r:id="rId25"/>
    <p:sldId id="482" r:id="rId26"/>
    <p:sldId id="472" r:id="rId27"/>
    <p:sldId id="473" r:id="rId28"/>
    <p:sldId id="483" r:id="rId29"/>
    <p:sldId id="474" r:id="rId30"/>
    <p:sldId id="443" r:id="rId31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1C1C1C"/>
    <a:srgbClr val="FF00FF"/>
    <a:srgbClr val="319095"/>
    <a:srgbClr val="D16809"/>
    <a:srgbClr val="F3F3F3"/>
    <a:srgbClr val="F5F5F5"/>
    <a:srgbClr val="5FCACB"/>
    <a:srgbClr val="F5841C"/>
    <a:srgbClr val="A0BF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857" autoAdjust="0"/>
    <p:restoredTop sz="99816" autoAdjust="0"/>
  </p:normalViewPr>
  <p:slideViewPr>
    <p:cSldViewPr snapToGrid="0" showGuides="1">
      <p:cViewPr>
        <p:scale>
          <a:sx n="62" d="100"/>
          <a:sy n="62" d="100"/>
        </p:scale>
        <p:origin x="-3024" y="-15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C1E6C-1C7A-46AD-9DE2-C229C9E19362}" type="datetimeFigureOut">
              <a:rPr lang="zh-CN" altLang="en-US" smtClean="0"/>
              <a:pPr/>
              <a:t>2019/9/15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45790-5B6F-4904-B224-7CB92230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pattFill prst="lgGrid">
          <a:fgClr>
            <a:srgbClr val="F3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设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过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20171" y="490140"/>
            <a:ext cx="9153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 rot="13450455">
            <a:off x="8682067" y="4439898"/>
            <a:ext cx="496115" cy="1260894"/>
            <a:chOff x="11762339" y="3746221"/>
            <a:chExt cx="406107" cy="1155987"/>
          </a:xfrm>
        </p:grpSpPr>
        <p:sp>
          <p:nvSpPr>
            <p:cNvPr id="9" name="Freeform 16"/>
            <p:cNvSpPr/>
            <p:nvPr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30"/>
            <p:cNvSpPr/>
            <p:nvPr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2"/>
            <p:cNvSpPr/>
            <p:nvPr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 rot="2731254">
            <a:off x="259471" y="-270342"/>
            <a:ext cx="424636" cy="1208734"/>
            <a:chOff x="4454660" y="3810474"/>
            <a:chExt cx="406107" cy="1155987"/>
          </a:xfrm>
        </p:grpSpPr>
        <p:sp>
          <p:nvSpPr>
            <p:cNvPr id="13" name="Freeform 16"/>
            <p:cNvSpPr/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30"/>
            <p:cNvSpPr/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2"/>
            <p:cNvSpPr/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 rot="23880000" flipV="1">
            <a:off x="73789" y="-26610"/>
            <a:ext cx="159482" cy="453968"/>
            <a:chOff x="4454660" y="3810474"/>
            <a:chExt cx="406107" cy="1155987"/>
          </a:xfrm>
        </p:grpSpPr>
        <p:sp>
          <p:nvSpPr>
            <p:cNvPr id="17" name="Freeform 16"/>
            <p:cNvSpPr/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30"/>
            <p:cNvSpPr/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2"/>
            <p:cNvSpPr/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rot="19500000" flipH="1" flipV="1">
            <a:off x="9013919" y="291600"/>
            <a:ext cx="159482" cy="453968"/>
            <a:chOff x="4454660" y="3810474"/>
            <a:chExt cx="406107" cy="1155987"/>
          </a:xfrm>
        </p:grpSpPr>
        <p:sp>
          <p:nvSpPr>
            <p:cNvPr id="25" name="Freeform 16"/>
            <p:cNvSpPr/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30"/>
            <p:cNvSpPr/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2"/>
            <p:cNvSpPr/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3" descr="r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9802"/>
            <a:ext cx="9144001" cy="3003698"/>
          </a:xfrm>
          <a:prstGeom prst="rect">
            <a:avLst/>
          </a:prstGeom>
        </p:spPr>
      </p:pic>
      <p:grpSp>
        <p:nvGrpSpPr>
          <p:cNvPr id="88" name="组合 87"/>
          <p:cNvGrpSpPr/>
          <p:nvPr/>
        </p:nvGrpSpPr>
        <p:grpSpPr>
          <a:xfrm>
            <a:off x="1962626" y="3100035"/>
            <a:ext cx="4438184" cy="1569660"/>
            <a:chOff x="6053682" y="2916363"/>
            <a:chExt cx="3825180" cy="1684623"/>
          </a:xfrm>
        </p:grpSpPr>
        <p:grpSp>
          <p:nvGrpSpPr>
            <p:cNvPr id="89" name="组合 72"/>
            <p:cNvGrpSpPr/>
            <p:nvPr/>
          </p:nvGrpSpPr>
          <p:grpSpPr>
            <a:xfrm>
              <a:off x="6053682" y="2916363"/>
              <a:ext cx="3825180" cy="1684623"/>
              <a:chOff x="6053682" y="2916363"/>
              <a:chExt cx="3825180" cy="1684623"/>
            </a:xfrm>
          </p:grpSpPr>
          <p:sp>
            <p:nvSpPr>
              <p:cNvPr id="94" name="文本框 79"/>
              <p:cNvSpPr txBox="1"/>
              <p:nvPr/>
            </p:nvSpPr>
            <p:spPr>
              <a:xfrm>
                <a:off x="6053682" y="2916363"/>
                <a:ext cx="3774795" cy="168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rgbClr val="F5841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      新课标人教版</a:t>
                </a:r>
                <a:r>
                  <a:rPr lang="en-US" altLang="zh-CN" dirty="0" smtClean="0">
                    <a:solidFill>
                      <a:schemeClr val="accent3"/>
                    </a:solidFill>
                  </a:rPr>
                  <a:t>·</a:t>
                </a:r>
                <a:r>
                  <a:rPr lang="zh-CN" altLang="en-US" dirty="0" smtClean="0">
                    <a:solidFill>
                      <a:srgbClr val="319095"/>
                    </a:solidFill>
                  </a:rPr>
                  <a:t>物理</a:t>
                </a:r>
                <a:endParaRPr lang="en-US" altLang="zh-CN" dirty="0" smtClean="0">
                  <a:solidFill>
                    <a:srgbClr val="319095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     </a:t>
                </a:r>
                <a:r>
                  <a:rPr lang="zh-CN" altLang="en-US" dirty="0" smtClean="0">
                    <a:solidFill>
                      <a:srgbClr val="D16809"/>
                    </a:solidFill>
                  </a:rPr>
                  <a:t>八年级上</a:t>
                </a:r>
                <a:endParaRPr lang="zh-CN" altLang="en-US" dirty="0">
                  <a:solidFill>
                    <a:srgbClr val="D16809"/>
                  </a:solidFill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6409827" y="3087476"/>
                <a:ext cx="3469035" cy="1476135"/>
              </a:xfrm>
              <a:prstGeom prst="roundRect">
                <a:avLst/>
              </a:prstGeom>
              <a:noFill/>
              <a:ln w="6350">
                <a:solidFill>
                  <a:srgbClr val="A0BF0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0" name="组合 45"/>
            <p:cNvGrpSpPr/>
            <p:nvPr/>
          </p:nvGrpSpPr>
          <p:grpSpPr>
            <a:xfrm rot="2731254">
              <a:off x="6341934" y="2879007"/>
              <a:ext cx="109793" cy="312528"/>
              <a:chOff x="4454660" y="3810474"/>
              <a:chExt cx="406107" cy="1155987"/>
            </a:xfrm>
          </p:grpSpPr>
          <p:sp>
            <p:nvSpPr>
              <p:cNvPr id="91" name="Freeform 16"/>
              <p:cNvSpPr/>
              <p:nvPr/>
            </p:nvSpPr>
            <p:spPr bwMode="auto">
              <a:xfrm flipV="1">
                <a:off x="4459674" y="3810474"/>
                <a:ext cx="396080" cy="564858"/>
              </a:xfrm>
              <a:custGeom>
                <a:avLst/>
                <a:gdLst>
                  <a:gd name="T0" fmla="*/ 284 w 758"/>
                  <a:gd name="T1" fmla="*/ 1081 h 1081"/>
                  <a:gd name="T2" fmla="*/ 758 w 758"/>
                  <a:gd name="T3" fmla="*/ 0 h 1081"/>
                  <a:gd name="T4" fmla="*/ 0 w 758"/>
                  <a:gd name="T5" fmla="*/ 288 h 1081"/>
                  <a:gd name="T6" fmla="*/ 284 w 758"/>
                  <a:gd name="T7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8" h="1081">
                    <a:moveTo>
                      <a:pt x="284" y="1081"/>
                    </a:moveTo>
                    <a:lnTo>
                      <a:pt x="758" y="0"/>
                    </a:lnTo>
                    <a:lnTo>
                      <a:pt x="0" y="288"/>
                    </a:lnTo>
                    <a:lnTo>
                      <a:pt x="284" y="1081"/>
                    </a:lnTo>
                    <a:close/>
                  </a:path>
                </a:pathLst>
              </a:custGeom>
              <a:solidFill>
                <a:srgbClr val="3190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2" name="Freeform 30"/>
              <p:cNvSpPr/>
              <p:nvPr/>
            </p:nvSpPr>
            <p:spPr bwMode="auto">
              <a:xfrm rot="15296182">
                <a:off x="4522923" y="4261161"/>
                <a:ext cx="275725" cy="329602"/>
              </a:xfrm>
              <a:custGeom>
                <a:avLst/>
                <a:gdLst>
                  <a:gd name="T0" fmla="*/ 0 w 261"/>
                  <a:gd name="T1" fmla="*/ 0 h 312"/>
                  <a:gd name="T2" fmla="*/ 119 w 261"/>
                  <a:gd name="T3" fmla="*/ 312 h 312"/>
                  <a:gd name="T4" fmla="*/ 119 w 261"/>
                  <a:gd name="T5" fmla="*/ 312 h 312"/>
                  <a:gd name="T6" fmla="*/ 261 w 261"/>
                  <a:gd name="T7" fmla="*/ 0 h 312"/>
                  <a:gd name="T8" fmla="*/ 0 w 261"/>
                  <a:gd name="T9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312">
                    <a:moveTo>
                      <a:pt x="0" y="0"/>
                    </a:moveTo>
                    <a:lnTo>
                      <a:pt x="119" y="312"/>
                    </a:lnTo>
                    <a:lnTo>
                      <a:pt x="119" y="312"/>
                    </a:lnTo>
                    <a:lnTo>
                      <a:pt x="2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F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3" name="Freeform 12"/>
              <p:cNvSpPr/>
              <p:nvPr/>
            </p:nvSpPr>
            <p:spPr bwMode="auto">
              <a:xfrm rot="7160246">
                <a:off x="4384500" y="4490194"/>
                <a:ext cx="546427" cy="406107"/>
              </a:xfrm>
              <a:custGeom>
                <a:avLst/>
                <a:gdLst>
                  <a:gd name="T0" fmla="*/ 782 w 1067"/>
                  <a:gd name="T1" fmla="*/ 0 h 793"/>
                  <a:gd name="T2" fmla="*/ 0 w 1067"/>
                  <a:gd name="T3" fmla="*/ 288 h 793"/>
                  <a:gd name="T4" fmla="*/ 1067 w 1067"/>
                  <a:gd name="T5" fmla="*/ 793 h 793"/>
                  <a:gd name="T6" fmla="*/ 782 w 1067"/>
                  <a:gd name="T7" fmla="*/ 0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7" h="793">
                    <a:moveTo>
                      <a:pt x="782" y="0"/>
                    </a:moveTo>
                    <a:lnTo>
                      <a:pt x="0" y="288"/>
                    </a:lnTo>
                    <a:lnTo>
                      <a:pt x="1067" y="793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D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96" name="文本框 78"/>
          <p:cNvSpPr txBox="1"/>
          <p:nvPr/>
        </p:nvSpPr>
        <p:spPr>
          <a:xfrm>
            <a:off x="3018172" y="2343420"/>
            <a:ext cx="2908489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</a:rPr>
              <a:t>学科素养课件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54" name="Picture 5" descr="cloudand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2786" y="39705"/>
            <a:ext cx="6225455" cy="998520"/>
          </a:xfrm>
          <a:prstGeom prst="rect">
            <a:avLst/>
          </a:prstGeom>
        </p:spPr>
      </p:pic>
      <p:pic>
        <p:nvPicPr>
          <p:cNvPr id="97" name="Picture 4" descr="cloud_ball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96518" y="5143500"/>
            <a:ext cx="842657" cy="68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-0.10209 C -0.02722 -0.10602 -0.03307 -0.11204 -0.03932 -0.1169 C -0.04271 -0.11945 -0.04636 -0.12037 -0.04974 -0.12246 C -0.05091 -0.12315 -0.05169 -0.12546 -0.05287 -0.12616 C -0.05417 -0.12709 -0.06354 -0.12963 -0.06432 -0.12986 C -0.07162 -0.13241 -0.07761 -0.13588 -0.08516 -0.13727 C -0.08972 -0.13935 -0.09414 -0.1419 -0.0987 -0.14468 C -0.10222 -0.14676 -0.10391 -0.1456 -0.10703 -0.14838 C -0.11289 -0.15347 -0.11823 -0.15857 -0.12474 -0.16134 C -0.12578 -0.1625 -0.12669 -0.16412 -0.12787 -0.16505 C -0.12891 -0.16597 -0.13008 -0.16597 -0.13099 -0.1669 C -0.1375 -0.17338 -0.14258 -0.18125 -0.14974 -0.18542 C -0.15287 -0.19097 -0.15599 -0.19653 -0.15912 -0.20209 C -0.16081 -0.20509 -0.16341 -0.20533 -0.16537 -0.20764 C -0.16849 -0.21597 -0.17383 -0.22269 -0.17787 -0.22986 C -0.18399 -0.24074 -0.18998 -0.25139 -0.19557 -0.2632 C -0.20365 -0.28033 -0.20729 -0.30556 -0.2112 -0.32616 C -0.21211 -0.33773 -0.2138 -0.34815 -0.21537 -0.35949 C -0.21563 -0.38634 -0.2125 -0.44815 -0.21953 -0.48542 C -0.2224 -0.53079 -0.22149 -0.57037 -0.23307 -0.61134 C -0.23503 -0.61806 -0.23672 -0.62778 -0.23932 -0.63357 C -0.24675 -0.6507 -0.24297 -0.63982 -0.2487 -0.64838 C -0.25248 -0.65394 -0.25638 -0.66227 -0.2612 -0.66505 C -0.27448 -0.67292 -0.28659 -0.67639 -0.30078 -0.67801 C -0.32878 -0.69468 -0.36094 -0.68056 -0.39037 -0.67616 C -0.41211 -0.6632 -0.42669 -0.67824 -0.44349 -0.69468 C -0.44623 -0.69722 -0.44961 -0.69815 -0.45182 -0.70209 C -0.45547 -0.70857 -0.45821 -0.71088 -0.46328 -0.7132 C -0.46732 -0.72037 -0.4724 -0.72153 -0.47682 -0.72801 C -0.48099 -0.73426 -0.48451 -0.73704 -0.48932 -0.74283 C -0.49141 -0.74537 -0.4944 -0.74445 -0.49662 -0.74653 C -0.50313 -0.75301 -0.50612 -0.75625 -0.51328 -0.75949 C -0.51862 -0.76574 -0.52578 -0.76783 -0.53203 -0.7706 C -0.54219 -0.78264 -0.57383 -0.77778 -0.57787 -0.77801 C -0.58867 -0.78449 -0.57656 -0.77801 -0.60391 -0.77801 C -0.65287 -0.77801 -0.70182 -0.77917 -0.75078 -0.77986 C -0.76094 -0.78588 -0.76992 -0.79722 -0.77995 -0.80394 C -0.78334 -0.80625 -0.78568 -0.81134 -0.78932 -0.81134 " pathEditMode="relative" ptsTypes="fffffffffffffffffffffffffffffffffffffA">
                                      <p:cBhvr>
                                        <p:cTn id="2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音调</a:t>
            </a:r>
          </a:p>
        </p:txBody>
      </p:sp>
      <p:sp>
        <p:nvSpPr>
          <p:cNvPr id="19" name="矩形 18"/>
          <p:cNvSpPr/>
          <p:nvPr/>
        </p:nvSpPr>
        <p:spPr>
          <a:xfrm>
            <a:off x="1432560" y="3565024"/>
            <a:ext cx="705612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我们生活中常见的“唱歌跑调”指的是音调不准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5534"/>
            <a:ext cx="1597020" cy="670505"/>
          </a:xfrm>
          <a:prstGeom prst="rect">
            <a:avLst/>
          </a:prstGeom>
        </p:spPr>
      </p:pic>
      <p:pic>
        <p:nvPicPr>
          <p:cNvPr id="11" name="wj156.jpg" descr="id:2147510053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45380" y="1270230"/>
            <a:ext cx="3555420" cy="1884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音调</a:t>
            </a:r>
          </a:p>
        </p:txBody>
      </p:sp>
      <p:sp>
        <p:nvSpPr>
          <p:cNvPr id="19" name="矩形 18"/>
          <p:cNvSpPr/>
          <p:nvPr/>
        </p:nvSpPr>
        <p:spPr>
          <a:xfrm>
            <a:off x="853440" y="3107824"/>
            <a:ext cx="7056120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拿一张硬纸片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让它在木梳齿上划过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一次快些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一次慢些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当慢划时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可以听到纸片发出“嚓嚓”声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当快划时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纸片发出声音的声调就会变高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2" name="wj157.jpg" descr="id:214751006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22520" y="749070"/>
            <a:ext cx="2663880" cy="2183114"/>
          </a:xfrm>
          <a:prstGeom prst="rect">
            <a:avLst/>
          </a:prstGeom>
        </p:spPr>
      </p:pic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6647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音调</a:t>
            </a:r>
          </a:p>
        </p:txBody>
      </p:sp>
      <p:sp>
        <p:nvSpPr>
          <p:cNvPr id="19" name="矩形 18"/>
          <p:cNvSpPr/>
          <p:nvPr/>
        </p:nvSpPr>
        <p:spPr>
          <a:xfrm>
            <a:off x="701040" y="1781944"/>
            <a:ext cx="7315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中国民间有预测地震的民谣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体现了中国劳动人民的智慧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其中有几句话“牛羊骡马不进圈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老鼠搬家往外跑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.”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地震快发生时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会发出次声波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人类听不到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但是大多数动物的听觉范围比人广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能听得见次声波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次声波会让动物们很不舒服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所以会有异常反应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647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音调</a:t>
            </a:r>
          </a:p>
        </p:txBody>
      </p:sp>
      <p:sp>
        <p:nvSpPr>
          <p:cNvPr id="19" name="矩形 18"/>
          <p:cNvSpPr/>
          <p:nvPr/>
        </p:nvSpPr>
        <p:spPr>
          <a:xfrm>
            <a:off x="701040" y="1781944"/>
            <a:ext cx="7315200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有些声音听不到是因为声音“太小了”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或是因为频率不在可听声范围内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2435"/>
            <a:ext cx="1597020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响度</a:t>
            </a:r>
          </a:p>
        </p:txBody>
      </p:sp>
      <p:sp>
        <p:nvSpPr>
          <p:cNvPr id="19" name="矩形 18"/>
          <p:cNvSpPr/>
          <p:nvPr/>
        </p:nvSpPr>
        <p:spPr>
          <a:xfrm>
            <a:off x="929640" y="3778384"/>
            <a:ext cx="731520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医生用的听诊器是靠减少声音的分散增大声音的响度的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96974"/>
            <a:ext cx="1597020" cy="670505"/>
          </a:xfrm>
          <a:prstGeom prst="rect">
            <a:avLst/>
          </a:prstGeom>
        </p:spPr>
      </p:pic>
      <p:pic>
        <p:nvPicPr>
          <p:cNvPr id="11" name="ee141.jpg" descr="id:2147510131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78240" y="554210"/>
            <a:ext cx="3043440" cy="315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响度</a:t>
            </a:r>
          </a:p>
        </p:txBody>
      </p:sp>
      <p:sp>
        <p:nvSpPr>
          <p:cNvPr id="19" name="矩形 18"/>
          <p:cNvSpPr/>
          <p:nvPr/>
        </p:nvSpPr>
        <p:spPr>
          <a:xfrm>
            <a:off x="883920" y="1858144"/>
            <a:ext cx="731520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在平时我们所说的“高声大叫”和“低声细语”中的“高”“低”并不是指音调的高低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而是指声音的强弱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即声音的响度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而“男高音”“女低音”中的“高”“低”指的是音调的高低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而不是指声音的强弱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即声音的响度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647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400812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4049827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音调和响度的辨析</a:t>
            </a:r>
          </a:p>
        </p:txBody>
      </p:sp>
      <p:sp>
        <p:nvSpPr>
          <p:cNvPr id="19" name="矩形 18"/>
          <p:cNvSpPr/>
          <p:nvPr/>
        </p:nvSpPr>
        <p:spPr>
          <a:xfrm>
            <a:off x="1600200" y="1004704"/>
            <a:ext cx="7315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弦乐器包括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琵琶、古筝、二胡、扬琴等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靠弦发声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管乐器包括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唢呐、笛子、箫、萨克斯等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靠空气柱发声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6470"/>
            <a:ext cx="1548256" cy="670505"/>
          </a:xfrm>
          <a:prstGeom prst="rect">
            <a:avLst/>
          </a:prstGeom>
        </p:spPr>
      </p:pic>
      <p:pic>
        <p:nvPicPr>
          <p:cNvPr id="11" name="ee142.jpg" descr="id:2147510189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2020" y="1956089"/>
            <a:ext cx="1098780" cy="2825549"/>
          </a:xfrm>
          <a:prstGeom prst="rect">
            <a:avLst/>
          </a:prstGeom>
        </p:spPr>
      </p:pic>
      <p:pic>
        <p:nvPicPr>
          <p:cNvPr id="13" name="ee143.jpg" descr="id:2147510196;FounderCES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89440" y="2422469"/>
            <a:ext cx="2912400" cy="1971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19964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音色</a:t>
            </a:r>
          </a:p>
        </p:txBody>
      </p:sp>
      <p:sp>
        <p:nvSpPr>
          <p:cNvPr id="19" name="矩形 18"/>
          <p:cNvSpPr/>
          <p:nvPr/>
        </p:nvSpPr>
        <p:spPr>
          <a:xfrm>
            <a:off x="1600200" y="1004704"/>
            <a:ext cx="731520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小兔子们依靠什么判断大灰狼不是妈妈呢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pic>
        <p:nvPicPr>
          <p:cNvPr id="18" name="图片 17" descr="图片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12408"/>
            <a:ext cx="1597020" cy="670505"/>
          </a:xfrm>
          <a:prstGeom prst="rect">
            <a:avLst/>
          </a:prstGeom>
        </p:spPr>
      </p:pic>
      <p:pic>
        <p:nvPicPr>
          <p:cNvPr id="20" name="wj168.jpg" descr="id:2147510260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6359" y="1668030"/>
            <a:ext cx="3301541" cy="261441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508760" y="4250824"/>
            <a:ext cx="7315200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大灰狼虽然模仿兔妈妈说话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但是它的音色与兔妈妈不同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19964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音色</a:t>
            </a:r>
          </a:p>
        </p:txBody>
      </p:sp>
      <p:sp>
        <p:nvSpPr>
          <p:cNvPr id="19" name="矩形 18"/>
          <p:cNvSpPr/>
          <p:nvPr/>
        </p:nvSpPr>
        <p:spPr>
          <a:xfrm>
            <a:off x="701040" y="2086744"/>
            <a:ext cx="7315200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波形的“高度”代表响度的高低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越高响度越大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波形的疏密程度表示音调的高低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越密集音调越高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波形的形状表示音色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一般乐音是规则的形状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噪音是杂乱无章的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1" name="图片 10" descr="图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75261"/>
            <a:ext cx="1603116" cy="6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chemeClr val="accent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第二章  声现象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2441615" y="2109691"/>
            <a:ext cx="336213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3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声的利用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第二章  声现象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2441615" y="2109691"/>
            <a:ext cx="505491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1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声音的产生与传播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6060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266483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声与信息</a:t>
            </a:r>
          </a:p>
        </p:txBody>
      </p:sp>
      <p:sp>
        <p:nvSpPr>
          <p:cNvPr id="19" name="矩形 18"/>
          <p:cNvSpPr/>
          <p:nvPr/>
        </p:nvSpPr>
        <p:spPr>
          <a:xfrm>
            <a:off x="2865120" y="3869824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倒车雷达应用了回声定位的原理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96974"/>
            <a:ext cx="1597020" cy="670505"/>
          </a:xfrm>
          <a:prstGeom prst="rect">
            <a:avLst/>
          </a:prstGeom>
        </p:spPr>
      </p:pic>
      <p:pic>
        <p:nvPicPr>
          <p:cNvPr id="12" name="ee160.jpg" descr="id:2147510627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59120" y="1314449"/>
            <a:ext cx="2708280" cy="2323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6060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266483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声与信息</a:t>
            </a:r>
          </a:p>
        </p:txBody>
      </p:sp>
      <p:sp>
        <p:nvSpPr>
          <p:cNvPr id="19" name="矩形 18"/>
          <p:cNvSpPr/>
          <p:nvPr/>
        </p:nvSpPr>
        <p:spPr>
          <a:xfrm>
            <a:off x="2118360" y="1949584"/>
            <a:ext cx="3886200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超声波多用在医疗、军事、探测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次声波多用在自然灾害检测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次声波对人体有害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1" name="图片 10" descr="图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874" y="829541"/>
            <a:ext cx="1603116" cy="6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6822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声与能量　</a:t>
            </a:r>
          </a:p>
        </p:txBody>
      </p:sp>
      <p:sp>
        <p:nvSpPr>
          <p:cNvPr id="19" name="矩形 18"/>
          <p:cNvSpPr/>
          <p:nvPr/>
        </p:nvSpPr>
        <p:spPr>
          <a:xfrm>
            <a:off x="1356360" y="1553344"/>
            <a:ext cx="606552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分辨声传递信息还是能量的方法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凡是声能引起其他物体变化的例子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就能说明声传递的是能量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声未能引起其他物体的变化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而人们可以根据所接收到的声作出判断的例子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就说明声传递信息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647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6822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声与能量　</a:t>
            </a:r>
          </a:p>
        </p:txBody>
      </p:sp>
      <p:sp>
        <p:nvSpPr>
          <p:cNvPr id="19" name="矩形 18"/>
          <p:cNvSpPr/>
          <p:nvPr/>
        </p:nvSpPr>
        <p:spPr>
          <a:xfrm>
            <a:off x="1325880" y="2101984"/>
            <a:ext cx="6065520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类比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将一块石头扔进水中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一圈一圈的水波向四周散去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水波把振动传向远方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水波具有能量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声波的能量传播和水波类似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声波也具有能量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3074" y="905741"/>
            <a:ext cx="1603116" cy="6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chemeClr val="accent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第二章  声现象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2441615" y="2109691"/>
            <a:ext cx="505491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4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噪声的危害和控制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31851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45992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噪声的来源　 </a:t>
            </a:r>
          </a:p>
        </p:txBody>
      </p:sp>
      <p:sp>
        <p:nvSpPr>
          <p:cNvPr id="19" name="矩形 18"/>
          <p:cNvSpPr/>
          <p:nvPr/>
        </p:nvSpPr>
        <p:spPr>
          <a:xfrm>
            <a:off x="1295400" y="1919104"/>
            <a:ext cx="606552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从物理角度看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噪声的波形无规则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乐音的波形很规律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3395"/>
            <a:ext cx="1597020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31851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45992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噪声的来源　 </a:t>
            </a:r>
          </a:p>
        </p:txBody>
      </p:sp>
      <p:sp>
        <p:nvSpPr>
          <p:cNvPr id="19" name="矩形 18"/>
          <p:cNvSpPr/>
          <p:nvPr/>
        </p:nvSpPr>
        <p:spPr>
          <a:xfrm>
            <a:off x="1295400" y="1919104"/>
            <a:ext cx="6065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从环保角度理解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有时乐音也会变成噪声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不想听到的、在不合适的时间听到的声音都是噪声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注意区分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.v</a:t>
            </a:r>
          </a:p>
        </p:txBody>
      </p:sp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647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58216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6127318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噪声强弱的等级与噪声的危害　</a:t>
            </a:r>
          </a:p>
        </p:txBody>
      </p:sp>
      <p:pic>
        <p:nvPicPr>
          <p:cNvPr id="13" name="图片 12" descr="图片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3395"/>
            <a:ext cx="1597020" cy="67050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280160" y="1995304"/>
            <a:ext cx="6522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声音强弱的等级是以人能听到的声音为标准划分的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,0 dB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是人能听到的最微弱声音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不要理解成听不到声音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58216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6127318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噪声强弱的等级与噪声的危害　</a:t>
            </a:r>
          </a:p>
        </p:txBody>
      </p:sp>
      <p:sp>
        <p:nvSpPr>
          <p:cNvPr id="19" name="矩形 18"/>
          <p:cNvSpPr/>
          <p:nvPr/>
        </p:nvSpPr>
        <p:spPr>
          <a:xfrm>
            <a:off x="1432560" y="3244984"/>
            <a:ext cx="6065520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一般道路上或交警手中会有噪声监测仪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图上的数字表示此时的噪声大小为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53 dB,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它可以显示实时的噪声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但是不能起到控制噪声的作用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1" name="图片 10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96974"/>
            <a:ext cx="1597020" cy="670505"/>
          </a:xfrm>
          <a:prstGeom prst="rect">
            <a:avLst/>
          </a:prstGeom>
        </p:spPr>
      </p:pic>
      <p:pic>
        <p:nvPicPr>
          <p:cNvPr id="12" name="wj189.jpg" descr="id:2147510979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7719" y="941730"/>
            <a:ext cx="3437065" cy="2380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6517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266483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控制噪声</a:t>
            </a:r>
          </a:p>
        </p:txBody>
      </p:sp>
      <p:sp>
        <p:nvSpPr>
          <p:cNvPr id="19" name="矩形 18"/>
          <p:cNvSpPr/>
          <p:nvPr/>
        </p:nvSpPr>
        <p:spPr>
          <a:xfrm>
            <a:off x="1554480" y="3991744"/>
            <a:ext cx="606552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掩耳盗铃故事中盗铃者是在人耳处减弱噪声的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1" name="图片 10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96974"/>
            <a:ext cx="1597020" cy="670505"/>
          </a:xfrm>
          <a:prstGeom prst="rect">
            <a:avLst/>
          </a:prstGeom>
        </p:spPr>
      </p:pic>
      <p:pic>
        <p:nvPicPr>
          <p:cNvPr id="13" name="ee178.jpg" descr="id:2147511030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4080" y="1311329"/>
            <a:ext cx="2798040" cy="2570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528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声音的产生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69447"/>
            <a:ext cx="1597020" cy="580934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737360" y="3829348"/>
            <a:ext cx="701040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曾侯乙编钟演奏震撼世界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演奏时依靠编钟振动发声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1" name="ee118.jpg" descr="id:2147509537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7520" y="1355309"/>
            <a:ext cx="5667098" cy="2576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78"/>
          <p:cNvSpPr txBox="1"/>
          <p:nvPr/>
        </p:nvSpPr>
        <p:spPr>
          <a:xfrm>
            <a:off x="3711968" y="2078424"/>
            <a:ext cx="2123477" cy="655252"/>
          </a:xfrm>
          <a:prstGeom prst="rect">
            <a:avLst/>
          </a:prstGeom>
          <a:noFill/>
        </p:spPr>
        <p:txBody>
          <a:bodyPr wrap="none" lIns="68580" tIns="34290" rIns="68580" bIns="34290" rtlCol="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5400" dirty="0" smtClean="0">
                <a:solidFill>
                  <a:schemeClr val="accent5"/>
                </a:solidFill>
              </a:rPr>
              <a:t>谢    谢</a:t>
            </a:r>
            <a:endParaRPr lang="zh-CN" altLang="en-US" sz="5400" dirty="0">
              <a:solidFill>
                <a:schemeClr val="accent5"/>
              </a:solidFill>
            </a:endParaRPr>
          </a:p>
        </p:txBody>
      </p:sp>
      <p:pic>
        <p:nvPicPr>
          <p:cNvPr id="44" name="Picture 4" descr="cloud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5475" y="123144"/>
            <a:ext cx="3228975" cy="611433"/>
          </a:xfrm>
          <a:prstGeom prst="rect">
            <a:avLst/>
          </a:prstGeom>
        </p:spPr>
      </p:pic>
      <p:pic>
        <p:nvPicPr>
          <p:cNvPr id="45" name="Picture 3" descr="fiel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4076700"/>
            <a:ext cx="9183278" cy="1066800"/>
          </a:xfrm>
          <a:prstGeom prst="rect">
            <a:avLst/>
          </a:prstGeom>
        </p:spPr>
      </p:pic>
      <p:pic>
        <p:nvPicPr>
          <p:cNvPr id="47" name="Picture 4" descr="cloud_ball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96518" y="5143500"/>
            <a:ext cx="842657" cy="689895"/>
          </a:xfrm>
          <a:prstGeom prst="rect">
            <a:avLst/>
          </a:prstGeom>
        </p:spPr>
      </p:pic>
      <p:pic>
        <p:nvPicPr>
          <p:cNvPr id="48" name="Picture 4" descr="cloud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850" y="513669"/>
            <a:ext cx="5134350" cy="972232"/>
          </a:xfrm>
          <a:prstGeom prst="rect">
            <a:avLst/>
          </a:prstGeom>
        </p:spPr>
      </p:pic>
      <p:pic>
        <p:nvPicPr>
          <p:cNvPr id="49" name="Picture 10" descr="togeth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54378" y="3448050"/>
            <a:ext cx="4251379" cy="1200150"/>
          </a:xfrm>
          <a:prstGeom prst="rect">
            <a:avLst/>
          </a:prstGeom>
        </p:spPr>
      </p:pic>
      <p:pic>
        <p:nvPicPr>
          <p:cNvPr id="50" name="Picture 2" descr="C:\Users\Administrator\Desktop\兔子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76925" y="4352925"/>
            <a:ext cx="800100" cy="790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4 -0.24838 C 0.03346 -0.25232 0.02799 -0.25787 0.02213 -0.2625 C 0.01888 -0.26505 0.01549 -0.26597 0.01237 -0.26783 C 0.0112 -0.26852 0.01041 -0.27084 0.00937 -0.27153 C 0.0082 -0.27222 -0.00065 -0.27477 -0.00143 -0.275 C -0.00834 -0.27732 -0.01393 -0.28079 -0.0211 -0.28195 C -0.02539 -0.28403 -0.02956 -0.28634 -0.03386 -0.28912 C -0.03711 -0.29097 -0.03867 -0.29005 -0.04167 -0.29259 C -0.04714 -0.29746 -0.05222 -0.30232 -0.05834 -0.30486 C -0.05925 -0.30602 -0.06016 -0.30764 -0.0612 -0.30857 C -0.06224 -0.30949 -0.06328 -0.30949 -0.06419 -0.31019 C -0.07031 -0.31644 -0.07513 -0.32384 -0.0819 -0.32801 C -0.08477 -0.3331 -0.08776 -0.33843 -0.09076 -0.34375 C -0.09232 -0.34676 -0.09479 -0.34699 -0.09662 -0.34908 C -0.09948 -0.35695 -0.10456 -0.36343 -0.10834 -0.37037 C -0.11406 -0.38056 -0.11979 -0.39074 -0.125 -0.40209 C -0.13268 -0.41829 -0.13607 -0.44236 -0.13972 -0.46204 C -0.14063 -0.47315 -0.14219 -0.4831 -0.14362 -0.49375 C -0.14388 -0.51945 -0.14102 -0.57824 -0.14753 -0.61389 C -0.15026 -0.65695 -0.14948 -0.69468 -0.16029 -0.7338 C -0.16224 -0.74028 -0.1638 -0.74954 -0.16628 -0.75509 C -0.17318 -0.7713 -0.16966 -0.76088 -0.175 -0.76921 C -0.17865 -0.77431 -0.18229 -0.78241 -0.18685 -0.78496 C -0.19935 -0.79259 -0.21068 -0.79584 -0.22409 -0.79746 C -0.25052 -0.8132 -0.28073 -0.79977 -0.30847 -0.7956 C -0.32891 -0.78334 -0.34271 -0.79769 -0.35847 -0.8132 C -0.36107 -0.81574 -0.36432 -0.81644 -0.36641 -0.82037 C -0.36979 -0.82639 -0.3724 -0.82871 -0.37709 -0.83079 C -0.38099 -0.83773 -0.38568 -0.83889 -0.38985 -0.84491 C -0.39375 -0.85093 -0.39714 -0.85371 -0.40169 -0.85903 C -0.40365 -0.86158 -0.40638 -0.86065 -0.40847 -0.86273 C -0.41472 -0.86875 -0.41745 -0.87199 -0.42422 -0.875 C -0.4293 -0.88102 -0.43594 -0.88287 -0.44193 -0.88565 C -0.45143 -0.89699 -0.48125 -0.89236 -0.48503 -0.89259 C -0.49518 -0.89884 -0.48386 -0.89259 -0.50951 -0.89259 C -0.55573 -0.89259 -0.60182 -0.89375 -0.64792 -0.89445 C -0.65742 -0.90023 -0.66589 -0.91088 -0.67539 -0.91736 C -0.67852 -0.91968 -0.68073 -0.92431 -0.68412 -0.92431 " pathEditMode="relative" rAng="0" ptsTypes="fffffffffffffffffffffffffffffffffffff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" y="-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01759 C -0.05638 0.01134 -0.05586 0.00416 -0.05938 -0.00463 C -0.06029 -0.00671 -0.06159 -0.0081 -0.0625 -0.01019 C -0.06706 -0.0206 -0.06836 -0.03033 -0.075 -0.03611 C -0.08464 -0.03033 -0.09271 -0.02685 -0.1 -0.01389 C -0.10195 -0.00324 -0.10039 0.00926 -0.10313 0.01944 C -0.10404 0.02291 -0.10938 0.02315 -0.10938 0.02338 C -0.11498 0.02199 -0.1207 0.02222 -0.12604 0.01944 C -0.12722 0.01875 -0.12761 0.01597 -0.12813 0.01389 C -0.13307 -0.00671 -0.12266 0.02407 -0.13333 -0.00463 C -0.13477 -0.00857 -0.13503 -0.01366 -0.13646 -0.01759 C -0.13867 -0.02338 -0.14154 -0.02847 -0.14375 -0.03426 C -0.1444 -0.03611 -0.14466 -0.03912 -0.14583 -0.03982 C -0.15013 -0.04236 -0.14805 -0.04051 -0.15208 -0.04537 C -0.16315 -0.04468 -0.17435 -0.04584 -0.18542 -0.04352 C -0.18672 -0.04329 -0.18724 -0.04005 -0.1875 -0.03796 C -0.18841 -0.02871 -0.18737 -0.01921 -0.18854 -0.01019 C -0.18906 -0.00579 -0.19128 -0.00278 -0.19271 0.00092 C -0.1957 0.00879 -0.19623 0.01643 -0.2 0.02315 C -0.20169 0.03241 -0.20534 0.0368 -0.21042 0.03981 C -0.21862 0.03773 -0.22214 0.03704 -0.22917 0.0287 C -0.23125 0.02616 -0.23542 0.02129 -0.23542 0.02153 C -0.23685 0.01759 -0.23815 0.01389 -0.23958 0.01018 C -0.24505 -0.00417 -0.24219 -0.02477 -0.25104 -0.03611 C -0.25404 -0.03982 -0.25599 -0.04028 -0.25938 -0.04167 C -0.26914 -0.04097 -0.27891 -0.04213 -0.28854 -0.03982 C -0.29219 -0.03889 -0.2918 -0.03056 -0.29271 -0.02685 C -0.29518 -0.0169 -0.29857 -0.01412 -0.30208 -0.00463 C -0.30352 -0.00093 -0.3043 0.0037 -0.30625 0.00648 C -0.31133 0.01342 -0.31693 0.01597 -0.32292 0.01944 C -0.32852 0.02268 -0.33281 0.03079 -0.33854 0.03426 C -0.34037 0.03403 -0.34974 0.0331 -0.35313 0.03055 C -0.35625 0.02824 -0.35768 0.025 -0.36146 0.025 " pathEditMode="relative" rAng="0" ptsTypes="ffffffffffffffffffffffffffffffffA">
                                      <p:cBhvr>
                                        <p:cTn id="5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528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声音的产生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34440" y="2031028"/>
            <a:ext cx="7193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物理实验中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将不可见、不易见的现象转换成可见、易见的现象的方法叫做转换法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比如击鼓时在鼓面撒适量纸屑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会看到纸屑的跳动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将不易观察的鼓面振动转换为容易观察的纸屑的跳动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3" name="图片 12" descr="图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51461"/>
            <a:ext cx="1603116" cy="6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-975360" y="0"/>
            <a:ext cx="43738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声音的传播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661160" y="1507624"/>
            <a:ext cx="656844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大家喜欢看科幻电影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在电影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星球大战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中有这样一个场景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神鹰号飞船在太空将来犯的天狼号击中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神鹰号宇航员听到“轰”的一声巨响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见天狼号被炸毁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得意地笑了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细心的你能发现电影中的科学错误吗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pic>
        <p:nvPicPr>
          <p:cNvPr id="12" name="wj142.jpg" descr="id:2147509623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218746"/>
            <a:ext cx="1379280" cy="1924754"/>
          </a:xfrm>
          <a:prstGeom prst="rect">
            <a:avLst/>
          </a:prstGeom>
        </p:spPr>
      </p:pic>
      <p:pic>
        <p:nvPicPr>
          <p:cNvPr id="13" name="图片 12" descr="图片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88608"/>
            <a:ext cx="1597020" cy="67050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630680" y="3366904"/>
            <a:ext cx="6568440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在太空中没有空气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是真空环境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因为声音的传播是需要介质的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不能在真空中传播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所以天狼号爆炸发出的声音根本无法传到神鹰号上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9852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声音的传播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82880" y="1660024"/>
            <a:ext cx="6568440" cy="3269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周末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爸爸带小明去看电影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小明发现电影院的墙壁凹凸不平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材料类似棉质且有很多小孔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小明很好奇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立即询问工作人员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工作人员说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:“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电影院比较大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会产生回声影响观影效果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所以做得凹凸不平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.”</a:t>
            </a:r>
            <a:b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从物理学角度来讲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这是因为同一束声线被反射到不同的方向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再经过多次反射会减弱回声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另外带孔的墙壁材料有吸音效果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当声音进入小孔后也会多次反射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从而减弱回声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C:\Users\Administrator\Desktop\生活中的物理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" y="953453"/>
            <a:ext cx="1858963" cy="523875"/>
          </a:xfrm>
          <a:prstGeom prst="rect">
            <a:avLst/>
          </a:prstGeom>
          <a:noFill/>
        </p:spPr>
      </p:pic>
      <p:pic>
        <p:nvPicPr>
          <p:cNvPr id="14" name="ee129.jpg" descr="id:2147509666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92480" y="1857029"/>
            <a:ext cx="2351520" cy="1627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声速</a:t>
            </a:r>
          </a:p>
        </p:txBody>
      </p:sp>
      <p:sp>
        <p:nvSpPr>
          <p:cNvPr id="19" name="矩形 18"/>
          <p:cNvSpPr/>
          <p:nvPr/>
        </p:nvSpPr>
        <p:spPr>
          <a:xfrm>
            <a:off x="914400" y="3397384"/>
            <a:ext cx="7056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中国自主研制的新一代隐身战斗机歼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- 20,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开始列装空军作战部队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它的最大速度接近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马赫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马赫是表示速度的量词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一马赫即一倍音速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大约速度相当于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340.3 m/s.</a:t>
            </a:r>
          </a:p>
        </p:txBody>
      </p: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5534"/>
            <a:ext cx="1597020" cy="670505"/>
          </a:xfrm>
          <a:prstGeom prst="rect">
            <a:avLst/>
          </a:prstGeom>
        </p:spPr>
      </p:pic>
      <p:pic>
        <p:nvPicPr>
          <p:cNvPr id="18" name="wj143.jpg" descr="id:2147509687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97800" y="889230"/>
            <a:ext cx="3506760" cy="2486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320040" y="0"/>
            <a:ext cx="20574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声速</a:t>
            </a:r>
          </a:p>
        </p:txBody>
      </p:sp>
      <p:sp>
        <p:nvSpPr>
          <p:cNvPr id="19" name="矩形 18"/>
          <p:cNvSpPr/>
          <p:nvPr/>
        </p:nvSpPr>
        <p:spPr>
          <a:xfrm>
            <a:off x="2270760" y="1035184"/>
            <a:ext cx="46786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人为什么要长两个耳朵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pic>
        <p:nvPicPr>
          <p:cNvPr id="11" name="图片 10" descr="图片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80048"/>
            <a:ext cx="1597020" cy="67050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77240" y="1751464"/>
            <a:ext cx="7787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简单来说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人的双耳的位置在头部的两侧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如果声源不在听音人的正前方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而是偏向一边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那么声源到达两耳的距离就不相等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声音到达两耳的时间就有差异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人们把这种细微的差异与原来存储于大脑的听觉经验进行比较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并迅速作出反应从而辨别出声音的方位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chemeClr val="accent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第二章  声现象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2441615" y="2109691"/>
            <a:ext cx="3785332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2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声音的特性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6C4A"/>
      </a:accent1>
      <a:accent2>
        <a:srgbClr val="5FCACB"/>
      </a:accent2>
      <a:accent3>
        <a:srgbClr val="A0BF0D"/>
      </a:accent3>
      <a:accent4>
        <a:srgbClr val="FDB900"/>
      </a:accent4>
      <a:accent5>
        <a:srgbClr val="319095"/>
      </a:accent5>
      <a:accent6>
        <a:srgbClr val="F5841C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1141</Words>
  <Application>WPS 演示</Application>
  <PresentationFormat>全屏显示(16:9)</PresentationFormat>
  <Paragraphs>70</Paragraphs>
  <Slides>30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User</cp:lastModifiedBy>
  <cp:revision>2</cp:revision>
  <dcterms:created xsi:type="dcterms:W3CDTF">2019-08-19T14:58:28Z</dcterms:created>
  <dcterms:modified xsi:type="dcterms:W3CDTF">2019-09-15T11:50:21Z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2052-11.1.0.8907</vt:lpwstr>
  </property>
</Properties>
</file>