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96" r:id="rId3"/>
    <p:sldId id="277" r:id="rId4"/>
    <p:sldId id="295" r:id="rId5"/>
    <p:sldId id="294" r:id="rId6"/>
    <p:sldId id="293" r:id="rId7"/>
    <p:sldId id="292" r:id="rId8"/>
    <p:sldId id="290" r:id="rId9"/>
    <p:sldId id="291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82" r:id="rId18"/>
    <p:sldId id="281" r:id="rId19"/>
    <p:sldId id="298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3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BA0BE3-90A9-4728-A4FA-E3E3DDCFF63C}" type="datetimeFigureOut">
              <a:rPr lang="zh-CN" altLang="en-US"/>
              <a:pPr>
                <a:defRPr/>
              </a:pPr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124CA67-2A12-4A0C-93B8-9ADF5A5FF6F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8E1139-82B6-472D-AC7C-2B4387229A27}" type="datetimeFigureOut">
              <a:rPr lang="zh-CN" altLang="en-US"/>
              <a:pPr>
                <a:defRPr/>
              </a:pPr>
              <a:t>2018/7/17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0D12E03-34EE-4EDF-A70D-1FAD87F2B73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8BA29FA-A1DE-48E8-9120-9D524A88CA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&#12304;&#32032;&#26448;&#12305;&#12298;&#33021;&#37327;&#30340;&#36716;&#21270;&#21644;&#23432;&#24658;&#12299;&#33021;&#37327;&#30340;&#30456;&#20114;&#36716;&#21270;&#35270;&#39057;&#65288;&#20154;&#25945;&#65289;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2022475" y="2188844"/>
            <a:ext cx="8147050" cy="1350109"/>
            <a:chOff x="-1048865" y="2105678"/>
            <a:chExt cx="8147050" cy="135066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87859" y="2105678"/>
              <a:ext cx="2934928" cy="55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内能的利用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48865" y="2625004"/>
              <a:ext cx="8147050" cy="83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能量的转化和守恒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3823" y="2541941"/>
            <a:ext cx="515902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）拿一个弹力小球由手中释放，观察小球的运动情况。 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4967" y="3042356"/>
            <a:ext cx="8388350" cy="1439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</a:pP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14-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998" y="2691519"/>
            <a:ext cx="5110163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5668" y="3866092"/>
            <a:ext cx="504331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）结合小球在地面弹跳的频闪照片，想一想，为什么它的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会逐渐降低？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丢失了能量？减</a:t>
            </a: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少的机械能到哪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去了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734734" y="817564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41489" y="1742547"/>
            <a:ext cx="2051755" cy="4616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做做想想议议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>
            <a:spLocks noChangeArrowheads="1"/>
          </p:cNvSpPr>
          <p:nvPr/>
        </p:nvSpPr>
        <p:spPr bwMode="auto">
          <a:xfrm>
            <a:off x="1965068" y="2546606"/>
            <a:ext cx="8137525" cy="1736646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大量事实表明，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能量既不会凭空消灭，也不会凭空产生，它只会从一种形式转化为其他形式，或者从一个物体转移到其他物体，而在转化和转移的过程中，能量的总量保持不变。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3312" y="4890991"/>
            <a:ext cx="908755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能量守恒定律是自然界最普遍、最重要的基本定律之一。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540801" y="1425479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645" y="1945747"/>
            <a:ext cx="2333977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．滑冰滑梯的过程中，能量是怎样转化的？遵守能量守恒定律吗？</a:t>
            </a:r>
          </a:p>
        </p:txBody>
      </p:sp>
      <p:pic>
        <p:nvPicPr>
          <p:cNvPr id="7" name="Picture 3" descr="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152" y="1870429"/>
            <a:ext cx="5900501" cy="328859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734734" y="817564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7362" y="5008563"/>
            <a:ext cx="10931172" cy="14957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方法点拨：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根据能量守恒定律，在分析自然现象时，如果发现某种形式的能量减少，一定能找到另一种形式的能量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增加；反之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，当某种形式的能量增大时，也一定可以找到另一种形式的能量减少。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934" y="2092502"/>
            <a:ext cx="3383845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．有人曾设想制造一种不需要动力就能源源不断地对外做功的机器，人们把这种机器叫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永动机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42110" y="3229858"/>
            <a:ext cx="2650067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这种机器有可能制成吗？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48352" y="5058128"/>
            <a:ext cx="31321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一种设想中的永动机</a:t>
            </a:r>
          </a:p>
        </p:txBody>
      </p:sp>
      <p:pic>
        <p:nvPicPr>
          <p:cNvPr id="9" name="Picture 10" descr="1~QKL4U$S88D{G31ZAF`DQ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106" y="1645708"/>
            <a:ext cx="3019425" cy="3421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83266" y="1584502"/>
            <a:ext cx="8316913" cy="1379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．一支向高空瞄准的步枪，扣动扳机后射出一颗子弹，子弹没有击中目标，最后 下落陷在土地中。请你说出以上过程中发生了哪些能量转化。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79" y="3889552"/>
            <a:ext cx="23749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火药的化学能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43966" y="3889552"/>
            <a:ext cx="21605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燃气的内能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63329" y="3889552"/>
            <a:ext cx="23764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子弹的机械能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83829" y="5184952"/>
            <a:ext cx="3673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空气、土地的内能</a:t>
            </a:r>
          </a:p>
        </p:txBody>
      </p: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3984801" y="4120444"/>
            <a:ext cx="433387" cy="158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tailEnd type="triangle" w="med" len="med"/>
          </a:ln>
          <a:effectLst/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6505752" y="4131734"/>
            <a:ext cx="433387" cy="158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H="1">
            <a:off x="6083829" y="4176889"/>
            <a:ext cx="3455987" cy="1295400"/>
          </a:xfrm>
          <a:prstGeom prst="bentConnector5">
            <a:avLst>
              <a:gd name="adj1" fmla="val -6569"/>
              <a:gd name="adj2" fmla="val 49880"/>
              <a:gd name="adj3" fmla="val 106616"/>
            </a:avLst>
          </a:prstGeom>
          <a:noFill/>
          <a:ln w="19050">
            <a:solidFill>
              <a:srgbClr val="CC0000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78289" y="1370013"/>
            <a:ext cx="8388350" cy="2709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．请从能量转化的角度具体说明以下效率的意义。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某太阳能电池工作时的效率是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某电动机工作的效率是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某锂电池充电时效率是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某柴油机工作的效率是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● 某电热水器工作的效率是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7400" y="4531961"/>
            <a:ext cx="8064500" cy="9363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太阳能电池把接收到的太阳辐射的能量的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％转化为电能。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63383" y="1599328"/>
            <a:ext cx="8424863" cy="324008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能量守恒是自然界的基本规律之一，下列能量转化过程中，属于内能的转移的是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（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）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A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用电灯照明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B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光合作用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C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用暖水袋取暖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D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天然气的燃烧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Picture 3" descr="才才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390" y="2943412"/>
            <a:ext cx="33416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66869" y="2060056"/>
            <a:ext cx="9366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22946" y="1568494"/>
            <a:ext cx="8610600" cy="421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4.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下列说法中正确的是（ 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冬天对着手哈气，手变暖是机械能转化为内能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用酒精灯给水加热，是机械能转化为内能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高速行驶的汽车爆胎是很危险的，从能量角度来看，是机械能与内能的相互转化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滑冰时冰刀与冰之间相互摩擦，出现一道痕迹，是内能转化为机械能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24189" y="1680853"/>
            <a:ext cx="6492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84552" y="2463095"/>
            <a:ext cx="1487488" cy="22733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能量之间可以相互转化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0346" y="2500560"/>
            <a:ext cx="1626939" cy="22733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转移和转化的过程中，能的总量是守恒的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6"/>
          <p:cNvGrpSpPr/>
          <p:nvPr/>
        </p:nvGrpSpPr>
        <p:grpSpPr bwMode="auto">
          <a:xfrm>
            <a:off x="6989939" y="2431346"/>
            <a:ext cx="2705100" cy="2273300"/>
            <a:chOff x="0" y="0"/>
            <a:chExt cx="1704" cy="1432"/>
          </a:xfrm>
        </p:grpSpPr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92" y="0"/>
              <a:ext cx="1112" cy="14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依据能量守恒定律，永动机不可能实现</a:t>
              </a:r>
            </a:p>
          </p:txBody>
        </p:sp>
        <p:grpSp>
          <p:nvGrpSpPr>
            <p:cNvPr id="15" name="Group 18"/>
            <p:cNvGrpSpPr/>
            <p:nvPr/>
          </p:nvGrpSpPr>
          <p:grpSpPr bwMode="auto">
            <a:xfrm>
              <a:off x="0" y="275"/>
              <a:ext cx="387" cy="837"/>
              <a:chOff x="0" y="0"/>
              <a:chExt cx="387" cy="837"/>
            </a:xfrm>
          </p:grpSpPr>
          <p:pic>
            <p:nvPicPr>
              <p:cNvPr id="16" name="燕尾形 6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87" cy="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36" y="24"/>
                <a:ext cx="315" cy="7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Group 11"/>
          <p:cNvGrpSpPr/>
          <p:nvPr/>
        </p:nvGrpSpPr>
        <p:grpSpPr bwMode="auto">
          <a:xfrm>
            <a:off x="3823935" y="2957160"/>
            <a:ext cx="615950" cy="1322387"/>
            <a:chOff x="0" y="0"/>
            <a:chExt cx="388" cy="833"/>
          </a:xfrm>
        </p:grpSpPr>
        <p:pic>
          <p:nvPicPr>
            <p:cNvPr id="19" name="燕尾形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1800">
                <a:latin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84206" y="2042089"/>
            <a:ext cx="7551175" cy="267765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  <a:effectLst>
            <a:innerShdw blurRad="292100" dist="101600" dir="27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动脑学物理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课后完成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P30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题要求写一篇小文章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复习本章内容，整理本章知识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19489" y="2252196"/>
            <a:ext cx="9733936" cy="32478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了解能量及其存在的多种形式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知道能量的转移和转化，能解释一些常见现象中的测功机转化过程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理解能量守恒定律，有用能量守恒定律的观点分析物理现象的意识，体会能量守恒定律的普适性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46451" y="139153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5246" y="1855434"/>
            <a:ext cx="8589757" cy="3653543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、改变物体内能的方法有两种，分别是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和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。它们本质上的区别是：热传递是能量的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，做功是能量的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</a:p>
          <a:p>
            <a:pPr marL="228600" marR="0" lvl="0" indent="-228600" algn="l" defTabSz="914400" rtl="0" eaLnBrk="0" fontAlgn="base" latinLnBrk="0" hangingPunct="0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、热机是把</a:t>
            </a:r>
            <a:r>
              <a:rPr kumimoji="0" lang="zh-CN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能转化为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能的机器。</a:t>
            </a:r>
          </a:p>
          <a:p>
            <a:pPr marL="228600" marR="0" lvl="0" indent="-228600" algn="l" defTabSz="914400" rtl="0" eaLnBrk="0" fontAlgn="base" latinLnBrk="0" hangingPunct="0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、在汽油机的压缩冲程中</a:t>
            </a:r>
            <a:r>
              <a:rPr kumimoji="0" lang="en-US" altLang="zh-CN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  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能转化为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能，做功冲程中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能转化为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_____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能。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51224" y="3523543"/>
            <a:ext cx="11191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80415" y="3512254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71850" y="2875082"/>
            <a:ext cx="11906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562673" y="2377192"/>
            <a:ext cx="11191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转移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813270" y="1876248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298442" y="1864960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热传递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428191" y="4108802"/>
            <a:ext cx="11191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862475" y="4626910"/>
            <a:ext cx="11191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095587" y="4626911"/>
            <a:ext cx="5762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486120" y="4165246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29651" y="1250416"/>
            <a:ext cx="664191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你知道的能量有哪些？请列举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20241" y="2931896"/>
            <a:ext cx="805462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热机是将内能转化为机械能的装置。你还知道那些能量之间可以相互转化？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2732088" y="1624013"/>
            <a:ext cx="3241675" cy="2570163"/>
            <a:chOff x="0" y="0"/>
            <a:chExt cx="2042" cy="161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1" y="1328"/>
              <a:ext cx="1587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拉长的橡皮筋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42" cy="136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6814" y="1622497"/>
            <a:ext cx="2096911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你能说出下面物体都具有什么形式的能量吗？</a:t>
            </a:r>
          </a:p>
        </p:txBody>
      </p:sp>
      <p:grpSp>
        <p:nvGrpSpPr>
          <p:cNvPr id="10" name="Group 8"/>
          <p:cNvGrpSpPr/>
          <p:nvPr/>
        </p:nvGrpSpPr>
        <p:grpSpPr bwMode="auto">
          <a:xfrm>
            <a:off x="4964113" y="1624013"/>
            <a:ext cx="3240087" cy="2540745"/>
            <a:chOff x="0" y="0"/>
            <a:chExt cx="2041" cy="1661"/>
          </a:xfrm>
        </p:grpSpPr>
        <p:pic>
          <p:nvPicPr>
            <p:cNvPr id="11" name="Picture 9" descr="重力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041" cy="140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63" y="1359"/>
              <a:ext cx="1270" cy="3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山巅的危石</a:t>
              </a: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7988300" y="1624013"/>
            <a:ext cx="2952750" cy="2613799"/>
            <a:chOff x="0" y="0"/>
            <a:chExt cx="1950" cy="170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" y="1406"/>
              <a:ext cx="1315" cy="3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运动的足球</a:t>
              </a:r>
            </a:p>
          </p:txBody>
        </p:sp>
        <p:pic>
          <p:nvPicPr>
            <p:cNvPr id="15" name="Picture 14" descr="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50" cy="141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 bwMode="auto">
          <a:xfrm>
            <a:off x="2732088" y="4216401"/>
            <a:ext cx="3527425" cy="2641599"/>
            <a:chOff x="0" y="0"/>
            <a:chExt cx="2222" cy="1664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" y="1373"/>
              <a:ext cx="2177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西藏羊八井地热池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996" cy="1343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 bwMode="auto">
          <a:xfrm>
            <a:off x="5108575" y="4216401"/>
            <a:ext cx="3600450" cy="2581105"/>
            <a:chOff x="0" y="0"/>
            <a:chExt cx="2359" cy="1436"/>
          </a:xfrm>
        </p:grpSpPr>
        <p:pic>
          <p:nvPicPr>
            <p:cNvPr id="20" name="Picture 19" descr="14-3-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359" cy="117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8" y="1179"/>
              <a:ext cx="1224" cy="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食  物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 bwMode="auto">
          <a:xfrm>
            <a:off x="7700963" y="4216401"/>
            <a:ext cx="3527425" cy="2549524"/>
            <a:chOff x="0" y="0"/>
            <a:chExt cx="2222" cy="1606"/>
          </a:xfrm>
        </p:grpSpPr>
        <p:pic>
          <p:nvPicPr>
            <p:cNvPr id="23" name="Picture 22" descr="光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222" cy="131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9" y="1315"/>
              <a:ext cx="1494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太阳光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2825044" y="891823"/>
            <a:ext cx="2031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一、认识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18911" y="3881968"/>
            <a:ext cx="2096911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常见的能量有：机械能、电能、内能、化学能、太阳能等</a:t>
            </a:r>
            <a:endParaRPr lang="zh-CN" altLang="en-US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825044" y="891823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21933" y="2392363"/>
            <a:ext cx="8388350" cy="16573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来回迅速摩擦双手。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　　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．用钢笔杆在头发或毛衣上摩擦后再靠近细小的纸片。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46111" y="3635728"/>
            <a:ext cx="8101013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观察</a:t>
            </a:r>
            <a:r>
              <a:rPr lang="en-US" sz="2400" dirty="0" err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实验发生的现象，讨论发生了哪些能量转化</a:t>
            </a:r>
            <a:r>
              <a:rPr 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21933" y="4519965"/>
            <a:ext cx="7885113" cy="154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你还能举出一些你认为发生了能量转化的例子吗？</a:t>
            </a:r>
            <a:r>
              <a:rPr lang="en-US" sz="2400" dirty="0" err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请说出你认为发生的能量转化</a:t>
            </a:r>
            <a:r>
              <a:rPr 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21933" y="1744663"/>
            <a:ext cx="3276600" cy="4616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想想做做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9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7377" y="2524070"/>
            <a:ext cx="180622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各种形式的能可以互相转化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81956" y="4224458"/>
            <a:ext cx="30028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机械能转化为内能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10667" y="5891510"/>
            <a:ext cx="292876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机械能转化为电能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83222" y="5956068"/>
            <a:ext cx="26597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电能转化为机械能</a:t>
            </a:r>
          </a:p>
        </p:txBody>
      </p:sp>
      <p:grpSp>
        <p:nvGrpSpPr>
          <p:cNvPr id="10" name="Group 17"/>
          <p:cNvGrpSpPr/>
          <p:nvPr/>
        </p:nvGrpSpPr>
        <p:grpSpPr bwMode="auto">
          <a:xfrm>
            <a:off x="7943144" y="2494613"/>
            <a:ext cx="3268663" cy="3251200"/>
            <a:chOff x="3560" y="1769"/>
            <a:chExt cx="2059" cy="204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0" y="2387"/>
              <a:ext cx="2059" cy="143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758" y="1769"/>
              <a:ext cx="1732" cy="5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电动机带动水泵把地下水送到地面</a:t>
              </a: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5461353" y="1690985"/>
            <a:ext cx="2266950" cy="4129087"/>
            <a:chOff x="2018" y="829"/>
            <a:chExt cx="1428" cy="2601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2093" y="829"/>
              <a:ext cx="1293" cy="7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水电站里水轮机带动发电机发电</a:t>
              </a:r>
            </a:p>
          </p:txBody>
        </p:sp>
        <p:pic>
          <p:nvPicPr>
            <p:cNvPr id="15" name="Picture 11" descr="水力发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8" y="1343"/>
              <a:ext cx="1428" cy="2087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</p:spPr>
        </p:pic>
      </p:grpSp>
      <p:grpSp>
        <p:nvGrpSpPr>
          <p:cNvPr id="16" name="Group 12"/>
          <p:cNvGrpSpPr/>
          <p:nvPr/>
        </p:nvGrpSpPr>
        <p:grpSpPr bwMode="auto">
          <a:xfrm>
            <a:off x="2653066" y="1716385"/>
            <a:ext cx="2663825" cy="2603499"/>
            <a:chOff x="0" y="0"/>
            <a:chExt cx="1678" cy="1640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8" y="1349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钻木取火</a:t>
              </a:r>
            </a:p>
          </p:txBody>
        </p:sp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678" cy="1329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</p:spPr>
        </p:pic>
      </p:grp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2825044" y="891823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4-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932" y="997479"/>
            <a:ext cx="65532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3400" y="2295877"/>
            <a:ext cx="220980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尝试一下，按图中给出的实例，你能做些补充吗？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734733" y="1061156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 bwMode="auto">
          <a:xfrm>
            <a:off x="229044" y="1646786"/>
            <a:ext cx="4313241" cy="2410160"/>
            <a:chOff x="0" y="0"/>
            <a:chExt cx="1949" cy="1630"/>
          </a:xfrm>
        </p:grpSpPr>
        <p:pic>
          <p:nvPicPr>
            <p:cNvPr id="7" name="Picture 4" descr="太阳能热水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949" cy="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40" y="101"/>
              <a:ext cx="885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太阳能热水器</a:t>
              </a:r>
            </a:p>
          </p:txBody>
        </p:sp>
      </p:grp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825044" y="891823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二、能量的转化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4" descr="1186298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259" y="1483392"/>
            <a:ext cx="3804502" cy="253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26694" y="2506422"/>
            <a:ext cx="27763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机械能转化为内能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5765" y="1576858"/>
            <a:ext cx="31686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摩擦生热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57239" y="2461144"/>
            <a:ext cx="711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" name="Picture 4" descr="01000000000000119089015012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6838" y="1010761"/>
            <a:ext cx="3456998" cy="32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936324" y="987176"/>
            <a:ext cx="231422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用电暖气取暖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911449" y="2484297"/>
            <a:ext cx="2616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电能转化为内能</a:t>
            </a:r>
          </a:p>
        </p:txBody>
      </p:sp>
      <p:pic>
        <p:nvPicPr>
          <p:cNvPr id="18" name="Picture 3" descr="46BGMS5P1GF12L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783" y="3978131"/>
            <a:ext cx="3792537" cy="26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90167" y="4498306"/>
            <a:ext cx="295768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机械能转化为电能</a:t>
            </a:r>
          </a:p>
        </p:txBody>
      </p:sp>
      <p:grpSp>
        <p:nvGrpSpPr>
          <p:cNvPr id="20" name="Group 3"/>
          <p:cNvGrpSpPr/>
          <p:nvPr/>
        </p:nvGrpSpPr>
        <p:grpSpPr bwMode="auto">
          <a:xfrm>
            <a:off x="4367566" y="4114801"/>
            <a:ext cx="4182074" cy="2514600"/>
            <a:chOff x="-1247" y="543"/>
            <a:chExt cx="2736" cy="2448"/>
          </a:xfrm>
        </p:grpSpPr>
        <p:pic>
          <p:nvPicPr>
            <p:cNvPr id="21" name="Picture 4" descr="QQ截图201112141107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247" y="543"/>
              <a:ext cx="2736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-465" y="588"/>
              <a:ext cx="1097" cy="3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灯泡发光</a:t>
              </a: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756255" y="6014249"/>
            <a:ext cx="3351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电能转化为光能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75591" y="2669735"/>
            <a:ext cx="38329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太阳能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转化为内能</a:t>
            </a:r>
          </a:p>
        </p:txBody>
      </p:sp>
      <p:sp>
        <p:nvSpPr>
          <p:cNvPr id="24" name="横卷形 23"/>
          <p:cNvSpPr/>
          <p:nvPr/>
        </p:nvSpPr>
        <p:spPr bwMode="auto">
          <a:xfrm>
            <a:off x="8976360" y="5044440"/>
            <a:ext cx="2606040" cy="111252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file"/>
              </a:rPr>
              <a:t>还有吗？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4" grpId="0"/>
      <p:bldP spid="17" grpId="0" autoUpdateAnimBg="0"/>
      <p:bldP spid="19" grpId="0"/>
      <p:bldP spid="23" grpId="0" autoUpdateAnimBg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776</Words>
  <Application>Microsoft Office PowerPoint</Application>
  <PresentationFormat>自定义</PresentationFormat>
  <Paragraphs>104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451</cp:revision>
  <dcterms:created xsi:type="dcterms:W3CDTF">2013-07-01T03:05:00Z</dcterms:created>
  <dcterms:modified xsi:type="dcterms:W3CDTF">2018-07-17T04:22:49Z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