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321" r:id="rId3"/>
    <p:sldId id="322" r:id="rId4"/>
    <p:sldId id="323" r:id="rId5"/>
    <p:sldId id="316" r:id="rId6"/>
    <p:sldId id="317" r:id="rId7"/>
    <p:sldId id="318" r:id="rId8"/>
    <p:sldId id="319" r:id="rId9"/>
    <p:sldId id="259" r:id="rId10"/>
    <p:sldId id="260" r:id="rId11"/>
    <p:sldId id="261" r:id="rId12"/>
    <p:sldId id="263" r:id="rId13"/>
    <p:sldId id="264" r:id="rId14"/>
    <p:sldId id="289" r:id="rId15"/>
    <p:sldId id="265" r:id="rId16"/>
    <p:sldId id="266" r:id="rId17"/>
    <p:sldId id="262" r:id="rId18"/>
    <p:sldId id="268" r:id="rId19"/>
    <p:sldId id="269" r:id="rId20"/>
    <p:sldId id="270" r:id="rId21"/>
    <p:sldId id="271" r:id="rId22"/>
    <p:sldId id="272" r:id="rId23"/>
    <p:sldId id="273" r:id="rId24"/>
    <p:sldId id="276" r:id="rId25"/>
    <p:sldId id="277" r:id="rId26"/>
    <p:sldId id="278" r:id="rId27"/>
    <p:sldId id="279" r:id="rId28"/>
    <p:sldId id="280" r:id="rId29"/>
    <p:sldId id="281" r:id="rId30"/>
    <p:sldId id="283" r:id="rId31"/>
    <p:sldId id="285" r:id="rId32"/>
    <p:sldId id="286" r:id="rId33"/>
    <p:sldId id="320" r:id="rId34"/>
    <p:sldId id="324" r:id="rId35"/>
    <p:sldId id="288" r:id="rId36"/>
    <p:sldId id="325" r:id="rId37"/>
  </p:sldIdLst>
  <p:sldSz cx="12192000" cy="6858000"/>
  <p:notesSz cx="6858000" cy="9144000"/>
  <p:custDataLst>
    <p:tags r:id="rId3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CC"/>
    <a:srgbClr val="1552D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987" autoAdjust="0"/>
    <p:restoredTop sz="94660"/>
  </p:normalViewPr>
  <p:slideViewPr>
    <p:cSldViewPr snapToGrid="0">
      <p:cViewPr varScale="1">
        <p:scale>
          <a:sx n="55" d="100"/>
          <a:sy n="55" d="100"/>
        </p:scale>
        <p:origin x="-108" y="-174"/>
      </p:cViewPr>
      <p:guideLst>
        <p:guide orient="horz" pos="2160"/>
        <p:guide pos="385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8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2018/6/20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2018/6/20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2018/6/20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2018/6/20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2018/6/20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2018/6/20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2018/6/20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2018/6/20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2018/6/20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2018/6/20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2018/6/20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pPr/>
              <a:t>2018/6/20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gif"/><Relationship Id="rId4" Type="http://schemas.openxmlformats.org/officeDocument/2006/relationships/image" Target="../media/image8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10879" y="0"/>
            <a:ext cx="9144000" cy="69056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292" name="Rectangle 1"/>
          <p:cNvSpPr/>
          <p:nvPr/>
        </p:nvSpPr>
        <p:spPr>
          <a:xfrm>
            <a:off x="3883660" y="1857058"/>
            <a:ext cx="4297680" cy="1753235"/>
          </a:xfrm>
          <a:prstGeom prst="rect">
            <a:avLst/>
          </a:prstGeom>
          <a:noFill/>
          <a:ln w="9525">
            <a:noFill/>
          </a:ln>
        </p:spPr>
        <p:txBody>
          <a:bodyPr wrap="none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600" dirty="0">
                <a:solidFill>
                  <a:srgbClr val="FF0000"/>
                </a:solidFill>
                <a:latin typeface="黑体" panose="02010600030101010101" pitchFamily="49" charset="-122"/>
              </a:rPr>
              <a:t>梦想是拿来超越的！</a:t>
            </a:r>
          </a:p>
          <a:p>
            <a:pPr algn="ctr" eaLnBrk="0" hangingPunct="0">
              <a:lnSpc>
                <a:spcPct val="150000"/>
              </a:lnSpc>
            </a:pPr>
            <a:r>
              <a:rPr lang="zh-CN" altLang="en-US" sz="3600" dirty="0">
                <a:solidFill>
                  <a:srgbClr val="FF0000"/>
                </a:solidFill>
                <a:latin typeface="黑体" panose="02010600030101010101" pitchFamily="49" charset="-122"/>
              </a:rPr>
              <a:t>你是最优秀的！ </a:t>
            </a:r>
          </a:p>
        </p:txBody>
      </p:sp>
      <p:sp>
        <p:nvSpPr>
          <p:cNvPr id="5" name="矩形 4"/>
          <p:cNvSpPr/>
          <p:nvPr/>
        </p:nvSpPr>
        <p:spPr>
          <a:xfrm>
            <a:off x="3791742" y="4077070"/>
            <a:ext cx="4608512" cy="922020"/>
          </a:xfrm>
          <a:prstGeom prst="rect">
            <a:avLst/>
          </a:prstGeom>
          <a:noFill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5400" b="0" i="0" u="none" strike="noStrike" kern="1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黑体" panose="02010600030101010101" pitchFamily="49" charset="-122"/>
                <a:ea typeface="黑体" panose="02010600030101010101" pitchFamily="49" charset="-122"/>
                <a:cs typeface="+mn-cs"/>
              </a:rPr>
              <a:t>欢迎同学们</a:t>
            </a:r>
            <a:r>
              <a:rPr kumimoji="0" lang="en-US" altLang="zh-CN" sz="5400" b="0" i="0" u="none" strike="noStrike" kern="1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黑体" panose="02010600030101010101" pitchFamily="49" charset="-122"/>
                <a:ea typeface="黑体" panose="02010600030101010101" pitchFamily="49" charset="-122"/>
                <a:cs typeface="+mn-cs"/>
              </a:rPr>
              <a:t>!</a:t>
            </a:r>
            <a:endParaRPr kumimoji="0" lang="zh-CN" altLang="en-US" sz="5400" b="0" i="0" u="none" strike="noStrike" kern="10" cap="none" spc="0" normalizeH="0" baseline="0" noProof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C0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uLnTx/>
              <a:uFillTx/>
              <a:latin typeface="黑体" panose="02010600030101010101" pitchFamily="49" charset="-122"/>
              <a:ea typeface="黑体" panose="02010600030101010101" pitchFamily="49" charset="-122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7" name="Picture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27350" y="4941888"/>
            <a:ext cx="7127875" cy="14541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ext Box 9"/>
          <p:cNvSpPr txBox="1"/>
          <p:nvPr/>
        </p:nvSpPr>
        <p:spPr>
          <a:xfrm>
            <a:off x="2066811" y="4024427"/>
            <a:ext cx="8172450" cy="249299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400" b="1" dirty="0" smtClean="0">
                <a:solidFill>
                  <a:srgbClr val="EF4511"/>
                </a:solidFill>
                <a:latin typeface="Times New Roman" panose="02020603050405020304" pitchFamily="18" charset="0"/>
              </a:rPr>
              <a:t>物理学（</a:t>
            </a:r>
            <a:r>
              <a:rPr lang="en-US" altLang="zh-CN" sz="4400" b="1" dirty="0" smtClean="0">
                <a:solidFill>
                  <a:srgbClr val="EF4511"/>
                </a:solidFill>
                <a:latin typeface="Times New Roman" panose="02020603050405020304" pitchFamily="18" charset="0"/>
              </a:rPr>
              <a:t>Physics</a:t>
            </a:r>
            <a:r>
              <a:rPr lang="zh-CN" altLang="en-US" sz="4400" b="1" dirty="0" smtClean="0">
                <a:solidFill>
                  <a:srgbClr val="EF4511"/>
                </a:solidFill>
                <a:latin typeface="Times New Roman" panose="02020603050405020304" pitchFamily="18" charset="0"/>
              </a:rPr>
              <a:t>）</a:t>
            </a:r>
            <a:r>
              <a:rPr lang="zh-CN" altLang="en-US" sz="36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楷体_GB2312" panose="02010609030101010101" charset="-122"/>
              </a:rPr>
              <a:t>是研究物质世界最基本的结构、最普遍的相互作用、最一般的运动规律及所使用的实验手段和思维方法的</a:t>
            </a:r>
            <a:r>
              <a:rPr lang="zh-CN" altLang="en-US" sz="4000" b="1" dirty="0" smtClean="0">
                <a:solidFill>
                  <a:srgbClr val="CC0099"/>
                </a:solidFill>
                <a:latin typeface="Times New Roman" panose="02020603050405020304" pitchFamily="18" charset="0"/>
                <a:ea typeface="楷体_GB2312" panose="02010609030101010101" charset="-122"/>
              </a:rPr>
              <a:t>自然科学</a:t>
            </a:r>
            <a:r>
              <a:rPr lang="zh-CN" altLang="en-US" sz="3600" b="1" dirty="0" smtClean="0">
                <a:solidFill>
                  <a:srgbClr val="0000FF"/>
                </a:solidFill>
                <a:latin typeface="Times New Roman" panose="02020603050405020304" pitchFamily="18" charset="0"/>
                <a:ea typeface="楷体_GB2312" panose="02010609030101010101" charset="-122"/>
              </a:rPr>
              <a:t>。</a:t>
            </a:r>
            <a:r>
              <a:rPr lang="zh-CN" altLang="en-US" sz="3600" dirty="0" smtClean="0">
                <a:latin typeface="Times New Roman" panose="02020603050405020304" pitchFamily="18" charset="0"/>
              </a:rPr>
              <a:t> </a:t>
            </a:r>
            <a:endParaRPr lang="zh-CN" altLang="en-US" sz="3600" dirty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苹果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9365" y="1301312"/>
            <a:ext cx="5222449" cy="5316304"/>
          </a:xfrm>
          <a:prstGeom prst="rect">
            <a:avLst/>
          </a:prstGeom>
        </p:spPr>
      </p:pic>
      <p:pic>
        <p:nvPicPr>
          <p:cNvPr id="3" name="图片 2" descr="气球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4433" y="650450"/>
            <a:ext cx="4599371" cy="3048635"/>
          </a:xfrm>
          <a:prstGeom prst="rect">
            <a:avLst/>
          </a:prstGeom>
        </p:spPr>
      </p:pic>
      <p:pic>
        <p:nvPicPr>
          <p:cNvPr id="4" name="图片 3" descr="过山车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62713" y="3809365"/>
            <a:ext cx="4555419" cy="3048635"/>
          </a:xfrm>
          <a:prstGeom prst="rect">
            <a:avLst/>
          </a:prstGeom>
        </p:spPr>
      </p:pic>
      <p:sp>
        <p:nvSpPr>
          <p:cNvPr id="5" name="Rectangle 14"/>
          <p:cNvSpPr/>
          <p:nvPr/>
        </p:nvSpPr>
        <p:spPr>
          <a:xfrm>
            <a:off x="405352" y="377073"/>
            <a:ext cx="5656083" cy="707886"/>
          </a:xfrm>
          <a:prstGeom prst="rect">
            <a:avLst/>
          </a:prstGeom>
          <a:solidFill>
            <a:schemeClr val="bg1"/>
          </a:solidFill>
          <a:ln w="76200" cap="flat" cmpd="tri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  <a:effectLst>
            <a:outerShdw dist="107763" dir="2699999" algn="ctr" rotWithShape="0">
              <a:srgbClr val="808080">
                <a:alpha val="50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zh-CN" altLang="en-US" sz="4000" dirty="0">
                <a:solidFill>
                  <a:schemeClr val="tx2"/>
                </a:solidFill>
                <a:latin typeface="Arial" panose="020B0604020202020204" pitchFamily="34" charset="0"/>
              </a:rPr>
              <a:t>一、物理是研究什么的？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571241" y="1847654"/>
            <a:ext cx="116892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800" b="1" dirty="0" smtClean="0">
                <a:solidFill>
                  <a:srgbClr val="7030A0"/>
                </a:solidFill>
                <a:latin typeface="方正舒体" pitchFamily="2" charset="-122"/>
                <a:ea typeface="方正舒体" pitchFamily="2" charset="-122"/>
              </a:rPr>
              <a:t>力</a:t>
            </a:r>
            <a:endParaRPr lang="zh-CN" altLang="en-US" sz="8800" b="1" dirty="0">
              <a:solidFill>
                <a:srgbClr val="7030A0"/>
              </a:solidFill>
              <a:latin typeface="方正舒体" pitchFamily="2" charset="-122"/>
              <a:ea typeface="方正舒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水壶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13815" y="1381760"/>
            <a:ext cx="3646805" cy="3822065"/>
          </a:xfrm>
          <a:prstGeom prst="rect">
            <a:avLst/>
          </a:prstGeom>
        </p:spPr>
      </p:pic>
      <p:pic>
        <p:nvPicPr>
          <p:cNvPr id="3" name="图片 2" descr="冒气的雪糕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492115" y="3063240"/>
            <a:ext cx="5328285" cy="32289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995447" y="754144"/>
            <a:ext cx="195135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800" b="1" dirty="0" smtClean="0">
                <a:solidFill>
                  <a:srgbClr val="FF0000"/>
                </a:solidFill>
                <a:latin typeface="方正舒体" pitchFamily="2" charset="-122"/>
                <a:ea typeface="方正舒体" pitchFamily="2" charset="-122"/>
              </a:rPr>
              <a:t>热</a:t>
            </a:r>
            <a:endParaRPr lang="zh-CN" altLang="en-US" sz="8800" b="1" dirty="0">
              <a:solidFill>
                <a:srgbClr val="FF0000"/>
              </a:solidFill>
              <a:latin typeface="方正舒体" pitchFamily="2" charset="-122"/>
              <a:ea typeface="方正舒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声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6763" y="3821587"/>
            <a:ext cx="4554620" cy="3036413"/>
          </a:xfrm>
          <a:prstGeom prst="rect">
            <a:avLst/>
          </a:prstGeom>
        </p:spPr>
      </p:pic>
      <p:pic>
        <p:nvPicPr>
          <p:cNvPr id="6" name="图片 5" descr="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43322" y="502894"/>
            <a:ext cx="4216400" cy="3175000"/>
          </a:xfrm>
          <a:prstGeom prst="rect">
            <a:avLst/>
          </a:prstGeom>
        </p:spPr>
      </p:pic>
      <p:pic>
        <p:nvPicPr>
          <p:cNvPr id="7" name="图片 6" descr="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52007" y="754144"/>
            <a:ext cx="5734639" cy="532614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713402" y="707010"/>
            <a:ext cx="129147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800" b="1" dirty="0" smtClean="0">
                <a:solidFill>
                  <a:srgbClr val="FF0000"/>
                </a:solidFill>
                <a:latin typeface="方正舒体" pitchFamily="2" charset="-122"/>
                <a:ea typeface="方正舒体" pitchFamily="2" charset="-122"/>
              </a:rPr>
              <a:t>声</a:t>
            </a:r>
            <a:endParaRPr lang="zh-CN" altLang="en-US" sz="8800" b="1" dirty="0">
              <a:solidFill>
                <a:srgbClr val="FF0000"/>
              </a:solidFill>
              <a:latin typeface="方正舒体" pitchFamily="2" charset="-122"/>
              <a:ea typeface="方正舒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daoying 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4949" y="0"/>
            <a:ext cx="4538069" cy="3252247"/>
          </a:xfrm>
          <a:prstGeom prst="rect">
            <a:avLst/>
          </a:prstGeom>
        </p:spPr>
      </p:pic>
      <p:pic>
        <p:nvPicPr>
          <p:cNvPr id="3" name="图片 2" descr="caiho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06201" y="0"/>
            <a:ext cx="4712818" cy="3148553"/>
          </a:xfrm>
          <a:prstGeom prst="rect">
            <a:avLst/>
          </a:prstGeom>
        </p:spPr>
      </p:pic>
      <p:pic>
        <p:nvPicPr>
          <p:cNvPr id="4" name="图片 3" descr="haishishenlou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0301" y="3432084"/>
            <a:ext cx="4551575" cy="3425916"/>
          </a:xfrm>
          <a:prstGeom prst="rect">
            <a:avLst/>
          </a:prstGeom>
        </p:spPr>
      </p:pic>
      <p:pic>
        <p:nvPicPr>
          <p:cNvPr id="5" name="图片 4" descr="狗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17236" y="3497344"/>
            <a:ext cx="4713403" cy="336065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429839" y="1319753"/>
            <a:ext cx="147058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8800" b="1" dirty="0" smtClean="0">
                <a:solidFill>
                  <a:srgbClr val="FF0000"/>
                </a:solidFill>
                <a:latin typeface="方正舒体" pitchFamily="2" charset="-122"/>
                <a:ea typeface="方正舒体" pitchFamily="2" charset="-122"/>
              </a:rPr>
              <a:t>光</a:t>
            </a:r>
            <a:endParaRPr lang="zh-CN" altLang="en-US" sz="8800" b="1" dirty="0">
              <a:solidFill>
                <a:srgbClr val="FF0000"/>
              </a:solidFill>
              <a:latin typeface="方正舒体" pitchFamily="2" charset="-122"/>
              <a:ea typeface="方正舒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灯火辉煌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8474" y="3469064"/>
            <a:ext cx="4468305" cy="3388936"/>
          </a:xfrm>
          <a:prstGeom prst="rect">
            <a:avLst/>
          </a:prstGeom>
        </p:spPr>
      </p:pic>
      <p:pic>
        <p:nvPicPr>
          <p:cNvPr id="5" name="图片 4" descr="城市夜景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669" y="-1"/>
            <a:ext cx="4762500" cy="3252247"/>
          </a:xfrm>
          <a:prstGeom prst="rect">
            <a:avLst/>
          </a:prstGeom>
        </p:spPr>
      </p:pic>
      <p:pic>
        <p:nvPicPr>
          <p:cNvPr id="7" name="Picture 9" descr="闪电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19653" y="3463681"/>
            <a:ext cx="4751109" cy="328825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爆炸形 1 7"/>
          <p:cNvSpPr/>
          <p:nvPr/>
        </p:nvSpPr>
        <p:spPr>
          <a:xfrm>
            <a:off x="612742" y="650450"/>
            <a:ext cx="4788817" cy="2469823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TextBox 5"/>
          <p:cNvSpPr txBox="1"/>
          <p:nvPr/>
        </p:nvSpPr>
        <p:spPr>
          <a:xfrm>
            <a:off x="2055043" y="923826"/>
            <a:ext cx="25640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9600" b="1" dirty="0" smtClean="0">
                <a:solidFill>
                  <a:srgbClr val="FF0000"/>
                </a:solidFill>
                <a:latin typeface="方正舒体" pitchFamily="2" charset="-122"/>
                <a:ea typeface="方正舒体" pitchFamily="2" charset="-122"/>
              </a:rPr>
              <a:t>电</a:t>
            </a:r>
            <a:endParaRPr lang="zh-CN" altLang="en-US" sz="9600" b="1" dirty="0">
              <a:solidFill>
                <a:srgbClr val="FF0000"/>
              </a:solidFill>
              <a:latin typeface="方正舒体" pitchFamily="2" charset="-122"/>
              <a:ea typeface="方正舒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image00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00825" y="4221163"/>
            <a:ext cx="2232025" cy="24209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5" name="Picture 3" descr="树挂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03613" y="4724400"/>
            <a:ext cx="2520950" cy="18923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6" name="Picture 6" descr="蝉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63750" y="3213100"/>
            <a:ext cx="1674813" cy="22304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7" name="Picture 7" descr="死海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079875" y="2636838"/>
            <a:ext cx="2735263" cy="1930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8" name="Picture 9" descr="闪电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464425" y="2420938"/>
            <a:ext cx="2630488" cy="19732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9" name="Rectangle 2"/>
          <p:cNvSpPr/>
          <p:nvPr/>
        </p:nvSpPr>
        <p:spPr>
          <a:xfrm>
            <a:off x="1919288" y="1277938"/>
            <a:ext cx="8353425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eaLnBrk="0" hangingPunct="0"/>
            <a:r>
              <a:rPr lang="zh-CN" altLang="en-US" sz="2800" b="1" dirty="0">
                <a:solidFill>
                  <a:srgbClr val="0066CC"/>
                </a:solidFill>
                <a:latin typeface="楷体" pitchFamily="49" charset="-122"/>
                <a:ea typeface="楷体" pitchFamily="49" charset="-122"/>
              </a:rPr>
              <a:t>　　物理是研究关于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声、热、光、力、电</a:t>
            </a:r>
            <a:r>
              <a:rPr lang="zh-CN" altLang="en-US" sz="2800" b="1" dirty="0">
                <a:solidFill>
                  <a:srgbClr val="0066CC"/>
                </a:solidFill>
                <a:latin typeface="楷体" pitchFamily="49" charset="-122"/>
                <a:ea typeface="楷体" pitchFamily="49" charset="-122"/>
              </a:rPr>
              <a:t>等现象的自然科学。</a:t>
            </a:r>
            <a:r>
              <a:rPr lang="en-US" altLang="zh-CN" sz="2800" b="1">
                <a:solidFill>
                  <a:srgbClr val="0066CC"/>
                </a:solidFill>
                <a:latin typeface="楷体" pitchFamily="49" charset="-122"/>
                <a:ea typeface="楷体" pitchFamily="49" charset="-122"/>
              </a:rPr>
              <a:t> </a:t>
            </a:r>
          </a:p>
        </p:txBody>
      </p:sp>
      <p:sp>
        <p:nvSpPr>
          <p:cNvPr id="18440" name="Rectangle 14"/>
          <p:cNvSpPr/>
          <p:nvPr/>
        </p:nvSpPr>
        <p:spPr>
          <a:xfrm>
            <a:off x="1992313" y="333375"/>
            <a:ext cx="6480175" cy="706755"/>
          </a:xfrm>
          <a:prstGeom prst="rect">
            <a:avLst/>
          </a:prstGeom>
          <a:solidFill>
            <a:schemeClr val="bg1"/>
          </a:solidFill>
          <a:ln w="76200" cap="flat" cmpd="tri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  <a:effectLst>
            <a:outerShdw dist="107763" dir="2699999" algn="ctr" rotWithShape="0">
              <a:srgbClr val="808080">
                <a:alpha val="50000"/>
              </a:srgbClr>
            </a:outerShdw>
          </a:effectLst>
        </p:spPr>
        <p:txBody>
          <a:bodyPr>
            <a:spAutoFit/>
          </a:bodyPr>
          <a:lstStyle/>
          <a:p>
            <a:pPr algn="ctr"/>
            <a:r>
              <a:rPr lang="zh-CN" altLang="en-US" sz="4000" dirty="0">
                <a:solidFill>
                  <a:schemeClr val="tx2"/>
                </a:solidFill>
                <a:latin typeface="Arial" panose="020B0604020202020204" pitchFamily="34" charset="0"/>
              </a:rPr>
              <a:t>一、物理是研究什么的？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2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Box 2"/>
          <p:cNvSpPr txBox="1"/>
          <p:nvPr/>
        </p:nvSpPr>
        <p:spPr>
          <a:xfrm>
            <a:off x="2800350" y="1676400"/>
            <a:ext cx="6911975" cy="330390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45000"/>
              </a:lnSpc>
            </a:pPr>
            <a:r>
              <a:rPr lang="zh-CN" altLang="en-US" sz="4800" dirty="0">
                <a:latin typeface="Arial" panose="020B0604020202020204" pitchFamily="34" charset="0"/>
              </a:rPr>
              <a:t>      下列三个实验，请同学们都先猜想，然后我们共同来完成实验！</a:t>
            </a:r>
          </a:p>
        </p:txBody>
      </p:sp>
      <p:sp>
        <p:nvSpPr>
          <p:cNvPr id="19459" name="Rectangle 14"/>
          <p:cNvSpPr/>
          <p:nvPr/>
        </p:nvSpPr>
        <p:spPr>
          <a:xfrm>
            <a:off x="1992313" y="333375"/>
            <a:ext cx="6480175" cy="706755"/>
          </a:xfrm>
          <a:prstGeom prst="rect">
            <a:avLst/>
          </a:prstGeom>
          <a:solidFill>
            <a:schemeClr val="bg1"/>
          </a:solidFill>
          <a:ln w="76200" cap="flat" cmpd="tri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  <a:effectLst>
            <a:outerShdw dist="107763" dir="2699999" algn="ctr" rotWithShape="0">
              <a:srgbClr val="808080">
                <a:alpha val="50000"/>
              </a:srgbClr>
            </a:outerShdw>
          </a:effectLst>
        </p:spPr>
        <p:txBody>
          <a:bodyPr>
            <a:spAutoFit/>
          </a:bodyPr>
          <a:lstStyle/>
          <a:p>
            <a:pPr algn="ctr"/>
            <a:r>
              <a:rPr lang="zh-CN" altLang="en-US" sz="4000" dirty="0">
                <a:solidFill>
                  <a:schemeClr val="tx2"/>
                </a:solidFill>
                <a:latin typeface="Arial" panose="020B0604020202020204" pitchFamily="34" charset="0"/>
              </a:rPr>
              <a:t>二、有趣有用的物理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35188" y="1052513"/>
            <a:ext cx="4670425" cy="10080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3" name="Picture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143250" y="2492375"/>
            <a:ext cx="2808288" cy="34940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484" name="TextBox 5"/>
          <p:cNvSpPr txBox="1"/>
          <p:nvPr/>
        </p:nvSpPr>
        <p:spPr>
          <a:xfrm>
            <a:off x="1774825" y="260350"/>
            <a:ext cx="1657350" cy="368300"/>
          </a:xfrm>
          <a:prstGeom prst="rect">
            <a:avLst/>
          </a:prstGeom>
          <a:noFill/>
          <a:ln w="15875" cap="flat" cmpd="thickThin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algn="ctr"/>
            <a:r>
              <a:rPr lang="zh-CN" altLang="en-US" dirty="0">
                <a:latin typeface="Arial" panose="020B0604020202020204" pitchFamily="34" charset="0"/>
              </a:rPr>
              <a:t>实验一</a:t>
            </a:r>
          </a:p>
        </p:txBody>
      </p:sp>
      <p:sp>
        <p:nvSpPr>
          <p:cNvPr id="12295" name="Text Box 7"/>
          <p:cNvSpPr txBox="1"/>
          <p:nvPr/>
        </p:nvSpPr>
        <p:spPr>
          <a:xfrm>
            <a:off x="6680200" y="2670175"/>
            <a:ext cx="3160713" cy="316928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10600030101010101" pitchFamily="49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10600030101010101" pitchFamily="49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10600030101010101" pitchFamily="49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10600030101010101" pitchFamily="49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1060003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1060003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1060003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1060003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10600030101010101" pitchFamily="49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    将瓶盖上开有小孔的矿泉水瓶装满水，</a:t>
            </a:r>
            <a:r>
              <a:rPr kumimoji="0" lang="zh-CN" altLang="en-US" sz="3200" b="1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倒立</a:t>
            </a:r>
            <a:r>
              <a:rPr kumimoji="0" lang="zh-CN" altLang="en-US" sz="3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后水会不断的流出来吗</a:t>
            </a:r>
            <a:r>
              <a:rPr kumimoji="0" lang="zh-CN" altLang="zh-CN" sz="3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? </a:t>
            </a:r>
            <a:endParaRPr kumimoji="0" lang="zh-CN" altLang="en-US" sz="3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黑体" panose="02010600030101010101" pitchFamily="49" charset="-122"/>
              <a:cs typeface="+mn-cs"/>
            </a:endParaRPr>
          </a:p>
        </p:txBody>
      </p:sp>
      <p:pic>
        <p:nvPicPr>
          <p:cNvPr id="2" name="Picture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77013" y="1196975"/>
            <a:ext cx="3160712" cy="5113338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1" descr="科学之旅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74825" y="1989138"/>
            <a:ext cx="4181475" cy="31353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Rectangle 3"/>
          <p:cNvSpPr>
            <a:spLocks noGrp="1"/>
          </p:cNvSpPr>
          <p:nvPr/>
        </p:nvSpPr>
        <p:spPr>
          <a:xfrm>
            <a:off x="6065838" y="1365250"/>
            <a:ext cx="4329112" cy="493712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eaLnBrk="0" hangingPunct="0">
              <a:lnSpc>
                <a:spcPct val="150000"/>
              </a:lnSpc>
            </a:pPr>
            <a:r>
              <a:rPr lang="zh-CN" altLang="en-US" sz="2800" b="1" dirty="0">
                <a:solidFill>
                  <a:srgbClr val="6A30FA"/>
                </a:solidFill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不知道世界怎样看待我，然而我认为自己不过像在海滩上玩耍的男孩，不时地寻找比较光滑的卵石或比较漂亮的贝壳，以此为乐，而我面前，则是一片尚待发现的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真理的大海</a:t>
            </a: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。</a:t>
            </a:r>
          </a:p>
        </p:txBody>
      </p:sp>
      <p:sp>
        <p:nvSpPr>
          <p:cNvPr id="13316" name="矩形 4"/>
          <p:cNvSpPr/>
          <p:nvPr/>
        </p:nvSpPr>
        <p:spPr>
          <a:xfrm>
            <a:off x="1774825" y="265113"/>
            <a:ext cx="8077200" cy="1014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000" b="1" dirty="0">
                <a:solidFill>
                  <a:srgbClr val="C0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牛顿有一段名言值得我们回味：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82594" y="2339975"/>
            <a:ext cx="2876550" cy="45180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507" name="TextBox 5"/>
          <p:cNvSpPr txBox="1"/>
          <p:nvPr/>
        </p:nvSpPr>
        <p:spPr>
          <a:xfrm>
            <a:off x="1774825" y="260350"/>
            <a:ext cx="1657350" cy="368300"/>
          </a:xfrm>
          <a:prstGeom prst="rect">
            <a:avLst/>
          </a:prstGeom>
          <a:noFill/>
          <a:ln w="15875" cap="flat" cmpd="thickThin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algn="ctr"/>
            <a:r>
              <a:rPr lang="zh-CN" altLang="en-US" dirty="0">
                <a:latin typeface="Arial" panose="020B0604020202020204" pitchFamily="34" charset="0"/>
              </a:rPr>
              <a:t>实验二</a:t>
            </a:r>
          </a:p>
        </p:txBody>
      </p:sp>
      <p:pic>
        <p:nvPicPr>
          <p:cNvPr id="21508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08438" y="476250"/>
            <a:ext cx="6029325" cy="8763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72" name="Text Box 8"/>
          <p:cNvSpPr txBox="1"/>
          <p:nvPr/>
        </p:nvSpPr>
        <p:spPr>
          <a:xfrm>
            <a:off x="4892511" y="1385740"/>
            <a:ext cx="4803939" cy="7848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dirty="0">
                <a:latin typeface="Arial" panose="020B0604020202020204" pitchFamily="34" charset="0"/>
              </a:rPr>
              <a:t>     如图：向矿泉水瓶中注入水，请注意观察瓶中两个乒乓球是否都能浮起来？</a:t>
            </a:r>
          </a:p>
        </p:txBody>
      </p:sp>
      <p:pic>
        <p:nvPicPr>
          <p:cNvPr id="2" name="Picture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08721" y="2320925"/>
            <a:ext cx="2890838" cy="45370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" name="Picture 9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259223" y="2360613"/>
            <a:ext cx="2449513" cy="44973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8"/>
          <p:cNvSpPr txBox="1"/>
          <p:nvPr/>
        </p:nvSpPr>
        <p:spPr>
          <a:xfrm>
            <a:off x="3331210" y="2351088"/>
            <a:ext cx="503555" cy="21399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just"/>
            <a:r>
              <a:rPr lang="en-US" altLang="zh-CN" sz="800" err="1">
                <a:solidFill>
                  <a:srgbClr val="FFFFFF"/>
                </a:solidFill>
                <a:latin typeface="Calibri" charset="0"/>
              </a:rPr>
              <a:t>zxxkw</a:t>
            </a:r>
            <a:endParaRPr lang="en-US" altLang="zh-CN" sz="1800">
              <a:latin typeface="Calibri" charset="0"/>
            </a:endParaRPr>
          </a:p>
        </p:txBody>
      </p:sp>
      <p:sp>
        <p:nvSpPr>
          <p:cNvPr id="10243" name="TextBox 4"/>
          <p:cNvSpPr txBox="1"/>
          <p:nvPr/>
        </p:nvSpPr>
        <p:spPr>
          <a:xfrm>
            <a:off x="2063750" y="5373688"/>
            <a:ext cx="11450638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10600030101010101" pitchFamily="49" charset="-122"/>
              </a:defRPr>
            </a:lvl1pPr>
            <a:lvl2pPr marL="742950" indent="-28575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10600030101010101" pitchFamily="49" charset="-122"/>
              </a:defRPr>
            </a:lvl2pPr>
            <a:lvl3pPr marL="11430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10600030101010101" pitchFamily="49" charset="-122"/>
              </a:defRPr>
            </a:lvl3pPr>
            <a:lvl4pPr marL="16002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10600030101010101" pitchFamily="49" charset="-122"/>
              </a:defRPr>
            </a:lvl4pPr>
            <a:lvl5pPr marL="2057400" indent="-228600" eaLnBrk="0" hangingPunct="0"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1060003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1060003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1060003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1060003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 sz="3200">
                <a:solidFill>
                  <a:schemeClr val="tx1"/>
                </a:solidFill>
                <a:latin typeface="Arial" panose="020B0604020202020204" pitchFamily="34" charset="0"/>
                <a:ea typeface="黑体" panose="02010600030101010101" pitchFamily="49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0" i="0" u="none" strike="noStrike" kern="1200" cap="none" spc="0" normalizeH="0" baseline="0" noProof="1" smtClean="0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0030101010101" pitchFamily="49" charset="-122"/>
                <a:cs typeface="Times New Roman" panose="02020603050405020304" pitchFamily="18" charset="0"/>
              </a:rPr>
              <a:t>    请透过放大镜</a:t>
            </a:r>
            <a:r>
              <a:rPr kumimoji="0" lang="zh-CN" altLang="en-US" sz="3600" b="1" i="0" u="none" strike="noStrike" kern="1200" cap="none" spc="0" normalizeH="0" baseline="0" noProof="1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Times New Roman" panose="02020603050405020304" pitchFamily="18" charset="0"/>
                <a:ea typeface="黑体" panose="02010600030101010101" pitchFamily="49" charset="-122"/>
                <a:cs typeface="Times New Roman" panose="02020603050405020304" pitchFamily="18" charset="0"/>
              </a:rPr>
              <a:t>由近及远</a:t>
            </a:r>
            <a:r>
              <a:rPr kumimoji="0" lang="zh-CN" altLang="en-US" sz="3600" b="0" i="0" u="none" strike="noStrike" kern="1200" cap="none" spc="0" normalizeH="0" baseline="0" noProof="1" smtClean="0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0030101010101" pitchFamily="49" charset="-122"/>
                <a:cs typeface="Times New Roman" panose="02020603050405020304" pitchFamily="18" charset="0"/>
              </a:rPr>
              <a:t>看看同伴的眼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3600" b="0" i="0" u="none" strike="noStrike" kern="1200" cap="none" spc="0" normalizeH="0" baseline="0" noProof="1" smtClean="0">
                <a:ln>
                  <a:noFill/>
                </a:ln>
                <a:solidFill>
                  <a:srgbClr val="8064A2"/>
                </a:solidFill>
                <a:effectLst/>
                <a:uLnTx/>
                <a:uFillTx/>
                <a:latin typeface="Times New Roman" panose="02020603050405020304" pitchFamily="18" charset="0"/>
                <a:ea typeface="黑体" panose="02010600030101010101" pitchFamily="49" charset="-122"/>
                <a:cs typeface="Times New Roman" panose="02020603050405020304" pitchFamily="18" charset="0"/>
              </a:rPr>
              <a:t>或鼻，物体总是放大的吗？</a:t>
            </a:r>
            <a:endParaRPr kumimoji="0" lang="zh-CN" altLang="en-US" sz="3600" b="0" i="0" u="none" strike="noStrike" kern="1200" cap="none" spc="0" normalizeH="0" baseline="0" noProof="1" smtClean="0">
              <a:ln>
                <a:noFill/>
              </a:ln>
              <a:solidFill>
                <a:srgbClr val="8064A2"/>
              </a:solidFill>
              <a:effectLst/>
              <a:uLnTx/>
              <a:uFillTx/>
              <a:latin typeface="Times New Roman" panose="02020603050405020304" pitchFamily="18" charset="0"/>
              <a:ea typeface="黑体" panose="02010600030101010101" pitchFamily="49" charset="-122"/>
              <a:cs typeface="+mn-cs"/>
            </a:endParaRPr>
          </a:p>
        </p:txBody>
      </p:sp>
      <p:pic>
        <p:nvPicPr>
          <p:cNvPr id="22532" name="Picture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08213" y="765175"/>
            <a:ext cx="7861300" cy="7921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2533" name="TextBox 5"/>
          <p:cNvSpPr txBox="1"/>
          <p:nvPr/>
        </p:nvSpPr>
        <p:spPr>
          <a:xfrm>
            <a:off x="1774825" y="260350"/>
            <a:ext cx="1657350" cy="368300"/>
          </a:xfrm>
          <a:prstGeom prst="rect">
            <a:avLst/>
          </a:prstGeom>
          <a:noFill/>
          <a:ln w="15875" cap="flat" cmpd="thickThin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algn="ctr"/>
            <a:r>
              <a:rPr lang="zh-CN" altLang="en-US" dirty="0">
                <a:latin typeface="Arial" panose="020B0604020202020204" pitchFamily="34" charset="0"/>
              </a:rPr>
              <a:t>实验三</a:t>
            </a:r>
          </a:p>
        </p:txBody>
      </p:sp>
      <p:graphicFrame>
        <p:nvGraphicFramePr>
          <p:cNvPr id="22534" name="对象 2"/>
          <p:cNvGraphicFramePr>
            <a:graphicFrameLocks/>
          </p:cNvGraphicFramePr>
          <p:nvPr/>
        </p:nvGraphicFramePr>
        <p:xfrm>
          <a:off x="3346450" y="1754188"/>
          <a:ext cx="5499100" cy="3349625"/>
        </p:xfrm>
        <a:graphic>
          <a:graphicData uri="http://schemas.openxmlformats.org/presentationml/2006/ole">
            <p:oleObj spid="_x0000_s1025" r:id="rId4" imgW="9078592" imgH="6047619" progId="PBrush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0" y="1557338"/>
            <a:ext cx="5837238" cy="38877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39" name="矩形 1"/>
          <p:cNvSpPr/>
          <p:nvPr/>
        </p:nvSpPr>
        <p:spPr>
          <a:xfrm>
            <a:off x="7535863" y="549275"/>
            <a:ext cx="2808287" cy="16967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45000"/>
              </a:lnSpc>
            </a:pPr>
            <a:r>
              <a:rPr lang="zh-CN" altLang="en-US" b="1" dirty="0">
                <a:latin typeface="楷体" pitchFamily="49" charset="-122"/>
                <a:ea typeface="楷体" pitchFamily="49" charset="-122"/>
              </a:rPr>
              <a:t>    请同学们端正地坐在自己的椅子上，保证上身与两大腿成直角，两大腿与两小腿成直角。</a:t>
            </a:r>
            <a:r>
              <a:rPr lang="zh-CN" altLang="en-US" dirty="0">
                <a:latin typeface="楷体" pitchFamily="49" charset="-122"/>
                <a:ea typeface="楷体" pitchFamily="49" charset="-122"/>
              </a:rPr>
              <a:t> </a:t>
            </a:r>
          </a:p>
        </p:txBody>
      </p:sp>
      <p:sp>
        <p:nvSpPr>
          <p:cNvPr id="14340" name="TextBox 5"/>
          <p:cNvSpPr txBox="1"/>
          <p:nvPr/>
        </p:nvSpPr>
        <p:spPr>
          <a:xfrm>
            <a:off x="1774825" y="5818188"/>
            <a:ext cx="8818880" cy="70675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zh-CN" sz="4000" dirty="0">
                <a:latin typeface="Arial" panose="020B0604020202020204" pitchFamily="34" charset="0"/>
              </a:rPr>
              <a:t>现在，请同学们试试看</a:t>
            </a:r>
            <a:r>
              <a:rPr lang="zh-CN" altLang="en-US" sz="4000" dirty="0">
                <a:latin typeface="Arial" panose="020B0604020202020204" pitchFamily="34" charset="0"/>
              </a:rPr>
              <a:t>能否</a:t>
            </a:r>
            <a:r>
              <a:rPr lang="zh-CN" altLang="zh-CN" sz="4000" dirty="0">
                <a:latin typeface="Arial" panose="020B0604020202020204" pitchFamily="34" charset="0"/>
              </a:rPr>
              <a:t>站起身来</a:t>
            </a:r>
            <a:r>
              <a:rPr lang="zh-CN" altLang="en-US" sz="4000" dirty="0">
                <a:latin typeface="Arial" panose="020B0604020202020204" pitchFamily="34" charset="0"/>
              </a:rPr>
              <a:t>！</a:t>
            </a:r>
          </a:p>
        </p:txBody>
      </p:sp>
      <p:pic>
        <p:nvPicPr>
          <p:cNvPr id="23557" name="Picture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00375" y="774700"/>
            <a:ext cx="3429000" cy="7143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558" name="TextBox 9"/>
          <p:cNvSpPr txBox="1"/>
          <p:nvPr/>
        </p:nvSpPr>
        <p:spPr>
          <a:xfrm>
            <a:off x="1774825" y="188913"/>
            <a:ext cx="1657350" cy="368300"/>
          </a:xfrm>
          <a:prstGeom prst="rect">
            <a:avLst/>
          </a:prstGeom>
          <a:noFill/>
          <a:ln w="15875" cap="flat" cmpd="thickThin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 algn="ctr"/>
            <a:r>
              <a:rPr lang="zh-CN" altLang="en-US" dirty="0">
                <a:latin typeface="Arial" panose="020B0604020202020204" pitchFamily="34" charset="0"/>
              </a:rPr>
              <a:t>游 戏</a:t>
            </a:r>
            <a:r>
              <a:rPr lang="en-US" altLang="zh-CN">
                <a:latin typeface="Arial" panose="020B0604020202020204" pitchFamily="34" charset="0"/>
              </a:rPr>
              <a:t>1 </a:t>
            </a:r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ID="12" presetClass="entr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/>
      <p:bldP spid="14339" grpId="1"/>
      <p:bldP spid="1434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5" descr="C:\Users\Administrator\AppData\Roaming\360se6\Application\User Data\temp\16298925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0" y="1312863"/>
            <a:ext cx="9126538" cy="55451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363" name="TextBox 2"/>
          <p:cNvSpPr txBox="1"/>
          <p:nvPr/>
        </p:nvSpPr>
        <p:spPr>
          <a:xfrm>
            <a:off x="3719513" y="1557338"/>
            <a:ext cx="5327650" cy="19380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4000" b="1" dirty="0">
                <a:solidFill>
                  <a:srgbClr val="FF0000"/>
                </a:solidFill>
                <a:latin typeface="Arial" panose="020B0604020202020204" pitchFamily="34" charset="0"/>
                <a:ea typeface="楷体" pitchFamily="49" charset="-122"/>
              </a:rPr>
              <a:t>科技让生活更美好</a:t>
            </a:r>
            <a:r>
              <a:rPr lang="zh-CN" altLang="en-US" sz="4000" b="1" dirty="0">
                <a:solidFill>
                  <a:srgbClr val="FF0000"/>
                </a:solidFill>
                <a:latin typeface="Arial" panose="020B0604020202020204" pitchFamily="34" charset="0"/>
                <a:ea typeface="楷体" pitchFamily="49" charset="-122"/>
              </a:rPr>
              <a:t>！</a:t>
            </a:r>
          </a:p>
          <a:p>
            <a:pPr>
              <a:lnSpc>
                <a:spcPct val="150000"/>
              </a:lnSpc>
            </a:pPr>
            <a:r>
              <a:rPr lang="zh-CN" altLang="en-US" sz="4000" b="1" dirty="0">
                <a:solidFill>
                  <a:srgbClr val="FF0000"/>
                </a:solidFill>
                <a:latin typeface="Arial" panose="020B0604020202020204" pitchFamily="34" charset="0"/>
                <a:ea typeface="楷体" pitchFamily="49" charset="-122"/>
              </a:rPr>
              <a:t>创造世界需要物理！</a:t>
            </a:r>
          </a:p>
        </p:txBody>
      </p:sp>
      <p:sp>
        <p:nvSpPr>
          <p:cNvPr id="24581" name="Rectangle 14"/>
          <p:cNvSpPr/>
          <p:nvPr/>
        </p:nvSpPr>
        <p:spPr>
          <a:xfrm>
            <a:off x="1992313" y="333375"/>
            <a:ext cx="6480175" cy="706755"/>
          </a:xfrm>
          <a:prstGeom prst="rect">
            <a:avLst/>
          </a:prstGeom>
          <a:solidFill>
            <a:schemeClr val="bg1"/>
          </a:solidFill>
          <a:ln w="76200" cap="flat" cmpd="tri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  <a:effectLst>
            <a:outerShdw dist="107763" dir="2699999" algn="ctr" rotWithShape="0">
              <a:srgbClr val="808080">
                <a:alpha val="50000"/>
              </a:srgbClr>
            </a:outerShdw>
          </a:effectLst>
        </p:spPr>
        <p:txBody>
          <a:bodyPr>
            <a:spAutoFit/>
          </a:bodyPr>
          <a:lstStyle/>
          <a:p>
            <a:pPr algn="ctr"/>
            <a:r>
              <a:rPr lang="zh-CN" altLang="en-US" sz="4000" dirty="0">
                <a:solidFill>
                  <a:schemeClr val="tx2"/>
                </a:solidFill>
                <a:latin typeface="Arial" panose="020B0604020202020204" pitchFamily="34" charset="0"/>
              </a:rPr>
              <a:t>二、有趣有用的物理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C:\Users\Administrator\AppData\Roaming\360se6\Application\User Data\temp\u=3235632381,756604053&amp;fm=21&amp;gp=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936040" y="1430087"/>
            <a:ext cx="5067300" cy="511333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Rectangle 4"/>
          <p:cNvSpPr/>
          <p:nvPr/>
        </p:nvSpPr>
        <p:spPr>
          <a:xfrm>
            <a:off x="224589" y="272716"/>
            <a:ext cx="5761038" cy="768350"/>
          </a:xfrm>
          <a:prstGeom prst="rect">
            <a:avLst/>
          </a:prstGeom>
          <a:solidFill>
            <a:schemeClr val="bg1"/>
          </a:solidFill>
          <a:ln w="76200" cap="flat" cmpd="tri">
            <a:solidFill>
              <a:schemeClr val="hlink"/>
            </a:solidFill>
            <a:prstDash val="solid"/>
            <a:miter/>
            <a:headEnd type="none" w="med" len="med"/>
            <a:tailEnd type="none" w="med" len="med"/>
          </a:ln>
          <a:effectLst>
            <a:outerShdw dist="107763" dir="2699999" algn="ctr" rotWithShape="0">
              <a:srgbClr val="808080">
                <a:alpha val="50000"/>
              </a:srgbClr>
            </a:outerShdw>
          </a:effectLst>
        </p:spPr>
        <p:txBody>
          <a:bodyPr>
            <a:spAutoFit/>
          </a:bodyPr>
          <a:lstStyle/>
          <a:p>
            <a:r>
              <a:rPr lang="zh-CN" altLang="en-US" sz="4400" b="1" dirty="0">
                <a:latin typeface="Calibri" charset="0"/>
              </a:rPr>
              <a:t>三、如何学好物理？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94188" y="549275"/>
            <a:ext cx="2971800" cy="1619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459" name="Picture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35188" y="2133600"/>
            <a:ext cx="1905000" cy="2374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460" name="Picture 10" descr="C:\Users\Administrator\AppData\Roaming\360se6\Application\User Data\temp\u=3214409768,2868736514&amp;fm=21&amp;gp=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11675" y="4437063"/>
            <a:ext cx="2486025" cy="2095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461" name="Picture 1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51313" y="2420938"/>
            <a:ext cx="3140075" cy="18002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462" name="TextBox 10"/>
          <p:cNvSpPr txBox="1"/>
          <p:nvPr/>
        </p:nvSpPr>
        <p:spPr>
          <a:xfrm>
            <a:off x="2566988" y="4724400"/>
            <a:ext cx="863600" cy="7067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000" dirty="0">
                <a:latin typeface="黑体" panose="02010600030101010101" pitchFamily="49" charset="-122"/>
              </a:rPr>
              <a:t>听</a:t>
            </a:r>
          </a:p>
        </p:txBody>
      </p:sp>
      <p:sp>
        <p:nvSpPr>
          <p:cNvPr id="19463" name="TextBox 11"/>
          <p:cNvSpPr txBox="1"/>
          <p:nvPr/>
        </p:nvSpPr>
        <p:spPr>
          <a:xfrm>
            <a:off x="7391400" y="981075"/>
            <a:ext cx="863600" cy="7067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000" dirty="0">
                <a:latin typeface="黑体" panose="02010600030101010101" pitchFamily="49" charset="-122"/>
              </a:rPr>
              <a:t>看</a:t>
            </a:r>
          </a:p>
        </p:txBody>
      </p:sp>
      <p:sp>
        <p:nvSpPr>
          <p:cNvPr id="19464" name="TextBox 12"/>
          <p:cNvSpPr txBox="1"/>
          <p:nvPr/>
        </p:nvSpPr>
        <p:spPr>
          <a:xfrm>
            <a:off x="7462838" y="2852738"/>
            <a:ext cx="865187" cy="7067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000" dirty="0">
                <a:latin typeface="黑体" panose="02010600030101010101" pitchFamily="49" charset="-122"/>
              </a:rPr>
              <a:t>说</a:t>
            </a:r>
          </a:p>
        </p:txBody>
      </p:sp>
      <p:sp>
        <p:nvSpPr>
          <p:cNvPr id="19465" name="TextBox 13"/>
          <p:cNvSpPr txBox="1"/>
          <p:nvPr/>
        </p:nvSpPr>
        <p:spPr>
          <a:xfrm>
            <a:off x="6886575" y="5805488"/>
            <a:ext cx="865188" cy="7067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000" dirty="0">
                <a:latin typeface="黑体" panose="02010600030101010101" pitchFamily="49" charset="-122"/>
              </a:rPr>
              <a:t>悟</a:t>
            </a:r>
          </a:p>
        </p:txBody>
      </p:sp>
      <p:pic>
        <p:nvPicPr>
          <p:cNvPr id="28682" name="Picture 4" descr="C:\Users\Administrator\AppData\Roaming\360se6\Application\User Data\temp\27979490_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040688" y="4005263"/>
            <a:ext cx="2295525" cy="19812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6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2" dur="5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2" grpId="0"/>
      <p:bldP spid="19463" grpId="0"/>
      <p:bldP spid="19464" grpId="0"/>
      <p:bldP spid="1946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文本框 29701"/>
          <p:cNvSpPr txBox="1">
            <a:spLocks noChangeArrowheads="1"/>
          </p:cNvSpPr>
          <p:nvPr/>
        </p:nvSpPr>
        <p:spPr bwMode="auto">
          <a:xfrm>
            <a:off x="1053465" y="2093595"/>
            <a:ext cx="11238230" cy="82994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r>
              <a:rPr lang="zh-CN" altLang="en-US" sz="4800" b="1">
                <a:solidFill>
                  <a:srgbClr val="9933FF"/>
                </a:solidFill>
                <a:latin typeface="Times New Roman" panose="02020603050405020304" pitchFamily="18" charset="0"/>
                <a:ea typeface="黑体" panose="02010600030101010101" pitchFamily="49" charset="-122"/>
              </a:rPr>
              <a:t>（</a:t>
            </a:r>
            <a:r>
              <a:rPr lang="en-US" altLang="zh-CN" sz="4800" b="1">
                <a:solidFill>
                  <a:srgbClr val="9933FF"/>
                </a:solidFill>
                <a:latin typeface="Times New Roman" panose="02020603050405020304" pitchFamily="18" charset="0"/>
                <a:ea typeface="黑体" panose="02010600030101010101" pitchFamily="49" charset="-122"/>
              </a:rPr>
              <a:t>1</a:t>
            </a:r>
            <a:r>
              <a:rPr lang="zh-CN" altLang="en-US" sz="4800" b="1">
                <a:solidFill>
                  <a:srgbClr val="9933FF"/>
                </a:solidFill>
                <a:latin typeface="Times New Roman" panose="02020603050405020304" pitchFamily="18" charset="0"/>
                <a:ea typeface="黑体" panose="02010600030101010101" pitchFamily="49" charset="-122"/>
              </a:rPr>
              <a:t>）善于观察，乐于动手</a:t>
            </a:r>
          </a:p>
        </p:txBody>
      </p:sp>
      <p:sp>
        <p:nvSpPr>
          <p:cNvPr id="29703" name="文本框 29702"/>
          <p:cNvSpPr txBox="1">
            <a:spLocks noChangeArrowheads="1"/>
          </p:cNvSpPr>
          <p:nvPr/>
        </p:nvSpPr>
        <p:spPr bwMode="auto">
          <a:xfrm>
            <a:off x="70485" y="5837238"/>
            <a:ext cx="7823200" cy="107721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0000FF"/>
                </a:solidFill>
                <a:latin typeface="Times New Roman" panose="02020603050405020304" pitchFamily="18" charset="0"/>
              </a:rPr>
              <a:t>十字 路口的红绿灯（如果是竖排的），哪种颜色的灯在下面？哪个灯在上面？</a:t>
            </a:r>
          </a:p>
        </p:txBody>
      </p:sp>
      <p:pic>
        <p:nvPicPr>
          <p:cNvPr id="29704" name="图片 29703" descr="m_4-497-25854497"/>
          <p:cNvPicPr>
            <a:picLocks noChangeAspect="1" noChangeArrowheads="1"/>
          </p:cNvPicPr>
          <p:nvPr/>
        </p:nvPicPr>
        <p:blipFill>
          <a:blip r:embed="rId2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8432800" y="2593340"/>
            <a:ext cx="2482851" cy="38100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pic>
        <p:nvPicPr>
          <p:cNvPr id="29705" name="图片 29704" descr="200847192054458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lum bright="-10000" contrast="10000"/>
          </a:blip>
          <a:srcRect/>
          <a:stretch>
            <a:fillRect/>
          </a:stretch>
        </p:blipFill>
        <p:spPr bwMode="auto">
          <a:xfrm>
            <a:off x="2235200" y="3703955"/>
            <a:ext cx="6197600" cy="213360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</p:pic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1053465" y="489268"/>
            <a:ext cx="7681384" cy="769441"/>
          </a:xfrm>
          <a:prstGeom prst="rect">
            <a:avLst/>
          </a:prstGeom>
          <a:solidFill>
            <a:schemeClr val="bg1"/>
          </a:solidFill>
          <a:ln w="76200" cmpd="tri">
            <a:solidFill>
              <a:schemeClr val="hlink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>
            <a:spAutoFit/>
          </a:bodyPr>
          <a:lstStyle/>
          <a:p>
            <a:r>
              <a:rPr lang="zh-CN" altLang="en-US" sz="4400" b="1"/>
              <a:t>三、如何学好物理？</a:t>
            </a: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2" grpId="0" bldLvl="0"/>
      <p:bldP spid="29703" grpId="0" bldLvl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文本框 31745"/>
          <p:cNvSpPr txBox="1">
            <a:spLocks noChangeArrowheads="1"/>
          </p:cNvSpPr>
          <p:nvPr/>
        </p:nvSpPr>
        <p:spPr bwMode="auto">
          <a:xfrm>
            <a:off x="0" y="5229226"/>
            <a:ext cx="7740651" cy="11906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600" b="1">
                <a:solidFill>
                  <a:srgbClr val="FF3300"/>
                </a:solidFill>
                <a:latin typeface="Times New Roman" panose="02020603050405020304" pitchFamily="18" charset="0"/>
                <a:ea typeface="仿宋_GB2312" panose="02010609030101010101" charset="-122"/>
              </a:rPr>
              <a:t>冰棍“冒”出的“白气”向上飘还是向下飘？为什么？</a:t>
            </a:r>
          </a:p>
        </p:txBody>
      </p:sp>
      <p:pic>
        <p:nvPicPr>
          <p:cNvPr id="11266" name="图片 31747" descr="0"/>
          <p:cNvPicPr>
            <a:picLocks noChangeAspect="1" noChangeArrowheads="1"/>
          </p:cNvPicPr>
          <p:nvPr/>
        </p:nvPicPr>
        <p:blipFill>
          <a:blip r:embed="rId3" cstate="print">
            <a:lum bright="24000"/>
          </a:blip>
          <a:srcRect/>
          <a:stretch>
            <a:fillRect/>
          </a:stretch>
        </p:blipFill>
        <p:spPr bwMode="auto">
          <a:xfrm>
            <a:off x="2446867" y="692150"/>
            <a:ext cx="5994400" cy="407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suctio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bldLvl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文本框 34817"/>
          <p:cNvSpPr txBox="1">
            <a:spLocks noChangeArrowheads="1"/>
          </p:cNvSpPr>
          <p:nvPr/>
        </p:nvSpPr>
        <p:spPr bwMode="auto">
          <a:xfrm>
            <a:off x="1117600" y="1309688"/>
            <a:ext cx="11074400" cy="8302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4800" b="1">
                <a:solidFill>
                  <a:srgbClr val="9933FF"/>
                </a:solidFill>
                <a:latin typeface="Times New Roman" panose="02020603050405020304" pitchFamily="18" charset="0"/>
                <a:ea typeface="黑体" panose="02010600030101010101" pitchFamily="49" charset="-122"/>
              </a:rPr>
              <a:t>（</a:t>
            </a:r>
            <a:r>
              <a:rPr lang="en-US" altLang="zh-CN" sz="4800" b="1">
                <a:solidFill>
                  <a:srgbClr val="9933FF"/>
                </a:solidFill>
                <a:latin typeface="Times New Roman" panose="02020603050405020304" pitchFamily="18" charset="0"/>
                <a:ea typeface="黑体" panose="02010600030101010101" pitchFamily="49" charset="-122"/>
              </a:rPr>
              <a:t>2</a:t>
            </a:r>
            <a:r>
              <a:rPr lang="zh-CN" altLang="en-US" sz="4800" b="1">
                <a:solidFill>
                  <a:srgbClr val="9933FF"/>
                </a:solidFill>
                <a:latin typeface="Times New Roman" panose="02020603050405020304" pitchFamily="18" charset="0"/>
                <a:ea typeface="黑体" panose="02010600030101010101" pitchFamily="49" charset="-122"/>
              </a:rPr>
              <a:t>）勤于思考，重在理解</a:t>
            </a:r>
          </a:p>
        </p:txBody>
      </p:sp>
      <p:sp>
        <p:nvSpPr>
          <p:cNvPr id="34819" name="文本框 34818"/>
          <p:cNvSpPr txBox="1">
            <a:spLocks noChangeArrowheads="1"/>
          </p:cNvSpPr>
          <p:nvPr/>
        </p:nvSpPr>
        <p:spPr bwMode="auto">
          <a:xfrm>
            <a:off x="1422400" y="2590800"/>
            <a:ext cx="9347200" cy="15696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4800">
                <a:solidFill>
                  <a:srgbClr val="CC0099"/>
                </a:solidFill>
                <a:latin typeface="华文行楷" pitchFamily="2" charset="-122"/>
                <a:ea typeface="华文行楷" pitchFamily="2" charset="-122"/>
              </a:rPr>
              <a:t>        </a:t>
            </a:r>
            <a:r>
              <a:rPr lang="zh-CN" altLang="en-US" sz="4800">
                <a:solidFill>
                  <a:srgbClr val="CC0099"/>
                </a:solidFill>
                <a:latin typeface="华文行楷" pitchFamily="2" charset="-122"/>
                <a:ea typeface="华文行楷" pitchFamily="2" charset="-122"/>
              </a:rPr>
              <a:t>养成爱问</a:t>
            </a:r>
            <a:r>
              <a:rPr lang="zh-CN" altLang="en-US" sz="4800">
                <a:solidFill>
                  <a:srgbClr val="CC0099"/>
                </a:solidFill>
                <a:latin typeface="宋体" panose="02010600030101010101" pitchFamily="2" charset="-122"/>
                <a:ea typeface="华文行楷" pitchFamily="2" charset="-122"/>
              </a:rPr>
              <a:t>“</a:t>
            </a:r>
            <a:r>
              <a:rPr lang="zh-CN" altLang="en-US" sz="4800">
                <a:solidFill>
                  <a:srgbClr val="CC0099"/>
                </a:solidFill>
                <a:latin typeface="华文行楷" pitchFamily="2" charset="-122"/>
                <a:ea typeface="华文行楷" pitchFamily="2" charset="-122"/>
              </a:rPr>
              <a:t>为什么</a:t>
            </a:r>
            <a:r>
              <a:rPr lang="zh-CN" altLang="en-US" sz="4800">
                <a:solidFill>
                  <a:srgbClr val="CC0099"/>
                </a:solidFill>
                <a:latin typeface="宋体" panose="02010600030101010101" pitchFamily="2" charset="-122"/>
                <a:ea typeface="华文行楷" pitchFamily="2" charset="-122"/>
              </a:rPr>
              <a:t>”</a:t>
            </a:r>
            <a:r>
              <a:rPr lang="zh-CN" altLang="en-US" sz="4800">
                <a:solidFill>
                  <a:srgbClr val="CC0099"/>
                </a:solidFill>
                <a:latin typeface="华文行楷" pitchFamily="2" charset="-122"/>
                <a:ea typeface="华文行楷" pitchFamily="2" charset="-122"/>
              </a:rPr>
              <a:t>的习惯</a:t>
            </a:r>
            <a:r>
              <a:rPr lang="zh-CN" altLang="en-US" sz="4800">
                <a:solidFill>
                  <a:srgbClr val="CC0099"/>
                </a:solidFill>
                <a:latin typeface="宋体" panose="02010600030101010101" pitchFamily="2" charset="-122"/>
              </a:rPr>
              <a:t>，</a:t>
            </a:r>
            <a:r>
              <a:rPr lang="zh-CN" altLang="en-US" sz="4800">
                <a:solidFill>
                  <a:srgbClr val="CC0099"/>
                </a:solidFill>
                <a:latin typeface="华文行楷" pitchFamily="2" charset="-122"/>
                <a:ea typeface="华文行楷" pitchFamily="2" charset="-122"/>
              </a:rPr>
              <a:t>用疑问的眼光看待各种现象</a:t>
            </a:r>
            <a:r>
              <a:rPr lang="zh-CN" altLang="en-US" sz="4800">
                <a:solidFill>
                  <a:srgbClr val="CC0099"/>
                </a:solidFill>
                <a:latin typeface="宋体" panose="02010600030101010101" pitchFamily="2" charset="-122"/>
              </a:rPr>
              <a:t>。</a:t>
            </a:r>
          </a:p>
        </p:txBody>
      </p:sp>
      <p:pic>
        <p:nvPicPr>
          <p:cNvPr id="12291" name="图片 34819" descr="教学目标结尾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232400"/>
            <a:ext cx="2167467" cy="162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48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 bldLvl="0"/>
      <p:bldP spid="34819" grpId="0" bldLvl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文本框 35841"/>
          <p:cNvSpPr txBox="1">
            <a:spLocks noChangeArrowheads="1"/>
          </p:cNvSpPr>
          <p:nvPr/>
        </p:nvSpPr>
        <p:spPr bwMode="auto">
          <a:xfrm>
            <a:off x="914400" y="1524001"/>
            <a:ext cx="10871200" cy="10156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3000">
                <a:solidFill>
                  <a:srgbClr val="FF33CC"/>
                </a:solidFill>
                <a:latin typeface="华文行楷" pitchFamily="2" charset="-122"/>
                <a:ea typeface="华文行楷" pitchFamily="2" charset="-122"/>
              </a:rPr>
              <a:t>        </a:t>
            </a:r>
            <a:r>
              <a:rPr lang="zh-CN" altLang="en-US" sz="3000">
                <a:solidFill>
                  <a:srgbClr val="FF33CC"/>
                </a:solidFill>
                <a:latin typeface="华文行楷" pitchFamily="2" charset="-122"/>
                <a:ea typeface="华文行楷" pitchFamily="2" charset="-122"/>
              </a:rPr>
              <a:t>压缩石油气的体积可以使它液化。液化石油气是一种清洁燃料，使用这种燃料的汽车，排出的尾气污染较小。</a:t>
            </a:r>
          </a:p>
        </p:txBody>
      </p:sp>
      <p:sp>
        <p:nvSpPr>
          <p:cNvPr id="35843" name="文本框 35842"/>
          <p:cNvSpPr txBox="1">
            <a:spLocks noChangeArrowheads="1"/>
          </p:cNvSpPr>
          <p:nvPr/>
        </p:nvSpPr>
        <p:spPr bwMode="auto">
          <a:xfrm>
            <a:off x="812800" y="609600"/>
            <a:ext cx="11379200" cy="8239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4800" b="1">
                <a:solidFill>
                  <a:srgbClr val="9933FF"/>
                </a:solidFill>
                <a:latin typeface="Times New Roman" panose="02020603050405020304" pitchFamily="18" charset="0"/>
                <a:ea typeface="黑体" panose="02010600030101010101" pitchFamily="49" charset="-122"/>
              </a:rPr>
              <a:t>  </a:t>
            </a:r>
            <a:r>
              <a:rPr lang="zh-CN" altLang="en-US" sz="4800" b="1">
                <a:solidFill>
                  <a:srgbClr val="9933FF"/>
                </a:solidFill>
                <a:latin typeface="Times New Roman" panose="02020603050405020304" pitchFamily="18" charset="0"/>
                <a:ea typeface="黑体" panose="02010600030101010101" pitchFamily="49" charset="-122"/>
              </a:rPr>
              <a:t>（</a:t>
            </a:r>
            <a:r>
              <a:rPr lang="en-US" altLang="zh-CN" sz="4800" b="1">
                <a:solidFill>
                  <a:srgbClr val="9933FF"/>
                </a:solidFill>
                <a:latin typeface="Times New Roman" panose="02020603050405020304" pitchFamily="18" charset="0"/>
                <a:ea typeface="黑体" panose="02010600030101010101" pitchFamily="49" charset="-122"/>
              </a:rPr>
              <a:t>3</a:t>
            </a:r>
            <a:r>
              <a:rPr lang="zh-CN" altLang="en-US" sz="4800" b="1">
                <a:solidFill>
                  <a:srgbClr val="9933FF"/>
                </a:solidFill>
                <a:latin typeface="Times New Roman" panose="02020603050405020304" pitchFamily="18" charset="0"/>
                <a:ea typeface="黑体" panose="02010600030101010101" pitchFamily="49" charset="-122"/>
              </a:rPr>
              <a:t>）联系实际，联系社会</a:t>
            </a:r>
          </a:p>
        </p:txBody>
      </p:sp>
      <p:pic>
        <p:nvPicPr>
          <p:cNvPr id="13315" name="图片 35843" descr="122213294274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3600" y="2922588"/>
            <a:ext cx="7315200" cy="3663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5" name="文本框 35844"/>
          <p:cNvSpPr txBox="1">
            <a:spLocks noChangeArrowheads="1"/>
          </p:cNvSpPr>
          <p:nvPr/>
        </p:nvSpPr>
        <p:spPr bwMode="auto">
          <a:xfrm>
            <a:off x="431800" y="4365626"/>
            <a:ext cx="3962400" cy="646331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600" b="1">
                <a:solidFill>
                  <a:srgbClr val="FF3300"/>
                </a:solidFill>
                <a:latin typeface="Times New Roman" panose="02020603050405020304" pitchFamily="18" charset="0"/>
                <a:ea typeface="仿宋_GB2312" panose="02010609030101010101" charset="-122"/>
              </a:rPr>
              <a:t>油气混合公交车</a:t>
            </a:r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8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2" grpId="0" bldLvl="0"/>
      <p:bldP spid="35843" grpId="0" bldLvl="0"/>
      <p:bldP spid="35845" grpId="0" bldLvl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图片 4710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38250" y="0"/>
            <a:ext cx="9429750" cy="70723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39" name="文本框 47107"/>
          <p:cNvSpPr txBox="1"/>
          <p:nvPr/>
        </p:nvSpPr>
        <p:spPr>
          <a:xfrm>
            <a:off x="3353118" y="2351088"/>
            <a:ext cx="459740" cy="21399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algn="just"/>
            <a:r>
              <a:rPr lang="en-US" altLang="zh-CN" sz="800" err="1">
                <a:solidFill>
                  <a:srgbClr val="FFFF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zxxkw</a:t>
            </a:r>
            <a:endParaRPr lang="en-US" altLang="zh-CN">
              <a:latin typeface="Times New Roman" panose="02020603050405020304" pitchFamily="18" charset="0"/>
              <a:ea typeface="楷体_GB2312" panose="02010609030101010101" charset="-122"/>
            </a:endParaRPr>
          </a:p>
        </p:txBody>
      </p:sp>
      <p:sp>
        <p:nvSpPr>
          <p:cNvPr id="14340" name="WordArt 3"/>
          <p:cNvSpPr>
            <a:spLocks noTextEdit="1"/>
          </p:cNvSpPr>
          <p:nvPr/>
        </p:nvSpPr>
        <p:spPr>
          <a:xfrm>
            <a:off x="6272213" y="119063"/>
            <a:ext cx="4267200" cy="1806575"/>
          </a:xfrm>
          <a:prstGeom prst="rect">
            <a:avLst/>
          </a:prstGeom>
        </p:spPr>
        <p:txBody>
          <a:bodyPr wrap="none" fromWordArt="1">
            <a:prstTxWarp prst="textCascadeDown">
              <a:avLst>
                <a:gd name="adj" fmla="val 46838"/>
              </a:avLst>
            </a:prstTxWarp>
            <a:normAutofit/>
          </a:bodyPr>
          <a:lstStyle/>
          <a:p>
            <a:pPr algn="ctr" eaLnBrk="0" hangingPunct="0"/>
            <a:r>
              <a:rPr lang="zh-CN" altLang="en-US" sz="7200" b="1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  <a:tileRect/>
                </a:gradFill>
                <a:effectLst>
                  <a:outerShdw dist="35921" dir="2699999" algn="ctr" rotWithShape="0">
                    <a:srgbClr val="C0C0C0">
                      <a:alpha val="79999"/>
                    </a:srgbClr>
                  </a:outerShdw>
                </a:effectLst>
                <a:latin typeface="黑体" panose="02010600030101010101" pitchFamily="49" charset="-122"/>
                <a:ea typeface="黑体" panose="02010600030101010101" pitchFamily="49" charset="-122"/>
              </a:rPr>
              <a:t>科学之旅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2035810" y="5339080"/>
            <a:ext cx="831659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>
                <a:solidFill>
                  <a:srgbClr val="92D050"/>
                </a:solidFill>
              </a:rPr>
              <a:t>让我们扬起风帆，开启科学之旅，畅游物理的海洋！</a:t>
            </a:r>
          </a:p>
        </p:txBody>
      </p:sp>
    </p:spTree>
  </p:cSld>
  <p:clrMapOvr>
    <a:masterClrMapping/>
  </p:clrMapOvr>
  <p:transition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矩形 4"/>
          <p:cNvSpPr>
            <a:spLocks noChangeArrowheads="1"/>
          </p:cNvSpPr>
          <p:nvPr/>
        </p:nvSpPr>
        <p:spPr bwMode="auto">
          <a:xfrm>
            <a:off x="1295401" y="1465264"/>
            <a:ext cx="9793817" cy="2971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3600">
                <a:ea typeface="楷体" pitchFamily="49" charset="-122"/>
              </a:rPr>
              <a:t>学好物理还必须展开我们丰富的想象。爱因斯坦说过：想象力比知识更重要，因为知识是有限的，而想象力概括着世界的一切，推动着进步，并且是知识进化的源泉。</a:t>
            </a:r>
          </a:p>
        </p:txBody>
      </p:sp>
      <p:sp>
        <p:nvSpPr>
          <p:cNvPr id="32771" name="矩形 5"/>
          <p:cNvSpPr>
            <a:spLocks noChangeArrowheads="1"/>
          </p:cNvSpPr>
          <p:nvPr/>
        </p:nvSpPr>
        <p:spPr bwMode="auto">
          <a:xfrm>
            <a:off x="912285" y="5187950"/>
            <a:ext cx="11137900" cy="762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4400">
                <a:solidFill>
                  <a:srgbClr val="000000"/>
                </a:solidFill>
              </a:rPr>
              <a:t>只有想不到的，没有办不到的！</a:t>
            </a:r>
            <a:endParaRPr lang="zh-CN" altLang="en-US" sz="4400"/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2254885" y="404813"/>
            <a:ext cx="7681384" cy="769441"/>
          </a:xfrm>
          <a:prstGeom prst="rect">
            <a:avLst/>
          </a:prstGeom>
          <a:solidFill>
            <a:schemeClr val="bg1"/>
          </a:solidFill>
          <a:ln w="76200" cmpd="tri">
            <a:solidFill>
              <a:schemeClr val="hlink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>
            <a:spAutoFit/>
          </a:bodyPr>
          <a:lstStyle/>
          <a:p>
            <a:r>
              <a:rPr lang="zh-CN" altLang="en-US" sz="4400" b="1"/>
              <a:t>三、如何学好物理？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7080" y="1600200"/>
            <a:ext cx="10007600" cy="41827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文本框 2"/>
          <p:cNvSpPr txBox="1"/>
          <p:nvPr/>
        </p:nvSpPr>
        <p:spPr>
          <a:xfrm>
            <a:off x="2433320" y="5782945"/>
            <a:ext cx="7325995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zh-CN" altLang="en-US" sz="6000" b="1" u="sng">
                <a:solidFill>
                  <a:srgbClr val="92D050"/>
                </a:solidFill>
                <a:sym typeface="+mn-ea"/>
              </a:rPr>
              <a:t>团 结 合 作的力量</a:t>
            </a:r>
          </a:p>
        </p:txBody>
      </p:sp>
      <p:sp>
        <p:nvSpPr>
          <p:cNvPr id="32772" name="Rectangle 4"/>
          <p:cNvSpPr>
            <a:spLocks noChangeArrowheads="1"/>
          </p:cNvSpPr>
          <p:nvPr/>
        </p:nvSpPr>
        <p:spPr bwMode="auto">
          <a:xfrm>
            <a:off x="939800" y="376873"/>
            <a:ext cx="7681384" cy="769441"/>
          </a:xfrm>
          <a:prstGeom prst="rect">
            <a:avLst/>
          </a:prstGeom>
          <a:solidFill>
            <a:schemeClr val="bg1"/>
          </a:solidFill>
          <a:ln w="76200" cmpd="tri">
            <a:solidFill>
              <a:schemeClr val="hlink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>
            <a:spAutoFit/>
          </a:bodyPr>
          <a:lstStyle/>
          <a:p>
            <a:r>
              <a:rPr lang="zh-CN" altLang="en-US" sz="4400" b="1"/>
              <a:t>三、如何学好物理？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5"/>
          <p:cNvSpPr txBox="1">
            <a:spLocks noChangeArrowheads="1"/>
          </p:cNvSpPr>
          <p:nvPr/>
        </p:nvSpPr>
        <p:spPr bwMode="auto">
          <a:xfrm>
            <a:off x="1881717" y="1439863"/>
            <a:ext cx="8229600" cy="762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en-US" altLang="zh-CN" sz="4400" b="1">
                <a:solidFill>
                  <a:srgbClr val="0000CC"/>
                </a:solidFill>
                <a:latin typeface="Calibri" charset="0"/>
              </a:rPr>
              <a:t> </a:t>
            </a:r>
            <a:r>
              <a:rPr lang="zh-CN" altLang="en-US" sz="4400" b="1">
                <a:solidFill>
                  <a:srgbClr val="0000CC"/>
                </a:solidFill>
                <a:latin typeface="Calibri" charset="0"/>
              </a:rPr>
              <a:t>善于观察，乐于动手</a:t>
            </a:r>
          </a:p>
        </p:txBody>
      </p:sp>
      <p:sp>
        <p:nvSpPr>
          <p:cNvPr id="35843" name="Text Box 6"/>
          <p:cNvSpPr txBox="1">
            <a:spLocks noChangeArrowheads="1"/>
          </p:cNvSpPr>
          <p:nvPr/>
        </p:nvSpPr>
        <p:spPr bwMode="auto">
          <a:xfrm>
            <a:off x="1953684" y="2506663"/>
            <a:ext cx="8229600" cy="762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en-US" altLang="zh-CN" sz="4400" b="1">
                <a:solidFill>
                  <a:srgbClr val="0000CC"/>
                </a:solidFill>
                <a:latin typeface="Calibri" charset="0"/>
              </a:rPr>
              <a:t> </a:t>
            </a:r>
            <a:r>
              <a:rPr lang="zh-CN" altLang="en-US" sz="4400" b="1">
                <a:solidFill>
                  <a:srgbClr val="0000CC"/>
                </a:solidFill>
                <a:latin typeface="Calibri" charset="0"/>
              </a:rPr>
              <a:t>勤于思考，重在理解</a:t>
            </a:r>
          </a:p>
        </p:txBody>
      </p:sp>
      <p:sp>
        <p:nvSpPr>
          <p:cNvPr id="35844" name="Text Box 7"/>
          <p:cNvSpPr txBox="1">
            <a:spLocks noChangeArrowheads="1"/>
          </p:cNvSpPr>
          <p:nvPr/>
        </p:nvSpPr>
        <p:spPr bwMode="auto">
          <a:xfrm>
            <a:off x="1968500" y="3573463"/>
            <a:ext cx="8229600" cy="762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buFont typeface="Wingdings" panose="05000000000000000000" pitchFamily="2" charset="2"/>
              <a:buChar char="Ø"/>
            </a:pPr>
            <a:r>
              <a:rPr lang="en-US" altLang="zh-CN" sz="4400" b="1">
                <a:solidFill>
                  <a:srgbClr val="0000CC"/>
                </a:solidFill>
                <a:latin typeface="Calibri" charset="0"/>
              </a:rPr>
              <a:t> </a:t>
            </a:r>
            <a:r>
              <a:rPr lang="zh-CN" altLang="en-US" sz="4400" b="1">
                <a:solidFill>
                  <a:srgbClr val="0000CC"/>
                </a:solidFill>
                <a:latin typeface="Calibri" charset="0"/>
              </a:rPr>
              <a:t>联系实际，联系社会</a:t>
            </a:r>
          </a:p>
        </p:txBody>
      </p:sp>
      <p:sp>
        <p:nvSpPr>
          <p:cNvPr id="26629" name="矩形 6"/>
          <p:cNvSpPr>
            <a:spLocks noChangeArrowheads="1"/>
          </p:cNvSpPr>
          <p:nvPr/>
        </p:nvSpPr>
        <p:spPr bwMode="auto">
          <a:xfrm>
            <a:off x="719667" y="4652964"/>
            <a:ext cx="8041640" cy="7683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zh-CN" sz="4400" b="1">
                <a:solidFill>
                  <a:srgbClr val="C00000"/>
                </a:solidFill>
                <a:latin typeface="Calibri" charset="0"/>
              </a:rPr>
              <a:t>大胆猜想、勇于创造、团结合作</a:t>
            </a:r>
            <a:endParaRPr lang="zh-CN" altLang="en-US" sz="4400" b="1">
              <a:solidFill>
                <a:srgbClr val="C00000"/>
              </a:solidFill>
              <a:latin typeface="Calibri" charset="0"/>
            </a:endParaRPr>
          </a:p>
        </p:txBody>
      </p:sp>
      <p:sp>
        <p:nvSpPr>
          <p:cNvPr id="35846" name="WordArt 9"/>
          <p:cNvSpPr>
            <a:spLocks noChangeArrowheads="1" noChangeShapeType="1" noTextEdit="1"/>
          </p:cNvSpPr>
          <p:nvPr/>
        </p:nvSpPr>
        <p:spPr bwMode="auto">
          <a:xfrm>
            <a:off x="2544234" y="5732463"/>
            <a:ext cx="7988300" cy="7921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b="1" kern="10">
                <a:ln w="12700">
                  <a:solidFill>
                    <a:srgbClr val="FF0000"/>
                  </a:solidFill>
                  <a:round/>
                </a:ln>
                <a:effectLst>
                  <a:outerShdw dist="45791" dir="2021404" algn="ctr" rotWithShape="0">
                    <a:srgbClr val="9999FF"/>
                  </a:outerShdw>
                </a:effectLst>
                <a:latin typeface="黑体" panose="02010600030101010101" pitchFamily="49" charset="-122"/>
                <a:ea typeface="黑体" panose="02010600030101010101" pitchFamily="49" charset="-122"/>
              </a:rPr>
              <a:t>让我们一起努力，学好物理！</a:t>
            </a:r>
          </a:p>
        </p:txBody>
      </p:sp>
      <p:sp>
        <p:nvSpPr>
          <p:cNvPr id="35847" name="Rectangle 4"/>
          <p:cNvSpPr>
            <a:spLocks noChangeArrowheads="1"/>
          </p:cNvSpPr>
          <p:nvPr/>
        </p:nvSpPr>
        <p:spPr bwMode="auto">
          <a:xfrm>
            <a:off x="2159000" y="404813"/>
            <a:ext cx="7681384" cy="769441"/>
          </a:xfrm>
          <a:prstGeom prst="rect">
            <a:avLst/>
          </a:prstGeom>
          <a:solidFill>
            <a:schemeClr val="bg1"/>
          </a:solidFill>
          <a:ln w="76200" cmpd="tri">
            <a:solidFill>
              <a:schemeClr val="hlink"/>
            </a:solidFill>
            <a:miter lim="800000"/>
          </a:ln>
          <a:effectLst>
            <a:outerShdw dist="107763" dir="2700000" algn="ctr" rotWithShape="0">
              <a:srgbClr val="808080">
                <a:alpha val="50000"/>
              </a:srgbClr>
            </a:outerShdw>
          </a:effectLst>
        </p:spPr>
        <p:txBody>
          <a:bodyPr>
            <a:spAutoFit/>
          </a:bodyPr>
          <a:lstStyle/>
          <a:p>
            <a:r>
              <a:rPr lang="zh-CN" altLang="en-US" sz="4400" b="1">
                <a:latin typeface="Calibri" charset="0"/>
              </a:rPr>
              <a:t>三、如何学好物理？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9" grpId="0"/>
      <p:bldP spid="35846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8895" y="-356870"/>
            <a:ext cx="12346305" cy="806323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1591310" y="803275"/>
            <a:ext cx="9744710" cy="6277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6600" b="1">
                <a:solidFill>
                  <a:schemeClr val="tx1"/>
                </a:solidFill>
              </a:rPr>
              <a:t>课堂实践活动</a:t>
            </a:r>
            <a:endParaRPr lang="zh-CN" altLang="zh-CN" sz="6000" b="1">
              <a:solidFill>
                <a:srgbClr val="1552D1"/>
              </a:solidFill>
            </a:endParaRPr>
          </a:p>
          <a:p>
            <a:endParaRPr lang="zh-CN" altLang="zh-CN" sz="6000" b="1">
              <a:solidFill>
                <a:srgbClr val="1552D1"/>
              </a:solidFill>
            </a:endParaRPr>
          </a:p>
          <a:p>
            <a:endParaRPr lang="zh-CN" altLang="zh-CN" sz="6000" b="1">
              <a:solidFill>
                <a:srgbClr val="1552D1"/>
              </a:solidFill>
            </a:endParaRPr>
          </a:p>
          <a:p>
            <a:r>
              <a:rPr lang="zh-CN" altLang="zh-CN"/>
              <a:t>             </a:t>
            </a:r>
            <a:r>
              <a:rPr lang="zh-CN" altLang="zh-CN" sz="5400"/>
              <a:t>    </a:t>
            </a:r>
            <a:r>
              <a:rPr lang="zh-CN" altLang="zh-CN" sz="5400" b="1">
                <a:solidFill>
                  <a:srgbClr val="FF0000"/>
                </a:solidFill>
              </a:rPr>
              <a:t>用你手中的实验器材，看看能不能让小灯泡发光？</a:t>
            </a:r>
          </a:p>
          <a:p>
            <a:endParaRPr lang="zh-CN" altLang="zh-CN" sz="5400" b="1">
              <a:solidFill>
                <a:srgbClr val="1552D1"/>
              </a:solidFill>
            </a:endParaRPr>
          </a:p>
          <a:p>
            <a:r>
              <a:rPr lang="zh-CN" altLang="zh-CN" sz="5400" b="1">
                <a:solidFill>
                  <a:srgbClr val="00B0F0"/>
                </a:solidFill>
              </a:rPr>
              <a:t>你成功了吗？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" y="-81915"/>
            <a:ext cx="12959715" cy="7021195"/>
          </a:xfrm>
          <a:prstGeom prst="rect">
            <a:avLst/>
          </a:prstGeom>
        </p:spPr>
      </p:pic>
      <p:sp>
        <p:nvSpPr>
          <p:cNvPr id="3" name="文本框 2"/>
          <p:cNvSpPr txBox="1"/>
          <p:nvPr/>
        </p:nvSpPr>
        <p:spPr>
          <a:xfrm>
            <a:off x="2574925" y="1790065"/>
            <a:ext cx="8104505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6600" b="1" kern="10">
                <a:ln w="12700">
                  <a:solidFill>
                    <a:srgbClr val="FF0000"/>
                  </a:solidFill>
                  <a:round/>
                </a:ln>
                <a:effectLst>
                  <a:outerShdw dist="45791" dir="2021404" algn="ctr" rotWithShape="0">
                    <a:srgbClr val="9999FF"/>
                  </a:outerShdw>
                </a:effectLst>
                <a:latin typeface="黑体" panose="02010600030101010101" pitchFamily="49" charset="-122"/>
                <a:ea typeface="黑体" panose="02010600030101010101" pitchFamily="49" charset="-122"/>
                <a:sym typeface="+mn-ea"/>
              </a:rPr>
              <a:t>谈谈你的收获</a:t>
            </a:r>
            <a:r>
              <a:rPr lang="en-US" altLang="zh-CN" sz="6600" b="1" kern="10">
                <a:ln w="12700">
                  <a:solidFill>
                    <a:srgbClr val="FF0000"/>
                  </a:solidFill>
                  <a:round/>
                </a:ln>
                <a:effectLst>
                  <a:outerShdw dist="45791" dir="2021404" algn="ctr" rotWithShape="0">
                    <a:srgbClr val="9999FF"/>
                  </a:outerShdw>
                </a:effectLst>
                <a:latin typeface="黑体" panose="02010600030101010101" pitchFamily="49" charset="-122"/>
                <a:ea typeface="黑体" panose="02010600030101010101" pitchFamily="49" charset="-122"/>
                <a:sym typeface="+mn-ea"/>
              </a:rPr>
              <a:t>……</a:t>
            </a:r>
            <a:endParaRPr lang="zh-CN" altLang="en-US" sz="66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/>
          <p:cNvSpPr>
            <a:spLocks noChangeArrowheads="1"/>
          </p:cNvSpPr>
          <p:nvPr/>
        </p:nvSpPr>
        <p:spPr bwMode="auto">
          <a:xfrm>
            <a:off x="814917" y="260351"/>
            <a:ext cx="8432800" cy="10064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4000" b="1">
                <a:solidFill>
                  <a:srgbClr val="0000CC"/>
                </a:solidFill>
                <a:latin typeface="Calibri" charset="0"/>
                <a:ea typeface="楷体_GB2312" panose="02010609030101010101" charset="-122"/>
              </a:rPr>
              <a:t>作业：</a:t>
            </a:r>
            <a:endParaRPr lang="zh-CN" altLang="zh-CN" sz="4000" b="1">
              <a:solidFill>
                <a:srgbClr val="0000CC"/>
              </a:solidFill>
              <a:latin typeface="Calibri" charset="0"/>
              <a:ea typeface="楷体_GB2312" panose="02010609030101010101" charset="-122"/>
            </a:endParaRPr>
          </a:p>
        </p:txBody>
      </p:sp>
      <p:sp>
        <p:nvSpPr>
          <p:cNvPr id="37891" name="Rectangle 1"/>
          <p:cNvSpPr>
            <a:spLocks noChangeArrowheads="1"/>
          </p:cNvSpPr>
          <p:nvPr/>
        </p:nvSpPr>
        <p:spPr bwMode="auto">
          <a:xfrm>
            <a:off x="1390651" y="2031037"/>
            <a:ext cx="10176933" cy="35150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</a:ln>
        </p:spPr>
        <p:txBody>
          <a:bodyPr bIns="6348" anchor="ctr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3600">
                <a:latin typeface="Times New Roman" panose="02020603050405020304" pitchFamily="18" charset="0"/>
                <a:ea typeface="楷体" pitchFamily="49" charset="-122"/>
              </a:rPr>
              <a:t>       1</a:t>
            </a:r>
            <a:r>
              <a:rPr lang="zh-CN" altLang="en-US" sz="3600">
                <a:latin typeface="Times New Roman" panose="02020603050405020304" pitchFamily="18" charset="0"/>
                <a:ea typeface="楷体" pitchFamily="49" charset="-122"/>
              </a:rPr>
              <a:t>、阅读课本第</a:t>
            </a:r>
            <a:r>
              <a:rPr lang="en-US" altLang="zh-CN" sz="3600">
                <a:latin typeface="Times New Roman" panose="02020603050405020304" pitchFamily="18" charset="0"/>
                <a:ea typeface="楷体" pitchFamily="49" charset="-122"/>
              </a:rPr>
              <a:t>8</a:t>
            </a:r>
            <a:r>
              <a:rPr lang="zh-CN" altLang="en-US" sz="3600">
                <a:latin typeface="Times New Roman" panose="02020603050405020304" pitchFamily="18" charset="0"/>
                <a:ea typeface="楷体" pitchFamily="49" charset="-122"/>
              </a:rPr>
              <a:t>页的</a:t>
            </a:r>
            <a:r>
              <a:rPr lang="en-US" altLang="zh-CN" sz="3600">
                <a:latin typeface="Times New Roman" panose="02020603050405020304" pitchFamily="18" charset="0"/>
                <a:ea typeface="楷体" pitchFamily="49" charset="-122"/>
              </a:rPr>
              <a:t>STS</a:t>
            </a:r>
            <a:r>
              <a:rPr lang="zh-CN" altLang="en-US" sz="3600">
                <a:latin typeface="Times New Roman" panose="02020603050405020304" pitchFamily="18" charset="0"/>
                <a:ea typeface="楷体" pitchFamily="49" charset="-122"/>
              </a:rPr>
              <a:t>，并回答课后问题，及网上收索意大利科学家伽利略的伟大生平介绍，成就以及发现这些规律和定律的过程。</a:t>
            </a:r>
            <a:endParaRPr lang="en-US" altLang="zh-CN" sz="3600">
              <a:latin typeface="Times New Roman" panose="02020603050405020304" pitchFamily="18" charset="0"/>
              <a:ea typeface="楷体" pitchFamily="49" charset="-122"/>
            </a:endParaRPr>
          </a:p>
          <a:p>
            <a:pPr>
              <a:lnSpc>
                <a:spcPct val="125000"/>
              </a:lnSpc>
            </a:pPr>
            <a:r>
              <a:rPr lang="zh-CN" altLang="en-US" sz="3600">
                <a:latin typeface="Times New Roman" panose="02020603050405020304" pitchFamily="18" charset="0"/>
                <a:ea typeface="楷体" pitchFamily="49" charset="-122"/>
              </a:rPr>
              <a:t>       </a:t>
            </a:r>
            <a:r>
              <a:rPr lang="en-US" altLang="zh-CN" sz="3600">
                <a:latin typeface="Times New Roman" panose="02020603050405020304" pitchFamily="18" charset="0"/>
                <a:ea typeface="楷体" pitchFamily="49" charset="-122"/>
              </a:rPr>
              <a:t>2</a:t>
            </a:r>
            <a:r>
              <a:rPr lang="zh-CN" altLang="en-US" sz="3600">
                <a:latin typeface="Times New Roman" panose="02020603050405020304" pitchFamily="18" charset="0"/>
                <a:ea typeface="楷体" pitchFamily="49" charset="-122"/>
              </a:rPr>
              <a:t>、观看央视网大型科技纪录片</a:t>
            </a:r>
            <a:r>
              <a:rPr lang="en-US" altLang="zh-CN" sz="3600">
                <a:latin typeface="Times New Roman" panose="02020603050405020304" pitchFamily="18" charset="0"/>
                <a:ea typeface="楷体" pitchFamily="49" charset="-122"/>
              </a:rPr>
              <a:t>《</a:t>
            </a:r>
            <a:r>
              <a:rPr lang="zh-CN" altLang="en-US" sz="3600">
                <a:latin typeface="Times New Roman" panose="02020603050405020304" pitchFamily="18" charset="0"/>
                <a:ea typeface="楷体" pitchFamily="49" charset="-122"/>
              </a:rPr>
              <a:t>创造</a:t>
            </a:r>
            <a:r>
              <a:rPr lang="en-US" altLang="zh-CN" sz="3600">
                <a:latin typeface="Times New Roman" panose="02020603050405020304" pitchFamily="18" charset="0"/>
                <a:ea typeface="楷体" pitchFamily="49" charset="-122"/>
              </a:rPr>
              <a:t>》</a:t>
            </a:r>
            <a:endParaRPr lang="zh-CN" altLang="en-US" sz="3600">
              <a:latin typeface="Times New Roman" panose="02020603050405020304" pitchFamily="18" charset="0"/>
              <a:ea typeface="楷体" pitchFamily="49" charset="-122"/>
            </a:endParaRPr>
          </a:p>
          <a:p>
            <a:pPr>
              <a:lnSpc>
                <a:spcPct val="125000"/>
              </a:lnSpc>
            </a:pPr>
            <a:endParaRPr lang="zh-CN" altLang="en-US" sz="3600">
              <a:latin typeface="Times New Roman" panose="02020603050405020304" pitchFamily="18" charset="0"/>
              <a:ea typeface="楷体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959715" cy="7021195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2401887" y="1876472"/>
            <a:ext cx="1173718" cy="450892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zh-CN" altLang="en-US" sz="287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33CC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endParaRPr lang="zh-CN" alt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33CC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4" name="矩形 3"/>
          <p:cNvSpPr/>
          <p:nvPr/>
        </p:nvSpPr>
        <p:spPr>
          <a:xfrm>
            <a:off x="2177298" y="2967335"/>
            <a:ext cx="8888972" cy="264687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en-US" altLang="zh-CN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zh-CN" altLang="en-US" sz="16600" b="1" cap="all" dirty="0" smtClean="0">
                <a:ln/>
                <a:solidFill>
                  <a:srgbClr val="FF33CC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谢谢欣赏</a:t>
            </a:r>
            <a:endParaRPr lang="zh-CN" altLang="en-US" sz="5400" b="1" cap="all" spc="0" dirty="0">
              <a:ln/>
              <a:solidFill>
                <a:srgbClr val="FF33CC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内容占位符 4" descr="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650365" y="-273050"/>
            <a:ext cx="14009370" cy="966216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351155" y="73025"/>
            <a:ext cx="10394315" cy="221488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>
                <a:rot lat="0" lon="0" rev="0"/>
              </a:lightRig>
            </a:scene3d>
            <a:sp3d extrusionH="120650" prstMaterial="matte"/>
          </a:bodyPr>
          <a:lstStyle/>
          <a:p>
            <a:pPr algn="ctr"/>
            <a:r>
              <a:rPr lang="en-US" altLang="zh-CN" sz="7200" b="1">
                <a:ln>
                  <a:gradFill>
                    <a:gsLst>
                      <a:gs pos="98000">
                        <a:srgbClr val="F88C89"/>
                      </a:gs>
                      <a:gs pos="86000">
                        <a:srgbClr val="F8D078"/>
                      </a:gs>
                      <a:gs pos="73000">
                        <a:srgbClr val="BAD172"/>
                      </a:gs>
                      <a:gs pos="62000">
                        <a:srgbClr val="BEC7AF"/>
                      </a:gs>
                      <a:gs pos="50000">
                        <a:srgbClr val="83D9E3"/>
                      </a:gs>
                      <a:gs pos="37000">
                        <a:srgbClr val="9C61DF"/>
                      </a:gs>
                      <a:gs pos="24000">
                        <a:srgbClr val="CA78E1"/>
                      </a:gs>
                      <a:gs pos="12000">
                        <a:srgbClr val="E564DF"/>
                      </a:gs>
                      <a:gs pos="0">
                        <a:srgbClr val="F86CC0"/>
                      </a:gs>
                    </a:gsLst>
                    <a:lin ang="0"/>
                  </a:gradFill>
                </a:ln>
                <a:gradFill>
                  <a:gsLst>
                    <a:gs pos="79000">
                      <a:srgbClr val="CCFF66"/>
                    </a:gs>
                    <a:gs pos="94000">
                      <a:srgbClr val="FFFF00">
                        <a:alpha val="50000"/>
                      </a:srgbClr>
                    </a:gs>
                    <a:gs pos="70000">
                      <a:srgbClr val="00FF00">
                        <a:alpha val="13000"/>
                      </a:srgbClr>
                    </a:gs>
                    <a:gs pos="56000">
                      <a:srgbClr val="00FFFF">
                        <a:alpha val="50000"/>
                      </a:srgbClr>
                    </a:gs>
                    <a:gs pos="43000">
                      <a:srgbClr val="00FFFF">
                        <a:alpha val="13000"/>
                      </a:srgbClr>
                    </a:gs>
                    <a:gs pos="22000">
                      <a:srgbClr val="FF00FF">
                        <a:alpha val="50000"/>
                      </a:srgbClr>
                    </a:gs>
                    <a:gs pos="33000">
                      <a:srgbClr val="9900FF">
                        <a:alpha val="50000"/>
                      </a:srgbClr>
                    </a:gs>
                    <a:gs pos="5000">
                      <a:srgbClr val="FF00FF">
                        <a:alpha val="50000"/>
                      </a:srgbClr>
                    </a:gs>
                    <a:gs pos="0">
                      <a:srgbClr val="FF3300">
                        <a:alpha val="50000"/>
                      </a:srgbClr>
                    </a:gs>
                    <a:gs pos="100000">
                      <a:srgbClr val="FF3300">
                        <a:alpha val="30000"/>
                      </a:srgbClr>
                    </a:gs>
                  </a:gsLst>
                  <a:lin ang="0"/>
                </a:gradFill>
                <a:effectLst>
                  <a:outerShdw blurRad="50800" dist="38100" algn="l" rotWithShape="0">
                    <a:srgbClr val="CC00CC">
                      <a:alpha val="40000"/>
                    </a:srgbClr>
                  </a:outerShdw>
                </a:effectLst>
              </a:rPr>
              <a:t> </a:t>
            </a:r>
            <a:r>
              <a:rPr lang="en-US" altLang="zh-CN" sz="13800" b="1">
                <a:ln>
                  <a:gradFill>
                    <a:gsLst>
                      <a:gs pos="98000">
                        <a:srgbClr val="F88C89"/>
                      </a:gs>
                      <a:gs pos="86000">
                        <a:srgbClr val="F8D078"/>
                      </a:gs>
                      <a:gs pos="73000">
                        <a:srgbClr val="BAD172"/>
                      </a:gs>
                      <a:gs pos="62000">
                        <a:srgbClr val="BEC7AF"/>
                      </a:gs>
                      <a:gs pos="50000">
                        <a:srgbClr val="83D9E3"/>
                      </a:gs>
                      <a:gs pos="37000">
                        <a:srgbClr val="9C61DF"/>
                      </a:gs>
                      <a:gs pos="24000">
                        <a:srgbClr val="CA78E1"/>
                      </a:gs>
                      <a:gs pos="12000">
                        <a:srgbClr val="E564DF"/>
                      </a:gs>
                      <a:gs pos="0">
                        <a:srgbClr val="F86CC0"/>
                      </a:gs>
                    </a:gsLst>
                    <a:lin ang="0"/>
                  </a:gradFill>
                </a:ln>
                <a:gradFill>
                  <a:gsLst>
                    <a:gs pos="79000">
                      <a:srgbClr val="CCFF66"/>
                    </a:gs>
                    <a:gs pos="94000">
                      <a:srgbClr val="FFFF00">
                        <a:alpha val="50000"/>
                      </a:srgbClr>
                    </a:gs>
                    <a:gs pos="70000">
                      <a:srgbClr val="00FF00">
                        <a:alpha val="13000"/>
                      </a:srgbClr>
                    </a:gs>
                    <a:gs pos="56000">
                      <a:srgbClr val="00FFFF">
                        <a:alpha val="50000"/>
                      </a:srgbClr>
                    </a:gs>
                    <a:gs pos="43000">
                      <a:srgbClr val="00FFFF">
                        <a:alpha val="13000"/>
                      </a:srgbClr>
                    </a:gs>
                    <a:gs pos="22000">
                      <a:srgbClr val="FF00FF">
                        <a:alpha val="50000"/>
                      </a:srgbClr>
                    </a:gs>
                    <a:gs pos="33000">
                      <a:srgbClr val="9900FF">
                        <a:alpha val="50000"/>
                      </a:srgbClr>
                    </a:gs>
                    <a:gs pos="5000">
                      <a:srgbClr val="FF00FF">
                        <a:alpha val="50000"/>
                      </a:srgbClr>
                    </a:gs>
                    <a:gs pos="0">
                      <a:srgbClr val="FF3300">
                        <a:alpha val="50000"/>
                      </a:srgbClr>
                    </a:gs>
                    <a:gs pos="100000">
                      <a:srgbClr val="FF3300">
                        <a:alpha val="30000"/>
                      </a:srgbClr>
                    </a:gs>
                  </a:gsLst>
                  <a:lin ang="0"/>
                </a:gradFill>
                <a:effectLst>
                  <a:outerShdw blurRad="50800" dist="38100" algn="l" rotWithShape="0">
                    <a:srgbClr val="CC00CC">
                      <a:alpha val="40000"/>
                    </a:srgbClr>
                  </a:outerShdw>
                </a:effectLst>
              </a:rPr>
              <a:t>致 同 学 们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335" y="-784225"/>
            <a:ext cx="12456160" cy="859091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364490"/>
            <a:ext cx="10515600" cy="5812790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4800" b="1">
                <a:solidFill>
                  <a:srgbClr val="7030A0"/>
                </a:solidFill>
              </a:rPr>
              <a:t>本书是按照教育部2011年修订的《义务教育物理课程标准》编写的，它倡导探究式的学习，强调科学与实际、科学与社会的联系。因此，我们又给这本书取了一个名字</a:t>
            </a:r>
          </a:p>
          <a:p>
            <a:pPr marL="0" indent="0">
              <a:buNone/>
            </a:pPr>
            <a:r>
              <a:rPr lang="zh-CN" altLang="en-US" sz="4800" b="1">
                <a:solidFill>
                  <a:srgbClr val="7030A0"/>
                </a:solidFill>
              </a:rPr>
              <a:t>                                   </a:t>
            </a:r>
          </a:p>
        </p:txBody>
      </p:sp>
      <p:sp>
        <p:nvSpPr>
          <p:cNvPr id="6" name="矩形 5"/>
          <p:cNvSpPr/>
          <p:nvPr/>
        </p:nvSpPr>
        <p:spPr>
          <a:xfrm>
            <a:off x="1448435" y="4370705"/>
            <a:ext cx="9905365" cy="2214880"/>
          </a:xfrm>
          <a:prstGeom prst="rect">
            <a:avLst/>
          </a:prstGeom>
          <a:noFill/>
          <a:ln>
            <a:noFill/>
          </a:ln>
        </p:spPr>
        <p:txBody>
          <a:bodyPr wrap="square" rtlCol="0" anchor="t">
            <a:spAutoFit/>
            <a:scene3d>
              <a:camera prst="orthographicFront"/>
              <a:lightRig rig="threePt" dir="t">
                <a:rot lat="0" lon="0" rev="0"/>
              </a:lightRig>
            </a:scene3d>
            <a:sp3d extrusionH="120650" prstMaterial="matte"/>
          </a:bodyPr>
          <a:lstStyle/>
          <a:p>
            <a:pPr algn="ctr"/>
            <a:r>
              <a:rPr lang="zh-CN" altLang="en-US" sz="13800" b="1">
                <a:ln>
                  <a:gradFill>
                    <a:gsLst>
                      <a:gs pos="98000">
                        <a:srgbClr val="F88C89"/>
                      </a:gs>
                      <a:gs pos="86000">
                        <a:srgbClr val="F8D078"/>
                      </a:gs>
                      <a:gs pos="73000">
                        <a:srgbClr val="BAD172"/>
                      </a:gs>
                      <a:gs pos="62000">
                        <a:srgbClr val="BEC7AF"/>
                      </a:gs>
                      <a:gs pos="50000">
                        <a:srgbClr val="83D9E3"/>
                      </a:gs>
                      <a:gs pos="37000">
                        <a:srgbClr val="9C61DF"/>
                      </a:gs>
                      <a:gs pos="24000">
                        <a:srgbClr val="CA78E1"/>
                      </a:gs>
                      <a:gs pos="12000">
                        <a:srgbClr val="E564DF"/>
                      </a:gs>
                      <a:gs pos="0">
                        <a:srgbClr val="F86CC0"/>
                      </a:gs>
                    </a:gsLst>
                    <a:lin ang="0"/>
                  </a:gradFill>
                </a:ln>
                <a:gradFill>
                  <a:gsLst>
                    <a:gs pos="79000">
                      <a:srgbClr val="CCFF66"/>
                    </a:gs>
                    <a:gs pos="94000">
                      <a:srgbClr val="FFFF00">
                        <a:alpha val="50000"/>
                      </a:srgbClr>
                    </a:gs>
                    <a:gs pos="70000">
                      <a:srgbClr val="00FF00">
                        <a:alpha val="13000"/>
                      </a:srgbClr>
                    </a:gs>
                    <a:gs pos="56000">
                      <a:srgbClr val="00FFFF">
                        <a:alpha val="50000"/>
                      </a:srgbClr>
                    </a:gs>
                    <a:gs pos="43000">
                      <a:srgbClr val="00FFFF">
                        <a:alpha val="13000"/>
                      </a:srgbClr>
                    </a:gs>
                    <a:gs pos="22000">
                      <a:srgbClr val="FF00FF">
                        <a:alpha val="50000"/>
                      </a:srgbClr>
                    </a:gs>
                    <a:gs pos="33000">
                      <a:srgbClr val="9900FF">
                        <a:alpha val="50000"/>
                      </a:srgbClr>
                    </a:gs>
                    <a:gs pos="5000">
                      <a:srgbClr val="FF00FF">
                        <a:alpha val="50000"/>
                      </a:srgbClr>
                    </a:gs>
                    <a:gs pos="0">
                      <a:srgbClr val="FF3300">
                        <a:alpha val="50000"/>
                      </a:srgbClr>
                    </a:gs>
                    <a:gs pos="100000">
                      <a:srgbClr val="FF3300">
                        <a:alpha val="30000"/>
                      </a:srgbClr>
                    </a:gs>
                  </a:gsLst>
                  <a:lin ang="0"/>
                </a:gradFill>
                <a:effectLst>
                  <a:outerShdw blurRad="50800" dist="38100" algn="l" rotWithShape="0">
                    <a:srgbClr val="CC00CC">
                      <a:alpha val="40000"/>
                    </a:srgbClr>
                  </a:outerShdw>
                </a:effectLst>
                <a:sym typeface="+mn-ea"/>
              </a:rPr>
              <a:t>探索物理</a:t>
            </a:r>
            <a:endParaRPr lang="zh-CN" altLang="en-US" sz="8800" b="1">
              <a:ln>
                <a:gradFill>
                  <a:gsLst>
                    <a:gs pos="98000">
                      <a:srgbClr val="F88C89"/>
                    </a:gs>
                    <a:gs pos="86000">
                      <a:srgbClr val="F8D078"/>
                    </a:gs>
                    <a:gs pos="73000">
                      <a:srgbClr val="BAD172"/>
                    </a:gs>
                    <a:gs pos="62000">
                      <a:srgbClr val="BEC7AF"/>
                    </a:gs>
                    <a:gs pos="50000">
                      <a:srgbClr val="83D9E3"/>
                    </a:gs>
                    <a:gs pos="37000">
                      <a:srgbClr val="9C61DF"/>
                    </a:gs>
                    <a:gs pos="24000">
                      <a:srgbClr val="CA78E1"/>
                    </a:gs>
                    <a:gs pos="12000">
                      <a:srgbClr val="E564DF"/>
                    </a:gs>
                    <a:gs pos="0">
                      <a:srgbClr val="F86CC0"/>
                    </a:gs>
                  </a:gsLst>
                  <a:lin ang="0"/>
                </a:gradFill>
              </a:ln>
              <a:gradFill>
                <a:gsLst>
                  <a:gs pos="79000">
                    <a:srgbClr val="CCFF66"/>
                  </a:gs>
                  <a:gs pos="94000">
                    <a:srgbClr val="FFFF00">
                      <a:alpha val="50000"/>
                    </a:srgbClr>
                  </a:gs>
                  <a:gs pos="70000">
                    <a:srgbClr val="00FF00">
                      <a:alpha val="13000"/>
                    </a:srgbClr>
                  </a:gs>
                  <a:gs pos="56000">
                    <a:srgbClr val="00FFFF">
                      <a:alpha val="50000"/>
                    </a:srgbClr>
                  </a:gs>
                  <a:gs pos="43000">
                    <a:srgbClr val="00FFFF">
                      <a:alpha val="13000"/>
                    </a:srgbClr>
                  </a:gs>
                  <a:gs pos="22000">
                    <a:srgbClr val="FF00FF">
                      <a:alpha val="50000"/>
                    </a:srgbClr>
                  </a:gs>
                  <a:gs pos="33000">
                    <a:srgbClr val="9900FF">
                      <a:alpha val="50000"/>
                    </a:srgbClr>
                  </a:gs>
                  <a:gs pos="5000">
                    <a:srgbClr val="FF00FF">
                      <a:alpha val="50000"/>
                    </a:srgbClr>
                  </a:gs>
                  <a:gs pos="0">
                    <a:srgbClr val="FF3300">
                      <a:alpha val="50000"/>
                    </a:srgbClr>
                  </a:gs>
                  <a:gs pos="100000">
                    <a:srgbClr val="FF3300">
                      <a:alpha val="30000"/>
                    </a:srgbClr>
                  </a:gs>
                </a:gsLst>
                <a:lin ang="0"/>
              </a:gradFill>
              <a:effectLst>
                <a:outerShdw blurRad="50800" dist="38100" algn="l" rotWithShape="0">
                  <a:srgbClr val="CC00CC">
                    <a:alpha val="40000"/>
                  </a:srgbClr>
                </a:outerShdw>
              </a:effectLst>
              <a:sym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2075" y="3810"/>
            <a:ext cx="12755245" cy="691070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>
                <a:sym typeface="+mn-ea"/>
              </a:rPr>
              <a:t>为了便于同学们对物理知识海洋的探索，《探索物理》设计了以下栏目。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990" y="1443990"/>
            <a:ext cx="11306810" cy="5848350"/>
          </a:xfrm>
        </p:spPr>
        <p:txBody>
          <a:bodyPr>
            <a:noAutofit/>
          </a:bodyPr>
          <a:lstStyle/>
          <a:p>
            <a:endParaRPr lang="zh-CN" altLang="en-US"/>
          </a:p>
          <a:p>
            <a:r>
              <a:rPr lang="zh-CN" altLang="en-US" sz="3600" b="1" u="sng">
                <a:solidFill>
                  <a:srgbClr val="FF0000"/>
                </a:solidFill>
              </a:rPr>
              <a:t>实验</a:t>
            </a:r>
            <a:r>
              <a:rPr lang="zh-CN" altLang="en-US" sz="3600"/>
              <a:t>  同学们自己动脑、动手，探究、学习物理知识，体会科学研究的方法。</a:t>
            </a:r>
          </a:p>
          <a:p>
            <a:r>
              <a:rPr lang="zh-CN" altLang="en-US" sz="3600" b="1" u="sng">
                <a:solidFill>
                  <a:srgbClr val="FF0000"/>
                </a:solidFill>
              </a:rPr>
              <a:t>演示</a:t>
            </a:r>
            <a:r>
              <a:rPr lang="zh-CN" altLang="en-US" sz="3600"/>
              <a:t>  教师通过实验展示物理现象、探究物理规律等。</a:t>
            </a:r>
          </a:p>
          <a:p>
            <a:r>
              <a:rPr lang="zh-CN" altLang="en-US" sz="3600" b="1" u="sng">
                <a:solidFill>
                  <a:srgbClr val="FF0000"/>
                </a:solidFill>
              </a:rPr>
              <a:t>想想做做</a:t>
            </a:r>
            <a:r>
              <a:rPr lang="zh-CN" altLang="en-US" sz="3600"/>
              <a:t>  以动手为主的学习活动。通过简单易做的小活动，你可以体会生活中各种现象蕴含的物理道理.</a:t>
            </a:r>
          </a:p>
          <a:p>
            <a:r>
              <a:rPr lang="zh-CN" altLang="en-US" sz="3600" b="1" u="sng">
                <a:solidFill>
                  <a:srgbClr val="FF0000"/>
                </a:solidFill>
              </a:rPr>
              <a:t>想想议议</a:t>
            </a:r>
            <a:r>
              <a:rPr lang="zh-CN" altLang="en-US" sz="3600"/>
              <a:t>  以思考、讨论为主的学习活动。在对问题进行讨论时，既要勇于发表自己的观点，又要倾听其他同学的看法。</a:t>
            </a:r>
          </a:p>
          <a:p>
            <a:endParaRPr lang="zh-CN" altLang="en-US" sz="36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内容占位符 3" descr="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617220" y="-53340"/>
            <a:ext cx="13075285" cy="845185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5570" y="-52705"/>
            <a:ext cx="12172315" cy="7786370"/>
          </a:xfrm>
        </p:spPr>
        <p:txBody>
          <a:bodyPr>
            <a:normAutofit fontScale="90000"/>
          </a:bodyPr>
          <a:lstStyle/>
          <a:p>
            <a:r>
              <a:rPr lang="zh-CN" altLang="en-US" b="1" u="sng" dirty="0">
                <a:solidFill>
                  <a:srgbClr val="FF0000"/>
                </a:solidFill>
                <a:sym typeface="+mn-ea"/>
              </a:rPr>
              <a:t>科学世界</a:t>
            </a:r>
            <a:r>
              <a:rPr lang="zh-CN" altLang="en-US" dirty="0">
                <a:sym typeface="+mn-ea"/>
              </a:rPr>
              <a:t>  扩展性内容，介绍物理知识在更广泛领域的应用，扩大同学们的视野。</a:t>
            </a:r>
            <a:r>
              <a:rPr lang="zh-CN" altLang="en-US" dirty="0"/>
              <a:t/>
            </a:r>
            <a:br>
              <a:rPr lang="zh-CN" altLang="en-US" dirty="0"/>
            </a:br>
            <a:r>
              <a:rPr lang="zh-CN" altLang="en-US" b="1" u="sng" dirty="0">
                <a:solidFill>
                  <a:srgbClr val="FF0000"/>
                </a:solidFill>
                <a:sym typeface="+mn-ea"/>
              </a:rPr>
              <a:t>STS </a:t>
            </a:r>
            <a:r>
              <a:rPr lang="zh-CN" altLang="en-US" dirty="0">
                <a:sym typeface="+mn-ea"/>
              </a:rPr>
              <a:t>  STS是 Science－ Technology－ Society（科学技术社会）的简称，介绍和探讨科学技术与社会之间相互关联的问题。这部分也是扩展性内容.</a:t>
            </a:r>
            <a:r>
              <a:rPr lang="zh-CN" altLang="en-US" dirty="0"/>
              <a:t/>
            </a:r>
            <a:br>
              <a:rPr lang="zh-CN" altLang="en-US" dirty="0"/>
            </a:br>
            <a:r>
              <a:rPr lang="zh-CN" altLang="en-US" b="1" u="sng" dirty="0">
                <a:solidFill>
                  <a:srgbClr val="FF0000"/>
                </a:solidFill>
                <a:sym typeface="+mn-ea"/>
              </a:rPr>
              <a:t>扩展性实验</a:t>
            </a:r>
            <a:r>
              <a:rPr lang="zh-CN" altLang="en-US" dirty="0">
                <a:sym typeface="+mn-ea"/>
              </a:rPr>
              <a:t>   主要展现以传感器、计算机等仪器自动记录和处理数据的实验，供有条件的学校选做。</a:t>
            </a:r>
            <a:r>
              <a:rPr lang="zh-CN" altLang="en-US" dirty="0"/>
              <a:t/>
            </a:r>
            <a:br>
              <a:rPr lang="zh-CN" altLang="en-US" dirty="0"/>
            </a:br>
            <a:r>
              <a:rPr lang="zh-CN" altLang="en-US" b="1" u="sng" dirty="0">
                <a:solidFill>
                  <a:srgbClr val="FF0000"/>
                </a:solidFill>
                <a:sym typeface="+mn-ea"/>
              </a:rPr>
              <a:t>动手动脑学物理  </a:t>
            </a:r>
            <a:r>
              <a:rPr lang="zh-CN" altLang="en-US" dirty="0">
                <a:sym typeface="+mn-ea"/>
              </a:rPr>
              <a:t>课内或课后的学习活动，包括问题讨论、练习、实验、社会实践以及小论文写作等。</a:t>
            </a:r>
            <a:r>
              <a:rPr lang="zh-CN" altLang="en-US" dirty="0"/>
              <a:t/>
            </a:r>
            <a:br>
              <a:rPr lang="zh-CN" altLang="en-US" dirty="0"/>
            </a:br>
            <a:r>
              <a:rPr lang="zh-CN" altLang="en-US" b="1" u="sng" dirty="0">
                <a:solidFill>
                  <a:srgbClr val="FF0000"/>
                </a:solidFill>
                <a:sym typeface="+mn-ea"/>
              </a:rPr>
              <a:t>学到了什么</a:t>
            </a:r>
            <a:r>
              <a:rPr lang="zh-CN" altLang="en-US" dirty="0">
                <a:sym typeface="+mn-ea"/>
              </a:rPr>
              <a:t>  这一章所学主要内容的梳理、总结，供同学们自己总结时参考。</a:t>
            </a:r>
            <a:r>
              <a:rPr lang="zh-CN" altLang="en-US" dirty="0"/>
              <a:t/>
            </a:r>
            <a:br>
              <a:rPr lang="zh-CN" altLang="en-US" dirty="0"/>
            </a:b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1275" y="-96520"/>
            <a:ext cx="13016230" cy="705167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303020"/>
            <a:ext cx="10515600" cy="4874260"/>
          </a:xfrm>
        </p:spPr>
        <p:txBody>
          <a:bodyPr>
            <a:normAutofit/>
          </a:bodyPr>
          <a:lstStyle/>
          <a:p>
            <a:r>
              <a:rPr lang="zh-CN" altLang="en-US" sz="3600" b="1">
                <a:sym typeface="+mn-ea"/>
              </a:rPr>
              <a:t>设置这些栏目的目的，是希望同学们在参观、认识物理世界这个广阔、绚丽的科学殿堂时，学到科学知识，体验、领悟科学的方法，逐步树立科学的价值观。</a:t>
            </a:r>
            <a:r>
              <a:rPr lang="zh-CN" altLang="en-US" sz="3600" b="1">
                <a:solidFill>
                  <a:schemeClr val="tx1"/>
                </a:solidFill>
                <a:sym typeface="+mn-ea"/>
              </a:rPr>
              <a:t>祝同学们在新的学期里取得更大的成绩</a:t>
            </a:r>
            <a:r>
              <a:rPr lang="en-US" altLang="zh-CN" sz="3600" b="1">
                <a:solidFill>
                  <a:schemeClr val="tx1"/>
                </a:solidFill>
                <a:sym typeface="+mn-ea"/>
              </a:rPr>
              <a:t>.</a:t>
            </a:r>
            <a:r>
              <a:rPr lang="zh-CN" altLang="en-US" sz="3600" b="1">
                <a:sym typeface="+mn-ea"/>
              </a:rPr>
              <a:t/>
            </a:r>
            <a:br>
              <a:rPr lang="zh-CN" altLang="en-US" sz="3600" b="1">
                <a:sym typeface="+mn-ea"/>
              </a:rPr>
            </a:br>
            <a:r>
              <a:rPr lang="zh-CN" altLang="en-US" sz="3600" b="1">
                <a:solidFill>
                  <a:srgbClr val="FF0000"/>
                </a:solidFill>
                <a:sym typeface="+mn-ea"/>
              </a:rPr>
              <a:t/>
            </a:r>
            <a:br>
              <a:rPr lang="zh-CN" altLang="en-US" sz="3600" b="1">
                <a:solidFill>
                  <a:srgbClr val="FF0000"/>
                </a:solidFill>
                <a:sym typeface="+mn-ea"/>
              </a:rPr>
            </a:br>
            <a:endParaRPr lang="zh-CN" altLang="en-US">
              <a:solidFill>
                <a:srgbClr val="FF0000"/>
              </a:solidFill>
            </a:endParaRPr>
          </a:p>
          <a:p>
            <a:endParaRPr lang="zh-CN" altLang="en-US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34947" y="403905"/>
            <a:ext cx="4320480" cy="2889321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5364" name="Picture 3" descr="D:\pictures\gif美图\44413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1450" y="1844675"/>
            <a:ext cx="1584325" cy="15843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5365" name="Picture 2" descr="D:\pictures\gif美图\44799.gif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6800" y="1916113"/>
            <a:ext cx="1066800" cy="11509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3071813" y="4003675"/>
            <a:ext cx="6629400" cy="8299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>
            <a:lvl1pPr marL="0" lvl="0" indent="0" algn="l" defTabSz="91440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黑体" panose="02010600030101010101" pitchFamily="49" charset="-122"/>
              </a:defRPr>
            </a:lvl1pPr>
            <a:lvl2pPr marL="457200" lvl="1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黑体" panose="02010600030101010101" pitchFamily="49" charset="-122"/>
              </a:defRPr>
            </a:lvl2pPr>
            <a:lvl3pPr marL="914400" lvl="2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黑体" panose="02010600030101010101" pitchFamily="49" charset="-122"/>
              </a:defRPr>
            </a:lvl3pPr>
            <a:lvl4pPr marL="1371600" lvl="3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黑体" panose="02010600030101010101" pitchFamily="49" charset="-122"/>
              </a:defRPr>
            </a:lvl4pPr>
            <a:lvl5pPr marL="1828800" lvl="4" indent="0" algn="l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  <a:defRPr sz="32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黑体" panose="02010600030101010101" pitchFamily="49" charset="-122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4800" b="0" i="0" u="none" strike="noStrike" kern="1200" cap="none" spc="0" normalizeH="0" baseline="0" noProof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楷体" pitchFamily="49" charset="-122"/>
                <a:ea typeface="楷体" pitchFamily="49" charset="-122"/>
                <a:cs typeface="+mn-cs"/>
              </a:rPr>
              <a:t>谈谈你了解的物理？</a:t>
            </a:r>
          </a:p>
        </p:txBody>
      </p:sp>
      <p:pic>
        <p:nvPicPr>
          <p:cNvPr id="15367" name="Picture 2" descr="D:\pictures\gif美图\44793.gif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78513" y="1989138"/>
            <a:ext cx="1581150" cy="12096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368" name="TextBox 10"/>
          <p:cNvSpPr txBox="1"/>
          <p:nvPr/>
        </p:nvSpPr>
        <p:spPr>
          <a:xfrm>
            <a:off x="3719513" y="5227638"/>
            <a:ext cx="6659562" cy="82994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800" dirty="0">
                <a:latin typeface="Times New Roman" panose="02020603050405020304" pitchFamily="18" charset="0"/>
              </a:rPr>
              <a:t>思考：什么是物理 </a:t>
            </a:r>
            <a:r>
              <a:rPr lang="en-US" altLang="zh-CN" sz="4800">
                <a:latin typeface="Times New Roman" panose="02020603050405020304" pitchFamily="18" charset="0"/>
              </a:rPr>
              <a:t>?</a:t>
            </a:r>
          </a:p>
        </p:txBody>
      </p:sp>
      <p:sp>
        <p:nvSpPr>
          <p:cNvPr id="4" name="标题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[PLUGINVER]" val="10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868</Words>
  <Application>WPS 演示</Application>
  <PresentationFormat>自定义</PresentationFormat>
  <Paragraphs>84</Paragraphs>
  <Slides>36</Slides>
  <Notes>0</Notes>
  <HiddenSlides>0</HiddenSlides>
  <MMClips>0</MMClips>
  <ScaleCrop>false</ScaleCrop>
  <HeadingPairs>
    <vt:vector size="6" baseType="variant">
      <vt:variant>
        <vt:lpstr>主题</vt:lpstr>
      </vt:variant>
      <vt:variant>
        <vt:i4>1</vt:i4>
      </vt:variant>
      <vt:variant>
        <vt:lpstr>嵌入 OLE 服务器</vt:lpstr>
      </vt:variant>
      <vt:variant>
        <vt:i4>0</vt:i4>
      </vt:variant>
      <vt:variant>
        <vt:lpstr>幻灯片标题</vt:lpstr>
      </vt:variant>
      <vt:variant>
        <vt:i4>36</vt:i4>
      </vt:variant>
    </vt:vector>
  </HeadingPairs>
  <TitlesOfParts>
    <vt:vector size="37" baseType="lpstr">
      <vt:lpstr>Office 主题</vt:lpstr>
      <vt:lpstr>幻灯片 1</vt:lpstr>
      <vt:lpstr>幻灯片 2</vt:lpstr>
      <vt:lpstr>幻灯片 3</vt:lpstr>
      <vt:lpstr>幻灯片 4</vt:lpstr>
      <vt:lpstr>幻灯片 5</vt:lpstr>
      <vt:lpstr>为了便于同学们对物理知识海洋的探索，《探索物理》设计了以下栏目。</vt:lpstr>
      <vt:lpstr>科学世界  扩展性内容，介绍物理知识在更广泛领域的应用，扩大同学们的视野。 STS   STS是 Science－ Technology－ Society（科学技术社会）的简称，介绍和探讨科学技术与社会之间相互关联的问题。这部分也是扩展性内容. 扩展性实验   主要展现以传感器、计算机等仪器自动记录和处理数据的实验，供有条件的学校选做。 动手动脑学物理  课内或课后的学习活动，包括问题讨论、练习、实验、社会实践以及小论文写作等。 学到了什么  这一章所学主要内容的梳理、总结，供同学们自己总结时参考。 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  <vt:lpstr>幻灯片 31</vt:lpstr>
      <vt:lpstr>幻灯片 32</vt:lpstr>
      <vt:lpstr>幻灯片 33</vt:lpstr>
      <vt:lpstr>幻灯片 34</vt:lpstr>
      <vt:lpstr>幻灯片 35</vt:lpstr>
      <vt:lpstr>幻灯片 36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/>
  <cp:lastModifiedBy>Administrator</cp:lastModifiedBy>
  <cp:revision>24</cp:revision>
  <dcterms:created xsi:type="dcterms:W3CDTF">2018-06-04T13:54:00Z</dcterms:created>
  <dcterms:modified xsi:type="dcterms:W3CDTF">2018-06-20T02:53:50Z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2052-10.1.0.7400</vt:lpwstr>
  </property>
</Properties>
</file>