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activeX/activeX1.xml" ContentType="application/vnd.ms-office.activeX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1" r:id="rId4"/>
    <p:sldId id="261" r:id="rId5"/>
    <p:sldId id="259" r:id="rId6"/>
    <p:sldId id="262" r:id="rId7"/>
    <p:sldId id="280" r:id="rId8"/>
    <p:sldId id="260" r:id="rId9"/>
    <p:sldId id="263" r:id="rId10"/>
    <p:sldId id="264" r:id="rId11"/>
    <p:sldId id="267" r:id="rId12"/>
    <p:sldId id="268" r:id="rId13"/>
    <p:sldId id="265" r:id="rId14"/>
    <p:sldId id="270" r:id="rId15"/>
    <p:sldId id="266" r:id="rId16"/>
    <p:sldId id="271" r:id="rId17"/>
    <p:sldId id="269" r:id="rId18"/>
    <p:sldId id="273" r:id="rId19"/>
    <p:sldId id="272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custDataLst>
    <p:tags r:id="rId2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5pPr>
    <a:lvl6pPr marL="2286000" algn="l" defTabSz="914400" rtl="0" eaLnBrk="1" latinLnBrk="0" hangingPunct="1"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6pPr>
    <a:lvl7pPr marL="2743200" algn="l" defTabSz="914400" rtl="0" eaLnBrk="1" latinLnBrk="0" hangingPunct="1"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7pPr>
    <a:lvl8pPr marL="3200400" algn="l" defTabSz="914400" rtl="0" eaLnBrk="1" latinLnBrk="0" hangingPunct="1"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8pPr>
    <a:lvl9pPr marL="3657600" algn="l" defTabSz="914400" rtl="0" eaLnBrk="1" latinLnBrk="0" hangingPunct="1"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85334-EFAE-4563-A496-1A630116903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B6369-9783-4D31-A1A1-981E622408C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C4370-22C3-4947-9680-1A7E37937A6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4A70E-4062-4B88-A82C-6705263DBA6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17FB4-A88E-491F-B369-625046F5ABE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BAA4E-B3E4-41A4-AAFD-8F46E5058A8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62443-C316-4B9A-A322-2368867D8CE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1017B-5845-4E14-9AF2-000A4B8BFDE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D9F93-1A12-44FF-9B0D-8012E39515C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9C3AC-E152-4886-A0C6-D86D28BEDA4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CB574-5037-421A-81D0-9A4D0B98DA8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30DCA-9849-4502-8C33-BD308E23589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7F5F3527-2F1C-4A0B-BE07-360E09612FD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2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/>
          <a:lstStyle/>
          <a:p>
            <a:pPr eaLnBrk="1" hangingPunct="1"/>
            <a:r>
              <a:rPr lang="zh-CN" altLang="en-US" sz="2400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第十五章  电流和电路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/>
            </a:r>
            <a:b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</a:br>
            <a:r>
              <a:rPr lang="zh-CN" altLang="en-US" sz="4800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第</a:t>
            </a:r>
            <a:r>
              <a:rPr lang="en-US" altLang="zh-CN" sz="4800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zh-CN" altLang="en-US" sz="4800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节 电流的测量</a:t>
            </a:r>
          </a:p>
        </p:txBody>
      </p:sp>
      <p:sp>
        <p:nvSpPr>
          <p:cNvPr id="2" name="副标题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．练习使用电流表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828800"/>
          </a:xfrm>
        </p:spPr>
        <p:txBody>
          <a:bodyPr/>
          <a:lstStyle/>
          <a:p>
            <a:pPr>
              <a:buClr>
                <a:schemeClr val="bg1"/>
              </a:buClr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连接前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断开开关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保护电路。</a:t>
            </a:r>
            <a:endParaRPr lang="en-US" altLang="zh-CN" b="1" smtClean="0">
              <a:solidFill>
                <a:srgbClr val="FF0000"/>
              </a:solidFill>
              <a:latin typeface="Times New Roman" pitchFamily="18" charset="0"/>
              <a:ea typeface="楷体" pitchFamily="49" charset="-122"/>
              <a:cs typeface="Times New Roman" panose="02020603050405020304" pitchFamily="18" charset="0"/>
            </a:endParaRPr>
          </a:p>
          <a:p>
            <a:pPr>
              <a:buClr>
                <a:schemeClr val="bg1"/>
              </a:buClr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检查与调零：检查指针是否指在零刻度线上。</a:t>
            </a:r>
          </a:p>
        </p:txBody>
      </p:sp>
      <p:grpSp>
        <p:nvGrpSpPr>
          <p:cNvPr id="12292" name="Group 4"/>
          <p:cNvGrpSpPr/>
          <p:nvPr/>
        </p:nvGrpSpPr>
        <p:grpSpPr>
          <a:xfrm>
            <a:off x="1905000" y="2895600"/>
            <a:ext cx="6477000" cy="3505200"/>
            <a:chOff x="0" y="0"/>
            <a:chExt cx="3046" cy="1600"/>
          </a:xfrm>
        </p:grpSpPr>
        <p:pic>
          <p:nvPicPr>
            <p:cNvPr id="12293" name="Picture 3" descr="H:\2\人教教参资源\九\图\铡刀开关.JPG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4" y="294"/>
              <a:ext cx="962" cy="614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id="12294" name="Picture 5" descr="H:\2\人教教参资源\九\图\小灯泡.JPG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730" y="885"/>
              <a:ext cx="1025" cy="715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id="12295" name="Picture 6" descr="H:\2\人教教参资源\九\图\电流表.JP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2068" y="273"/>
              <a:ext cx="978" cy="11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id="12296" name="Picture 8" descr="H:\2\人教教参资源\九\图\电池.JPG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1024" y="0"/>
              <a:ext cx="908" cy="495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12297" name="未知"/>
            <p:cNvSpPr/>
            <p:nvPr/>
          </p:nvSpPr>
          <p:spPr bwMode="auto">
            <a:xfrm>
              <a:off x="752" y="295"/>
              <a:ext cx="363" cy="431"/>
            </a:xfrm>
            <a:custGeom>
              <a:avLst/>
              <a:gdLst>
                <a:gd name="T0" fmla="*/ 363 w 363"/>
                <a:gd name="T1" fmla="*/ 0 h 431"/>
                <a:gd name="T2" fmla="*/ 159 w 363"/>
                <a:gd name="T3" fmla="*/ 114 h 431"/>
                <a:gd name="T4" fmla="*/ 0 w 363"/>
                <a:gd name="T5" fmla="*/ 431 h 431"/>
                <a:gd name="T6" fmla="*/ 0 60000 65536"/>
                <a:gd name="T7" fmla="*/ 0 60000 65536"/>
                <a:gd name="T8" fmla="*/ 0 60000 65536"/>
                <a:gd name="T9" fmla="*/ 0 w 363"/>
                <a:gd name="T10" fmla="*/ 0 h 431"/>
                <a:gd name="T11" fmla="*/ 363 w 363"/>
                <a:gd name="T12" fmla="*/ 431 h 4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3" h="431">
                  <a:moveTo>
                    <a:pt x="363" y="0"/>
                  </a:moveTo>
                  <a:cubicBezTo>
                    <a:pt x="291" y="21"/>
                    <a:pt x="219" y="42"/>
                    <a:pt x="159" y="114"/>
                  </a:cubicBezTo>
                  <a:cubicBezTo>
                    <a:pt x="99" y="186"/>
                    <a:pt x="49" y="308"/>
                    <a:pt x="0" y="431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2298" name="未知"/>
            <p:cNvSpPr/>
            <p:nvPr/>
          </p:nvSpPr>
          <p:spPr bwMode="auto">
            <a:xfrm>
              <a:off x="0" y="704"/>
              <a:ext cx="911" cy="647"/>
            </a:xfrm>
            <a:custGeom>
              <a:avLst/>
              <a:gdLst>
                <a:gd name="T0" fmla="*/ 230 w 911"/>
                <a:gd name="T1" fmla="*/ 0 h 647"/>
                <a:gd name="T2" fmla="*/ 26 w 911"/>
                <a:gd name="T3" fmla="*/ 158 h 647"/>
                <a:gd name="T4" fmla="*/ 389 w 911"/>
                <a:gd name="T5" fmla="*/ 567 h 647"/>
                <a:gd name="T6" fmla="*/ 911 w 911"/>
                <a:gd name="T7" fmla="*/ 635 h 6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1"/>
                <a:gd name="T13" fmla="*/ 0 h 647"/>
                <a:gd name="T14" fmla="*/ 911 w 911"/>
                <a:gd name="T15" fmla="*/ 647 h 6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1" h="647">
                  <a:moveTo>
                    <a:pt x="230" y="0"/>
                  </a:moveTo>
                  <a:cubicBezTo>
                    <a:pt x="115" y="32"/>
                    <a:pt x="0" y="64"/>
                    <a:pt x="26" y="158"/>
                  </a:cubicBezTo>
                  <a:cubicBezTo>
                    <a:pt x="52" y="252"/>
                    <a:pt x="241" y="487"/>
                    <a:pt x="389" y="567"/>
                  </a:cubicBezTo>
                  <a:cubicBezTo>
                    <a:pt x="537" y="647"/>
                    <a:pt x="724" y="641"/>
                    <a:pt x="911" y="635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2299" name="未知"/>
            <p:cNvSpPr/>
            <p:nvPr/>
          </p:nvSpPr>
          <p:spPr bwMode="auto">
            <a:xfrm>
              <a:off x="1568" y="1134"/>
              <a:ext cx="1225" cy="375"/>
            </a:xfrm>
            <a:custGeom>
              <a:avLst/>
              <a:gdLst>
                <a:gd name="T0" fmla="*/ 0 w 1225"/>
                <a:gd name="T1" fmla="*/ 205 h 375"/>
                <a:gd name="T2" fmla="*/ 1021 w 1225"/>
                <a:gd name="T3" fmla="*/ 341 h 375"/>
                <a:gd name="T4" fmla="*/ 1225 w 1225"/>
                <a:gd name="T5" fmla="*/ 0 h 375"/>
                <a:gd name="T6" fmla="*/ 0 60000 65536"/>
                <a:gd name="T7" fmla="*/ 0 60000 65536"/>
                <a:gd name="T8" fmla="*/ 0 60000 65536"/>
                <a:gd name="T9" fmla="*/ 0 w 1225"/>
                <a:gd name="T10" fmla="*/ 0 h 375"/>
                <a:gd name="T11" fmla="*/ 1225 w 1225"/>
                <a:gd name="T12" fmla="*/ 375 h 3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25" h="375">
                  <a:moveTo>
                    <a:pt x="0" y="205"/>
                  </a:moveTo>
                  <a:cubicBezTo>
                    <a:pt x="408" y="290"/>
                    <a:pt x="817" y="375"/>
                    <a:pt x="1021" y="341"/>
                  </a:cubicBezTo>
                  <a:cubicBezTo>
                    <a:pt x="1225" y="307"/>
                    <a:pt x="1225" y="153"/>
                    <a:pt x="1225" y="0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2300" name="未知"/>
            <p:cNvSpPr/>
            <p:nvPr/>
          </p:nvSpPr>
          <p:spPr bwMode="auto">
            <a:xfrm>
              <a:off x="1830" y="273"/>
              <a:ext cx="487" cy="861"/>
            </a:xfrm>
            <a:custGeom>
              <a:avLst/>
              <a:gdLst>
                <a:gd name="T0" fmla="*/ 487 w 487"/>
                <a:gd name="T1" fmla="*/ 861 h 861"/>
                <a:gd name="T2" fmla="*/ 79 w 487"/>
                <a:gd name="T3" fmla="*/ 521 h 861"/>
                <a:gd name="T4" fmla="*/ 11 w 487"/>
                <a:gd name="T5" fmla="*/ 0 h 861"/>
                <a:gd name="T6" fmla="*/ 0 60000 65536"/>
                <a:gd name="T7" fmla="*/ 0 60000 65536"/>
                <a:gd name="T8" fmla="*/ 0 60000 65536"/>
                <a:gd name="T9" fmla="*/ 0 w 487"/>
                <a:gd name="T10" fmla="*/ 0 h 861"/>
                <a:gd name="T11" fmla="*/ 487 w 487"/>
                <a:gd name="T12" fmla="*/ 861 h 8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7" h="861">
                  <a:moveTo>
                    <a:pt x="487" y="861"/>
                  </a:moveTo>
                  <a:cubicBezTo>
                    <a:pt x="322" y="762"/>
                    <a:pt x="158" y="664"/>
                    <a:pt x="79" y="521"/>
                  </a:cubicBezTo>
                  <a:cubicBezTo>
                    <a:pt x="0" y="378"/>
                    <a:pt x="5" y="189"/>
                    <a:pt x="11" y="0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7" descr="D:\我的文档\Pictures\111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38200" y="2362200"/>
            <a:ext cx="7979392" cy="3581400"/>
          </a:xfrm>
          <a:prstGeom prst="rect">
            <a:avLst/>
          </a:prstGeom>
          <a:noFill/>
        </p:spPr>
      </p:pic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305800" cy="1752600"/>
          </a:xfrm>
        </p:spPr>
        <p:txBody>
          <a:bodyPr/>
          <a:lstStyle/>
          <a:p>
            <a:pPr>
              <a:buClr>
                <a:schemeClr val="bg1"/>
              </a:buCl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第一，电流表串联。</a:t>
            </a:r>
          </a:p>
          <a:p>
            <a:pPr>
              <a:buClr>
                <a:schemeClr val="bg1"/>
              </a:buClr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并联后果：可能电源短路，损坏电流表。</a:t>
            </a:r>
            <a:endParaRPr lang="zh-CN" altLang="en-US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3316" name="Rectangle 19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l"/>
            <a:r>
              <a:rPr lang="zh-CN" altLang="en-US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）连接电流表</a:t>
            </a:r>
          </a:p>
        </p:txBody>
      </p:sp>
      <p:sp>
        <p:nvSpPr>
          <p:cNvPr id="25622" name="Text Box 22"/>
          <p:cNvSpPr txBox="1">
            <a:spLocks noChangeArrowheads="1"/>
          </p:cNvSpPr>
          <p:nvPr/>
        </p:nvSpPr>
        <p:spPr bwMode="auto">
          <a:xfrm>
            <a:off x="6553200" y="5257800"/>
            <a:ext cx="1524000" cy="1006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6000" b="1">
                <a:solidFill>
                  <a:srgbClr val="FF0000"/>
                </a:solidFill>
                <a:ea typeface="楷体" pitchFamily="49" charset="-122"/>
                <a:cs typeface="Times New Roman" pitchFamily="18" charset="0"/>
              </a:rPr>
              <a:t>×</a:t>
            </a:r>
          </a:p>
        </p:txBody>
      </p:sp>
      <p:sp>
        <p:nvSpPr>
          <p:cNvPr id="25623" name="Text Box 23"/>
          <p:cNvSpPr txBox="1">
            <a:spLocks noChangeArrowheads="1"/>
          </p:cNvSpPr>
          <p:nvPr/>
        </p:nvSpPr>
        <p:spPr bwMode="auto">
          <a:xfrm>
            <a:off x="1295400" y="5257800"/>
            <a:ext cx="1524000" cy="1006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6000" b="1">
                <a:solidFill>
                  <a:srgbClr val="FF0000"/>
                </a:solidFill>
                <a:ea typeface="楷体" pitchFamily="49" charset="-122"/>
                <a:cs typeface="Times New Roman" pitchFamily="18" charset="0"/>
              </a:rPr>
              <a:t>√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22" grpId="0"/>
      <p:bldP spid="256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343400" y="2209800"/>
            <a:ext cx="3333750" cy="40386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4339" name="Picture 1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09600" y="2209800"/>
            <a:ext cx="3270250" cy="39624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l"/>
            <a:r>
              <a:rPr lang="zh-CN" altLang="en-US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第二，红正黑负，红进黑出。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7924800" cy="1524000"/>
          </a:xfrm>
        </p:spPr>
        <p:txBody>
          <a:bodyPr/>
          <a:lstStyle/>
          <a:p>
            <a:pPr>
              <a:buClr>
                <a:schemeClr val="bg1"/>
              </a:buClr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接反后果：反偏，指针偏左，无法读数，损坏电流表，打弯指针。</a:t>
            </a:r>
          </a:p>
        </p:txBody>
      </p:sp>
      <p:sp>
        <p:nvSpPr>
          <p:cNvPr id="14342" name="Line 5"/>
          <p:cNvSpPr>
            <a:spLocks noChangeShapeType="1"/>
          </p:cNvSpPr>
          <p:nvPr/>
        </p:nvSpPr>
        <p:spPr bwMode="auto">
          <a:xfrm flipH="1" flipV="1">
            <a:off x="2362200" y="5486400"/>
            <a:ext cx="533400" cy="609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tailEnd type="stealth" w="lg" len="lg"/>
          </a:ln>
        </p:spPr>
        <p:txBody>
          <a:bodyPr/>
          <a:lstStyle/>
          <a:p>
            <a:endParaRPr lang="zh-CN" altLang="en-US"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4343" name="Line 6"/>
          <p:cNvSpPr>
            <a:spLocks noChangeShapeType="1"/>
          </p:cNvSpPr>
          <p:nvPr/>
        </p:nvSpPr>
        <p:spPr bwMode="auto">
          <a:xfrm flipH="1">
            <a:off x="457200" y="5410200"/>
            <a:ext cx="60960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tailEnd type="stealth" w="lg" len="lg"/>
          </a:ln>
        </p:spPr>
        <p:txBody>
          <a:bodyPr/>
          <a:lstStyle/>
          <a:p>
            <a:endParaRPr lang="zh-CN" altLang="en-US"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1143000" y="5638800"/>
            <a:ext cx="1524000" cy="1006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6000" b="1">
                <a:solidFill>
                  <a:srgbClr val="FF0000"/>
                </a:solidFill>
                <a:ea typeface="楷体" pitchFamily="49" charset="-122"/>
                <a:cs typeface="Times New Roman" pitchFamily="18" charset="0"/>
              </a:rPr>
              <a:t>√</a:t>
            </a:r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 flipV="1">
            <a:off x="4419600" y="5486400"/>
            <a:ext cx="457200" cy="304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tailEnd type="stealth" w="lg" len="lg"/>
          </a:ln>
        </p:spPr>
        <p:txBody>
          <a:bodyPr/>
          <a:lstStyle/>
          <a:p>
            <a:endParaRPr lang="zh-CN" altLang="en-US"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6172200" y="5715000"/>
            <a:ext cx="4572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tailEnd type="stealth" w="lg" len="lg"/>
          </a:ln>
        </p:spPr>
        <p:txBody>
          <a:bodyPr/>
          <a:lstStyle/>
          <a:p>
            <a:endParaRPr lang="zh-CN" altLang="en-US"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7239000" y="5181600"/>
            <a:ext cx="1524000" cy="914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ea typeface="楷体" pitchFamily="49" charset="-122"/>
                <a:cs typeface="Times New Roman" pitchFamily="18" charset="0"/>
              </a:rPr>
              <a:t>×</a:t>
            </a:r>
            <a:endParaRPr lang="zh-CN" altLang="en-US" b="1">
              <a:solidFill>
                <a:srgbClr val="FF0000"/>
              </a:solidFill>
              <a:ea typeface="楷体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/>
      <p:bldP spid="266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algn="l"/>
            <a:r>
              <a:rPr lang="zh-CN" altLang="en-US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第三，量程合适，必须试触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534400" cy="2133600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bg1"/>
              </a:buClr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量程选小后果：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满偏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，超过量程，无法读数，又可能损坏电流表；</a:t>
            </a:r>
          </a:p>
          <a:p>
            <a:pPr>
              <a:lnSpc>
                <a:spcPct val="90000"/>
              </a:lnSpc>
              <a:buClr>
                <a:schemeClr val="bg1"/>
              </a:buClr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量程选大后果：偏转角度过小，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读数不准确。</a:t>
            </a:r>
            <a:endParaRPr lang="zh-CN" altLang="en-US" sz="2800" b="1" smtClean="0">
              <a:latin typeface="Times New Roman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419600" y="2514600"/>
            <a:ext cx="3497263" cy="36576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295400" y="2438400"/>
            <a:ext cx="3144838" cy="3810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304800" y="5105400"/>
            <a:ext cx="1524000" cy="914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ea typeface="楷体" pitchFamily="49" charset="-122"/>
                <a:cs typeface="Times New Roman" pitchFamily="18" charset="0"/>
              </a:rPr>
              <a:t>×</a:t>
            </a:r>
            <a:endParaRPr lang="zh-CN" altLang="en-US" b="1">
              <a:solidFill>
                <a:srgbClr val="FF0000"/>
              </a:solidFill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7620000" y="5257800"/>
            <a:ext cx="1524000" cy="914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ea typeface="楷体" pitchFamily="49" charset="-122"/>
                <a:cs typeface="Times New Roman" pitchFamily="18" charset="0"/>
              </a:rPr>
              <a:t>×</a:t>
            </a:r>
            <a:endParaRPr lang="zh-CN" altLang="en-US" b="1">
              <a:solidFill>
                <a:srgbClr val="FF0000"/>
              </a:solidFill>
              <a:ea typeface="楷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  <p:bldP spid="2355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试触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10600" cy="5105400"/>
          </a:xfrm>
        </p:spPr>
        <p:txBody>
          <a:bodyPr/>
          <a:lstStyle/>
          <a:p>
            <a:pPr>
              <a:buClr>
                <a:schemeClr val="bg1"/>
              </a:buClr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量程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先大后小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，试触要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迅速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，看开关闭合瞬间指针偏转是否在量程内。</a:t>
            </a:r>
          </a:p>
          <a:p>
            <a:pPr>
              <a:buClr>
                <a:schemeClr val="bg1"/>
              </a:buClr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操作：</a:t>
            </a:r>
          </a:p>
          <a:p>
            <a:pPr algn="just">
              <a:buClr>
                <a:schemeClr val="bg1"/>
              </a:buClr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）先连接“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-”“3”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，选择大量程（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0~3A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），开关轻轻接触一下就断开，同时观察指针偏转情况。</a:t>
            </a:r>
          </a:p>
          <a:p>
            <a:pPr algn="just">
              <a:buClr>
                <a:schemeClr val="bg1"/>
              </a:buClr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）若电流表示数大于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0.6A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而小于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3A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，则选择大量程（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0~3A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）；</a:t>
            </a:r>
          </a:p>
          <a:p>
            <a:pPr algn="just">
              <a:buClr>
                <a:schemeClr val="bg1"/>
              </a:buClr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）若电流表示数小于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0.6A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，应选择小的量程（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0~0.6A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），连接“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-”“0.6”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  <a:endParaRPr lang="zh-CN" altLang="en-US" sz="2800" smtClean="0">
              <a:latin typeface="Times New Roman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l"/>
            <a:r>
              <a:rPr lang="zh-CN" altLang="en-US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第四，严禁电流表直接连在电源两极。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143000"/>
            <a:ext cx="7696200" cy="1066800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后果是电源短路，又损坏电流表。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505200" y="4800600"/>
            <a:ext cx="1524000" cy="914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ea typeface="楷体" pitchFamily="49" charset="-122"/>
                <a:cs typeface="Times New Roman" pitchFamily="18" charset="0"/>
              </a:rPr>
              <a:t>×</a:t>
            </a:r>
            <a:endParaRPr lang="zh-CN" altLang="en-US" b="1">
              <a:solidFill>
                <a:srgbClr val="FF0000"/>
              </a:solidFill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7315200" y="4724400"/>
            <a:ext cx="1524000" cy="914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ea typeface="楷体" pitchFamily="49" charset="-122"/>
                <a:cs typeface="Times New Roman" pitchFamily="18" charset="0"/>
              </a:rPr>
              <a:t>×</a:t>
            </a:r>
            <a:endParaRPr lang="zh-CN" altLang="en-US" b="1">
              <a:solidFill>
                <a:srgbClr val="FF0000"/>
              </a:solidFill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24588" name="Picture 1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14400" y="4800600"/>
            <a:ext cx="2133600" cy="180657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4589" name="Picture 1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648200" y="2362200"/>
            <a:ext cx="2949575" cy="3351213"/>
          </a:xfrm>
          <a:prstGeom prst="rect">
            <a:avLst/>
          </a:prstGeom>
          <a:noFill/>
          <a:ln w="9525">
            <a:noFill/>
            <a:miter lim="800000"/>
          </a:ln>
        </p:spPr>
      </p:pic>
      <p:grpSp>
        <p:nvGrpSpPr>
          <p:cNvPr id="2" name="Group 23"/>
          <p:cNvGrpSpPr/>
          <p:nvPr/>
        </p:nvGrpSpPr>
        <p:grpSpPr>
          <a:xfrm>
            <a:off x="533400" y="1905000"/>
            <a:ext cx="3128963" cy="2868613"/>
            <a:chOff x="336" y="1200"/>
            <a:chExt cx="1971" cy="1807"/>
          </a:xfrm>
        </p:grpSpPr>
        <p:pic>
          <p:nvPicPr>
            <p:cNvPr id="17417" name="Picture 6" descr="H:\2\人教教参资源\九\图\电流表.JP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576" y="1824"/>
              <a:ext cx="1227" cy="1183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id="17418" name="Picture 8" descr="H:\2\人教教参资源\九\图\电池.JPG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336" y="1200"/>
              <a:ext cx="1008" cy="5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id="17419" name="Picture 3" descr="H:\2\人教教参资源\九\图\铡刀开关.JPG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1584" y="1344"/>
              <a:ext cx="723" cy="462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17420" name="Freeform 20"/>
            <p:cNvSpPr/>
            <p:nvPr/>
          </p:nvSpPr>
          <p:spPr bwMode="auto">
            <a:xfrm>
              <a:off x="1249" y="1471"/>
              <a:ext cx="481" cy="161"/>
            </a:xfrm>
            <a:custGeom>
              <a:avLst/>
              <a:gdLst>
                <a:gd name="T0" fmla="*/ 0 w 480"/>
                <a:gd name="T1" fmla="*/ 64 h 160"/>
                <a:gd name="T2" fmla="*/ 392 w 480"/>
                <a:gd name="T3" fmla="*/ 16 h 160"/>
                <a:gd name="T4" fmla="*/ 488 w 480"/>
                <a:gd name="T5" fmla="*/ 168 h 160"/>
                <a:gd name="T6" fmla="*/ 0 60000 65536"/>
                <a:gd name="T7" fmla="*/ 0 60000 65536"/>
                <a:gd name="T8" fmla="*/ 0 60000 65536"/>
                <a:gd name="T9" fmla="*/ 0 w 480"/>
                <a:gd name="T10" fmla="*/ 0 h 160"/>
                <a:gd name="T11" fmla="*/ 480 w 480"/>
                <a:gd name="T12" fmla="*/ 160 h 1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160">
                  <a:moveTo>
                    <a:pt x="0" y="64"/>
                  </a:moveTo>
                  <a:cubicBezTo>
                    <a:pt x="152" y="32"/>
                    <a:pt x="304" y="0"/>
                    <a:pt x="384" y="16"/>
                  </a:cubicBezTo>
                  <a:cubicBezTo>
                    <a:pt x="464" y="32"/>
                    <a:pt x="464" y="136"/>
                    <a:pt x="480" y="160"/>
                  </a:cubicBezTo>
                </a:path>
              </a:pathLst>
            </a:custGeom>
            <a:noFill/>
            <a:ln w="38100">
              <a:solidFill>
                <a:srgbClr val="000080"/>
              </a:solidFill>
              <a:round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7421" name="Freeform 21"/>
            <p:cNvSpPr/>
            <p:nvPr/>
          </p:nvSpPr>
          <p:spPr bwMode="auto">
            <a:xfrm>
              <a:off x="1536" y="1632"/>
              <a:ext cx="728" cy="1008"/>
            </a:xfrm>
            <a:custGeom>
              <a:avLst/>
              <a:gdLst>
                <a:gd name="T0" fmla="*/ 624 w 728"/>
                <a:gd name="T1" fmla="*/ 0 h 1008"/>
                <a:gd name="T2" fmla="*/ 624 w 728"/>
                <a:gd name="T3" fmla="*/ 576 h 1008"/>
                <a:gd name="T4" fmla="*/ 0 w 728"/>
                <a:gd name="T5" fmla="*/ 1008 h 1008"/>
                <a:gd name="T6" fmla="*/ 0 60000 65536"/>
                <a:gd name="T7" fmla="*/ 0 60000 65536"/>
                <a:gd name="T8" fmla="*/ 0 60000 65536"/>
                <a:gd name="T9" fmla="*/ 0 w 728"/>
                <a:gd name="T10" fmla="*/ 0 h 1008"/>
                <a:gd name="T11" fmla="*/ 728 w 728"/>
                <a:gd name="T12" fmla="*/ 1008 h 10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8" h="1007">
                  <a:moveTo>
                    <a:pt x="624" y="0"/>
                  </a:moveTo>
                  <a:cubicBezTo>
                    <a:pt x="676" y="204"/>
                    <a:pt x="728" y="408"/>
                    <a:pt x="624" y="576"/>
                  </a:cubicBezTo>
                  <a:cubicBezTo>
                    <a:pt x="520" y="744"/>
                    <a:pt x="260" y="876"/>
                    <a:pt x="0" y="1008"/>
                  </a:cubicBezTo>
                </a:path>
              </a:pathLst>
            </a:custGeom>
            <a:noFill/>
            <a:ln w="38100">
              <a:solidFill>
                <a:srgbClr val="000080"/>
              </a:solidFill>
              <a:round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7422" name="Freeform 22"/>
            <p:cNvSpPr/>
            <p:nvPr/>
          </p:nvSpPr>
          <p:spPr bwMode="auto">
            <a:xfrm>
              <a:off x="336" y="1536"/>
              <a:ext cx="576" cy="1104"/>
            </a:xfrm>
            <a:custGeom>
              <a:avLst/>
              <a:gdLst>
                <a:gd name="T0" fmla="*/ 213 w 664"/>
                <a:gd name="T1" fmla="*/ 1506 h 1056"/>
                <a:gd name="T2" fmla="*/ 28 w 664"/>
                <a:gd name="T3" fmla="*/ 548 h 1056"/>
                <a:gd name="T4" fmla="*/ 43 w 664"/>
                <a:gd name="T5" fmla="*/ 0 h 1056"/>
                <a:gd name="T6" fmla="*/ 0 60000 65536"/>
                <a:gd name="T7" fmla="*/ 0 60000 65536"/>
                <a:gd name="T8" fmla="*/ 0 60000 65536"/>
                <a:gd name="T9" fmla="*/ 0 w 664"/>
                <a:gd name="T10" fmla="*/ 0 h 1056"/>
                <a:gd name="T11" fmla="*/ 664 w 664"/>
                <a:gd name="T12" fmla="*/ 1056 h 10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64" h="1056">
                  <a:moveTo>
                    <a:pt x="664" y="1056"/>
                  </a:moveTo>
                  <a:cubicBezTo>
                    <a:pt x="420" y="808"/>
                    <a:pt x="176" y="560"/>
                    <a:pt x="88" y="384"/>
                  </a:cubicBezTo>
                  <a:cubicBezTo>
                    <a:pt x="0" y="208"/>
                    <a:pt x="68" y="104"/>
                    <a:pt x="136" y="0"/>
                  </a:cubicBezTo>
                </a:path>
              </a:pathLst>
            </a:custGeom>
            <a:noFill/>
            <a:ln w="38100">
              <a:solidFill>
                <a:srgbClr val="000080"/>
              </a:solidFill>
              <a:round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  <p:bldP spid="2458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8"/>
          <p:cNvSpPr txBox="1">
            <a:spLocks noChangeArrowheads="1"/>
          </p:cNvSpPr>
          <p:nvPr/>
        </p:nvSpPr>
        <p:spPr bwMode="auto">
          <a:xfrm>
            <a:off x="431800" y="1268413"/>
            <a:ext cx="8316913" cy="60939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 typeface="Arial"/>
              <a:buNone/>
            </a:pPr>
            <a:r>
              <a:rPr lang="zh-CN" altLang="en-US" sz="2800" b="1">
                <a:ea typeface="楷体" pitchFamily="49" charset="-122"/>
                <a:cs typeface="Times New Roman" pitchFamily="18" charset="0"/>
              </a:rPr>
              <a:t>　　以下电路中，电流表连接方法正确的是（       ）                                                                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7740650" y="1301750"/>
            <a:ext cx="481222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 typeface="Arial"/>
              <a:buNone/>
            </a:pPr>
            <a:r>
              <a:rPr lang="en-US" altLang="zh-CN" sz="3200" b="1">
                <a:solidFill>
                  <a:srgbClr val="CC0000"/>
                </a:solidFill>
                <a:ea typeface="楷体" pitchFamily="49" charset="-122"/>
                <a:cs typeface="Times New Roman" pitchFamily="18" charset="0"/>
              </a:rPr>
              <a:t>A</a:t>
            </a:r>
          </a:p>
        </p:txBody>
      </p:sp>
      <p:grpSp>
        <p:nvGrpSpPr>
          <p:cNvPr id="18436" name="Group 4"/>
          <p:cNvGrpSpPr/>
          <p:nvPr/>
        </p:nvGrpSpPr>
        <p:grpSpPr>
          <a:xfrm>
            <a:off x="1368425" y="2071688"/>
            <a:ext cx="5903913" cy="2152513"/>
            <a:chOff x="0" y="0"/>
            <a:chExt cx="3788" cy="1417"/>
          </a:xfrm>
        </p:grpSpPr>
        <p:grpSp>
          <p:nvGrpSpPr>
            <p:cNvPr id="18483" name="Group 5"/>
            <p:cNvGrpSpPr/>
            <p:nvPr/>
          </p:nvGrpSpPr>
          <p:grpSpPr>
            <a:xfrm>
              <a:off x="0" y="0"/>
              <a:ext cx="1452" cy="1068"/>
              <a:chOff x="0" y="0"/>
              <a:chExt cx="1452" cy="1068"/>
            </a:xfrm>
          </p:grpSpPr>
          <p:sp>
            <p:nvSpPr>
              <p:cNvPr id="18504" name="Rectangle 102"/>
              <p:cNvSpPr>
                <a:spLocks noChangeArrowheads="1"/>
              </p:cNvSpPr>
              <p:nvPr/>
            </p:nvSpPr>
            <p:spPr bwMode="auto">
              <a:xfrm>
                <a:off x="182" y="113"/>
                <a:ext cx="1270" cy="86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>
                  <a:buFont typeface="Arial"/>
                  <a:buNone/>
                </a:pPr>
                <a:endParaRPr lang="zh-CN" altLang="en-US" sz="1800">
                  <a:ea typeface="楷体" pitchFamily="49" charset="-122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8505" name="Group 7"/>
              <p:cNvGrpSpPr/>
              <p:nvPr/>
            </p:nvGrpSpPr>
            <p:grpSpPr>
              <a:xfrm>
                <a:off x="635" y="0"/>
                <a:ext cx="61" cy="251"/>
                <a:chOff x="0" y="0"/>
                <a:chExt cx="85" cy="340"/>
              </a:xfrm>
            </p:grpSpPr>
            <p:sp>
              <p:nvSpPr>
                <p:cNvPr id="18518" name="Rectangle 23"/>
                <p:cNvSpPr>
                  <a:spLocks noChangeArrowheads="1"/>
                </p:cNvSpPr>
                <p:nvPr/>
              </p:nvSpPr>
              <p:spPr bwMode="auto">
                <a:xfrm>
                  <a:off x="0" y="113"/>
                  <a:ext cx="85" cy="8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 wrap="none" anchor="ctr"/>
                <a:lstStyle/>
                <a:p>
                  <a:pPr>
                    <a:buFont typeface="Arial"/>
                    <a:buNone/>
                  </a:pPr>
                  <a:endParaRPr lang="zh-CN" altLang="en-US" sz="1800">
                    <a:ea typeface="楷体" pitchFamily="49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8519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0" cy="34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>
                    <a:ea typeface="楷体" pitchFamily="49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8520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85" y="85"/>
                  <a:ext cx="0" cy="17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>
                    <a:ea typeface="楷体" pitchFamily="49" charset="-122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8506" name="Group 11"/>
              <p:cNvGrpSpPr/>
              <p:nvPr/>
            </p:nvGrpSpPr>
            <p:grpSpPr>
              <a:xfrm>
                <a:off x="1044" y="34"/>
                <a:ext cx="205" cy="125"/>
                <a:chOff x="0" y="0"/>
                <a:chExt cx="256" cy="142"/>
              </a:xfrm>
            </p:grpSpPr>
            <p:sp>
              <p:nvSpPr>
                <p:cNvPr id="18515" name="Rectangle 15"/>
                <p:cNvSpPr>
                  <a:spLocks noChangeArrowheads="1"/>
                </p:cNvSpPr>
                <p:nvPr/>
              </p:nvSpPr>
              <p:spPr bwMode="auto">
                <a:xfrm>
                  <a:off x="29" y="0"/>
                  <a:ext cx="226" cy="14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 wrap="none" anchor="ctr"/>
                <a:lstStyle/>
                <a:p>
                  <a:pPr>
                    <a:buFont typeface="Arial"/>
                    <a:buNone/>
                  </a:pPr>
                  <a:endParaRPr lang="zh-CN" altLang="en-US" sz="1800">
                    <a:ea typeface="楷体" pitchFamily="49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8516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29" y="0"/>
                  <a:ext cx="227" cy="8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>
                    <a:ea typeface="楷体" pitchFamily="49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8517" name="Oval 17"/>
                <p:cNvSpPr>
                  <a:spLocks noChangeArrowheads="1"/>
                </p:cNvSpPr>
                <p:nvPr/>
              </p:nvSpPr>
              <p:spPr bwMode="auto">
                <a:xfrm>
                  <a:off x="0" y="57"/>
                  <a:ext cx="57" cy="56"/>
                </a:xfrm>
                <a:prstGeom prst="ellipse">
                  <a:avLst/>
                </a:prstGeom>
                <a:solidFill>
                  <a:srgbClr val="FFFFFF"/>
                </a:solidFill>
                <a:ln w="2857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pPr>
                    <a:buFont typeface="Arial"/>
                    <a:buNone/>
                  </a:pPr>
                  <a:endParaRPr lang="zh-CN" altLang="en-US" sz="1800">
                    <a:ea typeface="楷体" pitchFamily="49" charset="-122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8507" name="Group 15"/>
              <p:cNvGrpSpPr/>
              <p:nvPr/>
            </p:nvGrpSpPr>
            <p:grpSpPr>
              <a:xfrm>
                <a:off x="46" y="376"/>
                <a:ext cx="275" cy="342"/>
                <a:chOff x="0" y="0"/>
                <a:chExt cx="275" cy="342"/>
              </a:xfrm>
            </p:grpSpPr>
            <p:sp>
              <p:nvSpPr>
                <p:cNvPr id="18513" name="Oval 197"/>
                <p:cNvSpPr>
                  <a:spLocks noChangeArrowheads="1"/>
                </p:cNvSpPr>
                <p:nvPr/>
              </p:nvSpPr>
              <p:spPr bwMode="auto">
                <a:xfrm>
                  <a:off x="20" y="49"/>
                  <a:ext cx="247" cy="251"/>
                </a:xfrm>
                <a:prstGeom prst="ellipse">
                  <a:avLst/>
                </a:prstGeom>
                <a:solidFill>
                  <a:srgbClr val="FFFFFF"/>
                </a:solidFill>
                <a:ln w="2857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pPr>
                    <a:buFont typeface="Arial"/>
                    <a:buNone/>
                  </a:pPr>
                  <a:endParaRPr lang="zh-CN" altLang="en-US" sz="1800">
                    <a:ea typeface="楷体" pitchFamily="49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8514" name="Text Box 198"/>
                <p:cNvSpPr txBox="1">
                  <a:spLocks noChangeArrowheads="1"/>
                </p:cNvSpPr>
                <p:nvPr/>
              </p:nvSpPr>
              <p:spPr bwMode="auto">
                <a:xfrm>
                  <a:off x="0" y="0"/>
                  <a:ext cx="275" cy="3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  <a:buFont typeface="Arial"/>
                    <a:buNone/>
                  </a:pPr>
                  <a:r>
                    <a:rPr lang="en-US" altLang="zh-CN" sz="2800" b="1">
                      <a:ea typeface="楷体" pitchFamily="49" charset="-122"/>
                      <a:cs typeface="Times New Roman" pitchFamily="18" charset="0"/>
                    </a:rPr>
                    <a:t>A</a:t>
                  </a:r>
                </a:p>
              </p:txBody>
            </p:sp>
          </p:grpSp>
          <p:sp>
            <p:nvSpPr>
              <p:cNvPr id="18508" name="AutoShape 187"/>
              <p:cNvSpPr>
                <a:spLocks noChangeArrowheads="1"/>
              </p:cNvSpPr>
              <p:nvPr/>
            </p:nvSpPr>
            <p:spPr bwMode="auto">
              <a:xfrm>
                <a:off x="726" y="839"/>
                <a:ext cx="225" cy="229"/>
              </a:xfrm>
              <a:prstGeom prst="flowChartSummingJunction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>
                  <a:buFont typeface="Arial"/>
                  <a:buNone/>
                </a:pPr>
                <a:endParaRPr lang="zh-CN" altLang="en-US" sz="1800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8509" name="Line 19"/>
              <p:cNvSpPr>
                <a:spLocks noChangeShapeType="1"/>
              </p:cNvSpPr>
              <p:nvPr/>
            </p:nvSpPr>
            <p:spPr bwMode="auto">
              <a:xfrm>
                <a:off x="0" y="748"/>
                <a:ext cx="1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grpSp>
            <p:nvGrpSpPr>
              <p:cNvPr id="18510" name="Group 20"/>
              <p:cNvGrpSpPr/>
              <p:nvPr/>
            </p:nvGrpSpPr>
            <p:grpSpPr>
              <a:xfrm>
                <a:off x="23" y="272"/>
                <a:ext cx="136" cy="136"/>
                <a:chOff x="0" y="0"/>
                <a:chExt cx="136" cy="136"/>
              </a:xfrm>
            </p:grpSpPr>
            <p:sp>
              <p:nvSpPr>
                <p:cNvPr id="18511" name="Line 21"/>
                <p:cNvSpPr>
                  <a:spLocks noChangeShapeType="1"/>
                </p:cNvSpPr>
                <p:nvPr/>
              </p:nvSpPr>
              <p:spPr bwMode="auto">
                <a:xfrm>
                  <a:off x="0" y="68"/>
                  <a:ext cx="13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>
                    <a:ea typeface="楷体" pitchFamily="49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8512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69" y="0"/>
                  <a:ext cx="0" cy="1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>
                    <a:ea typeface="楷体" pitchFamily="49" charset="-122"/>
                    <a:cs typeface="Times New Roman" pitchFamily="18" charset="0"/>
                  </a:endParaRPr>
                </a:p>
              </p:txBody>
            </p:sp>
          </p:grpSp>
        </p:grpSp>
        <p:grpSp>
          <p:nvGrpSpPr>
            <p:cNvPr id="18484" name="Group 23"/>
            <p:cNvGrpSpPr/>
            <p:nvPr/>
          </p:nvGrpSpPr>
          <p:grpSpPr>
            <a:xfrm>
              <a:off x="2359" y="0"/>
              <a:ext cx="1429" cy="1069"/>
              <a:chOff x="0" y="0"/>
              <a:chExt cx="1429" cy="1069"/>
            </a:xfrm>
          </p:grpSpPr>
          <p:sp>
            <p:nvSpPr>
              <p:cNvPr id="18487" name="Rectangle 102"/>
              <p:cNvSpPr>
                <a:spLocks noChangeArrowheads="1"/>
              </p:cNvSpPr>
              <p:nvPr/>
            </p:nvSpPr>
            <p:spPr bwMode="auto">
              <a:xfrm>
                <a:off x="159" y="114"/>
                <a:ext cx="1270" cy="86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>
                  <a:buFont typeface="Arial"/>
                  <a:buNone/>
                </a:pPr>
                <a:endParaRPr lang="zh-CN" altLang="en-US" sz="1800">
                  <a:ea typeface="楷体" pitchFamily="49" charset="-122"/>
                  <a:cs typeface="Times New Roman" pitchFamily="18" charset="0"/>
                </a:endParaRPr>
              </a:p>
            </p:txBody>
          </p:sp>
          <p:grpSp>
            <p:nvGrpSpPr>
              <p:cNvPr id="18488" name="Group 25"/>
              <p:cNvGrpSpPr/>
              <p:nvPr/>
            </p:nvGrpSpPr>
            <p:grpSpPr>
              <a:xfrm>
                <a:off x="613" y="0"/>
                <a:ext cx="61" cy="251"/>
                <a:chOff x="0" y="0"/>
                <a:chExt cx="85" cy="340"/>
              </a:xfrm>
            </p:grpSpPr>
            <p:sp>
              <p:nvSpPr>
                <p:cNvPr id="18501" name="Rectangle 23"/>
                <p:cNvSpPr>
                  <a:spLocks noChangeArrowheads="1"/>
                </p:cNvSpPr>
                <p:nvPr/>
              </p:nvSpPr>
              <p:spPr bwMode="auto">
                <a:xfrm>
                  <a:off x="0" y="113"/>
                  <a:ext cx="85" cy="8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 wrap="none" anchor="ctr"/>
                <a:lstStyle/>
                <a:p>
                  <a:pPr>
                    <a:buFont typeface="Arial"/>
                    <a:buNone/>
                  </a:pPr>
                  <a:endParaRPr lang="zh-CN" altLang="en-US" sz="1800">
                    <a:ea typeface="楷体" pitchFamily="49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8502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0" cy="34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>
                    <a:ea typeface="楷体" pitchFamily="49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8503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85" y="85"/>
                  <a:ext cx="0" cy="17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>
                    <a:ea typeface="楷体" pitchFamily="49" charset="-122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8489" name="Group 29"/>
              <p:cNvGrpSpPr/>
              <p:nvPr/>
            </p:nvGrpSpPr>
            <p:grpSpPr>
              <a:xfrm>
                <a:off x="1021" y="35"/>
                <a:ext cx="205" cy="125"/>
                <a:chOff x="0" y="0"/>
                <a:chExt cx="256" cy="142"/>
              </a:xfrm>
            </p:grpSpPr>
            <p:sp>
              <p:nvSpPr>
                <p:cNvPr id="18498" name="Rectangle 15"/>
                <p:cNvSpPr>
                  <a:spLocks noChangeArrowheads="1"/>
                </p:cNvSpPr>
                <p:nvPr/>
              </p:nvSpPr>
              <p:spPr bwMode="auto">
                <a:xfrm>
                  <a:off x="29" y="0"/>
                  <a:ext cx="226" cy="14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 wrap="none" anchor="ctr"/>
                <a:lstStyle/>
                <a:p>
                  <a:pPr>
                    <a:buFont typeface="Arial"/>
                    <a:buNone/>
                  </a:pPr>
                  <a:endParaRPr lang="zh-CN" altLang="en-US" sz="1800">
                    <a:ea typeface="楷体" pitchFamily="49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8499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29" y="0"/>
                  <a:ext cx="227" cy="8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>
                    <a:ea typeface="楷体" pitchFamily="49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8500" name="Oval 17"/>
                <p:cNvSpPr>
                  <a:spLocks noChangeArrowheads="1"/>
                </p:cNvSpPr>
                <p:nvPr/>
              </p:nvSpPr>
              <p:spPr bwMode="auto">
                <a:xfrm>
                  <a:off x="0" y="57"/>
                  <a:ext cx="57" cy="56"/>
                </a:xfrm>
                <a:prstGeom prst="ellipse">
                  <a:avLst/>
                </a:prstGeom>
                <a:solidFill>
                  <a:srgbClr val="FFFFFF"/>
                </a:solidFill>
                <a:ln w="2857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pPr>
                    <a:buFont typeface="Arial"/>
                    <a:buNone/>
                  </a:pPr>
                  <a:endParaRPr lang="zh-CN" altLang="en-US" sz="1800">
                    <a:ea typeface="楷体" pitchFamily="49" charset="-122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8490" name="Group 33"/>
              <p:cNvGrpSpPr/>
              <p:nvPr/>
            </p:nvGrpSpPr>
            <p:grpSpPr>
              <a:xfrm>
                <a:off x="23" y="377"/>
                <a:ext cx="275" cy="342"/>
                <a:chOff x="0" y="0"/>
                <a:chExt cx="275" cy="342"/>
              </a:xfrm>
            </p:grpSpPr>
            <p:sp>
              <p:nvSpPr>
                <p:cNvPr id="18496" name="Oval 197"/>
                <p:cNvSpPr>
                  <a:spLocks noChangeArrowheads="1"/>
                </p:cNvSpPr>
                <p:nvPr/>
              </p:nvSpPr>
              <p:spPr bwMode="auto">
                <a:xfrm>
                  <a:off x="20" y="49"/>
                  <a:ext cx="247" cy="251"/>
                </a:xfrm>
                <a:prstGeom prst="ellipse">
                  <a:avLst/>
                </a:prstGeom>
                <a:solidFill>
                  <a:srgbClr val="FFFFFF"/>
                </a:solidFill>
                <a:ln w="2857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pPr>
                    <a:buFont typeface="Arial"/>
                    <a:buNone/>
                  </a:pPr>
                  <a:endParaRPr lang="zh-CN" altLang="en-US" sz="1800">
                    <a:ea typeface="楷体" pitchFamily="49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8497" name="Text Box 198"/>
                <p:cNvSpPr txBox="1">
                  <a:spLocks noChangeArrowheads="1"/>
                </p:cNvSpPr>
                <p:nvPr/>
              </p:nvSpPr>
              <p:spPr bwMode="auto">
                <a:xfrm>
                  <a:off x="0" y="0"/>
                  <a:ext cx="275" cy="3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  <a:buFont typeface="Arial"/>
                    <a:buNone/>
                  </a:pPr>
                  <a:r>
                    <a:rPr lang="en-US" altLang="zh-CN" sz="2800" b="1">
                      <a:ea typeface="楷体" pitchFamily="49" charset="-122"/>
                      <a:cs typeface="Times New Roman" pitchFamily="18" charset="0"/>
                    </a:rPr>
                    <a:t>A</a:t>
                  </a:r>
                </a:p>
              </p:txBody>
            </p:sp>
          </p:grpSp>
          <p:sp>
            <p:nvSpPr>
              <p:cNvPr id="18491" name="AutoShape 187"/>
              <p:cNvSpPr>
                <a:spLocks noChangeArrowheads="1"/>
              </p:cNvSpPr>
              <p:nvPr/>
            </p:nvSpPr>
            <p:spPr bwMode="auto">
              <a:xfrm>
                <a:off x="703" y="840"/>
                <a:ext cx="225" cy="229"/>
              </a:xfrm>
              <a:prstGeom prst="flowChartSummingJunction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>
                  <a:buFont typeface="Arial"/>
                  <a:buNone/>
                </a:pPr>
                <a:endParaRPr lang="zh-CN" altLang="en-US" sz="1800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8492" name="Line 37"/>
              <p:cNvSpPr>
                <a:spLocks noChangeShapeType="1"/>
              </p:cNvSpPr>
              <p:nvPr/>
            </p:nvSpPr>
            <p:spPr bwMode="auto">
              <a:xfrm>
                <a:off x="0" y="341"/>
                <a:ext cx="1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grpSp>
            <p:nvGrpSpPr>
              <p:cNvPr id="18493" name="Group 38"/>
              <p:cNvGrpSpPr/>
              <p:nvPr/>
            </p:nvGrpSpPr>
            <p:grpSpPr>
              <a:xfrm>
                <a:off x="0" y="681"/>
                <a:ext cx="136" cy="136"/>
                <a:chOff x="0" y="0"/>
                <a:chExt cx="136" cy="136"/>
              </a:xfrm>
            </p:grpSpPr>
            <p:sp>
              <p:nvSpPr>
                <p:cNvPr id="18494" name="Line 39"/>
                <p:cNvSpPr>
                  <a:spLocks noChangeShapeType="1"/>
                </p:cNvSpPr>
                <p:nvPr/>
              </p:nvSpPr>
              <p:spPr bwMode="auto">
                <a:xfrm>
                  <a:off x="0" y="68"/>
                  <a:ext cx="13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>
                    <a:ea typeface="楷体" pitchFamily="49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8495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69" y="0"/>
                  <a:ext cx="0" cy="1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>
                    <a:ea typeface="楷体" pitchFamily="49" charset="-122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18485" name="Text Box 41"/>
            <p:cNvSpPr txBox="1">
              <a:spLocks noChangeArrowheads="1"/>
            </p:cNvSpPr>
            <p:nvPr/>
          </p:nvSpPr>
          <p:spPr bwMode="auto">
            <a:xfrm>
              <a:off x="613" y="1073"/>
              <a:ext cx="285" cy="3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buFont typeface="Arial"/>
                <a:buNone/>
              </a:pPr>
              <a:r>
                <a:rPr lang="en-US" altLang="zh-CN" sz="2800" b="1">
                  <a:ea typeface="楷体" pitchFamily="49" charset="-122"/>
                  <a:cs typeface="Times New Roman" pitchFamily="18" charset="0"/>
                </a:rPr>
                <a:t>A</a:t>
              </a:r>
            </a:p>
          </p:txBody>
        </p:sp>
        <p:sp>
          <p:nvSpPr>
            <p:cNvPr id="18486" name="Text Box 42"/>
            <p:cNvSpPr txBox="1">
              <a:spLocks noChangeArrowheads="1"/>
            </p:cNvSpPr>
            <p:nvPr/>
          </p:nvSpPr>
          <p:spPr bwMode="auto">
            <a:xfrm>
              <a:off x="3040" y="1067"/>
              <a:ext cx="272" cy="3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buFont typeface="Arial"/>
                <a:buNone/>
              </a:pPr>
              <a:r>
                <a:rPr lang="en-US" altLang="zh-CN" sz="2800" b="1">
                  <a:ea typeface="楷体" pitchFamily="49" charset="-122"/>
                  <a:cs typeface="Times New Roman" pitchFamily="18" charset="0"/>
                </a:rPr>
                <a:t>B</a:t>
              </a:r>
            </a:p>
          </p:txBody>
        </p:sp>
      </p:grpSp>
      <p:grpSp>
        <p:nvGrpSpPr>
          <p:cNvPr id="18437" name="Group 43"/>
          <p:cNvGrpSpPr/>
          <p:nvPr/>
        </p:nvGrpSpPr>
        <p:grpSpPr>
          <a:xfrm>
            <a:off x="1547813" y="4400550"/>
            <a:ext cx="5732462" cy="2181226"/>
            <a:chOff x="0" y="0"/>
            <a:chExt cx="3611" cy="1374"/>
          </a:xfrm>
        </p:grpSpPr>
        <p:grpSp>
          <p:nvGrpSpPr>
            <p:cNvPr id="18442" name="Group 44"/>
            <p:cNvGrpSpPr/>
            <p:nvPr/>
          </p:nvGrpSpPr>
          <p:grpSpPr>
            <a:xfrm>
              <a:off x="0" y="0"/>
              <a:ext cx="3611" cy="1374"/>
              <a:chOff x="0" y="0"/>
              <a:chExt cx="3611" cy="1374"/>
            </a:xfrm>
          </p:grpSpPr>
          <p:grpSp>
            <p:nvGrpSpPr>
              <p:cNvPr id="18444" name="Group 45"/>
              <p:cNvGrpSpPr/>
              <p:nvPr/>
            </p:nvGrpSpPr>
            <p:grpSpPr>
              <a:xfrm>
                <a:off x="0" y="25"/>
                <a:ext cx="1299" cy="1034"/>
                <a:chOff x="0" y="0"/>
                <a:chExt cx="1316" cy="1091"/>
              </a:xfrm>
            </p:grpSpPr>
            <p:sp>
              <p:nvSpPr>
                <p:cNvPr id="18465" name="Rectangle 102"/>
                <p:cNvSpPr>
                  <a:spLocks noChangeArrowheads="1"/>
                </p:cNvSpPr>
                <p:nvPr/>
              </p:nvSpPr>
              <p:spPr bwMode="auto">
                <a:xfrm>
                  <a:off x="0" y="137"/>
                  <a:ext cx="1316" cy="839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>
                    <a:buFont typeface="Arial"/>
                    <a:buNone/>
                  </a:pPr>
                  <a:endParaRPr lang="zh-CN" altLang="en-US" sz="1800">
                    <a:ea typeface="楷体" pitchFamily="49" charset="-122"/>
                    <a:cs typeface="Times New Roman" pitchFamily="18" charset="0"/>
                  </a:endParaRPr>
                </a:p>
              </p:txBody>
            </p:sp>
            <p:grpSp>
              <p:nvGrpSpPr>
                <p:cNvPr id="18466" name="Group 47"/>
                <p:cNvGrpSpPr/>
                <p:nvPr/>
              </p:nvGrpSpPr>
              <p:grpSpPr>
                <a:xfrm>
                  <a:off x="454" y="0"/>
                  <a:ext cx="61" cy="251"/>
                  <a:chOff x="0" y="0"/>
                  <a:chExt cx="85" cy="340"/>
                </a:xfrm>
              </p:grpSpPr>
              <p:sp>
                <p:nvSpPr>
                  <p:cNvPr id="18480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13"/>
                    <a:ext cx="85" cy="85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</a:ln>
                </p:spPr>
                <p:txBody>
                  <a:bodyPr wrap="none" anchor="ctr"/>
                  <a:lstStyle/>
                  <a:p>
                    <a:pPr>
                      <a:buFont typeface="Arial"/>
                      <a:buNone/>
                    </a:pPr>
                    <a:endParaRPr lang="zh-CN" altLang="en-US" sz="1800">
                      <a:ea typeface="楷体" pitchFamily="49" charset="-122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8481" name="Line 2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0" y="0"/>
                    <a:ext cx="0" cy="34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>
                      <a:ea typeface="楷体" pitchFamily="49" charset="-122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8482" name="Line 2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5" y="85"/>
                    <a:ext cx="0" cy="17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>
                      <a:ea typeface="楷体" pitchFamily="49" charset="-122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18467" name="Group 51"/>
                <p:cNvGrpSpPr/>
                <p:nvPr/>
              </p:nvGrpSpPr>
              <p:grpSpPr>
                <a:xfrm>
                  <a:off x="885" y="69"/>
                  <a:ext cx="205" cy="125"/>
                  <a:chOff x="0" y="0"/>
                  <a:chExt cx="256" cy="142"/>
                </a:xfrm>
              </p:grpSpPr>
              <p:sp>
                <p:nvSpPr>
                  <p:cNvPr id="18477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29" y="0"/>
                    <a:ext cx="226" cy="142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</a:ln>
                </p:spPr>
                <p:txBody>
                  <a:bodyPr wrap="none" anchor="ctr"/>
                  <a:lstStyle/>
                  <a:p>
                    <a:pPr>
                      <a:buFont typeface="Arial"/>
                      <a:buNone/>
                    </a:pPr>
                    <a:endParaRPr lang="zh-CN" altLang="en-US" sz="1800">
                      <a:ea typeface="楷体" pitchFamily="49" charset="-122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8478" name="Line 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" y="0"/>
                    <a:ext cx="227" cy="8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>
                      <a:ea typeface="楷体" pitchFamily="49" charset="-122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8479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0" y="57"/>
                    <a:ext cx="57" cy="5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8575">
                    <a:solidFill>
                      <a:schemeClr val="tx1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>
                      <a:buFont typeface="Arial"/>
                      <a:buNone/>
                    </a:pPr>
                    <a:endParaRPr lang="zh-CN" altLang="en-US" sz="1800">
                      <a:ea typeface="楷体" pitchFamily="49" charset="-122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18468" name="Line 51"/>
                <p:cNvSpPr>
                  <a:spLocks noChangeShapeType="1"/>
                </p:cNvSpPr>
                <p:nvPr/>
              </p:nvSpPr>
              <p:spPr bwMode="auto">
                <a:xfrm>
                  <a:off x="0" y="567"/>
                  <a:ext cx="131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</p:spPr>
              <p:txBody>
                <a:bodyPr/>
                <a:lstStyle/>
                <a:p>
                  <a:endParaRPr lang="zh-CN" altLang="en-US">
                    <a:ea typeface="楷体" pitchFamily="49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8469" name="AutoShape 187"/>
                <p:cNvSpPr>
                  <a:spLocks noChangeArrowheads="1"/>
                </p:cNvSpPr>
                <p:nvPr/>
              </p:nvSpPr>
              <p:spPr bwMode="auto">
                <a:xfrm>
                  <a:off x="499" y="862"/>
                  <a:ext cx="225" cy="229"/>
                </a:xfrm>
                <a:prstGeom prst="flowChartSummingJunction">
                  <a:avLst/>
                </a:prstGeom>
                <a:solidFill>
                  <a:srgbClr val="FFFFFF"/>
                </a:solidFill>
                <a:ln w="2857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pPr>
                    <a:buFont typeface="Arial"/>
                    <a:buNone/>
                  </a:pPr>
                  <a:endParaRPr lang="zh-CN" altLang="en-US" sz="1800">
                    <a:ea typeface="楷体" pitchFamily="49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8470" name="Line 57"/>
                <p:cNvSpPr>
                  <a:spLocks noChangeShapeType="1"/>
                </p:cNvSpPr>
                <p:nvPr/>
              </p:nvSpPr>
              <p:spPr bwMode="auto">
                <a:xfrm>
                  <a:off x="771" y="477"/>
                  <a:ext cx="13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>
                    <a:ea typeface="楷体" pitchFamily="49" charset="-122"/>
                    <a:cs typeface="Times New Roman" pitchFamily="18" charset="0"/>
                  </a:endParaRPr>
                </a:p>
              </p:txBody>
            </p:sp>
            <p:grpSp>
              <p:nvGrpSpPr>
                <p:cNvPr id="18471" name="Group 58"/>
                <p:cNvGrpSpPr/>
                <p:nvPr/>
              </p:nvGrpSpPr>
              <p:grpSpPr>
                <a:xfrm>
                  <a:off x="340" y="409"/>
                  <a:ext cx="136" cy="136"/>
                  <a:chOff x="0" y="0"/>
                  <a:chExt cx="136" cy="136"/>
                </a:xfrm>
              </p:grpSpPr>
              <p:sp>
                <p:nvSpPr>
                  <p:cNvPr id="18475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0" y="68"/>
                    <a:ext cx="13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>
                      <a:ea typeface="楷体" pitchFamily="49" charset="-122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8476" name="Line 6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9" y="0"/>
                    <a:ext cx="0" cy="13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>
                      <a:ea typeface="楷体" pitchFamily="49" charset="-122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18472" name="Group 61"/>
                <p:cNvGrpSpPr/>
                <p:nvPr/>
              </p:nvGrpSpPr>
              <p:grpSpPr>
                <a:xfrm>
                  <a:off x="477" y="386"/>
                  <a:ext cx="275" cy="345"/>
                  <a:chOff x="0" y="0"/>
                  <a:chExt cx="275" cy="345"/>
                </a:xfrm>
              </p:grpSpPr>
              <p:sp>
                <p:nvSpPr>
                  <p:cNvPr id="18473" name="Oval 197"/>
                  <p:cNvSpPr>
                    <a:spLocks noChangeArrowheads="1"/>
                  </p:cNvSpPr>
                  <p:nvPr/>
                </p:nvSpPr>
                <p:spPr bwMode="auto">
                  <a:xfrm>
                    <a:off x="20" y="49"/>
                    <a:ext cx="247" cy="25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8575">
                    <a:solidFill>
                      <a:schemeClr val="tx1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>
                      <a:buFont typeface="Arial"/>
                      <a:buNone/>
                    </a:pPr>
                    <a:endParaRPr lang="zh-CN" altLang="en-US" sz="1800">
                      <a:ea typeface="楷体" pitchFamily="49" charset="-122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8474" name="Text Box 19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275" cy="34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  <a:buFont typeface="Arial"/>
                      <a:buNone/>
                    </a:pPr>
                    <a:r>
                      <a:rPr lang="en-US" altLang="zh-CN" sz="2800" b="1">
                        <a:ea typeface="楷体" pitchFamily="49" charset="-122"/>
                        <a:cs typeface="Times New Roman" pitchFamily="18" charset="0"/>
                      </a:rPr>
                      <a:t>A</a:t>
                    </a:r>
                  </a:p>
                </p:txBody>
              </p:sp>
            </p:grpSp>
          </p:grpSp>
          <p:grpSp>
            <p:nvGrpSpPr>
              <p:cNvPr id="18445" name="Group 64"/>
              <p:cNvGrpSpPr/>
              <p:nvPr/>
            </p:nvGrpSpPr>
            <p:grpSpPr>
              <a:xfrm>
                <a:off x="2200" y="0"/>
                <a:ext cx="1411" cy="1031"/>
                <a:chOff x="0" y="0"/>
                <a:chExt cx="1429" cy="1088"/>
              </a:xfrm>
            </p:grpSpPr>
            <p:sp>
              <p:nvSpPr>
                <p:cNvPr id="18447" name="Rectangle 102"/>
                <p:cNvSpPr>
                  <a:spLocks noChangeArrowheads="1"/>
                </p:cNvSpPr>
                <p:nvPr/>
              </p:nvSpPr>
              <p:spPr bwMode="auto">
                <a:xfrm>
                  <a:off x="159" y="114"/>
                  <a:ext cx="1270" cy="862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>
                    <a:buFont typeface="Arial"/>
                    <a:buNone/>
                  </a:pPr>
                  <a:endParaRPr lang="zh-CN" altLang="en-US" sz="1800">
                    <a:ea typeface="楷体" pitchFamily="49" charset="-122"/>
                    <a:cs typeface="Times New Roman" pitchFamily="18" charset="0"/>
                  </a:endParaRPr>
                </a:p>
              </p:txBody>
            </p:sp>
            <p:grpSp>
              <p:nvGrpSpPr>
                <p:cNvPr id="18448" name="Group 66"/>
                <p:cNvGrpSpPr/>
                <p:nvPr/>
              </p:nvGrpSpPr>
              <p:grpSpPr>
                <a:xfrm flipH="1">
                  <a:off x="612" y="0"/>
                  <a:ext cx="61" cy="251"/>
                  <a:chOff x="0" y="0"/>
                  <a:chExt cx="85" cy="340"/>
                </a:xfrm>
              </p:grpSpPr>
              <p:sp>
                <p:nvSpPr>
                  <p:cNvPr id="18462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13"/>
                    <a:ext cx="85" cy="85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</a:ln>
                </p:spPr>
                <p:txBody>
                  <a:bodyPr wrap="none" anchor="ctr"/>
                  <a:lstStyle/>
                  <a:p>
                    <a:pPr>
                      <a:buFont typeface="Arial"/>
                      <a:buNone/>
                    </a:pPr>
                    <a:endParaRPr lang="zh-CN" altLang="en-US" sz="1800">
                      <a:ea typeface="楷体" pitchFamily="49" charset="-122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8463" name="Line 2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0" y="0"/>
                    <a:ext cx="0" cy="34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>
                      <a:ea typeface="楷体" pitchFamily="49" charset="-122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8464" name="Line 2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5" y="85"/>
                    <a:ext cx="0" cy="17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>
                      <a:ea typeface="楷体" pitchFamily="49" charset="-122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18449" name="Group 70"/>
                <p:cNvGrpSpPr/>
                <p:nvPr/>
              </p:nvGrpSpPr>
              <p:grpSpPr>
                <a:xfrm>
                  <a:off x="1021" y="35"/>
                  <a:ext cx="205" cy="125"/>
                  <a:chOff x="0" y="0"/>
                  <a:chExt cx="256" cy="142"/>
                </a:xfrm>
              </p:grpSpPr>
              <p:sp>
                <p:nvSpPr>
                  <p:cNvPr id="18459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29" y="0"/>
                    <a:ext cx="226" cy="142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</a:ln>
                </p:spPr>
                <p:txBody>
                  <a:bodyPr wrap="none" anchor="ctr"/>
                  <a:lstStyle/>
                  <a:p>
                    <a:pPr>
                      <a:buFont typeface="Arial"/>
                      <a:buNone/>
                    </a:pPr>
                    <a:endParaRPr lang="zh-CN" altLang="en-US" sz="1800">
                      <a:ea typeface="楷体" pitchFamily="49" charset="-122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8460" name="Line 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" y="0"/>
                    <a:ext cx="227" cy="8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>
                      <a:ea typeface="楷体" pitchFamily="49" charset="-122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8461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0" y="57"/>
                    <a:ext cx="57" cy="5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8575">
                    <a:solidFill>
                      <a:schemeClr val="tx1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>
                      <a:buFont typeface="Arial"/>
                      <a:buNone/>
                    </a:pPr>
                    <a:endParaRPr lang="zh-CN" altLang="en-US" sz="1800">
                      <a:ea typeface="楷体" pitchFamily="49" charset="-122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18450" name="Group 74"/>
                <p:cNvGrpSpPr/>
                <p:nvPr/>
              </p:nvGrpSpPr>
              <p:grpSpPr>
                <a:xfrm>
                  <a:off x="23" y="377"/>
                  <a:ext cx="275" cy="345"/>
                  <a:chOff x="0" y="0"/>
                  <a:chExt cx="275" cy="345"/>
                </a:xfrm>
              </p:grpSpPr>
              <p:sp>
                <p:nvSpPr>
                  <p:cNvPr id="18457" name="Oval 197"/>
                  <p:cNvSpPr>
                    <a:spLocks noChangeArrowheads="1"/>
                  </p:cNvSpPr>
                  <p:nvPr/>
                </p:nvSpPr>
                <p:spPr bwMode="auto">
                  <a:xfrm>
                    <a:off x="20" y="49"/>
                    <a:ext cx="247" cy="25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8575">
                    <a:solidFill>
                      <a:schemeClr val="tx1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>
                      <a:buFont typeface="Arial"/>
                      <a:buNone/>
                    </a:pPr>
                    <a:endParaRPr lang="zh-CN" altLang="en-US" sz="1800">
                      <a:ea typeface="楷体" pitchFamily="49" charset="-122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8458" name="Text Box 19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275" cy="34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  <a:buFont typeface="Arial"/>
                      <a:buNone/>
                    </a:pPr>
                    <a:r>
                      <a:rPr lang="en-US" altLang="zh-CN" sz="2800" b="1">
                        <a:ea typeface="楷体" pitchFamily="49" charset="-122"/>
                        <a:cs typeface="Times New Roman" pitchFamily="18" charset="0"/>
                      </a:rPr>
                      <a:t>A</a:t>
                    </a:r>
                  </a:p>
                </p:txBody>
              </p:sp>
            </p:grpSp>
            <p:sp>
              <p:nvSpPr>
                <p:cNvPr id="18451" name="AutoShape 187"/>
                <p:cNvSpPr>
                  <a:spLocks noChangeArrowheads="1"/>
                </p:cNvSpPr>
                <p:nvPr/>
              </p:nvSpPr>
              <p:spPr bwMode="auto">
                <a:xfrm>
                  <a:off x="476" y="859"/>
                  <a:ext cx="225" cy="229"/>
                </a:xfrm>
                <a:prstGeom prst="flowChartSummingJunction">
                  <a:avLst/>
                </a:prstGeom>
                <a:solidFill>
                  <a:srgbClr val="FFFFFF"/>
                </a:solidFill>
                <a:ln w="2857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pPr>
                    <a:buFont typeface="Arial"/>
                    <a:buNone/>
                  </a:pPr>
                  <a:endParaRPr lang="zh-CN" altLang="en-US" sz="1800">
                    <a:ea typeface="楷体" pitchFamily="49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8452" name="Line 78"/>
                <p:cNvSpPr>
                  <a:spLocks noChangeShapeType="1"/>
                </p:cNvSpPr>
                <p:nvPr/>
              </p:nvSpPr>
              <p:spPr bwMode="auto">
                <a:xfrm>
                  <a:off x="0" y="726"/>
                  <a:ext cx="13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>
                    <a:ea typeface="楷体" pitchFamily="49" charset="-122"/>
                    <a:cs typeface="Times New Roman" pitchFamily="18" charset="0"/>
                  </a:endParaRPr>
                </a:p>
              </p:txBody>
            </p:sp>
            <p:grpSp>
              <p:nvGrpSpPr>
                <p:cNvPr id="18453" name="Group 79"/>
                <p:cNvGrpSpPr/>
                <p:nvPr/>
              </p:nvGrpSpPr>
              <p:grpSpPr>
                <a:xfrm>
                  <a:off x="0" y="273"/>
                  <a:ext cx="136" cy="136"/>
                  <a:chOff x="0" y="0"/>
                  <a:chExt cx="136" cy="136"/>
                </a:xfrm>
              </p:grpSpPr>
              <p:sp>
                <p:nvSpPr>
                  <p:cNvPr id="18455" name="Line 80"/>
                  <p:cNvSpPr>
                    <a:spLocks noChangeShapeType="1"/>
                  </p:cNvSpPr>
                  <p:nvPr/>
                </p:nvSpPr>
                <p:spPr bwMode="auto">
                  <a:xfrm>
                    <a:off x="0" y="68"/>
                    <a:ext cx="13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>
                      <a:ea typeface="楷体" pitchFamily="49" charset="-122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8456" name="Line 8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9" y="0"/>
                    <a:ext cx="0" cy="13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>
                      <a:ea typeface="楷体" pitchFamily="49" charset="-122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18454" name="AutoShape 187"/>
                <p:cNvSpPr>
                  <a:spLocks noChangeArrowheads="1"/>
                </p:cNvSpPr>
                <p:nvPr/>
              </p:nvSpPr>
              <p:spPr bwMode="auto">
                <a:xfrm>
                  <a:off x="952" y="839"/>
                  <a:ext cx="225" cy="229"/>
                </a:xfrm>
                <a:prstGeom prst="flowChartSummingJunction">
                  <a:avLst/>
                </a:prstGeom>
                <a:solidFill>
                  <a:srgbClr val="FFFFFF"/>
                </a:solidFill>
                <a:ln w="2857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pPr>
                    <a:buFont typeface="Arial"/>
                    <a:buNone/>
                  </a:pPr>
                  <a:endParaRPr lang="zh-CN" altLang="en-US" sz="1800">
                    <a:ea typeface="楷体" pitchFamily="49" charset="-122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8446" name="Text Box 83"/>
              <p:cNvSpPr txBox="1">
                <a:spLocks noChangeArrowheads="1"/>
              </p:cNvSpPr>
              <p:nvPr/>
            </p:nvSpPr>
            <p:spPr bwMode="auto">
              <a:xfrm>
                <a:off x="470" y="1044"/>
                <a:ext cx="280" cy="3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>
                  <a:buFont typeface="Arial"/>
                  <a:buNone/>
                </a:pPr>
                <a:r>
                  <a:rPr lang="en-US" altLang="zh-CN" sz="2800" b="1">
                    <a:ea typeface="楷体" pitchFamily="49" charset="-122"/>
                    <a:cs typeface="Times New Roman" pitchFamily="18" charset="0"/>
                  </a:rPr>
                  <a:t>C</a:t>
                </a:r>
              </a:p>
            </p:txBody>
          </p:sp>
        </p:grpSp>
        <p:sp>
          <p:nvSpPr>
            <p:cNvPr id="18443" name="Text Box 84"/>
            <p:cNvSpPr txBox="1">
              <a:spLocks noChangeArrowheads="1"/>
            </p:cNvSpPr>
            <p:nvPr/>
          </p:nvSpPr>
          <p:spPr bwMode="auto">
            <a:xfrm>
              <a:off x="2948" y="1008"/>
              <a:ext cx="280" cy="3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buFont typeface="Arial"/>
                <a:buNone/>
              </a:pPr>
              <a:r>
                <a:rPr lang="en-US" altLang="zh-CN" sz="2800" b="1">
                  <a:ea typeface="楷体" pitchFamily="49" charset="-122"/>
                  <a:cs typeface="Times New Roman" pitchFamily="18" charset="0"/>
                </a:rPr>
                <a:t>D</a:t>
              </a:r>
            </a:p>
          </p:txBody>
        </p:sp>
      </p:grpSp>
      <p:grpSp>
        <p:nvGrpSpPr>
          <p:cNvPr id="18439" name="Group 86"/>
          <p:cNvGrpSpPr/>
          <p:nvPr/>
        </p:nvGrpSpPr>
        <p:grpSpPr>
          <a:xfrm>
            <a:off x="431800" y="347663"/>
            <a:ext cx="2789238" cy="920750"/>
            <a:chOff x="0" y="0"/>
            <a:chExt cx="2231" cy="580"/>
          </a:xfrm>
        </p:grpSpPr>
        <p:pic>
          <p:nvPicPr>
            <p:cNvPr id="18440" name="圆角矩形 1"/>
            <p:cNvPicPr>
              <a:picLocks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0" y="0"/>
              <a:ext cx="2231" cy="5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18441" name="Text Box 88"/>
            <p:cNvSpPr txBox="1">
              <a:spLocks noChangeArrowheads="1"/>
            </p:cNvSpPr>
            <p:nvPr/>
          </p:nvSpPr>
          <p:spPr bwMode="auto">
            <a:xfrm>
              <a:off x="59" y="105"/>
              <a:ext cx="2116" cy="40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buFont typeface="Arial"/>
                <a:buNone/>
              </a:pPr>
              <a:r>
                <a:rPr lang="zh-CN" altLang="en-US" sz="3600" b="1">
                  <a:solidFill>
                    <a:srgbClr val="FFFFFF"/>
                  </a:solidFill>
                  <a:ea typeface="楷体" pitchFamily="49" charset="-122"/>
                  <a:cs typeface="Times New Roman" pitchFamily="18" charset="0"/>
                </a:rPr>
                <a:t>练一练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）电流表读数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953000"/>
          </a:xfrm>
        </p:spPr>
        <p:txBody>
          <a:bodyPr/>
          <a:lstStyle/>
          <a:p>
            <a:pPr>
              <a:buClr>
                <a:schemeClr val="bg1"/>
              </a:buClr>
              <a:buFontTx/>
              <a:buNone/>
            </a:pP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①确定量程：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看接线柱。</a:t>
            </a:r>
          </a:p>
          <a:p>
            <a:pPr>
              <a:buClr>
                <a:schemeClr val="bg1"/>
              </a:buClr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“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0.6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-”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表示满偏电流为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0.6A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，量程为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0~0.6A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；</a:t>
            </a:r>
          </a:p>
          <a:p>
            <a:pPr>
              <a:buClr>
                <a:schemeClr val="bg1"/>
              </a:buClr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“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-”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表示满偏电流为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3A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，量程为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0~3A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pPr>
              <a:buClr>
                <a:schemeClr val="bg1"/>
              </a:buClr>
              <a:buFontTx/>
              <a:buNone/>
            </a:pP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②确定分度值：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看小格。</a:t>
            </a:r>
          </a:p>
          <a:p>
            <a:pPr>
              <a:buClr>
                <a:schemeClr val="bg1"/>
              </a:buClr>
              <a:buFontTx/>
              <a:buNone/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根据量程判断一大格和一小格大小，求出分度值。</a:t>
            </a:r>
          </a:p>
          <a:p>
            <a:pPr>
              <a:buClr>
                <a:schemeClr val="bg1"/>
              </a:buClr>
              <a:buFontTx/>
              <a:buNone/>
            </a:pP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③读数：</a:t>
            </a:r>
          </a:p>
          <a:p>
            <a:pPr>
              <a:buClr>
                <a:schemeClr val="bg1"/>
              </a:buClr>
            </a:pP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．当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指针稳定后读数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，防止左右摆动。</a:t>
            </a:r>
          </a:p>
          <a:p>
            <a:pPr>
              <a:buClr>
                <a:schemeClr val="bg1"/>
              </a:buClr>
            </a:pP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．正视示数，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视线与刻度垂直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pPr>
              <a:buClr>
                <a:schemeClr val="bg1"/>
              </a:buClr>
            </a:pP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</a:p>
        </p:txBody>
      </p:sp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1371600" y="5715000"/>
          <a:ext cx="35814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3" imgW="1295400" imgH="203200" progId="Equation.DSMT4">
                  <p:embed/>
                </p:oleObj>
              </mc:Choice>
              <mc:Fallback>
                <p:oleObj name="Equation" r:id="rId3" imgW="1295400" imgH="203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71600" y="5715000"/>
                        <a:ext cx="3581400" cy="561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8"/>
          <p:cNvSpPr txBox="1">
            <a:spLocks noChangeArrowheads="1"/>
          </p:cNvSpPr>
          <p:nvPr/>
        </p:nvSpPr>
        <p:spPr bwMode="auto">
          <a:xfrm>
            <a:off x="431800" y="1268413"/>
            <a:ext cx="5688013" cy="519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/>
              <a:buNone/>
            </a:pPr>
            <a:r>
              <a:rPr lang="zh-CN" altLang="en-US" sz="2800" b="1">
                <a:solidFill>
                  <a:srgbClr val="000000"/>
                </a:solidFill>
                <a:ea typeface="楷体" pitchFamily="49" charset="-122"/>
                <a:cs typeface="Times New Roman" pitchFamily="18" charset="0"/>
              </a:rPr>
              <a:t>　　请读出下列电流表的示数。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66838" y="2239963"/>
            <a:ext cx="3121025" cy="37814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31748" name="Picture 4" descr="15-4-7丙"/>
          <p:cNvPicPr>
            <a:picLocks noChangeAspect="1" noChangeArrowheads="1"/>
          </p:cNvPicPr>
          <p:nvPr/>
        </p:nvPicPr>
        <p:blipFill>
          <a:blip r:embed="rId3"/>
          <a:srcRect l="7010" t="7106" r="11958" b="12944"/>
          <a:stretch>
            <a:fillRect/>
          </a:stretch>
        </p:blipFill>
        <p:spPr bwMode="auto">
          <a:xfrm>
            <a:off x="5146675" y="2203450"/>
            <a:ext cx="3294063" cy="3960813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2266950" y="6048375"/>
            <a:ext cx="1279325" cy="584775"/>
          </a:xfrm>
          <a:prstGeom prst="rect">
            <a:avLst/>
          </a:prstGeom>
          <a:noFill/>
          <a:ln w="38100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 typeface="Arial"/>
              <a:buNone/>
            </a:pPr>
            <a:r>
              <a:rPr lang="en-US" altLang="zh-CN" sz="3200" b="1">
                <a:solidFill>
                  <a:srgbClr val="CC0000"/>
                </a:solidFill>
                <a:ea typeface="楷体" pitchFamily="49" charset="-122"/>
                <a:cs typeface="Times New Roman" pitchFamily="18" charset="0"/>
              </a:rPr>
              <a:t>0.58 A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6227763" y="6048375"/>
            <a:ext cx="1074140" cy="584775"/>
          </a:xfrm>
          <a:prstGeom prst="rect">
            <a:avLst/>
          </a:prstGeom>
          <a:noFill/>
          <a:ln w="38100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 typeface="Arial"/>
              <a:buNone/>
            </a:pPr>
            <a:r>
              <a:rPr lang="en-US" altLang="zh-CN" sz="3200" b="1">
                <a:solidFill>
                  <a:srgbClr val="CC0000"/>
                </a:solidFill>
                <a:ea typeface="楷体" pitchFamily="49" charset="-122"/>
                <a:cs typeface="Times New Roman" pitchFamily="18" charset="0"/>
              </a:rPr>
              <a:t>1.4 A</a:t>
            </a:r>
          </a:p>
        </p:txBody>
      </p:sp>
      <p:grpSp>
        <p:nvGrpSpPr>
          <p:cNvPr id="19463" name="Group 7"/>
          <p:cNvGrpSpPr/>
          <p:nvPr/>
        </p:nvGrpSpPr>
        <p:grpSpPr>
          <a:xfrm>
            <a:off x="431800" y="347663"/>
            <a:ext cx="2789238" cy="920750"/>
            <a:chOff x="0" y="0"/>
            <a:chExt cx="2231" cy="580"/>
          </a:xfrm>
        </p:grpSpPr>
        <p:pic>
          <p:nvPicPr>
            <p:cNvPr id="19464" name="圆角矩形 1"/>
            <p:cNvPicPr>
              <a:picLocks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0" y="0"/>
              <a:ext cx="2231" cy="5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19465" name="Text Box 9"/>
            <p:cNvSpPr txBox="1">
              <a:spLocks noChangeArrowheads="1"/>
            </p:cNvSpPr>
            <p:nvPr/>
          </p:nvSpPr>
          <p:spPr bwMode="auto">
            <a:xfrm>
              <a:off x="59" y="105"/>
              <a:ext cx="2116" cy="40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buFont typeface="Arial"/>
                <a:buNone/>
              </a:pPr>
              <a:r>
                <a:rPr lang="zh-CN" altLang="en-US" sz="3600" b="1">
                  <a:solidFill>
                    <a:srgbClr val="FFFFFF"/>
                  </a:solidFill>
                  <a:ea typeface="楷体" pitchFamily="49" charset="-122"/>
                  <a:cs typeface="Times New Roman" pitchFamily="18" charset="0"/>
                </a:rPr>
                <a:t>练一练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/>
      <p:bldP spid="3175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）测量后处理：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bg1"/>
              </a:buClr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读数后要尽快断开开关，切断电路，</a:t>
            </a:r>
          </a:p>
          <a:p>
            <a:pPr>
              <a:buClr>
                <a:schemeClr val="bg1"/>
              </a:buClr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目的是为了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减少电池电能的损耗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>
              <a:latin typeface="Times New Roman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3400" y="5029200"/>
            <a:ext cx="7696200" cy="1096963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sz="4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电荷</a:t>
            </a:r>
            <a:r>
              <a:rPr lang="zh-CN" altLang="en-US" sz="4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</a:t>
            </a:r>
            <a:r>
              <a:rPr lang="zh-CN" altLang="en-US" sz="4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定向</a:t>
            </a:r>
            <a:r>
              <a:rPr lang="zh-CN" altLang="en-US" sz="4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移动形成</a:t>
            </a:r>
            <a:r>
              <a:rPr lang="zh-CN" altLang="en-US" sz="4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电流</a:t>
            </a:r>
            <a:r>
              <a:rPr lang="zh-CN" altLang="en-US" sz="4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41" name="ShockwaveFlash1" r:id="rId2" imgW="8382727" imgH="5866667"/>
        </mc:Choice>
        <mc:Fallback>
          <p:control name="ShockwaveFlash1" r:id="rId2" imgW="8382727" imgH="5866667">
            <p:pic>
              <p:nvPicPr>
                <p:cNvPr id="0" name="ShockwaveFlash1"/>
                <p:cNvPicPr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8600" y="304800"/>
                  <a:ext cx="8610600" cy="3962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电流表的位置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chemeClr val="bg1"/>
              </a:buClr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改变电流表在电路中的位置，比较电流表示数。</a:t>
            </a:r>
          </a:p>
          <a:p>
            <a:pPr>
              <a:buClr>
                <a:schemeClr val="bg1"/>
              </a:buClr>
            </a:pPr>
            <a:endParaRPr lang="zh-CN" altLang="en-US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grpSp>
        <p:nvGrpSpPr>
          <p:cNvPr id="21508" name="Group 4"/>
          <p:cNvGrpSpPr/>
          <p:nvPr/>
        </p:nvGrpSpPr>
        <p:grpSpPr>
          <a:xfrm>
            <a:off x="1066800" y="2743200"/>
            <a:ext cx="2735263" cy="2143125"/>
            <a:chOff x="0" y="0"/>
            <a:chExt cx="1723" cy="1350"/>
          </a:xfrm>
        </p:grpSpPr>
        <p:sp>
          <p:nvSpPr>
            <p:cNvPr id="21526" name="Rectangle 5"/>
            <p:cNvSpPr>
              <a:spLocks noChangeArrowheads="1"/>
            </p:cNvSpPr>
            <p:nvPr/>
          </p:nvSpPr>
          <p:spPr bwMode="auto">
            <a:xfrm>
              <a:off x="159" y="341"/>
              <a:ext cx="1564" cy="86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1527" name="AutoShape 21"/>
            <p:cNvSpPr>
              <a:spLocks noChangeArrowheads="1"/>
            </p:cNvSpPr>
            <p:nvPr/>
          </p:nvSpPr>
          <p:spPr bwMode="auto">
            <a:xfrm>
              <a:off x="794" y="1044"/>
              <a:ext cx="309" cy="306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buFont typeface="Arial"/>
                <a:buNone/>
              </a:pPr>
              <a:endParaRPr lang="zh-CN" altLang="en-US" sz="1800" b="1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21528" name="直接连接符 24"/>
            <p:cNvCxnSpPr>
              <a:cxnSpLocks noChangeShapeType="1"/>
            </p:cNvCxnSpPr>
            <p:nvPr/>
          </p:nvCxnSpPr>
          <p:spPr bwMode="auto">
            <a:xfrm rot="5400000" flipH="1" flipV="1">
              <a:off x="-195" y="688"/>
              <a:ext cx="705" cy="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</p:spPr>
        </p:cxnSp>
        <p:sp>
          <p:nvSpPr>
            <p:cNvPr id="21529" name="Text Box 8"/>
            <p:cNvSpPr txBox="1">
              <a:spLocks noChangeArrowheads="1"/>
            </p:cNvSpPr>
            <p:nvPr/>
          </p:nvSpPr>
          <p:spPr bwMode="auto">
            <a:xfrm>
              <a:off x="1225" y="0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buFont typeface="Arial"/>
                <a:buNone/>
              </a:pPr>
              <a:r>
                <a:rPr lang="en-US" altLang="zh-CN" sz="2800" b="1">
                  <a:ea typeface="楷体" pitchFamily="49" charset="-122"/>
                  <a:cs typeface="Times New Roman" pitchFamily="18" charset="0"/>
                </a:rPr>
                <a:t>S</a:t>
              </a:r>
              <a:endParaRPr lang="en-US" altLang="zh-CN" sz="2800" b="1" baseline="-25000">
                <a:ea typeface="楷体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1530" name="Text Box 9"/>
            <p:cNvSpPr txBox="1">
              <a:spLocks noChangeArrowheads="1"/>
            </p:cNvSpPr>
            <p:nvPr/>
          </p:nvSpPr>
          <p:spPr bwMode="auto">
            <a:xfrm>
              <a:off x="1134" y="862"/>
              <a:ext cx="267" cy="3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buFont typeface="Arial"/>
                <a:buNone/>
              </a:pPr>
              <a:r>
                <a:rPr lang="en-US" altLang="zh-CN" sz="2800" b="1">
                  <a:ea typeface="楷体" pitchFamily="49" charset="-122"/>
                  <a:cs typeface="Times New Roman" pitchFamily="18" charset="0"/>
                </a:rPr>
                <a:t>L</a:t>
              </a:r>
              <a:endParaRPr lang="en-US" altLang="zh-CN" sz="2800" b="1" baseline="-25000">
                <a:ea typeface="楷体" pitchFamily="49" charset="-122"/>
                <a:cs typeface="Times New Roman" pitchFamily="18" charset="0"/>
              </a:endParaRPr>
            </a:p>
          </p:txBody>
        </p:sp>
        <p:grpSp>
          <p:nvGrpSpPr>
            <p:cNvPr id="21531" name="Group 10"/>
            <p:cNvGrpSpPr/>
            <p:nvPr/>
          </p:nvGrpSpPr>
          <p:grpSpPr>
            <a:xfrm>
              <a:off x="0" y="600"/>
              <a:ext cx="340" cy="353"/>
              <a:chOff x="0" y="0"/>
              <a:chExt cx="340" cy="353"/>
            </a:xfrm>
          </p:grpSpPr>
          <p:sp>
            <p:nvSpPr>
              <p:cNvPr id="21540" name="Oval 11"/>
              <p:cNvSpPr>
                <a:spLocks noChangeArrowheads="1"/>
              </p:cNvSpPr>
              <p:nvPr/>
            </p:nvSpPr>
            <p:spPr bwMode="auto">
              <a:xfrm>
                <a:off x="0" y="13"/>
                <a:ext cx="340" cy="34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1541" name="Text Box 12"/>
              <p:cNvSpPr txBox="1">
                <a:spLocks noChangeArrowheads="1"/>
              </p:cNvSpPr>
              <p:nvPr/>
            </p:nvSpPr>
            <p:spPr bwMode="auto">
              <a:xfrm>
                <a:off x="32" y="0"/>
                <a:ext cx="286" cy="32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buFont typeface="Arial"/>
                  <a:buNone/>
                </a:pPr>
                <a:r>
                  <a:rPr lang="en-US" altLang="zh-CN" sz="2800" b="1">
                    <a:ea typeface="楷体" pitchFamily="49" charset="-122"/>
                    <a:cs typeface="Times New Roman" pitchFamily="18" charset="0"/>
                  </a:rPr>
                  <a:t>A</a:t>
                </a:r>
              </a:p>
            </p:txBody>
          </p:sp>
        </p:grpSp>
        <p:grpSp>
          <p:nvGrpSpPr>
            <p:cNvPr id="21532" name="Group 13"/>
            <p:cNvGrpSpPr/>
            <p:nvPr/>
          </p:nvGrpSpPr>
          <p:grpSpPr>
            <a:xfrm>
              <a:off x="1134" y="250"/>
              <a:ext cx="283" cy="170"/>
              <a:chOff x="0" y="0"/>
              <a:chExt cx="256" cy="142"/>
            </a:xfrm>
          </p:grpSpPr>
          <p:sp>
            <p:nvSpPr>
              <p:cNvPr id="21537" name="Rectangle 15"/>
              <p:cNvSpPr>
                <a:spLocks noChangeArrowheads="1"/>
              </p:cNvSpPr>
              <p:nvPr/>
            </p:nvSpPr>
            <p:spPr bwMode="auto">
              <a:xfrm>
                <a:off x="29" y="0"/>
                <a:ext cx="226" cy="14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pPr>
                  <a:buFont typeface="Arial"/>
                  <a:buNone/>
                </a:pPr>
                <a:endParaRPr lang="zh-CN" altLang="en-US" sz="1800" b="1">
                  <a:ea typeface="楷体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538" name="Line 16"/>
              <p:cNvSpPr>
                <a:spLocks noChangeShapeType="1"/>
              </p:cNvSpPr>
              <p:nvPr/>
            </p:nvSpPr>
            <p:spPr bwMode="auto">
              <a:xfrm flipV="1">
                <a:off x="29" y="0"/>
                <a:ext cx="227" cy="8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1539" name="Oval 17"/>
              <p:cNvSpPr>
                <a:spLocks noChangeArrowheads="1"/>
              </p:cNvSpPr>
              <p:nvPr/>
            </p:nvSpPr>
            <p:spPr bwMode="auto">
              <a:xfrm>
                <a:off x="0" y="57"/>
                <a:ext cx="57" cy="56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>
                  <a:buFont typeface="Arial"/>
                  <a:buNone/>
                </a:pPr>
                <a:endParaRPr lang="zh-CN" altLang="en-US" sz="1800" b="1"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grpSp>
          <p:nvGrpSpPr>
            <p:cNvPr id="21533" name="Group 17"/>
            <p:cNvGrpSpPr/>
            <p:nvPr/>
          </p:nvGrpSpPr>
          <p:grpSpPr>
            <a:xfrm flipH="1">
              <a:off x="794" y="182"/>
              <a:ext cx="85" cy="340"/>
              <a:chOff x="0" y="0"/>
              <a:chExt cx="85" cy="340"/>
            </a:xfrm>
          </p:grpSpPr>
          <p:sp>
            <p:nvSpPr>
              <p:cNvPr id="21534" name="Rectangle 19"/>
              <p:cNvSpPr>
                <a:spLocks noChangeArrowheads="1"/>
              </p:cNvSpPr>
              <p:nvPr/>
            </p:nvSpPr>
            <p:spPr bwMode="auto">
              <a:xfrm>
                <a:off x="0" y="113"/>
                <a:ext cx="85" cy="8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pPr>
                  <a:buFont typeface="Arial"/>
                  <a:buNone/>
                </a:pPr>
                <a:endParaRPr lang="zh-CN" altLang="en-US" sz="1800" b="1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1535" name="Line 20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0" cy="3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1536" name="Line 21"/>
              <p:cNvSpPr>
                <a:spLocks noChangeShapeType="1"/>
              </p:cNvSpPr>
              <p:nvPr/>
            </p:nvSpPr>
            <p:spPr bwMode="auto">
              <a:xfrm flipH="1">
                <a:off x="85" y="85"/>
                <a:ext cx="0" cy="17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</p:grpSp>
      <p:grpSp>
        <p:nvGrpSpPr>
          <p:cNvPr id="21509" name="Group 21"/>
          <p:cNvGrpSpPr/>
          <p:nvPr/>
        </p:nvGrpSpPr>
        <p:grpSpPr>
          <a:xfrm>
            <a:off x="4811713" y="2743200"/>
            <a:ext cx="2736850" cy="2143125"/>
            <a:chOff x="0" y="0"/>
            <a:chExt cx="1724" cy="1350"/>
          </a:xfrm>
        </p:grpSpPr>
        <p:sp>
          <p:nvSpPr>
            <p:cNvPr id="21510" name="Rectangle 22"/>
            <p:cNvSpPr>
              <a:spLocks noChangeArrowheads="1"/>
            </p:cNvSpPr>
            <p:nvPr/>
          </p:nvSpPr>
          <p:spPr bwMode="auto">
            <a:xfrm>
              <a:off x="0" y="341"/>
              <a:ext cx="1564" cy="86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1511" name="AutoShape 21"/>
            <p:cNvSpPr>
              <a:spLocks noChangeArrowheads="1"/>
            </p:cNvSpPr>
            <p:nvPr/>
          </p:nvSpPr>
          <p:spPr bwMode="auto">
            <a:xfrm>
              <a:off x="635" y="1044"/>
              <a:ext cx="309" cy="306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buFont typeface="Arial"/>
                <a:buNone/>
              </a:pPr>
              <a:endParaRPr lang="zh-CN" altLang="en-US" sz="1800" b="1">
                <a:solidFill>
                  <a:srgbClr val="000000"/>
                </a:solidFill>
                <a:ea typeface="楷体" pitchFamily="49" charset="-122"/>
                <a:cs typeface="Times New Roman" pitchFamily="18" charset="0"/>
              </a:endParaRPr>
            </a:p>
          </p:txBody>
        </p:sp>
        <p:cxnSp>
          <p:nvCxnSpPr>
            <p:cNvPr id="21512" name="直接连接符 24"/>
            <p:cNvCxnSpPr>
              <a:cxnSpLocks noChangeShapeType="1"/>
            </p:cNvCxnSpPr>
            <p:nvPr/>
          </p:nvCxnSpPr>
          <p:spPr bwMode="auto">
            <a:xfrm rot="5400000" flipH="1" flipV="1">
              <a:off x="-349" y="688"/>
              <a:ext cx="705" cy="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</p:spPr>
        </p:cxnSp>
        <p:sp>
          <p:nvSpPr>
            <p:cNvPr id="21513" name="Text Box 25"/>
            <p:cNvSpPr txBox="1">
              <a:spLocks noChangeArrowheads="1"/>
            </p:cNvSpPr>
            <p:nvPr/>
          </p:nvSpPr>
          <p:spPr bwMode="auto">
            <a:xfrm>
              <a:off x="1066" y="0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buFont typeface="Arial"/>
                <a:buNone/>
              </a:pPr>
              <a:r>
                <a:rPr lang="en-US" altLang="zh-CN" sz="2800" b="1">
                  <a:ea typeface="楷体" pitchFamily="49" charset="-122"/>
                  <a:cs typeface="Times New Roman" pitchFamily="18" charset="0"/>
                </a:rPr>
                <a:t>S</a:t>
              </a:r>
              <a:endParaRPr lang="en-US" altLang="zh-CN" sz="2800" b="1" baseline="-25000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1514" name="Text Box 26"/>
            <p:cNvSpPr txBox="1">
              <a:spLocks noChangeArrowheads="1"/>
            </p:cNvSpPr>
            <p:nvPr/>
          </p:nvSpPr>
          <p:spPr bwMode="auto">
            <a:xfrm>
              <a:off x="975" y="862"/>
              <a:ext cx="267" cy="3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buFont typeface="Arial"/>
                <a:buNone/>
              </a:pPr>
              <a:r>
                <a:rPr lang="en-US" altLang="zh-CN" sz="2800" b="1">
                  <a:ea typeface="楷体" pitchFamily="49" charset="-122"/>
                  <a:cs typeface="Times New Roman" pitchFamily="18" charset="0"/>
                </a:rPr>
                <a:t>L</a:t>
              </a:r>
              <a:endParaRPr lang="en-US" altLang="zh-CN" sz="2800" b="1" baseline="-25000">
                <a:ea typeface="楷体" pitchFamily="49" charset="-122"/>
                <a:cs typeface="Times New Roman" pitchFamily="18" charset="0"/>
              </a:endParaRPr>
            </a:p>
          </p:txBody>
        </p:sp>
        <p:grpSp>
          <p:nvGrpSpPr>
            <p:cNvPr id="21515" name="Group 27"/>
            <p:cNvGrpSpPr/>
            <p:nvPr/>
          </p:nvGrpSpPr>
          <p:grpSpPr>
            <a:xfrm>
              <a:off x="1384" y="567"/>
              <a:ext cx="340" cy="353"/>
              <a:chOff x="0" y="0"/>
              <a:chExt cx="340" cy="353"/>
            </a:xfrm>
          </p:grpSpPr>
          <p:sp>
            <p:nvSpPr>
              <p:cNvPr id="21524" name="Oval 28"/>
              <p:cNvSpPr>
                <a:spLocks noChangeArrowheads="1"/>
              </p:cNvSpPr>
              <p:nvPr/>
            </p:nvSpPr>
            <p:spPr bwMode="auto">
              <a:xfrm>
                <a:off x="0" y="13"/>
                <a:ext cx="340" cy="34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1525" name="Text Box 29"/>
              <p:cNvSpPr txBox="1">
                <a:spLocks noChangeArrowheads="1"/>
              </p:cNvSpPr>
              <p:nvPr/>
            </p:nvSpPr>
            <p:spPr bwMode="auto">
              <a:xfrm>
                <a:off x="32" y="0"/>
                <a:ext cx="286" cy="32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buFont typeface="Arial"/>
                  <a:buNone/>
                </a:pPr>
                <a:r>
                  <a:rPr lang="en-US" altLang="zh-CN" sz="2800" b="1">
                    <a:ea typeface="楷体" pitchFamily="49" charset="-122"/>
                    <a:cs typeface="Times New Roman" pitchFamily="18" charset="0"/>
                  </a:rPr>
                  <a:t>A</a:t>
                </a:r>
              </a:p>
            </p:txBody>
          </p:sp>
        </p:grpSp>
        <p:grpSp>
          <p:nvGrpSpPr>
            <p:cNvPr id="21516" name="Group 30"/>
            <p:cNvGrpSpPr/>
            <p:nvPr/>
          </p:nvGrpSpPr>
          <p:grpSpPr>
            <a:xfrm>
              <a:off x="975" y="250"/>
              <a:ext cx="283" cy="170"/>
              <a:chOff x="0" y="0"/>
              <a:chExt cx="256" cy="142"/>
            </a:xfrm>
          </p:grpSpPr>
          <p:sp>
            <p:nvSpPr>
              <p:cNvPr id="21521" name="Rectangle 15"/>
              <p:cNvSpPr>
                <a:spLocks noChangeArrowheads="1"/>
              </p:cNvSpPr>
              <p:nvPr/>
            </p:nvSpPr>
            <p:spPr bwMode="auto">
              <a:xfrm>
                <a:off x="29" y="0"/>
                <a:ext cx="226" cy="14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pPr>
                  <a:buFont typeface="Arial"/>
                  <a:buNone/>
                </a:pPr>
                <a:endParaRPr lang="zh-CN" altLang="en-US" sz="1800" b="1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1522" name="Line 16"/>
              <p:cNvSpPr>
                <a:spLocks noChangeShapeType="1"/>
              </p:cNvSpPr>
              <p:nvPr/>
            </p:nvSpPr>
            <p:spPr bwMode="auto">
              <a:xfrm flipV="1">
                <a:off x="29" y="0"/>
                <a:ext cx="227" cy="8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1523" name="Oval 17"/>
              <p:cNvSpPr>
                <a:spLocks noChangeArrowheads="1"/>
              </p:cNvSpPr>
              <p:nvPr/>
            </p:nvSpPr>
            <p:spPr bwMode="auto">
              <a:xfrm>
                <a:off x="0" y="57"/>
                <a:ext cx="57" cy="56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>
                  <a:buFont typeface="Arial"/>
                  <a:buNone/>
                </a:pPr>
                <a:endParaRPr lang="zh-CN" altLang="en-US" sz="1800" b="1"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grpSp>
          <p:nvGrpSpPr>
            <p:cNvPr id="21517" name="Group 34"/>
            <p:cNvGrpSpPr/>
            <p:nvPr/>
          </p:nvGrpSpPr>
          <p:grpSpPr>
            <a:xfrm flipH="1">
              <a:off x="635" y="182"/>
              <a:ext cx="85" cy="340"/>
              <a:chOff x="0" y="0"/>
              <a:chExt cx="85" cy="340"/>
            </a:xfrm>
          </p:grpSpPr>
          <p:sp>
            <p:nvSpPr>
              <p:cNvPr id="21518" name="Rectangle 19"/>
              <p:cNvSpPr>
                <a:spLocks noChangeArrowheads="1"/>
              </p:cNvSpPr>
              <p:nvPr/>
            </p:nvSpPr>
            <p:spPr bwMode="auto">
              <a:xfrm>
                <a:off x="0" y="113"/>
                <a:ext cx="85" cy="8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pPr>
                  <a:buFont typeface="Arial"/>
                  <a:buNone/>
                </a:pPr>
                <a:endParaRPr lang="zh-CN" altLang="en-US" sz="1800" b="1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1519" name="Line 20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0" cy="3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1520" name="Line 21"/>
              <p:cNvSpPr>
                <a:spLocks noChangeShapeType="1"/>
              </p:cNvSpPr>
              <p:nvPr/>
            </p:nvSpPr>
            <p:spPr bwMode="auto">
              <a:xfrm flipH="1">
                <a:off x="85" y="85"/>
                <a:ext cx="0" cy="17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8"/>
          <p:cNvSpPr txBox="1">
            <a:spLocks noChangeArrowheads="1"/>
          </p:cNvSpPr>
          <p:nvPr/>
        </p:nvSpPr>
        <p:spPr bwMode="auto">
          <a:xfrm>
            <a:off x="431800" y="1268413"/>
            <a:ext cx="7993063" cy="16303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 typeface="Arial"/>
              <a:buNone/>
            </a:pPr>
            <a:r>
              <a:rPr lang="zh-CN" altLang="en-US" sz="2800" b="1">
                <a:solidFill>
                  <a:srgbClr val="000000"/>
                </a:solidFill>
                <a:ea typeface="楷体" pitchFamily="49" charset="-122"/>
                <a:cs typeface="Times New Roman" pitchFamily="18" charset="0"/>
              </a:rPr>
              <a:t>　　</a:t>
            </a:r>
            <a:r>
              <a:rPr lang="en-US" altLang="zh-CN" sz="2800" b="1">
                <a:solidFill>
                  <a:srgbClr val="000000"/>
                </a:solidFill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800" b="1">
                <a:solidFill>
                  <a:srgbClr val="000000"/>
                </a:solidFill>
                <a:ea typeface="楷体" pitchFamily="49" charset="-122"/>
                <a:cs typeface="Times New Roman" pitchFamily="18" charset="0"/>
              </a:rPr>
              <a:t>．</a:t>
            </a:r>
            <a:r>
              <a:rPr lang="zh-CN" altLang="en-US" sz="2800" b="1">
                <a:ea typeface="楷体" pitchFamily="49" charset="-122"/>
                <a:cs typeface="Times New Roman" pitchFamily="18" charset="0"/>
              </a:rPr>
              <a:t>连接实物图，要求两灯并联，开关控制两盏灯，电流表测灯</a:t>
            </a:r>
            <a:r>
              <a:rPr lang="en-US" altLang="zh-CN" sz="2800" b="1">
                <a:ea typeface="楷体" pitchFamily="49" charset="-122"/>
                <a:cs typeface="Times New Roman" pitchFamily="18" charset="0"/>
              </a:rPr>
              <a:t>L</a:t>
            </a:r>
            <a:r>
              <a:rPr lang="en-US" altLang="zh-CN" sz="2800" b="1" baseline="-25000"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800" b="1">
                <a:ea typeface="楷体" pitchFamily="49" charset="-122"/>
                <a:cs typeface="Times New Roman" pitchFamily="18" charset="0"/>
              </a:rPr>
              <a:t>的电流（约</a:t>
            </a:r>
            <a:r>
              <a:rPr lang="en-US" altLang="zh-CN" sz="2800" b="1">
                <a:ea typeface="楷体" pitchFamily="49" charset="-122"/>
                <a:cs typeface="Times New Roman" pitchFamily="18" charset="0"/>
              </a:rPr>
              <a:t>0.5 A</a:t>
            </a:r>
            <a:r>
              <a:rPr lang="zh-CN" altLang="en-US" sz="2800" b="1">
                <a:ea typeface="楷体" pitchFamily="49" charset="-122"/>
                <a:cs typeface="Times New Roman" pitchFamily="18" charset="0"/>
              </a:rPr>
              <a:t>），并画出电路图。</a:t>
            </a:r>
            <a:r>
              <a:rPr lang="zh-CN" altLang="en-US" sz="2800">
                <a:ea typeface="楷体" pitchFamily="49" charset="-122"/>
                <a:cs typeface="Times New Roman" pitchFamily="18" charset="0"/>
              </a:rPr>
              <a:t> </a:t>
            </a:r>
          </a:p>
        </p:txBody>
      </p:sp>
      <p:grpSp>
        <p:nvGrpSpPr>
          <p:cNvPr id="22531" name="Group 3"/>
          <p:cNvGrpSpPr/>
          <p:nvPr/>
        </p:nvGrpSpPr>
        <p:grpSpPr>
          <a:xfrm>
            <a:off x="728663" y="3201988"/>
            <a:ext cx="4248150" cy="2743200"/>
            <a:chOff x="0" y="0"/>
            <a:chExt cx="2676" cy="1728"/>
          </a:xfrm>
        </p:grpSpPr>
        <p:pic>
          <p:nvPicPr>
            <p:cNvPr id="22561" name="Picture 3" descr="H:\2\人教教参资源\九\图\铡刀开关.JPG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417" y="65"/>
              <a:ext cx="771" cy="504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id="22562" name="Picture 5" descr="H:\2\人教教参资源\九\图\小灯泡.JPG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0" y="666"/>
              <a:ext cx="822" cy="5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id="22563" name="Picture 6" descr="H:\2\人教教参资源\九\图\电流表.JP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903" y="772"/>
              <a:ext cx="743" cy="901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id="22564" name="Picture 10" descr="H:\2\人教教参资源\九\图\电池组.JPG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1611" y="86"/>
              <a:ext cx="1065" cy="4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id="22565" name="Picture 5" descr="H:\2\人教教参资源\九\图\小灯泡.JPG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635" y="1141"/>
              <a:ext cx="821" cy="5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22566" name="Text Box 9"/>
            <p:cNvSpPr txBox="1">
              <a:spLocks noChangeArrowheads="1"/>
            </p:cNvSpPr>
            <p:nvPr/>
          </p:nvSpPr>
          <p:spPr bwMode="auto">
            <a:xfrm>
              <a:off x="1116" y="991"/>
              <a:ext cx="416" cy="38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algn="just">
                <a:buFont typeface="Arial"/>
                <a:buNone/>
              </a:pPr>
              <a:r>
                <a:rPr lang="en-US" altLang="zh-CN" sz="2400" b="1">
                  <a:ea typeface="楷体" pitchFamily="49" charset="-122"/>
                  <a:cs typeface="Times New Roman" pitchFamily="18" charset="0"/>
                </a:rPr>
                <a:t>L</a:t>
              </a:r>
              <a:r>
                <a:rPr lang="en-US" altLang="zh-CN" sz="2400" b="1" baseline="-25000">
                  <a:ea typeface="楷体" pitchFamily="49" charset="-122"/>
                  <a:cs typeface="Times New Roman" pitchFamily="18" charset="0"/>
                </a:rPr>
                <a:t>2</a:t>
              </a:r>
              <a:endParaRPr lang="en-US" altLang="zh-CN" sz="2400" b="1">
                <a:ea typeface="楷体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2567" name="Text Box 10"/>
            <p:cNvSpPr txBox="1">
              <a:spLocks noChangeArrowheads="1"/>
            </p:cNvSpPr>
            <p:nvPr/>
          </p:nvSpPr>
          <p:spPr bwMode="auto">
            <a:xfrm>
              <a:off x="460" y="567"/>
              <a:ext cx="416" cy="38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algn="just">
                <a:buFont typeface="Arial"/>
                <a:buNone/>
              </a:pPr>
              <a:r>
                <a:rPr lang="en-US" altLang="zh-CN" sz="2400" b="1">
                  <a:ea typeface="楷体" pitchFamily="49" charset="-122"/>
                  <a:cs typeface="Times New Roman" pitchFamily="18" charset="0"/>
                </a:rPr>
                <a:t>L</a:t>
              </a:r>
              <a:r>
                <a:rPr lang="en-US" altLang="zh-CN" sz="2400" b="1" baseline="-25000">
                  <a:ea typeface="楷体" pitchFamily="49" charset="-122"/>
                  <a:cs typeface="Times New Roman" pitchFamily="18" charset="0"/>
                </a:rPr>
                <a:t>1</a:t>
              </a:r>
              <a:endParaRPr lang="en-US" altLang="zh-CN" sz="2400" b="1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2568" name="Text Box 11"/>
            <p:cNvSpPr txBox="1">
              <a:spLocks noChangeArrowheads="1"/>
            </p:cNvSpPr>
            <p:nvPr/>
          </p:nvSpPr>
          <p:spPr bwMode="auto">
            <a:xfrm>
              <a:off x="673" y="0"/>
              <a:ext cx="416" cy="38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algn="just">
                <a:buFont typeface="Arial"/>
                <a:buNone/>
              </a:pPr>
              <a:r>
                <a:rPr lang="en-US" altLang="zh-CN" sz="2400" b="1">
                  <a:ea typeface="楷体" pitchFamily="49" charset="-122"/>
                  <a:cs typeface="Times New Roman" pitchFamily="18" charset="0"/>
                </a:rPr>
                <a:t>S</a:t>
              </a:r>
            </a:p>
          </p:txBody>
        </p:sp>
      </p:grpSp>
      <p:grpSp>
        <p:nvGrpSpPr>
          <p:cNvPr id="3" name="Group 12"/>
          <p:cNvGrpSpPr/>
          <p:nvPr/>
        </p:nvGrpSpPr>
        <p:grpSpPr>
          <a:xfrm>
            <a:off x="476250" y="3789363"/>
            <a:ext cx="4527550" cy="2208212"/>
            <a:chOff x="0" y="0"/>
            <a:chExt cx="2852" cy="1391"/>
          </a:xfrm>
        </p:grpSpPr>
        <p:sp>
          <p:nvSpPr>
            <p:cNvPr id="22555" name="未知"/>
            <p:cNvSpPr/>
            <p:nvPr/>
          </p:nvSpPr>
          <p:spPr bwMode="auto">
            <a:xfrm>
              <a:off x="1474" y="1062"/>
              <a:ext cx="1056" cy="329"/>
            </a:xfrm>
            <a:custGeom>
              <a:avLst/>
              <a:gdLst>
                <a:gd name="T0" fmla="*/ 14 w 1056"/>
                <a:gd name="T1" fmla="*/ 91 h 329"/>
                <a:gd name="T2" fmla="*/ 75 w 1056"/>
                <a:gd name="T3" fmla="*/ 262 h 329"/>
                <a:gd name="T4" fmla="*/ 462 w 1056"/>
                <a:gd name="T5" fmla="*/ 314 h 329"/>
                <a:gd name="T6" fmla="*/ 971 w 1056"/>
                <a:gd name="T7" fmla="*/ 175 h 329"/>
                <a:gd name="T8" fmla="*/ 972 w 1056"/>
                <a:gd name="T9" fmla="*/ 0 h 3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6"/>
                <a:gd name="T16" fmla="*/ 0 h 329"/>
                <a:gd name="T17" fmla="*/ 1056 w 1056"/>
                <a:gd name="T18" fmla="*/ 329 h 3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6" h="329">
                  <a:moveTo>
                    <a:pt x="14" y="91"/>
                  </a:moveTo>
                  <a:cubicBezTo>
                    <a:pt x="25" y="118"/>
                    <a:pt x="0" y="225"/>
                    <a:pt x="75" y="262"/>
                  </a:cubicBezTo>
                  <a:cubicBezTo>
                    <a:pt x="150" y="299"/>
                    <a:pt x="313" y="329"/>
                    <a:pt x="462" y="314"/>
                  </a:cubicBezTo>
                  <a:cubicBezTo>
                    <a:pt x="611" y="299"/>
                    <a:pt x="886" y="227"/>
                    <a:pt x="971" y="175"/>
                  </a:cubicBezTo>
                  <a:cubicBezTo>
                    <a:pt x="1056" y="123"/>
                    <a:pt x="972" y="36"/>
                    <a:pt x="972" y="0"/>
                  </a:cubicBezTo>
                </a:path>
              </a:pathLst>
            </a:custGeom>
            <a:noFill/>
            <a:ln w="28575">
              <a:solidFill>
                <a:srgbClr val="CC0000"/>
              </a:solidFill>
              <a:round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2556" name="未知"/>
            <p:cNvSpPr/>
            <p:nvPr/>
          </p:nvSpPr>
          <p:spPr bwMode="auto">
            <a:xfrm>
              <a:off x="0" y="703"/>
              <a:ext cx="979" cy="669"/>
            </a:xfrm>
            <a:custGeom>
              <a:avLst/>
              <a:gdLst>
                <a:gd name="T0" fmla="*/ 287 w 979"/>
                <a:gd name="T1" fmla="*/ 0 h 669"/>
                <a:gd name="T2" fmla="*/ 37 w 979"/>
                <a:gd name="T3" fmla="*/ 375 h 669"/>
                <a:gd name="T4" fmla="*/ 506 w 979"/>
                <a:gd name="T5" fmla="*/ 654 h 669"/>
                <a:gd name="T6" fmla="*/ 831 w 979"/>
                <a:gd name="T7" fmla="*/ 463 h 669"/>
                <a:gd name="T8" fmla="*/ 979 w 979"/>
                <a:gd name="T9" fmla="*/ 439 h 6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9"/>
                <a:gd name="T16" fmla="*/ 0 h 669"/>
                <a:gd name="T17" fmla="*/ 979 w 979"/>
                <a:gd name="T18" fmla="*/ 669 h 6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9" h="669">
                  <a:moveTo>
                    <a:pt x="287" y="0"/>
                  </a:moveTo>
                  <a:cubicBezTo>
                    <a:pt x="246" y="62"/>
                    <a:pt x="0" y="266"/>
                    <a:pt x="37" y="375"/>
                  </a:cubicBezTo>
                  <a:cubicBezTo>
                    <a:pt x="74" y="484"/>
                    <a:pt x="374" y="639"/>
                    <a:pt x="506" y="654"/>
                  </a:cubicBezTo>
                  <a:cubicBezTo>
                    <a:pt x="638" y="669"/>
                    <a:pt x="752" y="499"/>
                    <a:pt x="831" y="463"/>
                  </a:cubicBezTo>
                  <a:cubicBezTo>
                    <a:pt x="910" y="427"/>
                    <a:pt x="948" y="444"/>
                    <a:pt x="979" y="439"/>
                  </a:cubicBezTo>
                </a:path>
              </a:pathLst>
            </a:custGeom>
            <a:noFill/>
            <a:ln w="28575">
              <a:solidFill>
                <a:srgbClr val="CC0000"/>
              </a:solidFill>
              <a:round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2557" name="未知"/>
            <p:cNvSpPr/>
            <p:nvPr/>
          </p:nvSpPr>
          <p:spPr bwMode="auto">
            <a:xfrm>
              <a:off x="1172" y="0"/>
              <a:ext cx="704" cy="271"/>
            </a:xfrm>
            <a:custGeom>
              <a:avLst/>
              <a:gdLst>
                <a:gd name="T0" fmla="*/ 0 w 704"/>
                <a:gd name="T1" fmla="*/ 69 h 271"/>
                <a:gd name="T2" fmla="*/ 42 w 704"/>
                <a:gd name="T3" fmla="*/ 229 h 271"/>
                <a:gd name="T4" fmla="*/ 254 w 704"/>
                <a:gd name="T5" fmla="*/ 261 h 271"/>
                <a:gd name="T6" fmla="*/ 420 w 704"/>
                <a:gd name="T7" fmla="*/ 172 h 271"/>
                <a:gd name="T8" fmla="*/ 539 w 704"/>
                <a:gd name="T9" fmla="*/ 83 h 271"/>
                <a:gd name="T10" fmla="*/ 704 w 704"/>
                <a:gd name="T11" fmla="*/ 0 h 2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04"/>
                <a:gd name="T19" fmla="*/ 0 h 271"/>
                <a:gd name="T20" fmla="*/ 704 w 704"/>
                <a:gd name="T21" fmla="*/ 271 h 27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04" h="271">
                  <a:moveTo>
                    <a:pt x="0" y="69"/>
                  </a:moveTo>
                  <a:cubicBezTo>
                    <a:pt x="5" y="96"/>
                    <a:pt x="0" y="197"/>
                    <a:pt x="42" y="229"/>
                  </a:cubicBezTo>
                  <a:cubicBezTo>
                    <a:pt x="84" y="261"/>
                    <a:pt x="191" y="271"/>
                    <a:pt x="254" y="261"/>
                  </a:cubicBezTo>
                  <a:cubicBezTo>
                    <a:pt x="317" y="251"/>
                    <a:pt x="373" y="202"/>
                    <a:pt x="420" y="172"/>
                  </a:cubicBezTo>
                  <a:cubicBezTo>
                    <a:pt x="467" y="142"/>
                    <a:pt x="492" y="112"/>
                    <a:pt x="539" y="83"/>
                  </a:cubicBezTo>
                  <a:cubicBezTo>
                    <a:pt x="586" y="54"/>
                    <a:pt x="670" y="17"/>
                    <a:pt x="704" y="0"/>
                  </a:cubicBezTo>
                </a:path>
              </a:pathLst>
            </a:custGeom>
            <a:noFill/>
            <a:ln w="28575">
              <a:solidFill>
                <a:srgbClr val="CC0000"/>
              </a:solidFill>
              <a:round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2558" name="未知"/>
            <p:cNvSpPr/>
            <p:nvPr/>
          </p:nvSpPr>
          <p:spPr bwMode="auto">
            <a:xfrm>
              <a:off x="1837" y="0"/>
              <a:ext cx="1015" cy="1095"/>
            </a:xfrm>
            <a:custGeom>
              <a:avLst/>
              <a:gdLst>
                <a:gd name="T0" fmla="*/ 463 w 1015"/>
                <a:gd name="T1" fmla="*/ 1095 h 1095"/>
                <a:gd name="T2" fmla="*/ 213 w 1015"/>
                <a:gd name="T3" fmla="*/ 1039 h 1095"/>
                <a:gd name="T4" fmla="*/ 41 w 1015"/>
                <a:gd name="T5" fmla="*/ 927 h 1095"/>
                <a:gd name="T6" fmla="*/ 21 w 1015"/>
                <a:gd name="T7" fmla="*/ 688 h 1095"/>
                <a:gd name="T8" fmla="*/ 167 w 1015"/>
                <a:gd name="T9" fmla="*/ 430 h 1095"/>
                <a:gd name="T10" fmla="*/ 895 w 1015"/>
                <a:gd name="T11" fmla="*/ 185 h 1095"/>
                <a:gd name="T12" fmla="*/ 888 w 1015"/>
                <a:gd name="T13" fmla="*/ 0 h 10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5"/>
                <a:gd name="T22" fmla="*/ 0 h 1095"/>
                <a:gd name="T23" fmla="*/ 1015 w 1015"/>
                <a:gd name="T24" fmla="*/ 1095 h 109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5" h="1095">
                  <a:moveTo>
                    <a:pt x="463" y="1095"/>
                  </a:moveTo>
                  <a:cubicBezTo>
                    <a:pt x="421" y="1087"/>
                    <a:pt x="283" y="1067"/>
                    <a:pt x="213" y="1039"/>
                  </a:cubicBezTo>
                  <a:cubicBezTo>
                    <a:pt x="143" y="1011"/>
                    <a:pt x="73" y="986"/>
                    <a:pt x="41" y="927"/>
                  </a:cubicBezTo>
                  <a:cubicBezTo>
                    <a:pt x="9" y="868"/>
                    <a:pt x="0" y="771"/>
                    <a:pt x="21" y="688"/>
                  </a:cubicBezTo>
                  <a:cubicBezTo>
                    <a:pt x="42" y="605"/>
                    <a:pt x="21" y="514"/>
                    <a:pt x="167" y="430"/>
                  </a:cubicBezTo>
                  <a:cubicBezTo>
                    <a:pt x="313" y="346"/>
                    <a:pt x="775" y="257"/>
                    <a:pt x="895" y="185"/>
                  </a:cubicBezTo>
                  <a:cubicBezTo>
                    <a:pt x="1015" y="113"/>
                    <a:pt x="889" y="39"/>
                    <a:pt x="888" y="0"/>
                  </a:cubicBezTo>
                </a:path>
              </a:pathLst>
            </a:custGeom>
            <a:noFill/>
            <a:ln w="28575">
              <a:solidFill>
                <a:srgbClr val="CC0000"/>
              </a:solidFill>
              <a:round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2559" name="未知"/>
            <p:cNvSpPr/>
            <p:nvPr/>
          </p:nvSpPr>
          <p:spPr bwMode="auto">
            <a:xfrm>
              <a:off x="777" y="511"/>
              <a:ext cx="1530" cy="575"/>
            </a:xfrm>
            <a:custGeom>
              <a:avLst/>
              <a:gdLst>
                <a:gd name="T0" fmla="*/ 89 w 1530"/>
                <a:gd name="T1" fmla="*/ 199 h 575"/>
                <a:gd name="T2" fmla="*/ 56 w 1530"/>
                <a:gd name="T3" fmla="*/ 199 h 575"/>
                <a:gd name="T4" fmla="*/ 424 w 1530"/>
                <a:gd name="T5" fmla="*/ 15 h 575"/>
                <a:gd name="T6" fmla="*/ 795 w 1530"/>
                <a:gd name="T7" fmla="*/ 108 h 575"/>
                <a:gd name="T8" fmla="*/ 927 w 1530"/>
                <a:gd name="T9" fmla="*/ 498 h 575"/>
                <a:gd name="T10" fmla="*/ 1530 w 1530"/>
                <a:gd name="T11" fmla="*/ 571 h 5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30"/>
                <a:gd name="T19" fmla="*/ 0 h 575"/>
                <a:gd name="T20" fmla="*/ 1530 w 1530"/>
                <a:gd name="T21" fmla="*/ 575 h 5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30" h="575">
                  <a:moveTo>
                    <a:pt x="89" y="199"/>
                  </a:moveTo>
                  <a:cubicBezTo>
                    <a:pt x="84" y="199"/>
                    <a:pt x="0" y="230"/>
                    <a:pt x="56" y="199"/>
                  </a:cubicBezTo>
                  <a:cubicBezTo>
                    <a:pt x="112" y="168"/>
                    <a:pt x="301" y="30"/>
                    <a:pt x="424" y="15"/>
                  </a:cubicBezTo>
                  <a:cubicBezTo>
                    <a:pt x="547" y="0"/>
                    <a:pt x="711" y="28"/>
                    <a:pt x="795" y="108"/>
                  </a:cubicBezTo>
                  <a:cubicBezTo>
                    <a:pt x="879" y="188"/>
                    <a:pt x="804" y="421"/>
                    <a:pt x="927" y="498"/>
                  </a:cubicBezTo>
                  <a:cubicBezTo>
                    <a:pt x="1050" y="575"/>
                    <a:pt x="1405" y="556"/>
                    <a:pt x="1530" y="571"/>
                  </a:cubicBezTo>
                </a:path>
              </a:pathLst>
            </a:custGeom>
            <a:noFill/>
            <a:ln w="28575">
              <a:solidFill>
                <a:srgbClr val="CC0000"/>
              </a:solidFill>
              <a:round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2560" name="未知"/>
            <p:cNvSpPr/>
            <p:nvPr/>
          </p:nvSpPr>
          <p:spPr bwMode="auto">
            <a:xfrm>
              <a:off x="45" y="23"/>
              <a:ext cx="718" cy="785"/>
            </a:xfrm>
            <a:custGeom>
              <a:avLst/>
              <a:gdLst>
                <a:gd name="T0" fmla="*/ 718 w 718"/>
                <a:gd name="T1" fmla="*/ 6 h 785"/>
                <a:gd name="T2" fmla="*/ 510 w 718"/>
                <a:gd name="T3" fmla="*/ 21 h 785"/>
                <a:gd name="T4" fmla="*/ 283 w 718"/>
                <a:gd name="T5" fmla="*/ 135 h 785"/>
                <a:gd name="T6" fmla="*/ 147 w 718"/>
                <a:gd name="T7" fmla="*/ 361 h 785"/>
                <a:gd name="T8" fmla="*/ 34 w 718"/>
                <a:gd name="T9" fmla="*/ 588 h 785"/>
                <a:gd name="T10" fmla="*/ 34 w 718"/>
                <a:gd name="T11" fmla="*/ 770 h 785"/>
                <a:gd name="T12" fmla="*/ 238 w 718"/>
                <a:gd name="T13" fmla="*/ 679 h 7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18"/>
                <a:gd name="T22" fmla="*/ 0 h 785"/>
                <a:gd name="T23" fmla="*/ 718 w 718"/>
                <a:gd name="T24" fmla="*/ 785 h 78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18" h="785">
                  <a:moveTo>
                    <a:pt x="718" y="6"/>
                  </a:moveTo>
                  <a:cubicBezTo>
                    <a:pt x="684" y="9"/>
                    <a:pt x="582" y="0"/>
                    <a:pt x="510" y="21"/>
                  </a:cubicBezTo>
                  <a:cubicBezTo>
                    <a:pt x="438" y="42"/>
                    <a:pt x="343" y="78"/>
                    <a:pt x="283" y="135"/>
                  </a:cubicBezTo>
                  <a:cubicBezTo>
                    <a:pt x="223" y="192"/>
                    <a:pt x="188" y="286"/>
                    <a:pt x="147" y="361"/>
                  </a:cubicBezTo>
                  <a:cubicBezTo>
                    <a:pt x="106" y="436"/>
                    <a:pt x="53" y="520"/>
                    <a:pt x="34" y="588"/>
                  </a:cubicBezTo>
                  <a:cubicBezTo>
                    <a:pt x="15" y="656"/>
                    <a:pt x="0" y="755"/>
                    <a:pt x="34" y="770"/>
                  </a:cubicBezTo>
                  <a:cubicBezTo>
                    <a:pt x="68" y="785"/>
                    <a:pt x="153" y="732"/>
                    <a:pt x="238" y="679"/>
                  </a:cubicBezTo>
                </a:path>
              </a:pathLst>
            </a:custGeom>
            <a:noFill/>
            <a:ln w="28575">
              <a:solidFill>
                <a:srgbClr val="CC0000"/>
              </a:solidFill>
              <a:round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4" name="Group 19"/>
          <p:cNvGrpSpPr/>
          <p:nvPr/>
        </p:nvGrpSpPr>
        <p:grpSpPr>
          <a:xfrm>
            <a:off x="5651500" y="3536950"/>
            <a:ext cx="2719388" cy="2376488"/>
            <a:chOff x="0" y="0"/>
            <a:chExt cx="1713" cy="1497"/>
          </a:xfrm>
        </p:grpSpPr>
        <p:sp>
          <p:nvSpPr>
            <p:cNvPr id="22538" name="Text Box 20"/>
            <p:cNvSpPr txBox="1">
              <a:spLocks noChangeArrowheads="1"/>
            </p:cNvSpPr>
            <p:nvPr/>
          </p:nvSpPr>
          <p:spPr bwMode="auto">
            <a:xfrm>
              <a:off x="477" y="1089"/>
              <a:ext cx="414" cy="2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algn="just">
                <a:buFont typeface="Arial"/>
                <a:buNone/>
              </a:pPr>
              <a:r>
                <a:rPr lang="en-US" altLang="zh-CN" sz="2400" b="1">
                  <a:ea typeface="楷体" pitchFamily="49" charset="-122"/>
                  <a:cs typeface="Times New Roman" pitchFamily="18" charset="0"/>
                </a:rPr>
                <a:t>L</a:t>
              </a:r>
              <a:r>
                <a:rPr lang="en-US" altLang="zh-CN" sz="2400" b="1" baseline="-25000">
                  <a:ea typeface="楷体" pitchFamily="49" charset="-122"/>
                  <a:cs typeface="Times New Roman" pitchFamily="18" charset="0"/>
                </a:rPr>
                <a:t>2</a:t>
              </a:r>
              <a:endParaRPr lang="en-US" altLang="zh-CN" sz="2400" b="1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2539" name="Text Box 21"/>
            <p:cNvSpPr txBox="1">
              <a:spLocks noChangeArrowheads="1"/>
            </p:cNvSpPr>
            <p:nvPr/>
          </p:nvSpPr>
          <p:spPr bwMode="auto">
            <a:xfrm>
              <a:off x="930" y="454"/>
              <a:ext cx="382" cy="35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algn="just">
                <a:buFont typeface="Arial"/>
                <a:buNone/>
              </a:pPr>
              <a:r>
                <a:rPr lang="en-US" altLang="zh-CN" sz="2400" b="1">
                  <a:ea typeface="楷体" pitchFamily="49" charset="-122"/>
                  <a:cs typeface="Times New Roman" pitchFamily="18" charset="0"/>
                </a:rPr>
                <a:t>L</a:t>
              </a:r>
              <a:r>
                <a:rPr lang="en-US" altLang="zh-CN" sz="2400" b="1" baseline="-25000">
                  <a:ea typeface="楷体" pitchFamily="49" charset="-122"/>
                  <a:cs typeface="Times New Roman" pitchFamily="18" charset="0"/>
                </a:rPr>
                <a:t>1</a:t>
              </a:r>
              <a:endParaRPr lang="en-US" altLang="zh-CN" sz="2400" b="1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2540" name="Rectangle 102"/>
            <p:cNvSpPr>
              <a:spLocks noChangeArrowheads="1"/>
            </p:cNvSpPr>
            <p:nvPr/>
          </p:nvSpPr>
          <p:spPr bwMode="auto">
            <a:xfrm>
              <a:off x="0" y="159"/>
              <a:ext cx="1713" cy="119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>
                <a:buFont typeface="Arial"/>
                <a:buNone/>
              </a:pPr>
              <a:endParaRPr lang="zh-CN" altLang="en-US" sz="1800">
                <a:ea typeface="楷体" pitchFamily="49" charset="-122"/>
                <a:cs typeface="Times New Roman" pitchFamily="18" charset="0"/>
              </a:endParaRPr>
            </a:p>
          </p:txBody>
        </p:sp>
        <p:grpSp>
          <p:nvGrpSpPr>
            <p:cNvPr id="22541" name="Group 23"/>
            <p:cNvGrpSpPr/>
            <p:nvPr/>
          </p:nvGrpSpPr>
          <p:grpSpPr>
            <a:xfrm>
              <a:off x="1202" y="0"/>
              <a:ext cx="72" cy="299"/>
              <a:chOff x="0" y="0"/>
              <a:chExt cx="85" cy="340"/>
            </a:xfrm>
          </p:grpSpPr>
          <p:sp>
            <p:nvSpPr>
              <p:cNvPr id="22552" name="Rectangle 23"/>
              <p:cNvSpPr>
                <a:spLocks noChangeArrowheads="1"/>
              </p:cNvSpPr>
              <p:nvPr/>
            </p:nvSpPr>
            <p:spPr bwMode="auto">
              <a:xfrm>
                <a:off x="0" y="113"/>
                <a:ext cx="85" cy="8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pPr>
                  <a:buFont typeface="Arial"/>
                  <a:buNone/>
                </a:pPr>
                <a:endParaRPr lang="zh-CN" altLang="en-US" sz="1800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2553" name="Line 24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0" cy="3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2554" name="Line 25"/>
              <p:cNvSpPr>
                <a:spLocks noChangeShapeType="1"/>
              </p:cNvSpPr>
              <p:nvPr/>
            </p:nvSpPr>
            <p:spPr bwMode="auto">
              <a:xfrm flipH="1">
                <a:off x="85" y="85"/>
                <a:ext cx="0" cy="17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grpSp>
          <p:nvGrpSpPr>
            <p:cNvPr id="22542" name="Group 27"/>
            <p:cNvGrpSpPr/>
            <p:nvPr/>
          </p:nvGrpSpPr>
          <p:grpSpPr>
            <a:xfrm>
              <a:off x="363" y="77"/>
              <a:ext cx="240" cy="150"/>
              <a:chOff x="0" y="0"/>
              <a:chExt cx="256" cy="142"/>
            </a:xfrm>
          </p:grpSpPr>
          <p:sp>
            <p:nvSpPr>
              <p:cNvPr id="22549" name="Rectangle 15"/>
              <p:cNvSpPr>
                <a:spLocks noChangeArrowheads="1"/>
              </p:cNvSpPr>
              <p:nvPr/>
            </p:nvSpPr>
            <p:spPr bwMode="auto">
              <a:xfrm>
                <a:off x="29" y="0"/>
                <a:ext cx="226" cy="14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pPr>
                  <a:buFont typeface="Arial"/>
                  <a:buNone/>
                </a:pPr>
                <a:endParaRPr lang="zh-CN" altLang="en-US" sz="1800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2550" name="Line 16"/>
              <p:cNvSpPr>
                <a:spLocks noChangeShapeType="1"/>
              </p:cNvSpPr>
              <p:nvPr/>
            </p:nvSpPr>
            <p:spPr bwMode="auto">
              <a:xfrm flipV="1">
                <a:off x="29" y="0"/>
                <a:ext cx="227" cy="8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2551" name="Oval 17"/>
              <p:cNvSpPr>
                <a:spLocks noChangeArrowheads="1"/>
              </p:cNvSpPr>
              <p:nvPr/>
            </p:nvSpPr>
            <p:spPr bwMode="auto">
              <a:xfrm>
                <a:off x="0" y="57"/>
                <a:ext cx="57" cy="56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>
                  <a:buFont typeface="Arial"/>
                  <a:buNone/>
                </a:pPr>
                <a:endParaRPr lang="zh-CN" altLang="en-US" sz="1800"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sp>
          <p:nvSpPr>
            <p:cNvPr id="22543" name="Line 51"/>
            <p:cNvSpPr>
              <a:spLocks noChangeShapeType="1"/>
            </p:cNvSpPr>
            <p:nvPr/>
          </p:nvSpPr>
          <p:spPr bwMode="auto">
            <a:xfrm>
              <a:off x="0" y="798"/>
              <a:ext cx="17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2544" name="AutoShape 187"/>
            <p:cNvSpPr>
              <a:spLocks noChangeArrowheads="1"/>
            </p:cNvSpPr>
            <p:nvPr/>
          </p:nvSpPr>
          <p:spPr bwMode="auto">
            <a:xfrm>
              <a:off x="711" y="665"/>
              <a:ext cx="265" cy="273"/>
            </a:xfrm>
            <a:prstGeom prst="flowChartSummingJunction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buFont typeface="Arial"/>
                <a:buNone/>
              </a:pPr>
              <a:endParaRPr lang="zh-CN" altLang="en-US" sz="1800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2545" name="AutoShape 187"/>
            <p:cNvSpPr>
              <a:spLocks noChangeArrowheads="1"/>
            </p:cNvSpPr>
            <p:nvPr/>
          </p:nvSpPr>
          <p:spPr bwMode="auto">
            <a:xfrm>
              <a:off x="288" y="1217"/>
              <a:ext cx="264" cy="273"/>
            </a:xfrm>
            <a:prstGeom prst="flowChartSummingJunction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buFont typeface="Arial"/>
                <a:buNone/>
              </a:pPr>
              <a:endParaRPr lang="zh-CN" altLang="en-US" sz="1800">
                <a:ea typeface="楷体" pitchFamily="49" charset="-122"/>
                <a:cs typeface="Times New Roman" pitchFamily="18" charset="0"/>
              </a:endParaRPr>
            </a:p>
          </p:txBody>
        </p:sp>
        <p:grpSp>
          <p:nvGrpSpPr>
            <p:cNvPr id="22546" name="Group 34"/>
            <p:cNvGrpSpPr/>
            <p:nvPr/>
          </p:nvGrpSpPr>
          <p:grpSpPr>
            <a:xfrm>
              <a:off x="1116" y="1155"/>
              <a:ext cx="414" cy="342"/>
              <a:chOff x="0" y="0"/>
              <a:chExt cx="448" cy="363"/>
            </a:xfrm>
          </p:grpSpPr>
          <p:sp>
            <p:nvSpPr>
              <p:cNvPr id="22547" name="Oval 197"/>
              <p:cNvSpPr>
                <a:spLocks noChangeArrowheads="1"/>
              </p:cNvSpPr>
              <p:nvPr/>
            </p:nvSpPr>
            <p:spPr bwMode="auto">
              <a:xfrm>
                <a:off x="0" y="45"/>
                <a:ext cx="313" cy="318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>
                  <a:buFont typeface="Arial"/>
                  <a:buNone/>
                </a:pPr>
                <a:endParaRPr lang="zh-CN" altLang="en-US" sz="1800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2548" name="Text Box 198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448" cy="34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 typeface="Arial"/>
                  <a:buNone/>
                </a:pPr>
                <a:r>
                  <a:rPr lang="en-US" altLang="zh-CN" sz="2800" b="1">
                    <a:ea typeface="楷体" pitchFamily="49" charset="-122"/>
                    <a:cs typeface="Times New Roman" pitchFamily="18" charset="0"/>
                  </a:rPr>
                  <a:t>A</a:t>
                </a:r>
              </a:p>
            </p:txBody>
          </p:sp>
        </p:grpSp>
      </p:grpSp>
      <p:grpSp>
        <p:nvGrpSpPr>
          <p:cNvPr id="22535" name="Group 38"/>
          <p:cNvGrpSpPr/>
          <p:nvPr/>
        </p:nvGrpSpPr>
        <p:grpSpPr>
          <a:xfrm>
            <a:off x="431800" y="347663"/>
            <a:ext cx="2789238" cy="920750"/>
            <a:chOff x="0" y="0"/>
            <a:chExt cx="2231" cy="580"/>
          </a:xfrm>
        </p:grpSpPr>
        <p:pic>
          <p:nvPicPr>
            <p:cNvPr id="22536" name="圆角矩形 1"/>
            <p:cNvPicPr>
              <a:picLocks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0" y="0"/>
              <a:ext cx="2231" cy="5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22537" name="Text Box 40"/>
            <p:cNvSpPr txBox="1">
              <a:spLocks noChangeArrowheads="1"/>
            </p:cNvSpPr>
            <p:nvPr/>
          </p:nvSpPr>
          <p:spPr bwMode="auto">
            <a:xfrm>
              <a:off x="59" y="105"/>
              <a:ext cx="2116" cy="40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buFont typeface="Arial"/>
                <a:buNone/>
              </a:pPr>
              <a:r>
                <a:rPr lang="zh-CN" altLang="en-US" sz="3600" b="1">
                  <a:solidFill>
                    <a:srgbClr val="FFFFFF"/>
                  </a:solidFill>
                  <a:ea typeface="楷体" pitchFamily="49" charset="-122"/>
                  <a:cs typeface="Times New Roman" pitchFamily="18" charset="0"/>
                </a:rPr>
                <a:t>练一练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8"/>
          <p:cNvSpPr txBox="1">
            <a:spLocks noChangeArrowheads="1"/>
          </p:cNvSpPr>
          <p:nvPr/>
        </p:nvSpPr>
        <p:spPr bwMode="auto">
          <a:xfrm>
            <a:off x="431800" y="1268413"/>
            <a:ext cx="7164388" cy="519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/>
              <a:buNone/>
            </a:pPr>
            <a:r>
              <a:rPr lang="zh-CN" altLang="en-US" sz="2800" b="1">
                <a:solidFill>
                  <a:srgbClr val="000000"/>
                </a:solidFill>
                <a:ea typeface="楷体" pitchFamily="49" charset="-122"/>
                <a:cs typeface="Times New Roman" pitchFamily="18" charset="0"/>
              </a:rPr>
              <a:t>　　</a:t>
            </a:r>
            <a:r>
              <a:rPr lang="en-US" altLang="zh-CN" sz="2800" b="1">
                <a:solidFill>
                  <a:srgbClr val="000000"/>
                </a:solidFill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800" b="1">
                <a:solidFill>
                  <a:srgbClr val="000000"/>
                </a:solidFill>
                <a:ea typeface="楷体" pitchFamily="49" charset="-122"/>
                <a:cs typeface="Times New Roman" pitchFamily="18" charset="0"/>
              </a:rPr>
              <a:t>．</a:t>
            </a:r>
            <a:r>
              <a:rPr lang="zh-CN" altLang="en-US" sz="2800" b="1">
                <a:ea typeface="楷体" pitchFamily="49" charset="-122"/>
                <a:cs typeface="Times New Roman" pitchFamily="18" charset="0"/>
              </a:rPr>
              <a:t>根据所给电路图连接实物图。</a:t>
            </a:r>
            <a:r>
              <a:rPr lang="zh-CN" altLang="en-US" sz="2800">
                <a:ea typeface="楷体" pitchFamily="49" charset="-122"/>
                <a:cs typeface="Times New Roman" pitchFamily="18" charset="0"/>
              </a:rPr>
              <a:t> </a:t>
            </a:r>
          </a:p>
        </p:txBody>
      </p:sp>
      <p:pic>
        <p:nvPicPr>
          <p:cNvPr id="23555" name="Picture 3" descr="H:\2\人教教参资源\九\图\铡刀开关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781800" y="1905000"/>
            <a:ext cx="1147763" cy="7334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3556" name="Picture 5" descr="H:\2\人教教参资源\九\图\小灯泡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911975" y="3573463"/>
            <a:ext cx="1223963" cy="85407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3557" name="Picture 10" descr="H:\2\人教教参资源\九\图\电池组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648200" y="2438400"/>
            <a:ext cx="1831975" cy="72231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3558" name="Picture 5" descr="H:\2\人教教参资源\九\图\小灯泡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164388" y="4976813"/>
            <a:ext cx="1223962" cy="854075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7775575" y="4724400"/>
            <a:ext cx="715963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just">
              <a:buFont typeface="Arial"/>
              <a:buNone/>
            </a:pPr>
            <a:r>
              <a:rPr lang="en-US" altLang="zh-CN" sz="2400" b="1">
                <a:ea typeface="楷体" pitchFamily="49" charset="-122"/>
                <a:cs typeface="Times New Roman" pitchFamily="18" charset="0"/>
              </a:rPr>
              <a:t>L</a:t>
            </a:r>
            <a:r>
              <a:rPr lang="en-US" altLang="zh-CN" sz="2400" b="1" baseline="-25000">
                <a:ea typeface="楷体" pitchFamily="49" charset="-122"/>
                <a:cs typeface="Times New Roman" pitchFamily="18" charset="0"/>
              </a:rPr>
              <a:t>2</a:t>
            </a:r>
            <a:endParaRPr lang="en-US" altLang="zh-CN" sz="2400" b="1"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7600950" y="3284538"/>
            <a:ext cx="715963" cy="6397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just">
              <a:buFont typeface="Arial"/>
              <a:buNone/>
            </a:pPr>
            <a:r>
              <a:rPr lang="en-US" altLang="zh-CN" sz="2400" b="1">
                <a:ea typeface="楷体" pitchFamily="49" charset="-122"/>
                <a:cs typeface="Times New Roman" pitchFamily="18" charset="0"/>
              </a:rPr>
              <a:t>L</a:t>
            </a:r>
            <a:r>
              <a:rPr lang="en-US" altLang="zh-CN" sz="2400" b="1" baseline="-25000">
                <a:ea typeface="楷体" pitchFamily="49" charset="-122"/>
                <a:cs typeface="Times New Roman" pitchFamily="18" charset="0"/>
              </a:rPr>
              <a:t>1</a:t>
            </a:r>
            <a:endParaRPr lang="en-US" altLang="zh-CN" sz="2400" b="1">
              <a:ea typeface="楷体" pitchFamily="49" charset="-122"/>
              <a:cs typeface="Times New Roman" pitchFamily="18" charset="0"/>
            </a:endParaRPr>
          </a:p>
        </p:txBody>
      </p:sp>
      <p:grpSp>
        <p:nvGrpSpPr>
          <p:cNvPr id="23561" name="Group 9"/>
          <p:cNvGrpSpPr/>
          <p:nvPr/>
        </p:nvGrpSpPr>
        <p:grpSpPr>
          <a:xfrm>
            <a:off x="719138" y="3068638"/>
            <a:ext cx="2743200" cy="2144712"/>
            <a:chOff x="0" y="0"/>
            <a:chExt cx="1728" cy="1351"/>
          </a:xfrm>
        </p:grpSpPr>
        <p:sp>
          <p:nvSpPr>
            <p:cNvPr id="23574" name="Text Box 10"/>
            <p:cNvSpPr txBox="1">
              <a:spLocks noChangeArrowheads="1"/>
            </p:cNvSpPr>
            <p:nvPr/>
          </p:nvSpPr>
          <p:spPr bwMode="auto">
            <a:xfrm>
              <a:off x="1338" y="852"/>
              <a:ext cx="386" cy="2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algn="just">
                <a:buFont typeface="Arial"/>
                <a:buNone/>
              </a:pPr>
              <a:r>
                <a:rPr lang="en-US" altLang="zh-CN" sz="2400" b="1">
                  <a:ea typeface="楷体" pitchFamily="49" charset="-122"/>
                  <a:cs typeface="Times New Roman" pitchFamily="18" charset="0"/>
                </a:rPr>
                <a:t>L</a:t>
              </a:r>
              <a:r>
                <a:rPr lang="en-US" altLang="zh-CN" sz="2400" b="1" baseline="-25000">
                  <a:ea typeface="楷体" pitchFamily="49" charset="-122"/>
                  <a:cs typeface="Times New Roman" pitchFamily="18" charset="0"/>
                </a:rPr>
                <a:t>2</a:t>
              </a:r>
              <a:endParaRPr lang="en-US" altLang="zh-CN" sz="2400" b="1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3575" name="Text Box 11"/>
            <p:cNvSpPr txBox="1">
              <a:spLocks noChangeArrowheads="1"/>
            </p:cNvSpPr>
            <p:nvPr/>
          </p:nvSpPr>
          <p:spPr bwMode="auto">
            <a:xfrm>
              <a:off x="930" y="331"/>
              <a:ext cx="356" cy="31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algn="just">
                <a:buFont typeface="Arial"/>
                <a:buNone/>
              </a:pPr>
              <a:r>
                <a:rPr lang="en-US" altLang="zh-CN" sz="2400" b="1">
                  <a:ea typeface="楷体" pitchFamily="49" charset="-122"/>
                  <a:cs typeface="Times New Roman" pitchFamily="18" charset="0"/>
                </a:rPr>
                <a:t>L</a:t>
              </a:r>
              <a:r>
                <a:rPr lang="en-US" altLang="zh-CN" sz="2400" b="1" baseline="-25000">
                  <a:ea typeface="楷体" pitchFamily="49" charset="-122"/>
                  <a:cs typeface="Times New Roman" pitchFamily="18" charset="0"/>
                </a:rPr>
                <a:t>1</a:t>
              </a:r>
              <a:endParaRPr lang="en-US" altLang="zh-CN" sz="2400" b="1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3576" name="Rectangle 102"/>
            <p:cNvSpPr>
              <a:spLocks noChangeArrowheads="1"/>
            </p:cNvSpPr>
            <p:nvPr/>
          </p:nvSpPr>
          <p:spPr bwMode="auto">
            <a:xfrm>
              <a:off x="136" y="127"/>
              <a:ext cx="1592" cy="105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>
                <a:buFont typeface="Arial"/>
                <a:buNone/>
              </a:pPr>
              <a:endParaRPr lang="zh-CN" altLang="en-US" sz="1800">
                <a:ea typeface="楷体" pitchFamily="49" charset="-122"/>
                <a:cs typeface="Times New Roman" pitchFamily="18" charset="0"/>
              </a:endParaRPr>
            </a:p>
          </p:txBody>
        </p:sp>
        <p:grpSp>
          <p:nvGrpSpPr>
            <p:cNvPr id="23577" name="Group 13"/>
            <p:cNvGrpSpPr/>
            <p:nvPr/>
          </p:nvGrpSpPr>
          <p:grpSpPr>
            <a:xfrm>
              <a:off x="726" y="0"/>
              <a:ext cx="67" cy="263"/>
              <a:chOff x="0" y="0"/>
              <a:chExt cx="85" cy="340"/>
            </a:xfrm>
          </p:grpSpPr>
          <p:sp>
            <p:nvSpPr>
              <p:cNvPr id="23591" name="Rectangle 23"/>
              <p:cNvSpPr>
                <a:spLocks noChangeArrowheads="1"/>
              </p:cNvSpPr>
              <p:nvPr/>
            </p:nvSpPr>
            <p:spPr bwMode="auto">
              <a:xfrm>
                <a:off x="0" y="113"/>
                <a:ext cx="85" cy="8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pPr>
                  <a:buFont typeface="Arial"/>
                  <a:buNone/>
                </a:pPr>
                <a:endParaRPr lang="zh-CN" altLang="en-US" sz="1800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3592" name="Line 24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0" cy="3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3593" name="Line 25"/>
              <p:cNvSpPr>
                <a:spLocks noChangeShapeType="1"/>
              </p:cNvSpPr>
              <p:nvPr/>
            </p:nvSpPr>
            <p:spPr bwMode="auto">
              <a:xfrm flipH="1">
                <a:off x="85" y="85"/>
                <a:ext cx="0" cy="17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grpSp>
          <p:nvGrpSpPr>
            <p:cNvPr id="23578" name="Group 17"/>
            <p:cNvGrpSpPr/>
            <p:nvPr/>
          </p:nvGrpSpPr>
          <p:grpSpPr>
            <a:xfrm>
              <a:off x="1134" y="40"/>
              <a:ext cx="223" cy="132"/>
              <a:chOff x="0" y="0"/>
              <a:chExt cx="256" cy="142"/>
            </a:xfrm>
          </p:grpSpPr>
          <p:sp>
            <p:nvSpPr>
              <p:cNvPr id="23588" name="Rectangle 15"/>
              <p:cNvSpPr>
                <a:spLocks noChangeArrowheads="1"/>
              </p:cNvSpPr>
              <p:nvPr/>
            </p:nvSpPr>
            <p:spPr bwMode="auto">
              <a:xfrm>
                <a:off x="29" y="0"/>
                <a:ext cx="226" cy="14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pPr>
                  <a:buFont typeface="Arial"/>
                  <a:buNone/>
                </a:pPr>
                <a:endParaRPr lang="zh-CN" altLang="en-US" sz="1800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3589" name="Line 16"/>
              <p:cNvSpPr>
                <a:spLocks noChangeShapeType="1"/>
              </p:cNvSpPr>
              <p:nvPr/>
            </p:nvSpPr>
            <p:spPr bwMode="auto">
              <a:xfrm flipV="1">
                <a:off x="29" y="0"/>
                <a:ext cx="227" cy="8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3590" name="Oval 17"/>
              <p:cNvSpPr>
                <a:spLocks noChangeArrowheads="1"/>
              </p:cNvSpPr>
              <p:nvPr/>
            </p:nvSpPr>
            <p:spPr bwMode="auto">
              <a:xfrm>
                <a:off x="0" y="57"/>
                <a:ext cx="57" cy="56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>
                  <a:buFont typeface="Arial"/>
                  <a:buNone/>
                </a:pPr>
                <a:endParaRPr lang="zh-CN" altLang="en-US" sz="1800"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grpSp>
          <p:nvGrpSpPr>
            <p:cNvPr id="23579" name="Group 21"/>
            <p:cNvGrpSpPr/>
            <p:nvPr/>
          </p:nvGrpSpPr>
          <p:grpSpPr>
            <a:xfrm>
              <a:off x="0" y="217"/>
              <a:ext cx="354" cy="343"/>
              <a:chOff x="0" y="0"/>
              <a:chExt cx="386" cy="363"/>
            </a:xfrm>
          </p:grpSpPr>
          <p:sp>
            <p:nvSpPr>
              <p:cNvPr id="23586" name="Oval 197"/>
              <p:cNvSpPr>
                <a:spLocks noChangeArrowheads="1"/>
              </p:cNvSpPr>
              <p:nvPr/>
            </p:nvSpPr>
            <p:spPr bwMode="auto">
              <a:xfrm>
                <a:off x="0" y="46"/>
                <a:ext cx="313" cy="317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>
                  <a:buFont typeface="Arial"/>
                  <a:buNone/>
                </a:pPr>
                <a:endParaRPr lang="zh-CN" altLang="en-US" sz="1800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3587" name="Text Box 198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386" cy="34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 typeface="Arial"/>
                  <a:buNone/>
                </a:pPr>
                <a:r>
                  <a:rPr lang="en-US" altLang="zh-CN" sz="2800" b="1">
                    <a:ea typeface="楷体" pitchFamily="49" charset="-122"/>
                    <a:cs typeface="Times New Roman" pitchFamily="18" charset="0"/>
                  </a:rPr>
                  <a:t>A</a:t>
                </a:r>
                <a:r>
                  <a:rPr lang="en-US" altLang="zh-CN" sz="2800" b="1" baseline="-25000">
                    <a:ea typeface="楷体" pitchFamily="49" charset="-122"/>
                    <a:cs typeface="Times New Roman" pitchFamily="18" charset="0"/>
                  </a:rPr>
                  <a:t>1</a:t>
                </a:r>
                <a:endParaRPr lang="en-US" altLang="zh-CN" sz="2800" b="1">
                  <a:ea typeface="楷体" pitchFamily="49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3580" name="Line 51"/>
            <p:cNvSpPr>
              <a:spLocks noChangeShapeType="1"/>
            </p:cNvSpPr>
            <p:nvPr/>
          </p:nvSpPr>
          <p:spPr bwMode="auto">
            <a:xfrm>
              <a:off x="136" y="670"/>
              <a:ext cx="15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3581" name="AutoShape 187"/>
            <p:cNvSpPr>
              <a:spLocks noChangeArrowheads="1"/>
            </p:cNvSpPr>
            <p:nvPr/>
          </p:nvSpPr>
          <p:spPr bwMode="auto">
            <a:xfrm>
              <a:off x="748" y="535"/>
              <a:ext cx="272" cy="272"/>
            </a:xfrm>
            <a:prstGeom prst="flowChartSummingJunction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buFont typeface="Arial"/>
                <a:buNone/>
              </a:pPr>
              <a:endParaRPr lang="zh-CN" altLang="en-US" sz="1800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3582" name="AutoShape 187"/>
            <p:cNvSpPr>
              <a:spLocks noChangeArrowheads="1"/>
            </p:cNvSpPr>
            <p:nvPr/>
          </p:nvSpPr>
          <p:spPr bwMode="auto">
            <a:xfrm>
              <a:off x="1111" y="1034"/>
              <a:ext cx="272" cy="272"/>
            </a:xfrm>
            <a:prstGeom prst="flowChartSummingJunction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buFont typeface="Arial"/>
                <a:buNone/>
              </a:pPr>
              <a:endParaRPr lang="zh-CN" altLang="en-US" sz="1800">
                <a:ea typeface="楷体" pitchFamily="49" charset="-122"/>
                <a:cs typeface="Times New Roman" pitchFamily="18" charset="0"/>
              </a:endParaRPr>
            </a:p>
          </p:txBody>
        </p:sp>
        <p:grpSp>
          <p:nvGrpSpPr>
            <p:cNvPr id="23583" name="Group 27"/>
            <p:cNvGrpSpPr/>
            <p:nvPr/>
          </p:nvGrpSpPr>
          <p:grpSpPr>
            <a:xfrm>
              <a:off x="431" y="1011"/>
              <a:ext cx="431" cy="340"/>
              <a:chOff x="0" y="0"/>
              <a:chExt cx="448" cy="363"/>
            </a:xfrm>
          </p:grpSpPr>
          <p:sp>
            <p:nvSpPr>
              <p:cNvPr id="23584" name="Oval 197"/>
              <p:cNvSpPr>
                <a:spLocks noChangeArrowheads="1"/>
              </p:cNvSpPr>
              <p:nvPr/>
            </p:nvSpPr>
            <p:spPr bwMode="auto">
              <a:xfrm>
                <a:off x="0" y="45"/>
                <a:ext cx="313" cy="318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>
                  <a:buFont typeface="Arial"/>
                  <a:buNone/>
                </a:pPr>
                <a:endParaRPr lang="zh-CN" altLang="en-US" sz="1800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3585" name="Text Box 198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448" cy="34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 typeface="Arial"/>
                  <a:buNone/>
                </a:pPr>
                <a:r>
                  <a:rPr lang="en-US" altLang="zh-CN" sz="2800" b="1">
                    <a:ea typeface="楷体" pitchFamily="49" charset="-122"/>
                    <a:cs typeface="Times New Roman" pitchFamily="18" charset="0"/>
                  </a:rPr>
                  <a:t>A</a:t>
                </a:r>
                <a:r>
                  <a:rPr lang="en-US" altLang="zh-CN" sz="2800" b="1" baseline="-25000">
                    <a:ea typeface="楷体" pitchFamily="49" charset="-122"/>
                    <a:cs typeface="Times New Roman" pitchFamily="18" charset="0"/>
                  </a:rPr>
                  <a:t>2</a:t>
                </a:r>
                <a:endParaRPr lang="en-US" altLang="zh-CN" sz="2800" b="1"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</p:grpSp>
      <p:grpSp>
        <p:nvGrpSpPr>
          <p:cNvPr id="23562" name="Group 30"/>
          <p:cNvGrpSpPr/>
          <p:nvPr/>
        </p:nvGrpSpPr>
        <p:grpSpPr>
          <a:xfrm>
            <a:off x="5543550" y="4545013"/>
            <a:ext cx="1095375" cy="1296987"/>
            <a:chOff x="0" y="0"/>
            <a:chExt cx="690" cy="817"/>
          </a:xfrm>
        </p:grpSpPr>
        <p:pic>
          <p:nvPicPr>
            <p:cNvPr id="23571" name="Picture 6" descr="H:\2\人教教参资源\九\图\电流表.JPG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0" y="0"/>
              <a:ext cx="690" cy="817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23572" name="Rectangle 32"/>
            <p:cNvSpPr>
              <a:spLocks noChangeArrowheads="1"/>
            </p:cNvSpPr>
            <p:nvPr/>
          </p:nvSpPr>
          <p:spPr bwMode="auto">
            <a:xfrm>
              <a:off x="295" y="182"/>
              <a:ext cx="91" cy="9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3573" name="Text Box 33"/>
            <p:cNvSpPr txBox="1">
              <a:spLocks noChangeArrowheads="1"/>
            </p:cNvSpPr>
            <p:nvPr/>
          </p:nvSpPr>
          <p:spPr bwMode="auto">
            <a:xfrm>
              <a:off x="230" y="95"/>
              <a:ext cx="451" cy="40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algn="just">
                <a:buFont typeface="Arial"/>
                <a:buNone/>
              </a:pPr>
              <a:r>
                <a:rPr lang="en-US" altLang="zh-CN" sz="2400" b="1">
                  <a:ea typeface="楷体" pitchFamily="49" charset="-122"/>
                  <a:cs typeface="Times New Roman" pitchFamily="18" charset="0"/>
                </a:rPr>
                <a:t>A</a:t>
              </a:r>
              <a:r>
                <a:rPr lang="en-US" altLang="zh-CN" sz="2400" b="1" baseline="-25000">
                  <a:ea typeface="楷体" pitchFamily="49" charset="-122"/>
                  <a:cs typeface="Times New Roman" pitchFamily="18" charset="0"/>
                </a:rPr>
                <a:t>2</a:t>
              </a:r>
              <a:endParaRPr lang="en-US" altLang="zh-CN" sz="2400" b="1">
                <a:ea typeface="楷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23563" name="Group 34"/>
          <p:cNvGrpSpPr/>
          <p:nvPr/>
        </p:nvGrpSpPr>
        <p:grpSpPr>
          <a:xfrm>
            <a:off x="4406900" y="3536950"/>
            <a:ext cx="1065213" cy="1260475"/>
            <a:chOff x="0" y="0"/>
            <a:chExt cx="671" cy="794"/>
          </a:xfrm>
        </p:grpSpPr>
        <p:pic>
          <p:nvPicPr>
            <p:cNvPr id="23568" name="Picture 6" descr="H:\2\人教教参资源\九\图\电流表.JPG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0" y="0"/>
              <a:ext cx="671" cy="794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23569" name="Rectangle 36"/>
            <p:cNvSpPr>
              <a:spLocks noChangeArrowheads="1"/>
            </p:cNvSpPr>
            <p:nvPr/>
          </p:nvSpPr>
          <p:spPr bwMode="auto">
            <a:xfrm>
              <a:off x="285" y="181"/>
              <a:ext cx="91" cy="9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3570" name="Text Box 37"/>
            <p:cNvSpPr txBox="1">
              <a:spLocks noChangeArrowheads="1"/>
            </p:cNvSpPr>
            <p:nvPr/>
          </p:nvSpPr>
          <p:spPr bwMode="auto">
            <a:xfrm>
              <a:off x="195" y="72"/>
              <a:ext cx="451" cy="40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algn="just">
                <a:buFont typeface="Arial"/>
                <a:buNone/>
              </a:pPr>
              <a:r>
                <a:rPr lang="en-US" altLang="zh-CN" sz="2400" b="1">
                  <a:ea typeface="楷体" pitchFamily="49" charset="-122"/>
                  <a:cs typeface="Times New Roman" pitchFamily="18" charset="0"/>
                </a:rPr>
                <a:t>A</a:t>
              </a:r>
              <a:r>
                <a:rPr lang="en-US" altLang="zh-CN" sz="2400" b="1" baseline="-25000">
                  <a:ea typeface="楷体" pitchFamily="49" charset="-122"/>
                  <a:cs typeface="Times New Roman" pitchFamily="18" charset="0"/>
                </a:rPr>
                <a:t>1</a:t>
              </a:r>
              <a:endParaRPr lang="en-US" altLang="zh-CN" sz="2400" b="1">
                <a:ea typeface="楷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23565" name="Group 39"/>
          <p:cNvGrpSpPr/>
          <p:nvPr/>
        </p:nvGrpSpPr>
        <p:grpSpPr>
          <a:xfrm>
            <a:off x="431800" y="347663"/>
            <a:ext cx="2789238" cy="920750"/>
            <a:chOff x="0" y="0"/>
            <a:chExt cx="2231" cy="580"/>
          </a:xfrm>
        </p:grpSpPr>
        <p:pic>
          <p:nvPicPr>
            <p:cNvPr id="23566" name="圆角矩形 1"/>
            <p:cNvPicPr>
              <a:picLocks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0" y="0"/>
              <a:ext cx="2231" cy="5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23567" name="Text Box 41"/>
            <p:cNvSpPr txBox="1">
              <a:spLocks noChangeArrowheads="1"/>
            </p:cNvSpPr>
            <p:nvPr/>
          </p:nvSpPr>
          <p:spPr bwMode="auto">
            <a:xfrm>
              <a:off x="59" y="105"/>
              <a:ext cx="2116" cy="40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buFont typeface="Arial"/>
                <a:buNone/>
              </a:pPr>
              <a:r>
                <a:rPr lang="zh-CN" altLang="en-US" sz="3600" b="1">
                  <a:solidFill>
                    <a:srgbClr val="FFFFFF"/>
                  </a:solidFill>
                  <a:ea typeface="楷体" pitchFamily="49" charset="-122"/>
                  <a:cs typeface="Times New Roman" pitchFamily="18" charset="0"/>
                </a:rPr>
                <a:t>练一练</a:t>
              </a:r>
            </a:p>
          </p:txBody>
        </p:sp>
      </p:grp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8"/>
          <p:cNvSpPr txBox="1">
            <a:spLocks noChangeArrowheads="1"/>
          </p:cNvSpPr>
          <p:nvPr/>
        </p:nvSpPr>
        <p:spPr bwMode="auto">
          <a:xfrm>
            <a:off x="431800" y="1268413"/>
            <a:ext cx="8101013" cy="121264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 typeface="Arial"/>
              <a:buNone/>
            </a:pPr>
            <a:r>
              <a:rPr lang="zh-CN" altLang="en-US" sz="2800" b="1">
                <a:solidFill>
                  <a:srgbClr val="000000"/>
                </a:solidFill>
                <a:ea typeface="楷体" pitchFamily="49" charset="-122"/>
                <a:cs typeface="Times New Roman" pitchFamily="18" charset="0"/>
              </a:rPr>
              <a:t>　　</a:t>
            </a:r>
            <a:r>
              <a:rPr lang="en-US" altLang="zh-CN" sz="2800" b="1">
                <a:solidFill>
                  <a:srgbClr val="000000"/>
                </a:solidFill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2800" b="1">
                <a:solidFill>
                  <a:srgbClr val="000000"/>
                </a:solidFill>
                <a:ea typeface="楷体" pitchFamily="49" charset="-122"/>
                <a:cs typeface="Times New Roman" pitchFamily="18" charset="0"/>
              </a:rPr>
              <a:t>．</a:t>
            </a:r>
            <a:r>
              <a:rPr lang="zh-CN" altLang="en-US" sz="2800" b="1">
                <a:ea typeface="楷体" pitchFamily="49" charset="-122"/>
                <a:cs typeface="Times New Roman" pitchFamily="18" charset="0"/>
              </a:rPr>
              <a:t>开关控制</a:t>
            </a:r>
            <a:r>
              <a:rPr lang="zh-CN" altLang="en-US" sz="2800" b="1" u="sng">
                <a:ea typeface="楷体" pitchFamily="49" charset="-122"/>
                <a:cs typeface="Times New Roman" pitchFamily="18" charset="0"/>
              </a:rPr>
              <a:t>             </a:t>
            </a:r>
            <a:r>
              <a:rPr lang="zh-CN" altLang="en-US" sz="2800" b="1">
                <a:ea typeface="楷体" pitchFamily="49" charset="-122"/>
                <a:cs typeface="Times New Roman" pitchFamily="18" charset="0"/>
              </a:rPr>
              <a:t>，电流表</a:t>
            </a:r>
            <a:r>
              <a:rPr lang="en-US" altLang="zh-CN" sz="2800" b="1">
                <a:ea typeface="楷体" pitchFamily="49" charset="-122"/>
                <a:cs typeface="Times New Roman" pitchFamily="18" charset="0"/>
              </a:rPr>
              <a:t>A</a:t>
            </a:r>
            <a:r>
              <a:rPr lang="en-US" altLang="zh-CN" sz="2800" b="1" baseline="-25000">
                <a:ea typeface="楷体" pitchFamily="49" charset="-122"/>
                <a:cs typeface="Times New Roman" pitchFamily="18" charset="0"/>
              </a:rPr>
              <a:t>1 </a:t>
            </a:r>
            <a:r>
              <a:rPr lang="zh-CN" altLang="en-US" sz="2800" b="1">
                <a:ea typeface="楷体" pitchFamily="49" charset="-122"/>
                <a:cs typeface="Times New Roman" pitchFamily="18" charset="0"/>
              </a:rPr>
              <a:t>测</a:t>
            </a:r>
            <a:r>
              <a:rPr lang="zh-CN" altLang="en-US" sz="2800" b="1" u="sng">
                <a:ea typeface="楷体" pitchFamily="49" charset="-122"/>
                <a:cs typeface="Times New Roman" pitchFamily="18" charset="0"/>
              </a:rPr>
              <a:t>    </a:t>
            </a:r>
            <a:r>
              <a:rPr lang="en-US" sz="2800" b="1" u="sng">
                <a:ea typeface="楷体" pitchFamily="49" charset="-122"/>
                <a:cs typeface="Times New Roman" pitchFamily="18" charset="0"/>
              </a:rPr>
              <a:t>      </a:t>
            </a:r>
            <a:r>
              <a:rPr lang="zh-CN" altLang="en-US" sz="2800" b="1">
                <a:ea typeface="楷体" pitchFamily="49" charset="-122"/>
                <a:cs typeface="Times New Roman" pitchFamily="18" charset="0"/>
              </a:rPr>
              <a:t>的电流，电流表</a:t>
            </a:r>
            <a:r>
              <a:rPr lang="en-US" altLang="zh-CN" sz="2800" b="1">
                <a:ea typeface="楷体" pitchFamily="49" charset="-122"/>
                <a:cs typeface="Times New Roman" pitchFamily="18" charset="0"/>
              </a:rPr>
              <a:t>A</a:t>
            </a:r>
            <a:r>
              <a:rPr lang="en-US" altLang="zh-CN" sz="2800" b="1" baseline="-25000">
                <a:ea typeface="楷体" pitchFamily="49" charset="-122"/>
                <a:cs typeface="Times New Roman" pitchFamily="18" charset="0"/>
              </a:rPr>
              <a:t>2 </a:t>
            </a:r>
            <a:r>
              <a:rPr lang="zh-CN" altLang="en-US" sz="2800" b="1">
                <a:ea typeface="楷体" pitchFamily="49" charset="-122"/>
                <a:cs typeface="Times New Roman" pitchFamily="18" charset="0"/>
              </a:rPr>
              <a:t>测</a:t>
            </a:r>
            <a:r>
              <a:rPr lang="zh-CN" altLang="en-US" sz="2800" b="1" u="sng">
                <a:ea typeface="楷体" pitchFamily="49" charset="-122"/>
                <a:cs typeface="Times New Roman" pitchFamily="18" charset="0"/>
              </a:rPr>
              <a:t>             </a:t>
            </a:r>
            <a:r>
              <a:rPr lang="zh-CN" altLang="en-US" sz="2800" b="1">
                <a:ea typeface="楷体" pitchFamily="49" charset="-122"/>
                <a:cs typeface="Times New Roman" pitchFamily="18" charset="0"/>
              </a:rPr>
              <a:t>的电流。再画出电路图。</a:t>
            </a:r>
            <a:r>
              <a:rPr lang="zh-CN" altLang="en-US" sz="2800">
                <a:ea typeface="楷体" pitchFamily="49" charset="-122"/>
                <a:cs typeface="Times New Roman" pitchFamily="18" charset="0"/>
              </a:rPr>
              <a:t> 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3309938" y="1341438"/>
            <a:ext cx="12604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/>
              <a:buNone/>
            </a:pPr>
            <a:r>
              <a:rPr lang="zh-CN" altLang="en-US" sz="2800" b="1">
                <a:solidFill>
                  <a:srgbClr val="CC0000"/>
                </a:solidFill>
                <a:ea typeface="楷体" pitchFamily="49" charset="-122"/>
                <a:cs typeface="Times New Roman" pitchFamily="18" charset="0"/>
              </a:rPr>
              <a:t>干路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6767513" y="1304925"/>
            <a:ext cx="8636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/>
              <a:buNone/>
            </a:pPr>
            <a:r>
              <a:rPr lang="en-US" altLang="zh-CN" sz="2800" b="1">
                <a:solidFill>
                  <a:srgbClr val="CC0000"/>
                </a:solidFill>
                <a:ea typeface="楷体" pitchFamily="49" charset="-122"/>
                <a:cs typeface="Times New Roman" pitchFamily="18" charset="0"/>
              </a:rPr>
              <a:t>L</a:t>
            </a:r>
            <a:r>
              <a:rPr lang="en-US" altLang="zh-CN" sz="2800" b="1" baseline="-25000">
                <a:solidFill>
                  <a:srgbClr val="CC0000"/>
                </a:solidFill>
                <a:ea typeface="楷体" pitchFamily="49" charset="-122"/>
                <a:cs typeface="Times New Roman" pitchFamily="18" charset="0"/>
              </a:rPr>
              <a:t>1</a:t>
            </a:r>
            <a:endParaRPr lang="en-US" altLang="zh-CN" sz="2800" b="1">
              <a:solidFill>
                <a:srgbClr val="CC0000"/>
              </a:solidFill>
              <a:ea typeface="楷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3240088" y="1881188"/>
            <a:ext cx="12604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/>
              <a:buNone/>
            </a:pPr>
            <a:r>
              <a:rPr lang="zh-CN" altLang="en-US" sz="2800" b="1">
                <a:solidFill>
                  <a:srgbClr val="CC0000"/>
                </a:solidFill>
                <a:ea typeface="楷体" pitchFamily="49" charset="-122"/>
                <a:cs typeface="Times New Roman" pitchFamily="18" charset="0"/>
              </a:rPr>
              <a:t>干路</a:t>
            </a:r>
          </a:p>
        </p:txBody>
      </p:sp>
      <p:grpSp>
        <p:nvGrpSpPr>
          <p:cNvPr id="24582" name="Group 6"/>
          <p:cNvGrpSpPr/>
          <p:nvPr/>
        </p:nvGrpSpPr>
        <p:grpSpPr>
          <a:xfrm>
            <a:off x="539750" y="2816225"/>
            <a:ext cx="4533900" cy="3406775"/>
            <a:chOff x="0" y="0"/>
            <a:chExt cx="2992" cy="2260"/>
          </a:xfrm>
        </p:grpSpPr>
        <p:pic>
          <p:nvPicPr>
            <p:cNvPr id="24609" name="Picture 3" descr="H:\2\人教教参资源\九\图\铡刀开关.JPG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 flipH="1">
              <a:off x="1860" y="0"/>
              <a:ext cx="816" cy="5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id="24610" name="Picture 8" descr="H:\2\人教教参资源\九\图\电池.JPG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 flipH="1">
              <a:off x="907" y="114"/>
              <a:ext cx="749" cy="408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grpSp>
          <p:nvGrpSpPr>
            <p:cNvPr id="24611" name="Group 9"/>
            <p:cNvGrpSpPr/>
            <p:nvPr/>
          </p:nvGrpSpPr>
          <p:grpSpPr>
            <a:xfrm>
              <a:off x="114" y="681"/>
              <a:ext cx="748" cy="567"/>
              <a:chOff x="0" y="0"/>
              <a:chExt cx="748" cy="567"/>
            </a:xfrm>
          </p:grpSpPr>
          <p:pic>
            <p:nvPicPr>
              <p:cNvPr id="24630" name="Picture 5" descr="H:\2\人教教参资源\九\图\小灯泡.JPG"/>
              <p:cNvPicPr>
                <a:picLocks noChangeAspect="1" noChangeArrowheads="1"/>
              </p:cNvPicPr>
              <p:nvPr/>
            </p:nvPicPr>
            <p:blipFill>
              <a:blip r:embed="rId4"/>
              <a:stretch>
                <a:fillRect/>
              </a:stretch>
            </p:blipFill>
            <p:spPr bwMode="auto">
              <a:xfrm>
                <a:off x="0" y="45"/>
                <a:ext cx="748" cy="52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</p:pic>
          <p:sp>
            <p:nvSpPr>
              <p:cNvPr id="24631" name="Text Box 11"/>
              <p:cNvSpPr txBox="1">
                <a:spLocks noChangeArrowheads="1"/>
              </p:cNvSpPr>
              <p:nvPr/>
            </p:nvSpPr>
            <p:spPr bwMode="auto">
              <a:xfrm>
                <a:off x="385" y="0"/>
                <a:ext cx="339" cy="32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lIns="0" tIns="0" rIns="0" bIns="0"/>
              <a:lstStyle/>
              <a:p>
                <a:pPr algn="ctr">
                  <a:buFont typeface="Arial"/>
                  <a:buNone/>
                </a:pPr>
                <a:r>
                  <a:rPr lang="en-US" altLang="zh-CN" sz="2000" b="1">
                    <a:ea typeface="楷体" pitchFamily="49" charset="-122"/>
                    <a:cs typeface="Times New Roman" pitchFamily="18" charset="0"/>
                  </a:rPr>
                  <a:t>L</a:t>
                </a:r>
                <a:r>
                  <a:rPr lang="en-US" altLang="zh-CN" sz="2000" b="1" baseline="-25000">
                    <a:ea typeface="楷体" pitchFamily="49" charset="-122"/>
                    <a:cs typeface="Times New Roman" pitchFamily="18" charset="0"/>
                  </a:rPr>
                  <a:t>2</a:t>
                </a:r>
                <a:endParaRPr lang="en-US" altLang="zh-CN" sz="2000" b="1">
                  <a:ea typeface="楷体" pitchFamily="49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4612" name="Group 12"/>
            <p:cNvGrpSpPr/>
            <p:nvPr/>
          </p:nvGrpSpPr>
          <p:grpSpPr>
            <a:xfrm>
              <a:off x="318" y="1475"/>
              <a:ext cx="748" cy="590"/>
              <a:chOff x="0" y="0"/>
              <a:chExt cx="748" cy="590"/>
            </a:xfrm>
          </p:grpSpPr>
          <p:pic>
            <p:nvPicPr>
              <p:cNvPr id="24628" name="Picture 5" descr="H:\2\人教教参资源\九\图\小灯泡.JPG"/>
              <p:cNvPicPr>
                <a:picLocks noChangeAspect="1" noChangeArrowheads="1"/>
              </p:cNvPicPr>
              <p:nvPr/>
            </p:nvPicPr>
            <p:blipFill>
              <a:blip r:embed="rId4"/>
              <a:stretch>
                <a:fillRect/>
              </a:stretch>
            </p:blipFill>
            <p:spPr bwMode="auto">
              <a:xfrm>
                <a:off x="0" y="68"/>
                <a:ext cx="748" cy="52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</p:pic>
          <p:sp>
            <p:nvSpPr>
              <p:cNvPr id="24629" name="Text Box 14"/>
              <p:cNvSpPr txBox="1">
                <a:spLocks noChangeArrowheads="1"/>
              </p:cNvSpPr>
              <p:nvPr/>
            </p:nvSpPr>
            <p:spPr bwMode="auto">
              <a:xfrm>
                <a:off x="408" y="0"/>
                <a:ext cx="317" cy="27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lIns="0" tIns="0" rIns="0" bIns="0"/>
              <a:lstStyle/>
              <a:p>
                <a:pPr algn="ctr">
                  <a:buFont typeface="Arial"/>
                  <a:buNone/>
                </a:pPr>
                <a:r>
                  <a:rPr lang="en-US" altLang="zh-CN" sz="2000" b="1">
                    <a:ea typeface="楷体" pitchFamily="49" charset="-122"/>
                    <a:cs typeface="Times New Roman" pitchFamily="18" charset="0"/>
                  </a:rPr>
                  <a:t>L</a:t>
                </a:r>
                <a:r>
                  <a:rPr lang="en-US" altLang="zh-CN" sz="2000" b="1" baseline="-25000">
                    <a:ea typeface="楷体" pitchFamily="49" charset="-122"/>
                    <a:cs typeface="Times New Roman" pitchFamily="18" charset="0"/>
                  </a:rPr>
                  <a:t>1</a:t>
                </a:r>
                <a:endParaRPr lang="en-US" altLang="zh-CN" sz="2000" b="1"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grpSp>
          <p:nvGrpSpPr>
            <p:cNvPr id="24613" name="Group 15"/>
            <p:cNvGrpSpPr/>
            <p:nvPr/>
          </p:nvGrpSpPr>
          <p:grpSpPr>
            <a:xfrm>
              <a:off x="2064" y="635"/>
              <a:ext cx="703" cy="771"/>
              <a:chOff x="0" y="0"/>
              <a:chExt cx="767" cy="907"/>
            </a:xfrm>
          </p:grpSpPr>
          <p:pic>
            <p:nvPicPr>
              <p:cNvPr id="24625" name="Picture 6" descr="H:\2\人教教参资源\九\图\电流表.JPG"/>
              <p:cNvPicPr>
                <a:picLocks noChangeAspect="1" noChangeArrowheads="1"/>
              </p:cNvPicPr>
              <p:nvPr/>
            </p:nvPicPr>
            <p:blipFill>
              <a:blip r:embed="rId5"/>
              <a:stretch>
                <a:fillRect/>
              </a:stretch>
            </p:blipFill>
            <p:spPr bwMode="auto">
              <a:xfrm>
                <a:off x="0" y="0"/>
                <a:ext cx="767" cy="90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</p:pic>
          <p:sp>
            <p:nvSpPr>
              <p:cNvPr id="24626" name="Rectangle 17"/>
              <p:cNvSpPr>
                <a:spLocks noChangeArrowheads="1"/>
              </p:cNvSpPr>
              <p:nvPr/>
            </p:nvSpPr>
            <p:spPr bwMode="auto">
              <a:xfrm>
                <a:off x="340" y="203"/>
                <a:ext cx="91" cy="11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4627" name="Text Box 18"/>
              <p:cNvSpPr txBox="1">
                <a:spLocks noChangeArrowheads="1"/>
              </p:cNvSpPr>
              <p:nvPr/>
            </p:nvSpPr>
            <p:spPr bwMode="auto">
              <a:xfrm>
                <a:off x="295" y="180"/>
                <a:ext cx="227" cy="18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lIns="0" tIns="0" rIns="0" bIns="0"/>
              <a:lstStyle/>
              <a:p>
                <a:pPr algn="ctr">
                  <a:buFont typeface="Arial"/>
                  <a:buNone/>
                </a:pPr>
                <a:r>
                  <a:rPr lang="en-US" altLang="zh-CN" sz="2000" b="1">
                    <a:ea typeface="楷体" pitchFamily="49" charset="-122"/>
                    <a:cs typeface="Times New Roman" pitchFamily="18" charset="0"/>
                  </a:rPr>
                  <a:t>A</a:t>
                </a:r>
                <a:r>
                  <a:rPr lang="en-US" altLang="zh-CN" sz="2000" b="1" baseline="-25000">
                    <a:ea typeface="楷体" pitchFamily="49" charset="-122"/>
                    <a:cs typeface="Times New Roman" pitchFamily="18" charset="0"/>
                  </a:rPr>
                  <a:t>2</a:t>
                </a:r>
                <a:endParaRPr lang="en-US" altLang="zh-CN" sz="2000" b="1"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grpSp>
          <p:nvGrpSpPr>
            <p:cNvPr id="24614" name="Group 19"/>
            <p:cNvGrpSpPr/>
            <p:nvPr/>
          </p:nvGrpSpPr>
          <p:grpSpPr>
            <a:xfrm>
              <a:off x="1338" y="1452"/>
              <a:ext cx="680" cy="748"/>
              <a:chOff x="0" y="0"/>
              <a:chExt cx="767" cy="907"/>
            </a:xfrm>
          </p:grpSpPr>
          <p:pic>
            <p:nvPicPr>
              <p:cNvPr id="24622" name="Picture 6" descr="H:\2\人教教参资源\九\图\电流表.JPG"/>
              <p:cNvPicPr>
                <a:picLocks noChangeAspect="1" noChangeArrowheads="1"/>
              </p:cNvPicPr>
              <p:nvPr/>
            </p:nvPicPr>
            <p:blipFill>
              <a:blip r:embed="rId6"/>
              <a:stretch>
                <a:fillRect/>
              </a:stretch>
            </p:blipFill>
            <p:spPr bwMode="auto">
              <a:xfrm>
                <a:off x="0" y="0"/>
                <a:ext cx="767" cy="90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</p:pic>
          <p:sp>
            <p:nvSpPr>
              <p:cNvPr id="24623" name="Rectangle 21"/>
              <p:cNvSpPr>
                <a:spLocks noChangeArrowheads="1"/>
              </p:cNvSpPr>
              <p:nvPr/>
            </p:nvSpPr>
            <p:spPr bwMode="auto">
              <a:xfrm>
                <a:off x="340" y="227"/>
                <a:ext cx="91" cy="11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4624" name="Text Box 22"/>
              <p:cNvSpPr txBox="1">
                <a:spLocks noChangeArrowheads="1"/>
              </p:cNvSpPr>
              <p:nvPr/>
            </p:nvSpPr>
            <p:spPr bwMode="auto">
              <a:xfrm>
                <a:off x="294" y="182"/>
                <a:ext cx="227" cy="18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lIns="0" tIns="0" rIns="0" bIns="0"/>
              <a:lstStyle/>
              <a:p>
                <a:pPr algn="ctr">
                  <a:buFont typeface="Arial"/>
                  <a:buNone/>
                </a:pPr>
                <a:r>
                  <a:rPr lang="en-US" altLang="zh-CN" sz="2000" b="1">
                    <a:ea typeface="楷体" pitchFamily="49" charset="-122"/>
                    <a:cs typeface="Times New Roman" pitchFamily="18" charset="0"/>
                  </a:rPr>
                  <a:t>A</a:t>
                </a:r>
                <a:r>
                  <a:rPr lang="en-US" altLang="zh-CN" sz="2000" b="1" baseline="-25000">
                    <a:ea typeface="楷体" pitchFamily="49" charset="-122"/>
                    <a:cs typeface="Times New Roman" pitchFamily="18" charset="0"/>
                  </a:rPr>
                  <a:t>1</a:t>
                </a:r>
                <a:endParaRPr lang="en-US" altLang="zh-CN" sz="2000" b="1"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sp>
          <p:nvSpPr>
            <p:cNvPr id="24615" name="未知"/>
            <p:cNvSpPr/>
            <p:nvPr/>
          </p:nvSpPr>
          <p:spPr bwMode="auto">
            <a:xfrm>
              <a:off x="930" y="1906"/>
              <a:ext cx="612" cy="354"/>
            </a:xfrm>
            <a:custGeom>
              <a:avLst/>
              <a:gdLst>
                <a:gd name="T0" fmla="*/ 0 w 612"/>
                <a:gd name="T1" fmla="*/ 0 h 354"/>
                <a:gd name="T2" fmla="*/ 114 w 612"/>
                <a:gd name="T3" fmla="*/ 45 h 354"/>
                <a:gd name="T4" fmla="*/ 159 w 612"/>
                <a:gd name="T5" fmla="*/ 204 h 354"/>
                <a:gd name="T6" fmla="*/ 287 w 612"/>
                <a:gd name="T7" fmla="*/ 326 h 354"/>
                <a:gd name="T8" fmla="*/ 532 w 612"/>
                <a:gd name="T9" fmla="*/ 319 h 354"/>
                <a:gd name="T10" fmla="*/ 612 w 612"/>
                <a:gd name="T11" fmla="*/ 113 h 3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12"/>
                <a:gd name="T19" fmla="*/ 0 h 354"/>
                <a:gd name="T20" fmla="*/ 612 w 612"/>
                <a:gd name="T21" fmla="*/ 354 h 3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12" h="354">
                  <a:moveTo>
                    <a:pt x="0" y="0"/>
                  </a:moveTo>
                  <a:cubicBezTo>
                    <a:pt x="44" y="5"/>
                    <a:pt x="88" y="11"/>
                    <a:pt x="114" y="45"/>
                  </a:cubicBezTo>
                  <a:cubicBezTo>
                    <a:pt x="140" y="79"/>
                    <a:pt x="130" y="157"/>
                    <a:pt x="159" y="204"/>
                  </a:cubicBezTo>
                  <a:cubicBezTo>
                    <a:pt x="188" y="251"/>
                    <a:pt x="225" y="307"/>
                    <a:pt x="287" y="326"/>
                  </a:cubicBezTo>
                  <a:cubicBezTo>
                    <a:pt x="349" y="345"/>
                    <a:pt x="478" y="354"/>
                    <a:pt x="532" y="319"/>
                  </a:cubicBezTo>
                  <a:cubicBezTo>
                    <a:pt x="586" y="284"/>
                    <a:pt x="599" y="147"/>
                    <a:pt x="612" y="11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4616" name="未知"/>
            <p:cNvSpPr/>
            <p:nvPr/>
          </p:nvSpPr>
          <p:spPr bwMode="auto">
            <a:xfrm>
              <a:off x="1860" y="1202"/>
              <a:ext cx="544" cy="885"/>
            </a:xfrm>
            <a:custGeom>
              <a:avLst/>
              <a:gdLst>
                <a:gd name="T0" fmla="*/ 0 w 544"/>
                <a:gd name="T1" fmla="*/ 838 h 885"/>
                <a:gd name="T2" fmla="*/ 114 w 544"/>
                <a:gd name="T3" fmla="*/ 883 h 885"/>
                <a:gd name="T4" fmla="*/ 330 w 544"/>
                <a:gd name="T5" fmla="*/ 851 h 885"/>
                <a:gd name="T6" fmla="*/ 522 w 544"/>
                <a:gd name="T7" fmla="*/ 682 h 885"/>
                <a:gd name="T8" fmla="*/ 463 w 544"/>
                <a:gd name="T9" fmla="*/ 500 h 885"/>
                <a:gd name="T10" fmla="*/ 277 w 544"/>
                <a:gd name="T11" fmla="*/ 311 h 885"/>
                <a:gd name="T12" fmla="*/ 225 w 544"/>
                <a:gd name="T13" fmla="*/ 162 h 885"/>
                <a:gd name="T14" fmla="*/ 397 w 544"/>
                <a:gd name="T15" fmla="*/ 0 h 8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44"/>
                <a:gd name="T25" fmla="*/ 0 h 885"/>
                <a:gd name="T26" fmla="*/ 544 w 544"/>
                <a:gd name="T27" fmla="*/ 885 h 88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44" h="885">
                  <a:moveTo>
                    <a:pt x="0" y="838"/>
                  </a:moveTo>
                  <a:cubicBezTo>
                    <a:pt x="44" y="843"/>
                    <a:pt x="59" y="881"/>
                    <a:pt x="114" y="883"/>
                  </a:cubicBezTo>
                  <a:cubicBezTo>
                    <a:pt x="169" y="885"/>
                    <a:pt x="262" y="884"/>
                    <a:pt x="330" y="851"/>
                  </a:cubicBezTo>
                  <a:cubicBezTo>
                    <a:pt x="398" y="818"/>
                    <a:pt x="500" y="740"/>
                    <a:pt x="522" y="682"/>
                  </a:cubicBezTo>
                  <a:cubicBezTo>
                    <a:pt x="544" y="624"/>
                    <a:pt x="504" y="562"/>
                    <a:pt x="463" y="500"/>
                  </a:cubicBezTo>
                  <a:cubicBezTo>
                    <a:pt x="422" y="438"/>
                    <a:pt x="317" y="367"/>
                    <a:pt x="277" y="311"/>
                  </a:cubicBezTo>
                  <a:cubicBezTo>
                    <a:pt x="237" y="255"/>
                    <a:pt x="205" y="214"/>
                    <a:pt x="225" y="162"/>
                  </a:cubicBezTo>
                  <a:cubicBezTo>
                    <a:pt x="245" y="110"/>
                    <a:pt x="361" y="34"/>
                    <a:pt x="397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4617" name="未知"/>
            <p:cNvSpPr/>
            <p:nvPr/>
          </p:nvSpPr>
          <p:spPr bwMode="auto">
            <a:xfrm>
              <a:off x="0" y="1089"/>
              <a:ext cx="449" cy="839"/>
            </a:xfrm>
            <a:custGeom>
              <a:avLst/>
              <a:gdLst>
                <a:gd name="T0" fmla="*/ 204 w 449"/>
                <a:gd name="T1" fmla="*/ 0 h 839"/>
                <a:gd name="T2" fmla="*/ 25 w 449"/>
                <a:gd name="T3" fmla="*/ 149 h 839"/>
                <a:gd name="T4" fmla="*/ 52 w 449"/>
                <a:gd name="T5" fmla="*/ 467 h 839"/>
                <a:gd name="T6" fmla="*/ 264 w 449"/>
                <a:gd name="T7" fmla="*/ 778 h 839"/>
                <a:gd name="T8" fmla="*/ 449 w 449"/>
                <a:gd name="T9" fmla="*/ 831 h 8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9"/>
                <a:gd name="T16" fmla="*/ 0 h 839"/>
                <a:gd name="T17" fmla="*/ 449 w 449"/>
                <a:gd name="T18" fmla="*/ 839 h 8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9" h="839">
                  <a:moveTo>
                    <a:pt x="204" y="0"/>
                  </a:moveTo>
                  <a:cubicBezTo>
                    <a:pt x="174" y="25"/>
                    <a:pt x="50" y="71"/>
                    <a:pt x="25" y="149"/>
                  </a:cubicBezTo>
                  <a:cubicBezTo>
                    <a:pt x="0" y="227"/>
                    <a:pt x="12" y="362"/>
                    <a:pt x="52" y="467"/>
                  </a:cubicBezTo>
                  <a:cubicBezTo>
                    <a:pt x="92" y="572"/>
                    <a:pt x="198" y="717"/>
                    <a:pt x="264" y="778"/>
                  </a:cubicBezTo>
                  <a:cubicBezTo>
                    <a:pt x="330" y="839"/>
                    <a:pt x="411" y="820"/>
                    <a:pt x="449" y="831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4618" name="未知"/>
            <p:cNvSpPr/>
            <p:nvPr/>
          </p:nvSpPr>
          <p:spPr bwMode="auto">
            <a:xfrm>
              <a:off x="749" y="1089"/>
              <a:ext cx="1503" cy="300"/>
            </a:xfrm>
            <a:custGeom>
              <a:avLst/>
              <a:gdLst>
                <a:gd name="T0" fmla="*/ 0 w 1503"/>
                <a:gd name="T1" fmla="*/ 0 h 300"/>
                <a:gd name="T2" fmla="*/ 272 w 1503"/>
                <a:gd name="T3" fmla="*/ 119 h 300"/>
                <a:gd name="T4" fmla="*/ 397 w 1503"/>
                <a:gd name="T5" fmla="*/ 251 h 300"/>
                <a:gd name="T6" fmla="*/ 722 w 1503"/>
                <a:gd name="T7" fmla="*/ 284 h 300"/>
                <a:gd name="T8" fmla="*/ 976 w 1503"/>
                <a:gd name="T9" fmla="*/ 276 h 300"/>
                <a:gd name="T10" fmla="*/ 1230 w 1503"/>
                <a:gd name="T11" fmla="*/ 143 h 300"/>
                <a:gd name="T12" fmla="*/ 1503 w 1503"/>
                <a:gd name="T13" fmla="*/ 139 h 3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03"/>
                <a:gd name="T22" fmla="*/ 0 h 300"/>
                <a:gd name="T23" fmla="*/ 1503 w 1503"/>
                <a:gd name="T24" fmla="*/ 300 h 3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03" h="300">
                  <a:moveTo>
                    <a:pt x="0" y="0"/>
                  </a:moveTo>
                  <a:cubicBezTo>
                    <a:pt x="45" y="20"/>
                    <a:pt x="206" y="77"/>
                    <a:pt x="272" y="119"/>
                  </a:cubicBezTo>
                  <a:cubicBezTo>
                    <a:pt x="338" y="161"/>
                    <a:pt x="322" y="223"/>
                    <a:pt x="397" y="251"/>
                  </a:cubicBezTo>
                  <a:cubicBezTo>
                    <a:pt x="472" y="279"/>
                    <a:pt x="626" y="280"/>
                    <a:pt x="722" y="284"/>
                  </a:cubicBezTo>
                  <a:cubicBezTo>
                    <a:pt x="818" y="288"/>
                    <a:pt x="891" y="300"/>
                    <a:pt x="976" y="276"/>
                  </a:cubicBezTo>
                  <a:cubicBezTo>
                    <a:pt x="1061" y="252"/>
                    <a:pt x="1142" y="166"/>
                    <a:pt x="1230" y="143"/>
                  </a:cubicBezTo>
                  <a:cubicBezTo>
                    <a:pt x="1318" y="120"/>
                    <a:pt x="1446" y="140"/>
                    <a:pt x="1503" y="139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4619" name="未知"/>
            <p:cNvSpPr/>
            <p:nvPr/>
          </p:nvSpPr>
          <p:spPr bwMode="auto">
            <a:xfrm>
              <a:off x="2495" y="404"/>
              <a:ext cx="497" cy="808"/>
            </a:xfrm>
            <a:custGeom>
              <a:avLst/>
              <a:gdLst>
                <a:gd name="T0" fmla="*/ 99 w 497"/>
                <a:gd name="T1" fmla="*/ 808 h 808"/>
                <a:gd name="T2" fmla="*/ 338 w 497"/>
                <a:gd name="T3" fmla="*/ 762 h 808"/>
                <a:gd name="T4" fmla="*/ 430 w 497"/>
                <a:gd name="T5" fmla="*/ 642 h 808"/>
                <a:gd name="T6" fmla="*/ 450 w 497"/>
                <a:gd name="T7" fmla="*/ 470 h 808"/>
                <a:gd name="T8" fmla="*/ 463 w 497"/>
                <a:gd name="T9" fmla="*/ 272 h 808"/>
                <a:gd name="T10" fmla="*/ 245 w 497"/>
                <a:gd name="T11" fmla="*/ 47 h 808"/>
                <a:gd name="T12" fmla="*/ 0 w 497"/>
                <a:gd name="T13" fmla="*/ 0 h 8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7"/>
                <a:gd name="T22" fmla="*/ 0 h 808"/>
                <a:gd name="T23" fmla="*/ 497 w 497"/>
                <a:gd name="T24" fmla="*/ 808 h 80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7" h="807">
                  <a:moveTo>
                    <a:pt x="99" y="808"/>
                  </a:moveTo>
                  <a:cubicBezTo>
                    <a:pt x="139" y="800"/>
                    <a:pt x="283" y="790"/>
                    <a:pt x="338" y="762"/>
                  </a:cubicBezTo>
                  <a:cubicBezTo>
                    <a:pt x="393" y="734"/>
                    <a:pt x="411" y="691"/>
                    <a:pt x="430" y="642"/>
                  </a:cubicBezTo>
                  <a:cubicBezTo>
                    <a:pt x="449" y="593"/>
                    <a:pt x="445" y="532"/>
                    <a:pt x="450" y="470"/>
                  </a:cubicBezTo>
                  <a:cubicBezTo>
                    <a:pt x="455" y="408"/>
                    <a:pt x="497" y="342"/>
                    <a:pt x="463" y="272"/>
                  </a:cubicBezTo>
                  <a:cubicBezTo>
                    <a:pt x="429" y="202"/>
                    <a:pt x="322" y="92"/>
                    <a:pt x="245" y="47"/>
                  </a:cubicBezTo>
                  <a:cubicBezTo>
                    <a:pt x="168" y="2"/>
                    <a:pt x="51" y="10"/>
                    <a:pt x="0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4620" name="未知"/>
            <p:cNvSpPr/>
            <p:nvPr/>
          </p:nvSpPr>
          <p:spPr bwMode="auto">
            <a:xfrm>
              <a:off x="1555" y="358"/>
              <a:ext cx="510" cy="215"/>
            </a:xfrm>
            <a:custGeom>
              <a:avLst/>
              <a:gdLst>
                <a:gd name="T0" fmla="*/ 510 w 510"/>
                <a:gd name="T1" fmla="*/ 26 h 215"/>
                <a:gd name="T2" fmla="*/ 344 w 510"/>
                <a:gd name="T3" fmla="*/ 33 h 215"/>
                <a:gd name="T4" fmla="*/ 205 w 510"/>
                <a:gd name="T5" fmla="*/ 192 h 215"/>
                <a:gd name="T6" fmla="*/ 73 w 510"/>
                <a:gd name="T7" fmla="*/ 172 h 215"/>
                <a:gd name="T8" fmla="*/ 0 w 510"/>
                <a:gd name="T9" fmla="*/ 0 h 2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0"/>
                <a:gd name="T16" fmla="*/ 0 h 215"/>
                <a:gd name="T17" fmla="*/ 510 w 510"/>
                <a:gd name="T18" fmla="*/ 215 h 2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0" h="215">
                  <a:moveTo>
                    <a:pt x="510" y="26"/>
                  </a:moveTo>
                  <a:cubicBezTo>
                    <a:pt x="482" y="26"/>
                    <a:pt x="395" y="5"/>
                    <a:pt x="344" y="33"/>
                  </a:cubicBezTo>
                  <a:cubicBezTo>
                    <a:pt x="293" y="61"/>
                    <a:pt x="250" y="169"/>
                    <a:pt x="205" y="192"/>
                  </a:cubicBezTo>
                  <a:cubicBezTo>
                    <a:pt x="160" y="215"/>
                    <a:pt x="107" y="204"/>
                    <a:pt x="73" y="172"/>
                  </a:cubicBezTo>
                  <a:cubicBezTo>
                    <a:pt x="39" y="140"/>
                    <a:pt x="15" y="36"/>
                    <a:pt x="0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4621" name="未知"/>
            <p:cNvSpPr/>
            <p:nvPr/>
          </p:nvSpPr>
          <p:spPr bwMode="auto">
            <a:xfrm>
              <a:off x="17" y="371"/>
              <a:ext cx="975" cy="713"/>
            </a:xfrm>
            <a:custGeom>
              <a:avLst/>
              <a:gdLst>
                <a:gd name="T0" fmla="*/ 227 w 975"/>
                <a:gd name="T1" fmla="*/ 709 h 713"/>
                <a:gd name="T2" fmla="*/ 88 w 975"/>
                <a:gd name="T3" fmla="*/ 669 h 713"/>
                <a:gd name="T4" fmla="*/ 42 w 975"/>
                <a:gd name="T5" fmla="*/ 444 h 713"/>
                <a:gd name="T6" fmla="*/ 338 w 975"/>
                <a:gd name="T7" fmla="*/ 250 h 713"/>
                <a:gd name="T8" fmla="*/ 709 w 975"/>
                <a:gd name="T9" fmla="*/ 150 h 713"/>
                <a:gd name="T10" fmla="*/ 916 w 975"/>
                <a:gd name="T11" fmla="*/ 113 h 713"/>
                <a:gd name="T12" fmla="*/ 975 w 975"/>
                <a:gd name="T13" fmla="*/ 0 h 7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5"/>
                <a:gd name="T22" fmla="*/ 0 h 713"/>
                <a:gd name="T23" fmla="*/ 975 w 975"/>
                <a:gd name="T24" fmla="*/ 713 h 7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5" h="713">
                  <a:moveTo>
                    <a:pt x="227" y="709"/>
                  </a:moveTo>
                  <a:cubicBezTo>
                    <a:pt x="204" y="702"/>
                    <a:pt x="119" y="713"/>
                    <a:pt x="88" y="669"/>
                  </a:cubicBezTo>
                  <a:cubicBezTo>
                    <a:pt x="57" y="625"/>
                    <a:pt x="0" y="514"/>
                    <a:pt x="42" y="444"/>
                  </a:cubicBezTo>
                  <a:cubicBezTo>
                    <a:pt x="84" y="374"/>
                    <a:pt x="227" y="299"/>
                    <a:pt x="338" y="250"/>
                  </a:cubicBezTo>
                  <a:cubicBezTo>
                    <a:pt x="449" y="201"/>
                    <a:pt x="613" y="173"/>
                    <a:pt x="709" y="150"/>
                  </a:cubicBezTo>
                  <a:cubicBezTo>
                    <a:pt x="805" y="127"/>
                    <a:pt x="872" y="138"/>
                    <a:pt x="916" y="113"/>
                  </a:cubicBezTo>
                  <a:cubicBezTo>
                    <a:pt x="960" y="88"/>
                    <a:pt x="963" y="24"/>
                    <a:pt x="975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24583" name="Group 30"/>
          <p:cNvGrpSpPr/>
          <p:nvPr/>
        </p:nvGrpSpPr>
        <p:grpSpPr>
          <a:xfrm>
            <a:off x="5400675" y="3357563"/>
            <a:ext cx="3313113" cy="2520950"/>
            <a:chOff x="0" y="0"/>
            <a:chExt cx="2087" cy="1588"/>
          </a:xfrm>
        </p:grpSpPr>
        <p:sp>
          <p:nvSpPr>
            <p:cNvPr id="24588" name="Text Box 31"/>
            <p:cNvSpPr txBox="1">
              <a:spLocks noChangeArrowheads="1"/>
            </p:cNvSpPr>
            <p:nvPr/>
          </p:nvSpPr>
          <p:spPr bwMode="auto">
            <a:xfrm>
              <a:off x="952" y="499"/>
              <a:ext cx="312" cy="31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algn="just">
                <a:buFont typeface="Arial"/>
                <a:buNone/>
              </a:pPr>
              <a:r>
                <a:rPr lang="en-US" altLang="zh-CN" sz="2400" b="1">
                  <a:ea typeface="楷体" pitchFamily="49" charset="-122"/>
                  <a:cs typeface="Times New Roman" pitchFamily="18" charset="0"/>
                </a:rPr>
                <a:t>L</a:t>
              </a:r>
              <a:r>
                <a:rPr lang="en-US" altLang="zh-CN" sz="2400" b="1" baseline="-25000">
                  <a:ea typeface="楷体" pitchFamily="49" charset="-122"/>
                  <a:cs typeface="Times New Roman" pitchFamily="18" charset="0"/>
                </a:rPr>
                <a:t>2</a:t>
              </a:r>
              <a:endParaRPr lang="en-US" altLang="zh-CN" sz="2400" b="1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4589" name="Text Box 32"/>
            <p:cNvSpPr txBox="1">
              <a:spLocks noChangeArrowheads="1"/>
            </p:cNvSpPr>
            <p:nvPr/>
          </p:nvSpPr>
          <p:spPr bwMode="auto">
            <a:xfrm>
              <a:off x="499" y="1111"/>
              <a:ext cx="414" cy="37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algn="just">
                <a:buFont typeface="Arial"/>
                <a:buNone/>
              </a:pPr>
              <a:r>
                <a:rPr lang="en-US" altLang="zh-CN" sz="2400" b="1">
                  <a:ea typeface="楷体" pitchFamily="49" charset="-122"/>
                  <a:cs typeface="Times New Roman" pitchFamily="18" charset="0"/>
                </a:rPr>
                <a:t>L</a:t>
              </a:r>
              <a:r>
                <a:rPr lang="en-US" altLang="zh-CN" sz="2400" b="1" baseline="-25000">
                  <a:ea typeface="楷体" pitchFamily="49" charset="-122"/>
                  <a:cs typeface="Times New Roman" pitchFamily="18" charset="0"/>
                </a:rPr>
                <a:t>1</a:t>
              </a:r>
              <a:endParaRPr lang="en-US" altLang="zh-CN" sz="2400" b="1">
                <a:ea typeface="楷体" pitchFamily="49" charset="-122"/>
                <a:cs typeface="Times New Roman" pitchFamily="18" charset="0"/>
              </a:endParaRPr>
            </a:p>
          </p:txBody>
        </p:sp>
        <p:grpSp>
          <p:nvGrpSpPr>
            <p:cNvPr id="24590" name="Group 33"/>
            <p:cNvGrpSpPr/>
            <p:nvPr/>
          </p:nvGrpSpPr>
          <p:grpSpPr>
            <a:xfrm>
              <a:off x="0" y="0"/>
              <a:ext cx="2087" cy="1588"/>
              <a:chOff x="0" y="0"/>
              <a:chExt cx="2087" cy="1588"/>
            </a:xfrm>
          </p:grpSpPr>
          <p:sp>
            <p:nvSpPr>
              <p:cNvPr id="24591" name="Rectangle 102"/>
              <p:cNvSpPr>
                <a:spLocks noChangeArrowheads="1"/>
              </p:cNvSpPr>
              <p:nvPr/>
            </p:nvSpPr>
            <p:spPr bwMode="auto">
              <a:xfrm>
                <a:off x="0" y="169"/>
                <a:ext cx="1854" cy="127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>
                  <a:buFont typeface="Arial"/>
                  <a:buNone/>
                </a:pPr>
                <a:endParaRPr lang="zh-CN" altLang="en-US" sz="1800">
                  <a:ea typeface="楷体" pitchFamily="49" charset="-122"/>
                  <a:cs typeface="Times New Roman" pitchFamily="18" charset="0"/>
                </a:endParaRPr>
              </a:p>
            </p:txBody>
          </p:sp>
          <p:grpSp>
            <p:nvGrpSpPr>
              <p:cNvPr id="24592" name="Group 35"/>
              <p:cNvGrpSpPr/>
              <p:nvPr/>
            </p:nvGrpSpPr>
            <p:grpSpPr>
              <a:xfrm flipH="1">
                <a:off x="667" y="0"/>
                <a:ext cx="78" cy="317"/>
                <a:chOff x="0" y="0"/>
                <a:chExt cx="85" cy="340"/>
              </a:xfrm>
            </p:grpSpPr>
            <p:sp>
              <p:nvSpPr>
                <p:cNvPr id="24606" name="Rectangle 23"/>
                <p:cNvSpPr>
                  <a:spLocks noChangeArrowheads="1"/>
                </p:cNvSpPr>
                <p:nvPr/>
              </p:nvSpPr>
              <p:spPr bwMode="auto">
                <a:xfrm>
                  <a:off x="0" y="113"/>
                  <a:ext cx="85" cy="8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 wrap="none" anchor="ctr"/>
                <a:lstStyle/>
                <a:p>
                  <a:pPr>
                    <a:buFont typeface="Arial"/>
                    <a:buNone/>
                  </a:pPr>
                  <a:endParaRPr lang="zh-CN" altLang="en-US" sz="1800">
                    <a:ea typeface="楷体" pitchFamily="49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4607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0" cy="34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>
                    <a:ea typeface="楷体" pitchFamily="49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4608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85" y="85"/>
                  <a:ext cx="0" cy="17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>
                    <a:ea typeface="楷体" pitchFamily="49" charset="-122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4593" name="Group 39"/>
              <p:cNvGrpSpPr/>
              <p:nvPr/>
            </p:nvGrpSpPr>
            <p:grpSpPr>
              <a:xfrm>
                <a:off x="1166" y="63"/>
                <a:ext cx="260" cy="159"/>
                <a:chOff x="0" y="0"/>
                <a:chExt cx="256" cy="142"/>
              </a:xfrm>
            </p:grpSpPr>
            <p:sp>
              <p:nvSpPr>
                <p:cNvPr id="24603" name="Rectangle 15"/>
                <p:cNvSpPr>
                  <a:spLocks noChangeArrowheads="1"/>
                </p:cNvSpPr>
                <p:nvPr/>
              </p:nvSpPr>
              <p:spPr bwMode="auto">
                <a:xfrm>
                  <a:off x="29" y="0"/>
                  <a:ext cx="226" cy="14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 wrap="none" anchor="ctr"/>
                <a:lstStyle/>
                <a:p>
                  <a:pPr>
                    <a:buFont typeface="Arial"/>
                    <a:buNone/>
                  </a:pPr>
                  <a:endParaRPr lang="zh-CN" altLang="en-US" sz="1800">
                    <a:ea typeface="楷体" pitchFamily="49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4604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29" y="0"/>
                  <a:ext cx="227" cy="8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>
                    <a:ea typeface="楷体" pitchFamily="49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4605" name="Oval 17"/>
                <p:cNvSpPr>
                  <a:spLocks noChangeArrowheads="1"/>
                </p:cNvSpPr>
                <p:nvPr/>
              </p:nvSpPr>
              <p:spPr bwMode="auto">
                <a:xfrm>
                  <a:off x="0" y="57"/>
                  <a:ext cx="57" cy="56"/>
                </a:xfrm>
                <a:prstGeom prst="ellipse">
                  <a:avLst/>
                </a:prstGeom>
                <a:solidFill>
                  <a:srgbClr val="FFFFFF"/>
                </a:solidFill>
                <a:ln w="2857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pPr>
                    <a:buFont typeface="Arial"/>
                    <a:buNone/>
                  </a:pPr>
                  <a:endParaRPr lang="zh-CN" altLang="en-US" sz="1800">
                    <a:ea typeface="楷体" pitchFamily="49" charset="-122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4594" name="Group 43"/>
              <p:cNvGrpSpPr/>
              <p:nvPr/>
            </p:nvGrpSpPr>
            <p:grpSpPr>
              <a:xfrm>
                <a:off x="1701" y="295"/>
                <a:ext cx="386" cy="363"/>
                <a:chOff x="0" y="0"/>
                <a:chExt cx="386" cy="363"/>
              </a:xfrm>
            </p:grpSpPr>
            <p:sp>
              <p:nvSpPr>
                <p:cNvPr id="24601" name="Oval 197"/>
                <p:cNvSpPr>
                  <a:spLocks noChangeArrowheads="1"/>
                </p:cNvSpPr>
                <p:nvPr/>
              </p:nvSpPr>
              <p:spPr bwMode="auto">
                <a:xfrm>
                  <a:off x="0" y="46"/>
                  <a:ext cx="313" cy="317"/>
                </a:xfrm>
                <a:prstGeom prst="ellipse">
                  <a:avLst/>
                </a:prstGeom>
                <a:solidFill>
                  <a:srgbClr val="FFFFFF"/>
                </a:solidFill>
                <a:ln w="2857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pPr>
                    <a:buFont typeface="Arial"/>
                    <a:buNone/>
                  </a:pPr>
                  <a:endParaRPr lang="zh-CN" altLang="en-US" sz="1800">
                    <a:ea typeface="楷体" pitchFamily="49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4602" name="Text Box 198"/>
                <p:cNvSpPr txBox="1">
                  <a:spLocks noChangeArrowheads="1"/>
                </p:cNvSpPr>
                <p:nvPr/>
              </p:nvSpPr>
              <p:spPr bwMode="auto">
                <a:xfrm>
                  <a:off x="0" y="0"/>
                  <a:ext cx="386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  <a:buFont typeface="Arial"/>
                    <a:buNone/>
                  </a:pPr>
                  <a:r>
                    <a:rPr lang="en-US" altLang="zh-CN" sz="2800" b="1">
                      <a:ea typeface="楷体" pitchFamily="49" charset="-122"/>
                      <a:cs typeface="Times New Roman" pitchFamily="18" charset="0"/>
                    </a:rPr>
                    <a:t>A</a:t>
                  </a:r>
                  <a:r>
                    <a:rPr lang="en-US" altLang="zh-CN" sz="2800" b="1" baseline="-25000">
                      <a:ea typeface="楷体" pitchFamily="49" charset="-122"/>
                      <a:cs typeface="Times New Roman" pitchFamily="18" charset="0"/>
                    </a:rPr>
                    <a:t>2</a:t>
                  </a:r>
                  <a:endParaRPr lang="en-US" altLang="zh-CN" sz="2800" b="1">
                    <a:ea typeface="楷体" pitchFamily="49" charset="-122"/>
                    <a:cs typeface="Times New Roman" pitchFamily="18" charset="0"/>
                  </a:endParaRPr>
                </a:p>
              </p:txBody>
            </p:sp>
          </p:grpSp>
          <p:sp>
            <p:nvSpPr>
              <p:cNvPr id="24595" name="Line 51"/>
              <p:cNvSpPr>
                <a:spLocks noChangeShapeType="1"/>
              </p:cNvSpPr>
              <p:nvPr/>
            </p:nvSpPr>
            <p:spPr bwMode="auto">
              <a:xfrm>
                <a:off x="0" y="847"/>
                <a:ext cx="185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oval" w="med" len="med"/>
                <a:tailEnd type="oval" w="med" len="med"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4596" name="AutoShape 187"/>
              <p:cNvSpPr>
                <a:spLocks noChangeArrowheads="1"/>
              </p:cNvSpPr>
              <p:nvPr/>
            </p:nvSpPr>
            <p:spPr bwMode="auto">
              <a:xfrm>
                <a:off x="770" y="705"/>
                <a:ext cx="286" cy="290"/>
              </a:xfrm>
              <a:prstGeom prst="flowChartSummingJunction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>
                  <a:buFont typeface="Arial"/>
                  <a:buNone/>
                </a:pPr>
                <a:endParaRPr lang="zh-CN" altLang="en-US" sz="1800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4597" name="AutoShape 187"/>
              <p:cNvSpPr>
                <a:spLocks noChangeArrowheads="1"/>
              </p:cNvSpPr>
              <p:nvPr/>
            </p:nvSpPr>
            <p:spPr bwMode="auto">
              <a:xfrm>
                <a:off x="312" y="1291"/>
                <a:ext cx="286" cy="290"/>
              </a:xfrm>
              <a:prstGeom prst="flowChartSummingJunction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>
                  <a:buFont typeface="Arial"/>
                  <a:buNone/>
                </a:pPr>
                <a:endParaRPr lang="zh-CN" altLang="en-US" sz="1800">
                  <a:ea typeface="楷体" pitchFamily="49" charset="-122"/>
                  <a:cs typeface="Times New Roman" pitchFamily="18" charset="0"/>
                </a:endParaRPr>
              </a:p>
            </p:txBody>
          </p:sp>
          <p:grpSp>
            <p:nvGrpSpPr>
              <p:cNvPr id="24598" name="Group 49"/>
              <p:cNvGrpSpPr/>
              <p:nvPr/>
            </p:nvGrpSpPr>
            <p:grpSpPr>
              <a:xfrm>
                <a:off x="1208" y="1225"/>
                <a:ext cx="448" cy="363"/>
                <a:chOff x="0" y="0"/>
                <a:chExt cx="448" cy="363"/>
              </a:xfrm>
            </p:grpSpPr>
            <p:sp>
              <p:nvSpPr>
                <p:cNvPr id="24599" name="Oval 197"/>
                <p:cNvSpPr>
                  <a:spLocks noChangeArrowheads="1"/>
                </p:cNvSpPr>
                <p:nvPr/>
              </p:nvSpPr>
              <p:spPr bwMode="auto">
                <a:xfrm>
                  <a:off x="0" y="45"/>
                  <a:ext cx="313" cy="318"/>
                </a:xfrm>
                <a:prstGeom prst="ellipse">
                  <a:avLst/>
                </a:prstGeom>
                <a:solidFill>
                  <a:srgbClr val="FFFFFF"/>
                </a:solidFill>
                <a:ln w="2857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pPr>
                    <a:buFont typeface="Arial"/>
                    <a:buNone/>
                  </a:pPr>
                  <a:endParaRPr lang="zh-CN" altLang="en-US" sz="1800">
                    <a:ea typeface="楷体" pitchFamily="49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4600" name="Text Box 198"/>
                <p:cNvSpPr txBox="1">
                  <a:spLocks noChangeArrowheads="1"/>
                </p:cNvSpPr>
                <p:nvPr/>
              </p:nvSpPr>
              <p:spPr bwMode="auto">
                <a:xfrm>
                  <a:off x="0" y="0"/>
                  <a:ext cx="448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  <a:buFont typeface="Arial"/>
                    <a:buNone/>
                  </a:pPr>
                  <a:r>
                    <a:rPr lang="en-US" altLang="zh-CN" sz="2800" b="1">
                      <a:ea typeface="楷体" pitchFamily="49" charset="-122"/>
                      <a:cs typeface="Times New Roman" pitchFamily="18" charset="0"/>
                    </a:rPr>
                    <a:t>A</a:t>
                  </a:r>
                  <a:r>
                    <a:rPr lang="en-US" altLang="zh-CN" sz="2800" b="1" baseline="-25000">
                      <a:ea typeface="楷体" pitchFamily="49" charset="-122"/>
                      <a:cs typeface="Times New Roman" pitchFamily="18" charset="0"/>
                    </a:rPr>
                    <a:t>1</a:t>
                  </a:r>
                  <a:endParaRPr lang="en-US" altLang="zh-CN" sz="2800" b="1">
                    <a:ea typeface="楷体" pitchFamily="49" charset="-122"/>
                    <a:cs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24585" name="Group 53"/>
          <p:cNvGrpSpPr/>
          <p:nvPr/>
        </p:nvGrpSpPr>
        <p:grpSpPr>
          <a:xfrm>
            <a:off x="431800" y="347663"/>
            <a:ext cx="2789238" cy="920750"/>
            <a:chOff x="0" y="0"/>
            <a:chExt cx="2231" cy="580"/>
          </a:xfrm>
        </p:grpSpPr>
        <p:pic>
          <p:nvPicPr>
            <p:cNvPr id="24586" name="圆角矩形 1"/>
            <p:cNvPicPr>
              <a:picLocks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0" y="0"/>
              <a:ext cx="2231" cy="5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24587" name="Text Box 55"/>
            <p:cNvSpPr txBox="1">
              <a:spLocks noChangeArrowheads="1"/>
            </p:cNvSpPr>
            <p:nvPr/>
          </p:nvSpPr>
          <p:spPr bwMode="auto">
            <a:xfrm>
              <a:off x="59" y="105"/>
              <a:ext cx="2116" cy="40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buFont typeface="Arial"/>
                <a:buNone/>
              </a:pPr>
              <a:r>
                <a:rPr lang="zh-CN" altLang="en-US" sz="3600" b="1">
                  <a:solidFill>
                    <a:srgbClr val="FFFFFF"/>
                  </a:solidFill>
                  <a:ea typeface="楷体" pitchFamily="49" charset="-122"/>
                  <a:cs typeface="Times New Roman" pitchFamily="18" charset="0"/>
                </a:rPr>
                <a:t>练一练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/>
      <p:bldP spid="35844" grpId="0"/>
      <p:bldP spid="3584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6" name="Group 12"/>
          <p:cNvGrpSpPr/>
          <p:nvPr/>
        </p:nvGrpSpPr>
        <p:grpSpPr>
          <a:xfrm>
            <a:off x="431800" y="347663"/>
            <a:ext cx="2789238" cy="920750"/>
            <a:chOff x="0" y="0"/>
            <a:chExt cx="2231" cy="580"/>
          </a:xfrm>
        </p:grpSpPr>
        <p:pic>
          <p:nvPicPr>
            <p:cNvPr id="25607" name="圆角矩形 1"/>
            <p:cNvPicPr>
              <a:picLocks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0" y="0"/>
              <a:ext cx="2231" cy="5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25608" name="Text Box 14"/>
            <p:cNvSpPr txBox="1">
              <a:spLocks noChangeArrowheads="1"/>
            </p:cNvSpPr>
            <p:nvPr/>
          </p:nvSpPr>
          <p:spPr bwMode="auto">
            <a:xfrm>
              <a:off x="59" y="105"/>
              <a:ext cx="2116" cy="40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buFont typeface="Arial"/>
                <a:buNone/>
              </a:pPr>
              <a:r>
                <a:rPr lang="zh-CN" altLang="en-US" sz="3600" b="1">
                  <a:solidFill>
                    <a:srgbClr val="FFFFFF"/>
                  </a:solidFill>
                  <a:ea typeface="楷体" pitchFamily="49" charset="-122"/>
                  <a:cs typeface="Times New Roman" pitchFamily="18" charset="0"/>
                </a:rPr>
                <a:t>课堂小结</a:t>
              </a:r>
            </a:p>
          </p:txBody>
        </p:sp>
      </p:grpSp>
      <p:pic>
        <p:nvPicPr>
          <p:cNvPr id="25616" name="Picture 16" descr="G:\我的物理\2020秋物理九上课件\2020秋物理九上课件15-04电流的测量\思维导图15-04电流的测量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1600200"/>
            <a:ext cx="9144000" cy="4419600"/>
          </a:xfrm>
          <a:prstGeom prst="rect">
            <a:avLst/>
          </a:prstGeom>
          <a:noFill/>
        </p:spPr>
      </p:pic>
      <p:pic>
        <p:nvPicPr>
          <p:cNvPr id="25617" name="New picture" hidden="1"/>
          <p:cNvPicPr/>
          <p:nvPr/>
        </p:nvPicPr>
        <p:blipFill>
          <a:blip r:embed="rId4"/>
          <a:stretch>
            <a:fillRect/>
          </a:stretch>
        </p:blipFill>
        <p:spPr>
          <a:xfrm>
            <a:off x="11633200" y="11912600"/>
            <a:ext cx="342900" cy="393700"/>
          </a:xfrm>
          <a:prstGeom prst="cube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物理素材 GIF动画\闪电02.gif"/>
          <p:cNvPicPr>
            <a:picLocks noChangeAspect="1" noChangeArrowheads="1" noCrop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217025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一、电流的强弱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7696200" cy="3733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．物理意义：</a:t>
            </a:r>
          </a:p>
          <a:p>
            <a:pPr>
              <a:buClr>
                <a:schemeClr val="bg1"/>
              </a:buClr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电流是表示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电流强弱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的物理量。</a:t>
            </a:r>
          </a:p>
          <a:p>
            <a:pPr>
              <a:buFontTx/>
              <a:buNone/>
            </a:pP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．物理量符号：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I</a:t>
            </a:r>
          </a:p>
          <a:p>
            <a:pPr>
              <a:buFontTx/>
              <a:buNone/>
            </a:pP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．单位：安培，安，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pPr lvl="1">
              <a:buFontTx/>
              <a:buNone/>
            </a:pPr>
            <a:r>
              <a:rPr lang="zh-CN" altLang="en-US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毫安</a:t>
            </a:r>
            <a:r>
              <a:rPr lang="en-US" altLang="zh-CN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mA</a:t>
            </a:r>
            <a:r>
              <a:rPr lang="zh-CN" altLang="en-US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，微安</a:t>
            </a:r>
            <a:r>
              <a:rPr lang="en-US" altLang="zh-CN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μA</a:t>
            </a:r>
            <a:endParaRPr lang="zh-CN" altLang="en-US" sz="3200" b="1" smtClean="0">
              <a:latin typeface="Times New Roman" pitchFamily="18" charset="0"/>
              <a:ea typeface="楷体" pitchFamily="49" charset="-122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．单位换算： </a:t>
            </a:r>
          </a:p>
        </p:txBody>
      </p:sp>
      <p:pic>
        <p:nvPicPr>
          <p:cNvPr id="3077" name="Picture 5" descr="九年物理笔记 15-04电流的测量01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295400" y="4800600"/>
            <a:ext cx="4038600" cy="1350963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PQ][]BV8PV3U6ET5H`N{%N6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52400" y="1143000"/>
            <a:ext cx="8763000" cy="51816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8195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172200" cy="792162"/>
          </a:xfrm>
        </p:spPr>
        <p:txBody>
          <a:bodyPr/>
          <a:lstStyle/>
          <a:p>
            <a:pPr algn="l"/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．估测：</a:t>
            </a:r>
          </a:p>
        </p:txBody>
      </p:sp>
      <p:sp>
        <p:nvSpPr>
          <p:cNvPr id="8196" name="Line 8"/>
          <p:cNvSpPr>
            <a:spLocks noChangeShapeType="1"/>
          </p:cNvSpPr>
          <p:nvPr/>
        </p:nvSpPr>
        <p:spPr bwMode="auto">
          <a:xfrm>
            <a:off x="152400" y="4267200"/>
            <a:ext cx="8839200" cy="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</a:ln>
        </p:spPr>
        <p:txBody>
          <a:bodyPr/>
          <a:lstStyle/>
          <a:p>
            <a:endParaRPr lang="zh-CN" altLang="en-US">
              <a:ea typeface="楷体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spic0.51fanli.net/group2/M01/21/9C/wKgDilm40rGAMPISAAVaOJv5478528_320x320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43000" y="304800"/>
            <a:ext cx="6324600" cy="63246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二、电流的测量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50292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．认识电流表</a:t>
            </a:r>
          </a:p>
          <a:p>
            <a:pP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）用途：电流表用来测量电路中的电流的工具。</a:t>
            </a:r>
          </a:p>
          <a:p>
            <a:pP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）电流表的符号：</a:t>
            </a:r>
          </a:p>
          <a:p>
            <a:pPr>
              <a:buFontTx/>
              <a:buNone/>
            </a:pP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的含义：</a:t>
            </a:r>
          </a:p>
          <a:p>
            <a:pP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①表示该表为电流表，</a:t>
            </a:r>
          </a:p>
          <a:p>
            <a:pP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②表示该表盘上的示数单位为安培。</a:t>
            </a:r>
          </a:p>
        </p:txBody>
      </p:sp>
      <p:pic>
        <p:nvPicPr>
          <p:cNvPr id="10244" name="Picture 7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430838" y="381000"/>
            <a:ext cx="3362325" cy="4495800"/>
          </a:xfrm>
          <a:prstGeom prst="rect">
            <a:avLst/>
          </a:prstGeom>
          <a:noFill/>
          <a:ln w="9525">
            <a:noFill/>
            <a:miter lim="800000"/>
          </a:ln>
        </p:spPr>
      </p:pic>
      <p:grpSp>
        <p:nvGrpSpPr>
          <p:cNvPr id="2" name="Group 10"/>
          <p:cNvGrpSpPr/>
          <p:nvPr/>
        </p:nvGrpSpPr>
        <p:grpSpPr>
          <a:xfrm>
            <a:off x="4495800" y="3276600"/>
            <a:ext cx="611188" cy="612775"/>
            <a:chOff x="0" y="0"/>
            <a:chExt cx="385" cy="386"/>
          </a:xfrm>
        </p:grpSpPr>
        <p:sp>
          <p:nvSpPr>
            <p:cNvPr id="10246" name="Oval 11"/>
            <p:cNvSpPr>
              <a:spLocks noChangeArrowheads="1"/>
            </p:cNvSpPr>
            <p:nvPr/>
          </p:nvSpPr>
          <p:spPr bwMode="auto">
            <a:xfrm>
              <a:off x="0" y="0"/>
              <a:ext cx="385" cy="38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0247" name="Text Box 12"/>
            <p:cNvSpPr txBox="1">
              <a:spLocks noChangeArrowheads="1"/>
            </p:cNvSpPr>
            <p:nvPr/>
          </p:nvSpPr>
          <p:spPr bwMode="auto">
            <a:xfrm>
              <a:off x="46" y="23"/>
              <a:ext cx="272" cy="3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/>
                <a:buNone/>
              </a:pPr>
              <a:r>
                <a:rPr lang="en-US" altLang="zh-CN" sz="2800" b="1">
                  <a:ea typeface="楷体" pitchFamily="49" charset="-122"/>
                  <a:cs typeface="Times New Roman" pitchFamily="18" charset="0"/>
                </a:rPr>
                <a:t>A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4191000" cy="5105400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①大量程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0~3A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</a:t>
            </a:r>
          </a:p>
          <a:p>
            <a:pPr>
              <a:buFontTx/>
              <a:buNone/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分度值为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0.1A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；</a:t>
            </a:r>
          </a:p>
          <a:p>
            <a:pPr>
              <a:buFontTx/>
              <a:buNone/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②小量程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0~0.6A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</a:t>
            </a:r>
          </a:p>
          <a:p>
            <a:pPr>
              <a:buFontTx/>
              <a:buNone/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分度值为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0.02A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。</a:t>
            </a:r>
            <a:endParaRPr lang="en-US" altLang="zh-CN" sz="2800" b="1" smtClean="0">
              <a:latin typeface="Times New Roman" pitchFamily="18" charset="0"/>
              <a:ea typeface="楷体" pitchFamily="49" charset="-122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大量程是小量程的</a:t>
            </a:r>
            <a:r>
              <a:rPr lang="en-US" altLang="zh-CN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倍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pPr>
              <a:buFontTx/>
              <a:buNone/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）三个接线柱：</a:t>
            </a:r>
          </a:p>
          <a:p>
            <a:pPr>
              <a:buFontTx/>
              <a:buNone/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红正黑负。</a:t>
            </a:r>
          </a:p>
          <a:p>
            <a:pPr>
              <a:buFontTx/>
              <a:buNone/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“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0.6”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和“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3”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：红色正接线柱，</a:t>
            </a:r>
          </a:p>
          <a:p>
            <a:pPr>
              <a:buFontTx/>
              <a:buNone/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“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-”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：黑色负接线柱。</a:t>
            </a:r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876800" y="914400"/>
            <a:ext cx="4046538" cy="54102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1268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6019800" cy="715962"/>
          </a:xfrm>
        </p:spPr>
        <p:txBody>
          <a:bodyPr/>
          <a:lstStyle/>
          <a:p>
            <a:pPr algn="l"/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）两个量程和分度值：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0.05.14"/>
  <p:tag name="AS_TITLE" val="Aspose.Slides for .NET 4.0 Client Profile"/>
  <p:tag name="AS_VERSION" val="20.5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1330</TotalTime>
  <Words>867</Words>
  <Application>Microsoft Office PowerPoint</Application>
  <PresentationFormat>全屏显示(4:3)</PresentationFormat>
  <Paragraphs>123</Paragraphs>
  <Slides>24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6" baseType="lpstr">
      <vt:lpstr>默认设计模板</vt:lpstr>
      <vt:lpstr>Equation</vt:lpstr>
      <vt:lpstr>第十五章  电流和电路 第4节 电流的测量</vt:lpstr>
      <vt:lpstr>PowerPoint 演示文稿</vt:lpstr>
      <vt:lpstr>PowerPoint 演示文稿</vt:lpstr>
      <vt:lpstr>PowerPoint 演示文稿</vt:lpstr>
      <vt:lpstr>一、电流的强弱</vt:lpstr>
      <vt:lpstr>5．估测：</vt:lpstr>
      <vt:lpstr>PowerPoint 演示文稿</vt:lpstr>
      <vt:lpstr>二、电流的测量</vt:lpstr>
      <vt:lpstr>（3）两个量程和分度值：</vt:lpstr>
      <vt:lpstr>2．练习使用电流表</vt:lpstr>
      <vt:lpstr>（1）连接电流表</vt:lpstr>
      <vt:lpstr>第二，红正黑负，红进黑出。</vt:lpstr>
      <vt:lpstr>第三，量程合适，必须试触</vt:lpstr>
      <vt:lpstr>试触</vt:lpstr>
      <vt:lpstr>第四，严禁电流表直接连在电源两极。</vt:lpstr>
      <vt:lpstr>PowerPoint 演示文稿</vt:lpstr>
      <vt:lpstr>（2）电流表读数</vt:lpstr>
      <vt:lpstr>PowerPoint 演示文稿</vt:lpstr>
      <vt:lpstr>（3）测量后处理：</vt:lpstr>
      <vt:lpstr>电流表的位置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第十五章  电流和电路 第4节 电流的测量</dc:title>
  <cp:lastModifiedBy>User</cp:lastModifiedBy>
  <cp:revision>1</cp:revision>
  <cp:lastPrinted>1601-01-01T00:00:00Z</cp:lastPrinted>
  <dcterms:created xsi:type="dcterms:W3CDTF">2017-08-28T12:32:26Z</dcterms:created>
  <dcterms:modified xsi:type="dcterms:W3CDTF">2020-11-02T14:36:10Z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