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</p:sldMasterIdLst>
  <p:notesMasterIdLst>
    <p:notesMasterId r:id="rId33"/>
  </p:notesMasterIdLst>
  <p:sldIdLst>
    <p:sldId id="336" r:id="rId4"/>
    <p:sldId id="631" r:id="rId5"/>
    <p:sldId id="649" r:id="rId6"/>
    <p:sldId id="673" r:id="rId7"/>
    <p:sldId id="650" r:id="rId8"/>
    <p:sldId id="632" r:id="rId9"/>
    <p:sldId id="659" r:id="rId10"/>
    <p:sldId id="660" r:id="rId11"/>
    <p:sldId id="651" r:id="rId12"/>
    <p:sldId id="661" r:id="rId13"/>
    <p:sldId id="662" r:id="rId14"/>
    <p:sldId id="664" r:id="rId15"/>
    <p:sldId id="663" r:id="rId16"/>
    <p:sldId id="665" r:id="rId17"/>
    <p:sldId id="666" r:id="rId18"/>
    <p:sldId id="636" r:id="rId19"/>
    <p:sldId id="637" r:id="rId20"/>
    <p:sldId id="653" r:id="rId21"/>
    <p:sldId id="638" r:id="rId22"/>
    <p:sldId id="639" r:id="rId23"/>
    <p:sldId id="640" r:id="rId24"/>
    <p:sldId id="667" r:id="rId25"/>
    <p:sldId id="668" r:id="rId26"/>
    <p:sldId id="642" r:id="rId27"/>
    <p:sldId id="656" r:id="rId28"/>
    <p:sldId id="669" r:id="rId29"/>
    <p:sldId id="670" r:id="rId30"/>
    <p:sldId id="671" r:id="rId31"/>
    <p:sldId id="657" r:id="rId32"/>
  </p:sldIdLst>
  <p:sldSz cx="9144000" cy="6858000" type="screen4x3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003366"/>
    <a:srgbClr val="6499C9"/>
    <a:srgbClr val="84B4E0"/>
    <a:srgbClr val="95BADB"/>
    <a:srgbClr val="7FACD4"/>
    <a:srgbClr val="609ED6"/>
    <a:srgbClr val="5C93C6"/>
    <a:srgbClr val="7CADD8"/>
    <a:srgbClr val="85B3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-1554" y="-108"/>
      </p:cViewPr>
      <p:guideLst>
        <p:guide orient="horz" pos="2132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247775" y="1279525"/>
            <a:ext cx="4606925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35199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247775" y="1279525"/>
            <a:ext cx="4606925" cy="34544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C6C1A-02BF-4B1A-86F8-BA9FBA49F515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628650" y="365125"/>
            <a:ext cx="78867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8" b="7698"/>
          <a:stretch>
            <a:fillRect/>
          </a:stretch>
        </p:blipFill>
        <p:spPr>
          <a:xfrm>
            <a:off x="0" y="-1"/>
            <a:ext cx="9144002" cy="6858001"/>
          </a:xfrm>
          <a:prstGeom prst="rect">
            <a:avLst/>
          </a:prstGeom>
        </p:spPr>
      </p:pic>
      <p:sp>
        <p:nvSpPr>
          <p:cNvPr id="3" name="矩形 2"/>
          <p:cNvSpPr/>
          <p:nvPr userDrawn="1"/>
        </p:nvSpPr>
        <p:spPr>
          <a:xfrm>
            <a:off x="107505" y="164638"/>
            <a:ext cx="8928992" cy="6528725"/>
          </a:xfrm>
          <a:prstGeom prst="rect">
            <a:avLst/>
          </a:prstGeom>
          <a:solidFill>
            <a:schemeClr val="bg1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923112" cy="418058"/>
          </a:xfr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/>
          <a:lstStyle>
            <a:lvl1pPr algn="l">
              <a:defRPr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7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7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2C8D3A49-1C4F-4F0D-BA52-CD04CC7C4AC0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871FE13A-0711-4516-8935-DF59419AC13C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B7321E8-B17C-41F8-AC25-2BD77A7EE48D}" type="datetimeFigureOut">
              <a:rPr lang="zh-CN" altLang="en-US" smtClean="0">
                <a:solidFill>
                  <a:prstClr val="black"/>
                </a:solidFill>
              </a:rPr>
              <a:t>2020/4/9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7EDA88C6-0BAE-4637-AD23-DDBFB9FAA3D3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0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0" y="2665379"/>
            <a:ext cx="3655181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t>2020/4/9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41805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75000"/>
                  <a:tint val="66000"/>
                  <a:satMod val="160000"/>
                </a:schemeClr>
              </a:gs>
              <a:gs pos="50000">
                <a:schemeClr val="accent6">
                  <a:lumMod val="75000"/>
                  <a:tint val="44500"/>
                  <a:satMod val="160000"/>
                </a:schemeClr>
              </a:gs>
              <a:gs pos="100000">
                <a:schemeClr val="accent6">
                  <a:lumMod val="75000"/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980728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l" defTabSz="914400" rtl="0" eaLnBrk="1" latinLnBrk="0" hangingPunct="1">
        <a:spcBef>
          <a:spcPct val="0"/>
        </a:spcBef>
        <a:buNone/>
        <a:defRPr sz="2000" b="1" kern="1200">
          <a:solidFill>
            <a:schemeClr val="bg1"/>
          </a:solidFill>
          <a:latin typeface="黑体" panose="02010609060101010101" pitchFamily="2" charset="-122"/>
          <a:ea typeface="黑体" panose="02010609060101010101" pitchFamily="2" charset="-122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18.tif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19.tif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20.tif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75.tif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76.tif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21.tif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77.ti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79.tif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22.ti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80.tif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81.tif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82.tif" TargetMode="Externa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2019&#30334;&#20998;&#183;&#20843;&#19979;&#29289;&#29702;&#65288;&#31908;&#27818;&#65289;\PAI\&#21367;&#12289;&#31572;&#26696;pai\DA20.TIF" TargetMode="External"/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2019&#30334;&#20998;&#183;&#20843;&#19979;&#29289;&#29702;&#65288;&#31908;&#27818;&#65289;\PAI\&#21367;&#12289;&#31572;&#26696;pai\DA44.TIF" TargetMode="External"/><Relationship Id="rId5" Type="http://schemas.openxmlformats.org/officeDocument/2006/relationships/image" Target="../media/image35.png"/><Relationship Id="rId10" Type="http://schemas.openxmlformats.org/officeDocument/2006/relationships/image" Target="file:///C:\Documents%20and%20Settings\Administrator\&#26700;&#38754;\2019&#30334;&#20998;&#183;&#20843;&#19979;&#29289;&#29702;&#65288;&#31908;&#27818;&#65289;\PAI\&#21367;&#12289;&#31572;&#26696;pai\DA21.TIF" TargetMode="Externa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E83.tif" TargetMode="External"/><Relationship Id="rId9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84.TIF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85.tif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YHXG67.ti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69.TI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70.TIF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file:///C:\Documents%20and%20Settings\Administrator\&#26700;&#38754;\2019&#30334;&#20998;&#183;&#20843;&#19979;&#29289;&#29702;&#65288;&#31908;&#27818;&#65289;\PAI\&#27491;&#25991;pai\E72C.TIF" TargetMode="External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file:///C:\Documents%20and%20Settings\Administrator\&#26700;&#38754;\2019&#30334;&#20998;&#183;&#20843;&#19979;&#29289;&#29702;&#65288;&#31908;&#27818;&#65289;\PAI\&#27491;&#25991;pai\E72B.TIF" TargetMode="External"/><Relationship Id="rId5" Type="http://schemas.openxmlformats.org/officeDocument/2006/relationships/image" Target="../media/image15.png"/><Relationship Id="rId10" Type="http://schemas.openxmlformats.org/officeDocument/2006/relationships/image" Target="file:///C:\Documents%20and%20Settings\Administrator\&#26700;&#38754;\2019&#30334;&#20998;&#183;&#20843;&#19979;&#29289;&#29702;&#65288;&#31908;&#27818;&#65289;\PAI\&#27491;&#25991;pai\E72D.TIF" TargetMode="External"/><Relationship Id="rId4" Type="http://schemas.openxmlformats.org/officeDocument/2006/relationships/image" Target="file:///C:\Documents%20and%20Settings\Administrator\&#26700;&#38754;\2019&#30334;&#20998;&#183;&#20843;&#19979;&#29289;&#29702;&#65288;&#31908;&#27818;&#65289;\PAI\&#27491;&#25991;pai\E72A.TIF" TargetMode="External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4262666" y="3010136"/>
            <a:ext cx="138674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chemeClr val="bg1"/>
                </a:solidFill>
                <a:latin typeface="Agency FB" panose="020B0503020202020204" pitchFamily="34" charset="0"/>
              </a:rPr>
              <a:t>学  视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-12505" y="2608973"/>
            <a:ext cx="91439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rgbClr val="2E75B6"/>
                </a:solidFill>
                <a:latin typeface="黑体" panose="02010609060101010101" pitchFamily="2" charset="-122"/>
                <a:ea typeface="黑体" panose="02010609060101010101" pitchFamily="2" charset="-122"/>
                <a:sym typeface="+mn-ea"/>
              </a:rPr>
              <a:t>第六章   力和机械</a:t>
            </a:r>
          </a:p>
        </p:txBody>
      </p:sp>
      <p:sp>
        <p:nvSpPr>
          <p:cNvPr id="31" name="矩形 30"/>
          <p:cNvSpPr/>
          <p:nvPr/>
        </p:nvSpPr>
        <p:spPr>
          <a:xfrm>
            <a:off x="-12504" y="3505734"/>
            <a:ext cx="9143998" cy="743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CN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  6.6   </a:t>
            </a:r>
            <a:r>
              <a:rPr lang="zh-CN" altLang="en-US" sz="3200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微软雅黑" panose="020B0503020204020204" charset="-122"/>
                <a:sym typeface="+mn-ea"/>
              </a:rPr>
              <a:t>探究滑轮的作用</a:t>
            </a:r>
            <a:endParaRPr lang="zh-CN" altLang="en-US" sz="32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微软雅黑" panose="020B050302020402020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12505" y="1212806"/>
            <a:ext cx="9144000" cy="1359936"/>
            <a:chOff x="-12505" y="1212806"/>
            <a:chExt cx="9144000" cy="1359936"/>
          </a:xfrm>
        </p:grpSpPr>
        <p:sp>
          <p:nvSpPr>
            <p:cNvPr id="6" name="矩形 5"/>
            <p:cNvSpPr/>
            <p:nvPr/>
          </p:nvSpPr>
          <p:spPr>
            <a:xfrm>
              <a:off x="-12505" y="2337484"/>
              <a:ext cx="9144000" cy="235258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0" name="椭圆 9"/>
            <p:cNvSpPr/>
            <p:nvPr/>
          </p:nvSpPr>
          <p:spPr>
            <a:xfrm>
              <a:off x="1853930" y="1212806"/>
              <a:ext cx="1050639" cy="1136052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理</a:t>
              </a:r>
            </a:p>
          </p:txBody>
        </p:sp>
        <p:sp>
          <p:nvSpPr>
            <p:cNvPr id="5" name="椭圆 4"/>
            <p:cNvSpPr/>
            <p:nvPr/>
          </p:nvSpPr>
          <p:spPr>
            <a:xfrm>
              <a:off x="788895" y="1212806"/>
              <a:ext cx="1082585" cy="1136051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物</a:t>
              </a:r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4093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5</a:t>
            </a:r>
            <a:r>
              <a:rPr lang="zh-CN" altLang="zh-CN" dirty="0"/>
              <a:t>所示，工人用动滑轮匀速提升重物，这样做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省力，不改变施力的方向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不省力，改变施力的方向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既省力，也改变施力的方向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既不省力，也不改变施力的方向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1474266" y="1856772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A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774" y="2066568"/>
            <a:ext cx="1211518" cy="2059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81594"/>
            <a:ext cx="8229600" cy="4093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6</a:t>
            </a:r>
            <a:r>
              <a:rPr lang="zh-CN" altLang="zh-CN" dirty="0"/>
              <a:t>所示，在研究动滑轮特点的实验中，如果物体重为</a:t>
            </a:r>
            <a:r>
              <a:rPr lang="en-US" altLang="zh-CN" dirty="0"/>
              <a:t>1 N</a:t>
            </a:r>
            <a:r>
              <a:rPr lang="zh-CN" altLang="zh-CN" dirty="0"/>
              <a:t>，不计动滑轮重、绳重及摩擦，则弹簧测力计的读数为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A.1 N  </a:t>
            </a:r>
          </a:p>
          <a:p>
            <a:pPr marL="0" indent="0">
              <a:buNone/>
            </a:pPr>
            <a:r>
              <a:rPr lang="en-US" altLang="zh-CN" dirty="0"/>
              <a:t>B.1.5 N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C.2 N  </a:t>
            </a:r>
          </a:p>
          <a:p>
            <a:pPr marL="0" indent="0">
              <a:buNone/>
            </a:pPr>
            <a:r>
              <a:rPr lang="en-US" altLang="zh-CN" dirty="0"/>
              <a:t>D.0.5 N</a:t>
            </a:r>
            <a:endParaRPr lang="zh-CN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3595298" y="2247999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D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464" y="2371267"/>
            <a:ext cx="1062052" cy="2757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4093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7.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7</a:t>
            </a:r>
            <a:r>
              <a:rPr lang="zh-CN" altLang="zh-CN" dirty="0"/>
              <a:t>所示，小谦想把被台风刮倒的树拉正。他把绳子的一端系在乙树上，然后绕过甲树用力拉绳子，这样做有</a:t>
            </a:r>
            <a:r>
              <a:rPr lang="zh-CN" altLang="zh-CN" u="sng" dirty="0"/>
              <a:t>　　　　</a:t>
            </a:r>
            <a:r>
              <a:rPr lang="zh-CN" altLang="zh-CN" dirty="0"/>
              <a:t>段绳子拉甲树。如果不计绳重和摩擦，甲树受</a:t>
            </a:r>
            <a:r>
              <a:rPr lang="en-US" altLang="zh-CN" dirty="0"/>
              <a:t>300 N</a:t>
            </a:r>
            <a:r>
              <a:rPr lang="zh-CN" altLang="zh-CN" dirty="0"/>
              <a:t>拉力，则小谦对绳子的拉力至少为</a:t>
            </a:r>
            <a:r>
              <a:rPr lang="zh-CN" altLang="zh-CN" u="sng" dirty="0"/>
              <a:t>　　　　</a:t>
            </a:r>
            <a:r>
              <a:rPr lang="en-US" altLang="zh-CN" dirty="0"/>
              <a:t>N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3490519" y="2248018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312864" y="3008009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150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899" y="3753140"/>
            <a:ext cx="3058361" cy="1835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3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滑轮组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4093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8</a:t>
            </a:r>
            <a:r>
              <a:rPr lang="zh-CN" altLang="zh-CN" dirty="0"/>
              <a:t>所示的装置处于静止状态，不计滑轮和绳重，如果物体重力分别是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zh-CN" dirty="0"/>
              <a:t>和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  <a:r>
              <a:rPr lang="zh-CN" altLang="zh-CN" dirty="0"/>
              <a:t>，那么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zh-CN" dirty="0"/>
              <a:t>和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  <a:r>
              <a:rPr lang="zh-CN" altLang="zh-CN" dirty="0"/>
              <a:t>的关系是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zh-CN" dirty="0"/>
              <a:t>＝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zh-CN" dirty="0"/>
              <a:t>＝</a:t>
            </a:r>
            <a:r>
              <a:rPr lang="en-US" altLang="zh-CN" dirty="0"/>
              <a:t>2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en-US" altLang="zh-CN" i="1" dirty="0"/>
              <a:t>G</a:t>
            </a:r>
            <a:r>
              <a:rPr lang="en-US" altLang="zh-CN" baseline="-25000" dirty="0"/>
              <a:t>1</a:t>
            </a:r>
            <a:r>
              <a:rPr lang="zh-CN" altLang="zh-CN" dirty="0"/>
              <a:t>＝</a:t>
            </a:r>
            <a:r>
              <a:rPr lang="en-US" altLang="zh-CN" dirty="0"/>
              <a:t>1/2</a:t>
            </a:r>
            <a:r>
              <a:rPr lang="en-US" altLang="zh-CN" i="1" dirty="0"/>
              <a:t>G</a:t>
            </a:r>
            <a:r>
              <a:rPr lang="en-US" altLang="zh-CN" baseline="-25000" dirty="0"/>
              <a:t>2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无法判断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1826114" y="2783775"/>
            <a:ext cx="4235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B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733" y="3017036"/>
            <a:ext cx="1458114" cy="2314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08488"/>
            <a:ext cx="8229600" cy="4093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9.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9</a:t>
            </a:r>
            <a:r>
              <a:rPr lang="zh-CN" altLang="zh-CN" dirty="0"/>
              <a:t>甲和乙都是由一个定滑轮和一个动滑轮组成的滑轮组，但是它们有不同点。请回答：</a:t>
            </a:r>
          </a:p>
          <a:p>
            <a:pPr marL="514350" indent="-514350">
              <a:buAutoNum type="arabicParenBoth"/>
            </a:pPr>
            <a:r>
              <a:rPr lang="en-US" altLang="zh-CN" u="sng" dirty="0"/>
              <a:t>       </a:t>
            </a:r>
            <a:r>
              <a:rPr lang="zh-CN" altLang="zh-CN" dirty="0"/>
              <a:t>滑轮组能改变动力的方向，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而</a:t>
            </a:r>
            <a:r>
              <a:rPr lang="zh-CN" altLang="zh-CN" u="sng" dirty="0"/>
              <a:t>　　</a:t>
            </a:r>
            <a:r>
              <a:rPr lang="zh-CN" altLang="zh-CN" dirty="0"/>
              <a:t>滑轮组不能改变动力的方向。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甲滑轮组有</a:t>
            </a:r>
            <a:r>
              <a:rPr lang="zh-CN" altLang="zh-CN" u="sng" dirty="0"/>
              <a:t>　　　　</a:t>
            </a:r>
            <a:r>
              <a:rPr lang="zh-CN" altLang="zh-CN" dirty="0"/>
              <a:t>股绳子承担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物重，而乙滑轮组有</a:t>
            </a:r>
            <a:r>
              <a:rPr lang="zh-CN" altLang="zh-CN" u="sng" dirty="0"/>
              <a:t>　　</a:t>
            </a:r>
            <a:r>
              <a:rPr lang="en-US" altLang="zh-CN" u="sng" dirty="0"/>
              <a:t>   </a:t>
            </a:r>
            <a:r>
              <a:rPr lang="zh-CN" altLang="zh-CN" u="sng" dirty="0"/>
              <a:t>　　</a:t>
            </a:r>
            <a:r>
              <a:rPr lang="zh-CN" altLang="zh-CN" dirty="0"/>
              <a:t>股，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　　</a:t>
            </a:r>
            <a:r>
              <a:rPr lang="zh-CN" altLang="zh-CN" dirty="0"/>
              <a:t>滑轮组更省力些。</a:t>
            </a:r>
          </a:p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若都使物体上升</a:t>
            </a:r>
            <a:r>
              <a:rPr lang="en-US" altLang="zh-CN" i="1" dirty="0"/>
              <a:t>h</a:t>
            </a:r>
            <a:r>
              <a:rPr lang="zh-CN" altLang="zh-CN" dirty="0"/>
              <a:t>，那么甲滑轮组的绳端须向上移</a:t>
            </a:r>
            <a:r>
              <a:rPr lang="zh-CN" altLang="zh-CN" u="sng" dirty="0"/>
              <a:t>　　　　</a:t>
            </a:r>
            <a:r>
              <a:rPr lang="zh-CN" altLang="zh-CN" dirty="0"/>
              <a:t>，乙滑轮组的绳端须向下移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1043868" y="2337695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乙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020" y="2408241"/>
            <a:ext cx="1649311" cy="233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文本框 19"/>
          <p:cNvSpPr txBox="1"/>
          <p:nvPr/>
        </p:nvSpPr>
        <p:spPr>
          <a:xfrm>
            <a:off x="950305" y="2866621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甲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247496" y="338984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3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4408837" y="391306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962127" y="4416856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甲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293317" y="5312086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3</a:t>
            </a:r>
            <a:r>
              <a:rPr lang="en-US" altLang="zh-CN" sz="2800" i="1" dirty="0">
                <a:latin typeface="+mn-lt"/>
                <a:sym typeface="+mn-ea"/>
              </a:rPr>
              <a:t>h</a:t>
            </a:r>
            <a:endParaRPr lang="en-US" altLang="en-US" sz="2800" i="1" dirty="0">
              <a:latin typeface="+mn-lt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6990678" y="5302659"/>
            <a:ext cx="5645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</a:t>
            </a:r>
            <a:r>
              <a:rPr lang="en-US" altLang="zh-CN" sz="2800" i="1" dirty="0">
                <a:latin typeface="+mn-lt"/>
                <a:sym typeface="+mn-ea"/>
              </a:rPr>
              <a:t>h</a:t>
            </a:r>
            <a:endParaRPr lang="en-US" altLang="en-US" sz="2800" i="1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409311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10.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10</a:t>
            </a:r>
            <a:r>
              <a:rPr lang="zh-CN" altLang="zh-CN" dirty="0"/>
              <a:t>，分别用甲、乙两种形式的滑轮组把重为</a:t>
            </a:r>
            <a:r>
              <a:rPr lang="en-US" altLang="zh-CN" dirty="0"/>
              <a:t>400 N</a:t>
            </a:r>
            <a:r>
              <a:rPr lang="zh-CN" altLang="zh-CN" dirty="0"/>
              <a:t>的物体匀速向上提起；已知每个滑轮重</a:t>
            </a:r>
            <a:r>
              <a:rPr lang="en-US" altLang="zh-CN" dirty="0"/>
              <a:t>20 N</a:t>
            </a:r>
            <a:r>
              <a:rPr lang="zh-CN" altLang="zh-CN" dirty="0"/>
              <a:t>，忽略绳子的重力以及滑轮与绳子的摩擦，图甲中车对绳子的拉力为</a:t>
            </a:r>
            <a:r>
              <a:rPr lang="zh-CN" altLang="zh-CN" u="sng" dirty="0"/>
              <a:t>　　　　</a:t>
            </a:r>
            <a:r>
              <a:rPr lang="en-US" altLang="zh-CN" dirty="0"/>
              <a:t>N</a:t>
            </a:r>
            <a:r>
              <a:rPr lang="zh-CN" altLang="zh-CN" dirty="0"/>
              <a:t>，图乙中人对绳子的拉力为</a:t>
            </a:r>
            <a:r>
              <a:rPr lang="zh-CN" altLang="zh-CN" u="sng" dirty="0"/>
              <a:t>　　　　</a:t>
            </a:r>
            <a:r>
              <a:rPr lang="en-US" altLang="zh-CN" dirty="0"/>
              <a:t>N</a:t>
            </a:r>
            <a:r>
              <a:rPr lang="zh-CN" altLang="zh-CN" dirty="0"/>
              <a:t>。</a:t>
            </a:r>
            <a:endParaRPr lang="en-US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4095125" y="2628123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400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2282001" y="3008951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210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161" y="3818683"/>
            <a:ext cx="5840960" cy="2033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文本占位符 2"/>
          <p:cNvSpPr txBox="1"/>
          <p:nvPr/>
        </p:nvSpPr>
        <p:spPr>
          <a:xfrm>
            <a:off x="432486" y="1415027"/>
            <a:ext cx="8229600" cy="5184576"/>
          </a:xfrm>
          <a:prstGeom prst="rect">
            <a:avLst/>
          </a:prstGeom>
          <a:noFill/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11</a:t>
            </a:r>
            <a:r>
              <a:rPr lang="zh-CN" altLang="zh-CN" dirty="0"/>
              <a:t>所示是人们在生活、生产中经常使用的滑轮。下列几种说法中正确的是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图甲中使用的是动滑轮，图乙中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使用的是定滑轮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使用定滑轮可以省力，使用动滑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轮可以改变拉力的方向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提升同一重物时，使用定滑轮时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dirty="0"/>
              <a:t>绳子自由端拉长的更长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提升同一重物时，用动滑轮比定滑轮省力</a:t>
            </a:r>
          </a:p>
        </p:txBody>
      </p:sp>
      <p:sp>
        <p:nvSpPr>
          <p:cNvPr id="23" name="矩形 22"/>
          <p:cNvSpPr/>
          <p:nvPr/>
        </p:nvSpPr>
        <p:spPr>
          <a:xfrm>
            <a:off x="6098147" y="180980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827" y="2581435"/>
            <a:ext cx="1954453" cy="203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12</a:t>
            </a:r>
            <a:r>
              <a:rPr lang="zh-CN" altLang="zh-CN" dirty="0"/>
              <a:t>所示，用下列装置提升同一重物，若不计滑轮自重及摩擦，则最省力的是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6499167" y="179095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C</a:t>
            </a:r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177" y="2767563"/>
            <a:ext cx="962025" cy="239077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5399" y="2901904"/>
            <a:ext cx="981075" cy="226695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908" y="2397079"/>
            <a:ext cx="895350" cy="27432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4091" y="2397079"/>
            <a:ext cx="1028700" cy="2771775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1580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13</a:t>
            </a:r>
            <a:r>
              <a:rPr lang="zh-CN" altLang="zh-CN" dirty="0"/>
              <a:t>所示的三个滑轮分别拉同一物体沿同一水平地面做匀速直线运动，所用的拉力分别为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、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、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r>
              <a:rPr lang="zh-CN" altLang="zh-CN" dirty="0"/>
              <a:t>。那么，下列关系式中正确的是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＜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＜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＜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＜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6772001" y="2059090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D</a:t>
            </a:r>
            <a:endParaRPr lang="zh-CN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714" y="3125242"/>
            <a:ext cx="6001212" cy="10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5" y="1401580"/>
            <a:ext cx="8306269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4.(2018·</a:t>
            </a:r>
            <a:r>
              <a:rPr lang="zh-CN" altLang="zh-CN" dirty="0"/>
              <a:t>广东省</a:t>
            </a:r>
            <a:r>
              <a:rPr lang="en-US" altLang="zh-CN" dirty="0"/>
              <a:t>)</a:t>
            </a:r>
            <a:r>
              <a:rPr lang="en-US" altLang="zh-CN" i="1" dirty="0"/>
              <a:t>A</a:t>
            </a:r>
            <a:r>
              <a:rPr lang="zh-CN" altLang="zh-CN" dirty="0"/>
              <a:t>、</a:t>
            </a:r>
            <a:r>
              <a:rPr lang="en-US" altLang="zh-CN" i="1" dirty="0"/>
              <a:t>B</a:t>
            </a:r>
            <a:r>
              <a:rPr lang="zh-CN" altLang="zh-CN" dirty="0"/>
              <a:t>两种实心物体的质量与体积的关系如图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14</a:t>
            </a:r>
            <a:r>
              <a:rPr lang="zh-CN" altLang="zh-CN" dirty="0"/>
              <a:t>甲所示，把体积相等的</a:t>
            </a:r>
            <a:r>
              <a:rPr lang="en-US" altLang="zh-CN" i="1" dirty="0"/>
              <a:t>A</a:t>
            </a:r>
            <a:r>
              <a:rPr lang="zh-CN" altLang="zh-CN" dirty="0"/>
              <a:t>、</a:t>
            </a:r>
            <a:r>
              <a:rPr lang="en-US" altLang="zh-CN" i="1" dirty="0"/>
              <a:t>B</a:t>
            </a:r>
            <a:r>
              <a:rPr lang="zh-CN" altLang="zh-CN" dirty="0"/>
              <a:t>物体挂在滑轮组下，若要使它们处于静止状态，则图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14</a:t>
            </a:r>
            <a:r>
              <a:rPr lang="zh-CN" altLang="zh-CN" dirty="0"/>
              <a:t>乙的虚线框内悬挂</a:t>
            </a:r>
            <a:r>
              <a:rPr lang="en-US" altLang="zh-CN" i="1" dirty="0"/>
              <a:t>B</a:t>
            </a:r>
            <a:r>
              <a:rPr lang="zh-CN" altLang="zh-CN" dirty="0"/>
              <a:t>物体的个数是</a:t>
            </a:r>
            <a:r>
              <a:rPr lang="en-US" altLang="zh-CN" dirty="0"/>
              <a:t>(</a:t>
            </a:r>
            <a:r>
              <a:rPr lang="zh-CN" altLang="zh-CN" dirty="0"/>
              <a:t>不计摩擦和滑轮的自重</a:t>
            </a:r>
            <a:r>
              <a:rPr lang="en-US" altLang="zh-CN" dirty="0"/>
              <a:t>)(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A.1</a:t>
            </a:r>
            <a:r>
              <a:rPr lang="zh-CN" altLang="zh-CN" dirty="0"/>
              <a:t>个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B.2</a:t>
            </a:r>
            <a:r>
              <a:rPr lang="zh-CN" altLang="zh-CN" dirty="0"/>
              <a:t>个</a:t>
            </a:r>
          </a:p>
          <a:p>
            <a:pPr marL="0" indent="0">
              <a:buNone/>
            </a:pPr>
            <a:r>
              <a:rPr lang="en-US" altLang="zh-CN" dirty="0"/>
              <a:t>C.3</a:t>
            </a:r>
            <a:r>
              <a:rPr lang="zh-CN" altLang="zh-CN" dirty="0"/>
              <a:t>个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D.4</a:t>
            </a:r>
            <a:r>
              <a:rPr lang="zh-CN" altLang="zh-CN" dirty="0"/>
              <a:t>个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2269126" y="2946141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B</a:t>
            </a:r>
            <a:endParaRPr lang="zh-CN" altLang="en-US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362" y="3595692"/>
            <a:ext cx="3941666" cy="1757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课标与考点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089756" y="2024622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课程标准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89757" y="3493886"/>
            <a:ext cx="17646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+mn-ea"/>
                <a:sym typeface="+mn-ea"/>
              </a:rPr>
              <a:t>核心考点</a:t>
            </a:r>
            <a:endParaRPr lang="en-US" altLang="zh-CN" sz="2800" b="1" dirty="0">
              <a:latin typeface="+mn-ea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092940" y="2564926"/>
            <a:ext cx="69883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了解动滑轮、定滑轮和滑轮组。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19834" y="4098398"/>
            <a:ext cx="69582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楷体" panose="02010609060101010101" pitchFamily="49" charset="-122"/>
                <a:ea typeface="楷体" panose="02010609060101010101" pitchFamily="49" charset="-122"/>
              </a:rPr>
              <a:t>动滑轮和定滑轮、探究两类滑轮的作用、滑轮组。</a:t>
            </a:r>
            <a:endParaRPr lang="zh-CN" altLang="en-US" sz="2800" dirty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7135554" y="4902478"/>
            <a:ext cx="655637" cy="655637"/>
            <a:chOff x="1517331" y="1125257"/>
            <a:chExt cx="2204282" cy="2204282"/>
          </a:xfrm>
        </p:grpSpPr>
        <p:sp>
          <p:nvSpPr>
            <p:cNvPr id="15" name="椭圆 14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6" name="椭圆 15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94262" y="4986793"/>
            <a:ext cx="655637" cy="655637"/>
            <a:chOff x="1517331" y="1125257"/>
            <a:chExt cx="2204282" cy="2204282"/>
          </a:xfrm>
        </p:grpSpPr>
        <p:sp>
          <p:nvSpPr>
            <p:cNvPr id="18" name="椭圆 17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19" name="椭圆 18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0" name="组合 19"/>
          <p:cNvGrpSpPr/>
          <p:nvPr/>
        </p:nvGrpSpPr>
        <p:grpSpPr>
          <a:xfrm>
            <a:off x="7477787" y="5551599"/>
            <a:ext cx="935391" cy="935391"/>
            <a:chOff x="1517331" y="1125257"/>
            <a:chExt cx="2204282" cy="2204282"/>
          </a:xfrm>
        </p:grpSpPr>
        <p:sp>
          <p:nvSpPr>
            <p:cNvPr id="21" name="椭圆 20"/>
            <p:cNvSpPr/>
            <p:nvPr/>
          </p:nvSpPr>
          <p:spPr>
            <a:xfrm>
              <a:off x="1517331" y="1125257"/>
              <a:ext cx="2204282" cy="2204282"/>
            </a:xfrm>
            <a:prstGeom prst="ellipse">
              <a:avLst/>
            </a:prstGeom>
            <a:gradFill>
              <a:gsLst>
                <a:gs pos="0">
                  <a:srgbClr val="EBEBEB"/>
                </a:gs>
                <a:gs pos="100000">
                  <a:srgbClr val="FEFEFE"/>
                </a:gs>
              </a:gsLst>
              <a:lin ang="7530000" scaled="0"/>
            </a:gradFill>
            <a:ln w="12700">
              <a:solidFill>
                <a:schemeClr val="bg1"/>
              </a:solidFill>
            </a:ln>
            <a:effectLst>
              <a:outerShdw blurRad="457200" dist="444500" dir="7800000" sx="89000" sy="89000" algn="tr" rotWithShape="0">
                <a:prstClr val="black">
                  <a:alpha val="3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  <p:sp>
          <p:nvSpPr>
            <p:cNvPr id="22" name="椭圆 21"/>
            <p:cNvSpPr/>
            <p:nvPr/>
          </p:nvSpPr>
          <p:spPr>
            <a:xfrm>
              <a:off x="1719372" y="1327298"/>
              <a:ext cx="1800200" cy="1800200"/>
            </a:xfrm>
            <a:prstGeom prst="ellipse">
              <a:avLst/>
            </a:prstGeom>
            <a:solidFill>
              <a:srgbClr val="2E75B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6743640" y="6067044"/>
            <a:ext cx="452009" cy="452172"/>
            <a:chOff x="1463339" y="1072758"/>
            <a:chExt cx="1546058" cy="1546058"/>
          </a:xfrm>
          <a:effectLst>
            <a:outerShdw blurRad="330200" dist="215900" dir="6900000" sx="71000" sy="71000" algn="t" rotWithShape="0">
              <a:prstClr val="black">
                <a:alpha val="54000"/>
              </a:prstClr>
            </a:outerShdw>
          </a:effectLst>
        </p:grpSpPr>
        <p:sp>
          <p:nvSpPr>
            <p:cNvPr id="24" name="同心圆 23"/>
            <p:cNvSpPr/>
            <p:nvPr/>
          </p:nvSpPr>
          <p:spPr>
            <a:xfrm>
              <a:off x="1463339" y="1072758"/>
              <a:ext cx="1546058" cy="1546058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>
                    <a:lumMod val="95000"/>
                  </a:schemeClr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>
                <a:solidFill>
                  <a:schemeClr val="tx1"/>
                </a:solidFill>
              </a:endParaRPr>
            </a:p>
          </p:txBody>
        </p:sp>
        <p:sp>
          <p:nvSpPr>
            <p:cNvPr id="25" name="椭圆 24"/>
            <p:cNvSpPr/>
            <p:nvPr/>
          </p:nvSpPr>
          <p:spPr>
            <a:xfrm>
              <a:off x="1484232" y="1093651"/>
              <a:ext cx="1504274" cy="1504273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rgbClr val="C5C5C5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7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占位符 2"/>
          <p:cNvSpPr txBox="1"/>
          <p:nvPr/>
        </p:nvSpPr>
        <p:spPr>
          <a:xfrm>
            <a:off x="432486" y="1406062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5.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15</a:t>
            </a:r>
            <a:r>
              <a:rPr lang="zh-CN" altLang="zh-CN" dirty="0"/>
              <a:t>所示，一辆小汽车陷进了泥潭，司机按图示的甲、乙两种方式安装滑轮，均可能将小汽车从泥潭中拉出。你认为甲方式中滑轮的作用是</a:t>
            </a:r>
            <a:r>
              <a:rPr lang="zh-CN" altLang="zh-CN" u="sng" dirty="0"/>
              <a:t>　　　　　　　　</a:t>
            </a:r>
            <a:r>
              <a:rPr lang="en-US" altLang="zh-CN" u="sng" dirty="0"/>
              <a:t> </a:t>
            </a:r>
            <a:r>
              <a:rPr lang="zh-CN" altLang="zh-CN" dirty="0"/>
              <a:t>；设两种方式将汽车拉出的最小力的大小分别是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、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；则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u="sng" dirty="0"/>
              <a:t>　　　　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＞</a:t>
            </a:r>
            <a:r>
              <a:rPr lang="en-US" altLang="zh-CN" dirty="0"/>
              <a:t>”“</a:t>
            </a:r>
            <a:r>
              <a:rPr lang="zh-CN" altLang="zh-CN" dirty="0"/>
              <a:t>＜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＝</a:t>
            </a:r>
            <a:r>
              <a:rPr lang="en-US" altLang="zh-CN" dirty="0"/>
              <a:t>”)</a:t>
            </a:r>
            <a:r>
              <a:rPr lang="zh-CN" altLang="zh-CN" dirty="0"/>
              <a:t>；如按图乙方式，人拉绳头移动了</a:t>
            </a:r>
            <a:r>
              <a:rPr lang="en-US" altLang="zh-CN" dirty="0"/>
              <a:t>0.5 m</a:t>
            </a:r>
            <a:r>
              <a:rPr lang="zh-CN" altLang="zh-CN" dirty="0"/>
              <a:t>，那么小汽车被拉动了</a:t>
            </a:r>
            <a:r>
              <a:rPr lang="zh-CN" altLang="zh-CN" u="sng" dirty="0"/>
              <a:t>　　　　</a:t>
            </a:r>
            <a:r>
              <a:rPr lang="en-US" altLang="zh-CN" dirty="0"/>
              <a:t>m</a:t>
            </a:r>
            <a:r>
              <a:rPr lang="zh-CN" altLang="zh-CN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3" name="矩形 12"/>
          <p:cNvSpPr/>
          <p:nvPr/>
        </p:nvSpPr>
        <p:spPr>
          <a:xfrm>
            <a:off x="978708" y="2522254"/>
            <a:ext cx="270939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改变拉力的方向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1719" y="4335746"/>
            <a:ext cx="4652078" cy="1885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矩形 13"/>
          <p:cNvSpPr/>
          <p:nvPr/>
        </p:nvSpPr>
        <p:spPr>
          <a:xfrm>
            <a:off x="5860014" y="2889755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&gt;</a:t>
            </a:r>
            <a:endParaRPr lang="zh-CN" altLang="en-US" dirty="0"/>
          </a:p>
        </p:txBody>
      </p:sp>
      <p:sp>
        <p:nvSpPr>
          <p:cNvPr id="15" name="矩形 14"/>
          <p:cNvSpPr/>
          <p:nvPr/>
        </p:nvSpPr>
        <p:spPr>
          <a:xfrm>
            <a:off x="5241896" y="3676941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/>
              </a:rPr>
              <a:t>0.25</a:t>
            </a:r>
            <a:endParaRPr lang="zh-CN" altLang="en-US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6.</a:t>
            </a:r>
            <a:r>
              <a:rPr lang="zh-CN" altLang="zh-CN" dirty="0"/>
              <a:t>用图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16</a:t>
            </a:r>
            <a:r>
              <a:rPr lang="zh-CN" altLang="zh-CN" dirty="0"/>
              <a:t>所示的滑轮组提起重</a:t>
            </a:r>
            <a:r>
              <a:rPr lang="en-US" altLang="zh-CN" dirty="0"/>
              <a:t>300 N</a:t>
            </a:r>
            <a:r>
              <a:rPr lang="zh-CN" altLang="zh-CN" dirty="0"/>
              <a:t>的重物，不计滑轮重和摩擦，需施加</a:t>
            </a:r>
            <a:r>
              <a:rPr lang="zh-CN" altLang="zh-CN" u="sng" dirty="0"/>
              <a:t>　　　　　</a:t>
            </a:r>
            <a:r>
              <a:rPr lang="en-US" altLang="zh-CN" dirty="0"/>
              <a:t>N</a:t>
            </a:r>
            <a:r>
              <a:rPr lang="zh-CN" altLang="zh-CN" dirty="0"/>
              <a:t>的拉力，重物上升</a:t>
            </a:r>
            <a:r>
              <a:rPr lang="en-US" altLang="zh-CN" dirty="0"/>
              <a:t>1 m</a:t>
            </a:r>
            <a:r>
              <a:rPr lang="zh-CN" altLang="zh-CN" dirty="0"/>
              <a:t>，绳的自由端拉动</a:t>
            </a:r>
            <a:r>
              <a:rPr lang="zh-CN" altLang="zh-CN" u="sng" dirty="0"/>
              <a:t>　　　　</a:t>
            </a:r>
            <a:r>
              <a:rPr lang="en-US" altLang="zh-CN" dirty="0"/>
              <a:t>m</a:t>
            </a:r>
            <a:r>
              <a:rPr lang="zh-CN" altLang="zh-CN" dirty="0"/>
              <a:t>。若动滑轮重</a:t>
            </a:r>
            <a:r>
              <a:rPr lang="en-US" altLang="zh-CN" dirty="0"/>
              <a:t>15 N</a:t>
            </a:r>
            <a:r>
              <a:rPr lang="zh-CN" altLang="zh-CN" dirty="0"/>
              <a:t>，则拉绳的力需要</a:t>
            </a:r>
            <a:r>
              <a:rPr lang="zh-CN" altLang="zh-CN" u="sng" dirty="0"/>
              <a:t>　　　　</a:t>
            </a:r>
            <a:r>
              <a:rPr lang="en-US" altLang="zh-CN" dirty="0"/>
              <a:t>N</a:t>
            </a:r>
            <a:r>
              <a:rPr lang="zh-CN" altLang="zh-CN" dirty="0"/>
              <a:t>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878122" y="1751298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100</a:t>
            </a:r>
            <a:endParaRPr lang="zh-CN" altLang="en-US" b="1" dirty="0"/>
          </a:p>
        </p:txBody>
      </p:sp>
      <p:sp>
        <p:nvSpPr>
          <p:cNvPr id="18" name="矩形 17"/>
          <p:cNvSpPr/>
          <p:nvPr/>
        </p:nvSpPr>
        <p:spPr>
          <a:xfrm>
            <a:off x="5419296" y="2172821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3</a:t>
            </a:r>
            <a:endParaRPr lang="zh-CN" altLang="en-US" b="1" dirty="0"/>
          </a:p>
        </p:txBody>
      </p:sp>
      <p:sp>
        <p:nvSpPr>
          <p:cNvPr id="19" name="矩形 18"/>
          <p:cNvSpPr/>
          <p:nvPr/>
        </p:nvSpPr>
        <p:spPr>
          <a:xfrm>
            <a:off x="4696021" y="2548291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105</a:t>
            </a:r>
            <a:endParaRPr lang="zh-CN" altLang="en-US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08" y="3273000"/>
            <a:ext cx="806214" cy="248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7.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17</a:t>
            </a:r>
            <a:r>
              <a:rPr lang="zh-CN" altLang="zh-CN" dirty="0"/>
              <a:t>所示中，汽车的方向盘和安装在井口打水用的辘轳都是轮轴。如果要使方向盘的操作更省力，应该把方向盘做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大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小</a:t>
            </a:r>
            <a:r>
              <a:rPr lang="en-US" altLang="zh-CN" dirty="0"/>
              <a:t>”)</a:t>
            </a:r>
            <a:r>
              <a:rPr lang="zh-CN" altLang="zh-CN" dirty="0"/>
              <a:t>一些；如果要使通过辘轳打水更省力一些，应该把辘轳缠绕绳子的轴做</a:t>
            </a:r>
            <a:r>
              <a:rPr lang="zh-CN" altLang="zh-CN" u="sng" dirty="0"/>
              <a:t>　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粗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细</a:t>
            </a:r>
            <a:r>
              <a:rPr lang="en-US" altLang="zh-CN" dirty="0"/>
              <a:t>”)</a:t>
            </a:r>
            <a:r>
              <a:rPr lang="zh-CN" altLang="zh-CN" dirty="0"/>
              <a:t>一些。</a:t>
            </a:r>
          </a:p>
        </p:txBody>
      </p:sp>
      <p:sp>
        <p:nvSpPr>
          <p:cNvPr id="15" name="矩形 14"/>
          <p:cNvSpPr/>
          <p:nvPr/>
        </p:nvSpPr>
        <p:spPr>
          <a:xfrm>
            <a:off x="4363178" y="2107356"/>
            <a:ext cx="5645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大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3734171" y="2900412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细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951" y="4018524"/>
            <a:ext cx="4904882" cy="168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课后巩固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05592" y="1408875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8.</a:t>
            </a:r>
            <a:r>
              <a:rPr lang="zh-CN" altLang="zh-CN" dirty="0"/>
              <a:t>按要求进行滑轮组绕线。</a:t>
            </a:r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一个工人站在地面上，使用如图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18</a:t>
            </a:r>
            <a:r>
              <a:rPr lang="zh-CN" altLang="zh-CN" dirty="0"/>
              <a:t>甲所示的滑轮组将重物从地面提升到楼顶，要求绳子的自由端要向下拉，请你用笔画代替绳子，画出滑轮组最省力的绕绳方法。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请画出图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18</a:t>
            </a:r>
            <a:r>
              <a:rPr lang="zh-CN" altLang="zh-CN" dirty="0"/>
              <a:t>乙中最省力的绕绳方法。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92" y="4257712"/>
            <a:ext cx="3516198" cy="213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92" y="4287208"/>
            <a:ext cx="963243" cy="181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420" y="4467510"/>
            <a:ext cx="624243" cy="1638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9" r:link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143" y="4255370"/>
            <a:ext cx="722319" cy="1850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4447143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1.</a:t>
            </a:r>
            <a:r>
              <a:rPr lang="zh-CN" altLang="zh-CN" sz="2800" dirty="0"/>
              <a:t>如图</a:t>
            </a:r>
            <a:r>
              <a:rPr lang="en-US" altLang="zh-CN" sz="2800" dirty="0"/>
              <a:t>6.6</a:t>
            </a:r>
            <a:r>
              <a:rPr lang="zh-CN" altLang="zh-CN" sz="2800" dirty="0"/>
              <a:t>－</a:t>
            </a:r>
            <a:r>
              <a:rPr lang="en-US" altLang="zh-CN" sz="2800" dirty="0"/>
              <a:t>19</a:t>
            </a:r>
            <a:r>
              <a:rPr lang="zh-CN" altLang="zh-CN" sz="2800" dirty="0"/>
              <a:t>所示，在水平拉力</a:t>
            </a:r>
            <a:r>
              <a:rPr lang="en-US" altLang="zh-CN" sz="2800" i="1" dirty="0"/>
              <a:t>F</a:t>
            </a:r>
            <a:r>
              <a:rPr lang="zh-CN" altLang="zh-CN" sz="2800" dirty="0"/>
              <a:t>的作用下，物体</a:t>
            </a:r>
            <a:r>
              <a:rPr lang="en-US" altLang="zh-CN" sz="2800" i="1" dirty="0"/>
              <a:t>A</a:t>
            </a:r>
            <a:r>
              <a:rPr lang="zh-CN" altLang="zh-CN" sz="2800" dirty="0"/>
              <a:t>匀速向右滑动时，弹簧测力计示数为</a:t>
            </a:r>
            <a:r>
              <a:rPr lang="en-US" altLang="zh-CN" sz="2800" dirty="0"/>
              <a:t>10 N</a:t>
            </a:r>
            <a:r>
              <a:rPr lang="zh-CN" altLang="zh-CN" sz="2800" dirty="0"/>
              <a:t>，不计滑轮重及滑轮与绳之间摩擦，则水平拉力</a:t>
            </a:r>
            <a:r>
              <a:rPr lang="en-US" altLang="zh-CN" sz="2800" i="1" dirty="0"/>
              <a:t>F</a:t>
            </a:r>
            <a:r>
              <a:rPr lang="zh-CN" altLang="zh-CN" sz="2800" dirty="0"/>
              <a:t>和物体</a:t>
            </a:r>
            <a:r>
              <a:rPr lang="en-US" altLang="zh-CN" sz="2800" i="1" dirty="0"/>
              <a:t>A</a:t>
            </a:r>
            <a:r>
              <a:rPr lang="zh-CN" altLang="zh-CN" sz="2800" dirty="0"/>
              <a:t>与水平面之间的摩擦力</a:t>
            </a:r>
            <a:r>
              <a:rPr lang="en-US" altLang="zh-CN" sz="2800" i="1" dirty="0"/>
              <a:t>f</a:t>
            </a:r>
            <a:r>
              <a:rPr lang="en-US" altLang="zh-CN" sz="2800" dirty="0"/>
              <a:t> </a:t>
            </a:r>
            <a:r>
              <a:rPr lang="zh-CN" altLang="zh-CN" sz="2800" dirty="0"/>
              <a:t>的大小分别是</a:t>
            </a:r>
            <a:r>
              <a:rPr lang="en-US" altLang="zh-CN" sz="2800" dirty="0"/>
              <a:t>(</a:t>
            </a:r>
            <a:r>
              <a:rPr lang="zh-CN" altLang="zh-CN" sz="2800" dirty="0"/>
              <a:t>　　</a:t>
            </a:r>
            <a:r>
              <a:rPr lang="en-US" altLang="zh-CN" sz="2800" dirty="0"/>
              <a:t>)</a:t>
            </a:r>
          </a:p>
          <a:p>
            <a:pPr marL="0" indent="0">
              <a:buNone/>
            </a:pPr>
            <a:endParaRPr lang="en-US" altLang="zh-CN" sz="2800" dirty="0"/>
          </a:p>
          <a:p>
            <a:pPr marL="0" indent="0">
              <a:buNone/>
            </a:pPr>
            <a:endParaRPr lang="en-US" altLang="zh-CN" sz="2800" dirty="0"/>
          </a:p>
          <a:p>
            <a:pPr marL="0" indent="0">
              <a:buNone/>
            </a:pPr>
            <a:endParaRPr lang="en-US" altLang="zh-CN" sz="2800" dirty="0"/>
          </a:p>
          <a:p>
            <a:pPr marL="0" indent="0">
              <a:buNone/>
            </a:pPr>
            <a:r>
              <a:rPr lang="en-US" altLang="zh-CN" sz="2800" dirty="0"/>
              <a:t>A.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20 N</a:t>
            </a:r>
            <a:r>
              <a:rPr lang="zh-CN" altLang="zh-CN" sz="2800" dirty="0"/>
              <a:t>，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20 N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B.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10 N</a:t>
            </a:r>
            <a:r>
              <a:rPr lang="zh-CN" altLang="zh-CN" sz="2800" dirty="0"/>
              <a:t>，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20 N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C.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20 N</a:t>
            </a:r>
            <a:r>
              <a:rPr lang="zh-CN" altLang="zh-CN" sz="2800" dirty="0"/>
              <a:t>，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10 N</a:t>
            </a:r>
            <a:endParaRPr lang="zh-CN" altLang="zh-CN" sz="2800" dirty="0"/>
          </a:p>
          <a:p>
            <a:pPr marL="0" indent="0">
              <a:buNone/>
            </a:pPr>
            <a:r>
              <a:rPr lang="en-US" altLang="zh-CN" sz="2800" dirty="0"/>
              <a:t>D.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10 N</a:t>
            </a:r>
            <a:r>
              <a:rPr lang="zh-CN" altLang="zh-CN" sz="2800" dirty="0"/>
              <a:t>，</a:t>
            </a:r>
            <a:r>
              <a:rPr lang="en-US" altLang="zh-CN" sz="2800" i="1" dirty="0"/>
              <a:t>f</a:t>
            </a:r>
            <a:r>
              <a:rPr lang="zh-CN" altLang="zh-CN" sz="2800" dirty="0"/>
              <a:t>＝</a:t>
            </a:r>
            <a:r>
              <a:rPr lang="en-US" altLang="zh-CN" sz="2800" dirty="0"/>
              <a:t>10 N</a:t>
            </a:r>
            <a:endParaRPr lang="zh-CN" altLang="zh-CN" sz="2800" dirty="0"/>
          </a:p>
          <a:p>
            <a:pPr marL="0" indent="0">
              <a:buNone/>
            </a:pP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800" dirty="0"/>
          </a:p>
        </p:txBody>
      </p:sp>
      <p:sp>
        <p:nvSpPr>
          <p:cNvPr id="12" name="矩形 11"/>
          <p:cNvSpPr/>
          <p:nvPr/>
        </p:nvSpPr>
        <p:spPr>
          <a:xfrm>
            <a:off x="6317245" y="25887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</a:rPr>
              <a:t>A</a:t>
            </a:r>
            <a:endParaRPr lang="zh-CN" altLang="en-US" b="1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8078" y="3084800"/>
            <a:ext cx="3754217" cy="11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18578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2.</a:t>
            </a:r>
            <a:r>
              <a:rPr lang="zh-CN" altLang="zh-CN" sz="2800" dirty="0"/>
              <a:t>如图</a:t>
            </a:r>
            <a:r>
              <a:rPr lang="en-US" altLang="zh-CN" sz="2800" dirty="0"/>
              <a:t>6.6</a:t>
            </a:r>
            <a:r>
              <a:rPr lang="zh-CN" altLang="zh-CN" sz="2800" dirty="0"/>
              <a:t>－</a:t>
            </a:r>
            <a:r>
              <a:rPr lang="en-US" altLang="zh-CN" sz="2800" dirty="0"/>
              <a:t>20</a:t>
            </a:r>
            <a:r>
              <a:rPr lang="zh-CN" altLang="zh-CN" sz="2800" dirty="0"/>
              <a:t>为家庭手摇升降晾衣架结构图，绳子的尾端绕在一个固定在墙壁的旋轮上，当逆时针摇动旋轮手柄时，横梁上升。假设衣服和晾衣架</a:t>
            </a:r>
            <a:r>
              <a:rPr lang="en-US" altLang="zh-CN" sz="2800" dirty="0"/>
              <a:t>(</a:t>
            </a:r>
            <a:r>
              <a:rPr lang="zh-CN" altLang="zh-CN" sz="2800" dirty="0"/>
              <a:t>含动滑轮</a:t>
            </a:r>
            <a:r>
              <a:rPr lang="en-US" altLang="zh-CN" sz="2800" dirty="0"/>
              <a:t>)</a:t>
            </a:r>
            <a:r>
              <a:rPr lang="zh-CN" altLang="zh-CN" sz="2800" dirty="0"/>
              <a:t>等的总重是</a:t>
            </a:r>
            <a:r>
              <a:rPr lang="en-US" altLang="zh-CN" sz="2800" dirty="0"/>
              <a:t>40 N</a:t>
            </a:r>
            <a:r>
              <a:rPr lang="zh-CN" altLang="zh-CN" sz="2800" dirty="0"/>
              <a:t>，则静止时绳子拉力是</a:t>
            </a:r>
            <a:r>
              <a:rPr lang="zh-CN" altLang="zh-CN" sz="2800" u="sng" dirty="0"/>
              <a:t>　</a:t>
            </a:r>
            <a:r>
              <a:rPr lang="en-US" altLang="zh-CN" sz="2800" u="sng" dirty="0"/>
              <a:t>      </a:t>
            </a:r>
            <a:r>
              <a:rPr lang="en-US" altLang="zh-CN" sz="2800" dirty="0"/>
              <a:t>N</a:t>
            </a:r>
          </a:p>
          <a:p>
            <a:pPr marL="0" indent="0">
              <a:buNone/>
            </a:pPr>
            <a:r>
              <a:rPr lang="en-US" altLang="zh-CN" sz="2800" dirty="0"/>
              <a:t>(</a:t>
            </a:r>
            <a:r>
              <a:rPr lang="zh-CN" altLang="zh-CN" sz="2800" dirty="0"/>
              <a:t>各种摩擦力忽略不计</a:t>
            </a:r>
            <a:r>
              <a:rPr lang="en-US" altLang="zh-CN" sz="2800" dirty="0"/>
              <a:t>)</a:t>
            </a:r>
            <a:r>
              <a:rPr lang="zh-CN" altLang="zh-CN" sz="2800" dirty="0"/>
              <a:t>；要使晾衣架的横梁上升</a:t>
            </a:r>
            <a:r>
              <a:rPr lang="en-US" altLang="zh-CN" sz="2800" dirty="0"/>
              <a:t>1 m</a:t>
            </a:r>
            <a:r>
              <a:rPr lang="zh-CN" altLang="zh-CN" sz="2800" dirty="0"/>
              <a:t>，则绕进旋轮上的绳子长度是</a:t>
            </a:r>
            <a:r>
              <a:rPr lang="zh-CN" altLang="zh-CN" sz="2800" u="sng" dirty="0"/>
              <a:t>　　　</a:t>
            </a:r>
            <a:r>
              <a:rPr lang="en-US" altLang="zh-CN" sz="2800" dirty="0"/>
              <a:t>m</a:t>
            </a:r>
            <a:r>
              <a:rPr lang="zh-CN" altLang="zh-CN" sz="2800" dirty="0"/>
              <a:t>；在晾衣架中，滑轮丁属于</a:t>
            </a:r>
            <a:r>
              <a:rPr lang="zh-CN" altLang="zh-CN" sz="2800" u="sng" dirty="0"/>
              <a:t>　　　　</a:t>
            </a:r>
            <a:r>
              <a:rPr lang="zh-CN" altLang="zh-CN" sz="2800" dirty="0"/>
              <a:t>滑轮。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7514085" y="2562257"/>
            <a:ext cx="5469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10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181337" y="3429000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4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715942" y="3816510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动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383" y="4613443"/>
            <a:ext cx="3702344" cy="1691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18578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3.</a:t>
            </a:r>
            <a:r>
              <a:rPr lang="zh-CN" altLang="zh-CN" sz="2800" dirty="0"/>
              <a:t>小方同学在</a:t>
            </a:r>
            <a:r>
              <a:rPr lang="en-US" altLang="zh-CN" sz="2800" dirty="0"/>
              <a:t>“</a:t>
            </a:r>
            <a:r>
              <a:rPr lang="zh-CN" altLang="zh-CN" sz="2800" dirty="0"/>
              <a:t>探究定滑轮和动滑轮特点</a:t>
            </a:r>
            <a:r>
              <a:rPr lang="en-US" altLang="zh-CN" sz="2800" dirty="0"/>
              <a:t>”</a:t>
            </a:r>
            <a:r>
              <a:rPr lang="zh-CN" altLang="zh-CN" sz="2800" dirty="0"/>
              <a:t>的实验中，装置如图</a:t>
            </a:r>
            <a:r>
              <a:rPr lang="en-US" altLang="zh-CN" sz="2800" dirty="0"/>
              <a:t>6.6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所示。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0704" y="2538618"/>
            <a:ext cx="3455141" cy="2806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18578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(1)</a:t>
            </a:r>
            <a:r>
              <a:rPr lang="zh-CN" altLang="zh-CN" sz="2800" dirty="0"/>
              <a:t>小方在测量钩码重力前，除了观察弹簧测力计的量程和分度值外，还应将测力计在</a:t>
            </a:r>
            <a:r>
              <a:rPr lang="zh-CN" altLang="zh-CN" sz="2800" u="sng" dirty="0"/>
              <a:t>　　　　　</a:t>
            </a:r>
            <a:r>
              <a:rPr lang="zh-CN" altLang="zh-CN" sz="2800" dirty="0"/>
              <a:t>方向调零。测量钩码重力时，应将钩码挂在弹簧测力计下如图</a:t>
            </a:r>
            <a:r>
              <a:rPr lang="en-US" altLang="zh-CN" sz="2800" dirty="0"/>
              <a:t>6.6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甲所示，并让它处于</a:t>
            </a:r>
            <a:r>
              <a:rPr lang="zh-CN" altLang="zh-CN" sz="2800" u="sng" dirty="0"/>
              <a:t>　　　　　</a:t>
            </a:r>
            <a:r>
              <a:rPr lang="zh-CN" altLang="zh-CN" sz="2800" dirty="0"/>
              <a:t>状态，这时弹簧测力计的示数大小就等于钩码的重力大小。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(2)</a:t>
            </a:r>
            <a:r>
              <a:rPr lang="zh-CN" altLang="zh-CN" sz="2800" dirty="0"/>
              <a:t>在探究定滑轮特点时，小方按照如图</a:t>
            </a:r>
            <a:r>
              <a:rPr lang="en-US" altLang="zh-CN" sz="2800" dirty="0"/>
              <a:t>6.6</a:t>
            </a:r>
            <a:r>
              <a:rPr lang="zh-CN" altLang="zh-CN" sz="2800" dirty="0"/>
              <a:t>－</a:t>
            </a:r>
            <a:r>
              <a:rPr lang="en-US" altLang="zh-CN" sz="2800" dirty="0"/>
              <a:t>21</a:t>
            </a:r>
            <a:r>
              <a:rPr lang="zh-CN" altLang="zh-CN" sz="2800" dirty="0"/>
              <a:t>乙所示操作，觉得读数不太方便，于是把测力计倒过来，即测力计吊环系在拉绳上，用手拉挂钩，测力计的示数会</a:t>
            </a:r>
            <a:r>
              <a:rPr lang="zh-CN" altLang="zh-CN" sz="2800" u="sng" dirty="0"/>
              <a:t>　　　　　</a:t>
            </a:r>
            <a:r>
              <a:rPr lang="en-US" altLang="zh-CN" sz="2800" dirty="0"/>
              <a:t>(</a:t>
            </a:r>
            <a:r>
              <a:rPr lang="zh-CN" altLang="zh-CN" sz="2800" dirty="0"/>
              <a:t>选填</a:t>
            </a:r>
            <a:r>
              <a:rPr lang="en-US" altLang="zh-CN" sz="2800" dirty="0"/>
              <a:t>“</a:t>
            </a:r>
            <a:r>
              <a:rPr lang="zh-CN" altLang="zh-CN" sz="2800" dirty="0"/>
              <a:t>变大</a:t>
            </a:r>
            <a:r>
              <a:rPr lang="en-US" altLang="zh-CN" sz="2800" dirty="0"/>
              <a:t>”“</a:t>
            </a:r>
            <a:r>
              <a:rPr lang="zh-CN" altLang="zh-CN" sz="2800" dirty="0"/>
              <a:t>变小</a:t>
            </a:r>
            <a:r>
              <a:rPr lang="en-US" altLang="zh-CN" sz="2800" dirty="0"/>
              <a:t>”</a:t>
            </a:r>
            <a:r>
              <a:rPr lang="zh-CN" altLang="zh-CN" sz="2800" dirty="0"/>
              <a:t>或</a:t>
            </a:r>
            <a:r>
              <a:rPr lang="en-US" altLang="zh-CN" sz="2800" dirty="0"/>
              <a:t>“</a:t>
            </a:r>
            <a:r>
              <a:rPr lang="zh-CN" altLang="zh-CN" sz="2800" dirty="0"/>
              <a:t>不变</a:t>
            </a:r>
            <a:r>
              <a:rPr lang="en-US" altLang="zh-CN" sz="2800" dirty="0"/>
              <a:t>”)</a:t>
            </a:r>
            <a:r>
              <a:rPr lang="zh-CN" altLang="zh-CN" sz="2800" dirty="0"/>
              <a:t>，其理由是</a:t>
            </a:r>
            <a:r>
              <a:rPr lang="en-US" altLang="zh-CN" sz="2800" u="sng" dirty="0"/>
              <a:t>                                                                    </a:t>
            </a:r>
            <a:r>
              <a:rPr lang="zh-CN" altLang="zh-CN" sz="28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6345261" y="187701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竖直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345261" y="2704312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静止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137683" y="4983025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变小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2381987" y="5396474"/>
            <a:ext cx="41520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测力计本身受重力的作用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18578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altLang="zh-CN" sz="2800" dirty="0"/>
              <a:t>(3)</a:t>
            </a:r>
            <a:r>
              <a:rPr lang="zh-CN" altLang="en-US" sz="2800" dirty="0"/>
              <a:t>在探究动滑轮特点时，小方按照如图</a:t>
            </a:r>
            <a:r>
              <a:rPr lang="en-US" altLang="zh-CN" sz="2800" dirty="0"/>
              <a:t>6.6</a:t>
            </a:r>
            <a:r>
              <a:rPr lang="zh-CN" altLang="en-US" sz="2800" dirty="0"/>
              <a:t>－</a:t>
            </a:r>
            <a:r>
              <a:rPr lang="en-US" altLang="zh-CN" sz="2800" dirty="0"/>
              <a:t>21</a:t>
            </a:r>
            <a:r>
              <a:rPr lang="zh-CN" altLang="en-US" sz="2800" dirty="0"/>
              <a:t>丙所示操作，记录数据如下表。分析数据发现，测力计的示数</a:t>
            </a:r>
            <a:r>
              <a:rPr lang="en-US" altLang="zh-CN" sz="2800" i="1" dirty="0"/>
              <a:t>F</a:t>
            </a:r>
            <a:r>
              <a:rPr lang="zh-CN" altLang="en-US" sz="2800" dirty="0"/>
              <a:t>大于物重</a:t>
            </a:r>
            <a:r>
              <a:rPr lang="en-US" altLang="zh-CN" sz="2800" i="1" dirty="0"/>
              <a:t>G</a:t>
            </a:r>
            <a:r>
              <a:rPr lang="zh-CN" altLang="en-US" sz="2800" dirty="0"/>
              <a:t>的一半，其原因是</a:t>
            </a:r>
            <a:r>
              <a:rPr lang="zh-CN" altLang="en-US" sz="2800" u="sng" dirty="0"/>
              <a:t>　                   </a:t>
            </a:r>
            <a:r>
              <a:rPr lang="zh-CN" altLang="en-US" sz="2800" dirty="0"/>
              <a:t>，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 dirty="0"/>
              <a:t>请给出减小此差异的建议</a:t>
            </a:r>
            <a:r>
              <a:rPr lang="zh-CN" altLang="en-US" sz="2800" u="sng" dirty="0"/>
              <a:t>　                                          </a:t>
            </a:r>
            <a:r>
              <a:rPr lang="zh-CN" altLang="en-US" sz="2800" dirty="0"/>
              <a:t>。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zh-CN" altLang="en-US" sz="2600" u="sng" dirty="0"/>
              <a:t>                                                    </a:t>
            </a:r>
            <a:r>
              <a:rPr lang="zh-CN" altLang="en-US" sz="2600" dirty="0"/>
              <a:t>。</a:t>
            </a: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b="1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altLang="zh-CN" sz="2600" dirty="0"/>
          </a:p>
        </p:txBody>
      </p:sp>
      <p:sp>
        <p:nvSpPr>
          <p:cNvPr id="12" name="矩形 11"/>
          <p:cNvSpPr/>
          <p:nvPr/>
        </p:nvSpPr>
        <p:spPr>
          <a:xfrm>
            <a:off x="6135947" y="2353735"/>
            <a:ext cx="26597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rgbClr val="FF0000"/>
                </a:solidFill>
                <a:ea typeface="楷体" panose="02010609060101010101" pitchFamily="49" charset="-122"/>
              </a:rPr>
              <a:t>动滑轮本身有重力</a:t>
            </a:r>
            <a:endParaRPr lang="zh-CN" altLang="en-US" sz="1600" b="1" dirty="0"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298923" y="2836688"/>
            <a:ext cx="86302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                                                 将动滑轮的重力计算在</a:t>
            </a:r>
            <a:endParaRPr lang="en-US" altLang="zh-CN" sz="2800" b="1" dirty="0">
              <a:solidFill>
                <a:srgbClr val="FF0000"/>
              </a:solidFill>
              <a:ea typeface="楷体" panose="02010609060101010101" pitchFamily="49" charset="-122"/>
            </a:endParaRPr>
          </a:p>
          <a:p>
            <a:r>
              <a:rPr lang="zh-CN" altLang="en-US" sz="2800" b="1" dirty="0">
                <a:solidFill>
                  <a:srgbClr val="FF0000"/>
                </a:solidFill>
                <a:ea typeface="楷体" panose="02010609060101010101" pitchFamily="49" charset="-122"/>
              </a:rPr>
              <a:t>    提升的物体的重力里</a:t>
            </a:r>
            <a:endParaRPr lang="zh-CN" altLang="en-US" b="1" dirty="0"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73" y="3889419"/>
            <a:ext cx="8202841" cy="22897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培优提升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占位符 2"/>
          <p:cNvSpPr txBox="1"/>
          <p:nvPr/>
        </p:nvSpPr>
        <p:spPr>
          <a:xfrm>
            <a:off x="432486" y="1444610"/>
            <a:ext cx="8229600" cy="5464060"/>
          </a:xfrm>
          <a:prstGeom prst="rect">
            <a:avLst/>
          </a:prstGeom>
        </p:spPr>
        <p:txBody>
          <a:bodyPr>
            <a:noAutofit/>
          </a:bodyPr>
          <a:lstStyle>
            <a:lvl1pPr marL="182245" indent="-182245" algn="l" defTabSz="728345" rtl="0" eaLnBrk="1" latinLnBrk="0" hangingPunct="1">
              <a:lnSpc>
                <a:spcPct val="90000"/>
              </a:lnSpc>
              <a:spcBef>
                <a:spcPts val="795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461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05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744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3830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02790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6664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73113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95625" indent="-182245" algn="l" defTabSz="728345" rtl="0" eaLnBrk="1" latinLnBrk="0" hangingPunct="1">
              <a:lnSpc>
                <a:spcPct val="90000"/>
              </a:lnSpc>
              <a:spcBef>
                <a:spcPts val="4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sz="2800" dirty="0"/>
              <a:t>(4)</a:t>
            </a:r>
            <a:r>
              <a:rPr lang="zh-CN" altLang="zh-CN" sz="2800" dirty="0"/>
              <a:t>小方最终得出正确的实验结论：使用动滑轮可以</a:t>
            </a:r>
            <a:r>
              <a:rPr lang="zh-CN" altLang="zh-CN" sz="2800" u="sng" dirty="0"/>
              <a:t>　　　　　　</a:t>
            </a:r>
            <a:r>
              <a:rPr lang="zh-CN" altLang="zh-CN" sz="2800" dirty="0"/>
              <a:t>，但不能改变</a:t>
            </a:r>
            <a:r>
              <a:rPr lang="zh-CN" altLang="zh-CN" sz="2800" u="sng" dirty="0"/>
              <a:t>　　　　　　</a:t>
            </a:r>
            <a:r>
              <a:rPr lang="zh-CN" altLang="zh-CN" sz="2800" dirty="0"/>
              <a:t>，而且费</a:t>
            </a:r>
            <a:r>
              <a:rPr lang="zh-CN" altLang="zh-CN" sz="2800" u="sng" dirty="0"/>
              <a:t>　　　　　　</a:t>
            </a:r>
            <a:r>
              <a:rPr lang="zh-CN" altLang="zh-CN" sz="2800" dirty="0"/>
              <a:t>。</a:t>
            </a:r>
          </a:p>
        </p:txBody>
      </p:sp>
      <p:sp>
        <p:nvSpPr>
          <p:cNvPr id="12" name="矩形 11"/>
          <p:cNvSpPr/>
          <p:nvPr/>
        </p:nvSpPr>
        <p:spPr>
          <a:xfrm>
            <a:off x="1377453" y="1776230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省力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5393930" y="1762669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力的方向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31182" y="2154699"/>
            <a:ext cx="9060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距离</a:t>
            </a:r>
            <a:endParaRPr lang="zh-CN" altLang="en-US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TextBox 3"/>
          <p:cNvSpPr txBox="1"/>
          <p:nvPr/>
        </p:nvSpPr>
        <p:spPr>
          <a:xfrm>
            <a:off x="156857" y="1568294"/>
            <a:ext cx="1627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dirty="0" smtClean="0">
                <a:solidFill>
                  <a:srgbClr val="FF0000"/>
                </a:solidFill>
              </a:rPr>
              <a:t>认识滑轮</a:t>
            </a:r>
            <a:endParaRPr lang="zh-CN" altLang="en-US" sz="2800" b="1" dirty="0">
              <a:solidFill>
                <a:srgbClr val="FF0000"/>
              </a:solidFill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502525" y="2304316"/>
            <a:ext cx="2349061" cy="4553684"/>
            <a:chOff x="502525" y="2304316"/>
            <a:chExt cx="2349061" cy="4553684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525" y="2304316"/>
              <a:ext cx="2147534" cy="2078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6865" y="4885000"/>
              <a:ext cx="2134721" cy="19730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" name="下箭头 4"/>
            <p:cNvSpPr/>
            <p:nvPr/>
          </p:nvSpPr>
          <p:spPr>
            <a:xfrm>
              <a:off x="1377453" y="4558553"/>
              <a:ext cx="532029" cy="457200"/>
            </a:xfrm>
            <a:prstGeom prst="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3844782" y="1463570"/>
            <a:ext cx="4815124" cy="3133725"/>
            <a:chOff x="3663645" y="1711243"/>
            <a:chExt cx="4815124" cy="3133725"/>
          </a:xfrm>
        </p:grpSpPr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645" y="1711243"/>
              <a:ext cx="2447925" cy="31337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053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29121" y="1711243"/>
              <a:ext cx="1533525" cy="2200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8" name="直接箭头连接符 7"/>
            <p:cNvCxnSpPr/>
            <p:nvPr/>
          </p:nvCxnSpPr>
          <p:spPr>
            <a:xfrm>
              <a:off x="5117004" y="2304316"/>
              <a:ext cx="140482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239040" y="3911518"/>
              <a:ext cx="22397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旗杆的顶部是一个定滑轮</a:t>
              </a:r>
              <a:endParaRPr lang="zh-CN" altLang="en-US" dirty="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3844782" y="4787153"/>
            <a:ext cx="4619625" cy="2081056"/>
            <a:chOff x="3844782" y="4787153"/>
            <a:chExt cx="4619625" cy="2081056"/>
          </a:xfrm>
        </p:grpSpPr>
        <p:pic>
          <p:nvPicPr>
            <p:cNvPr id="2054" name="Picture 6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4782" y="4787153"/>
              <a:ext cx="4619625" cy="1704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7" name="TextBox 36"/>
            <p:cNvSpPr txBox="1"/>
            <p:nvPr/>
          </p:nvSpPr>
          <p:spPr>
            <a:xfrm>
              <a:off x="5068744" y="6221878"/>
              <a:ext cx="16342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 smtClean="0"/>
                <a:t>吊车的前端是一个滑轮组</a:t>
              </a:r>
              <a:endParaRPr lang="zh-CN" altLang="en-US" dirty="0"/>
            </a:p>
          </p:txBody>
        </p:sp>
      </p:grp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自主学习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占位符 2"/>
          <p:cNvSpPr txBox="1"/>
          <p:nvPr/>
        </p:nvSpPr>
        <p:spPr>
          <a:xfrm>
            <a:off x="432486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轴的位置固定不动的滑轮称为</a:t>
            </a:r>
            <a:r>
              <a:rPr lang="zh-CN" altLang="zh-CN" u="sng" dirty="0"/>
              <a:t>　　　　</a:t>
            </a:r>
            <a:r>
              <a:rPr lang="zh-CN" altLang="zh-CN" dirty="0"/>
              <a:t>滑轮；定滑轮的实质是一个</a:t>
            </a:r>
            <a:r>
              <a:rPr lang="zh-CN" altLang="zh-CN" u="sng" dirty="0"/>
              <a:t>　　　　</a:t>
            </a:r>
            <a:r>
              <a:rPr lang="zh-CN" altLang="zh-CN" dirty="0"/>
              <a:t>杠杆，既不省</a:t>
            </a:r>
            <a:r>
              <a:rPr lang="zh-CN" altLang="zh-CN" u="sng" dirty="0"/>
              <a:t>　　　　</a:t>
            </a:r>
            <a:r>
              <a:rPr lang="zh-CN" altLang="zh-CN" dirty="0"/>
              <a:t>，也不省</a:t>
            </a:r>
            <a:r>
              <a:rPr lang="zh-CN" altLang="zh-CN" u="sng" dirty="0"/>
              <a:t>　　　　</a:t>
            </a:r>
            <a:r>
              <a:rPr lang="zh-CN" altLang="zh-CN" dirty="0"/>
              <a:t>，但可以改变拉力的</a:t>
            </a:r>
            <a:r>
              <a:rPr lang="zh-CN" altLang="zh-CN" u="sng" dirty="0"/>
              <a:t>　　　　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轴的位置随被拉物体一起运动的滑轮称为</a:t>
            </a:r>
            <a:r>
              <a:rPr lang="zh-CN" altLang="zh-CN" u="sng" dirty="0"/>
              <a:t>　</a:t>
            </a:r>
            <a:r>
              <a:rPr lang="en-US" altLang="zh-CN" u="sng" dirty="0"/>
              <a:t>   </a:t>
            </a:r>
            <a:r>
              <a:rPr lang="zh-CN" altLang="zh-CN" u="sng" dirty="0"/>
              <a:t>　</a:t>
            </a:r>
            <a:r>
              <a:rPr lang="zh-CN" altLang="zh-CN" dirty="0"/>
              <a:t>滑轮，其实质是一个动力臂是阻力臂</a:t>
            </a:r>
            <a:r>
              <a:rPr lang="zh-CN" altLang="zh-CN" u="sng" dirty="0"/>
              <a:t>　　　　</a:t>
            </a:r>
            <a:r>
              <a:rPr lang="zh-CN" altLang="zh-CN" dirty="0"/>
              <a:t>倍的</a:t>
            </a:r>
          </a:p>
          <a:p>
            <a:pPr marL="0" indent="0">
              <a:buNone/>
            </a:pPr>
            <a:r>
              <a:rPr lang="zh-CN" altLang="zh-CN" dirty="0"/>
              <a:t>省力杠杆；使用动滑轮省</a:t>
            </a:r>
            <a:r>
              <a:rPr lang="zh-CN" altLang="zh-CN" u="sng" dirty="0"/>
              <a:t>　　　　</a:t>
            </a:r>
            <a:r>
              <a:rPr lang="zh-CN" altLang="zh-CN" dirty="0"/>
              <a:t>力，但</a:t>
            </a:r>
            <a:r>
              <a:rPr lang="zh-CN" altLang="zh-CN" u="sng" dirty="0"/>
              <a:t>　　　</a:t>
            </a:r>
            <a:r>
              <a:rPr lang="en-US" altLang="zh-CN" dirty="0"/>
              <a:t>(</a:t>
            </a:r>
            <a:r>
              <a:rPr lang="zh-CN" altLang="zh-CN" dirty="0"/>
              <a:t>选填</a:t>
            </a:r>
            <a:r>
              <a:rPr lang="en-US" altLang="zh-CN" dirty="0"/>
              <a:t>“</a:t>
            </a:r>
            <a:r>
              <a:rPr lang="zh-CN" altLang="zh-CN" dirty="0"/>
              <a:t>能</a:t>
            </a:r>
            <a:r>
              <a:rPr lang="en-US" altLang="zh-CN" dirty="0"/>
              <a:t>”</a:t>
            </a:r>
            <a:r>
              <a:rPr lang="zh-CN" altLang="zh-CN" dirty="0"/>
              <a:t>或</a:t>
            </a:r>
            <a:r>
              <a:rPr lang="en-US" altLang="zh-CN" dirty="0"/>
              <a:t>“</a:t>
            </a:r>
            <a:r>
              <a:rPr lang="zh-CN" altLang="zh-CN" dirty="0"/>
              <a:t>不能</a:t>
            </a:r>
            <a:r>
              <a:rPr lang="en-US" altLang="zh-CN" dirty="0"/>
              <a:t>”)</a:t>
            </a:r>
            <a:r>
              <a:rPr lang="zh-CN" altLang="zh-CN" dirty="0"/>
              <a:t>改变拉力的方向。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550832" y="1847232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等臂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833788" y="1458457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定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317247" y="1890207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力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1810479" y="221365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距离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6362288" y="2235013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方向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4745315" y="3580527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一半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4" name="文本框 33"/>
          <p:cNvSpPr txBox="1"/>
          <p:nvPr/>
        </p:nvSpPr>
        <p:spPr>
          <a:xfrm>
            <a:off x="6269954" y="3135463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两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5" name="文本框 34"/>
          <p:cNvSpPr txBox="1"/>
          <p:nvPr/>
        </p:nvSpPr>
        <p:spPr>
          <a:xfrm>
            <a:off x="7433918" y="2736877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动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36" name="文本框 35"/>
          <p:cNvSpPr txBox="1"/>
          <p:nvPr/>
        </p:nvSpPr>
        <p:spPr>
          <a:xfrm>
            <a:off x="6980909" y="3638638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800" dirty="0">
                <a:latin typeface="+mn-lt"/>
                <a:sym typeface="+mn-ea"/>
              </a:rPr>
              <a:t>不能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0479" y="4592474"/>
            <a:ext cx="1380690" cy="2255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8831" y="4537254"/>
            <a:ext cx="1822246" cy="2301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圆角矩形标注 3"/>
          <p:cNvSpPr/>
          <p:nvPr/>
        </p:nvSpPr>
        <p:spPr>
          <a:xfrm>
            <a:off x="3559928" y="6332891"/>
            <a:ext cx="887823" cy="306324"/>
          </a:xfrm>
          <a:prstGeom prst="wedgeRoundRectCallout">
            <a:avLst>
              <a:gd name="adj1" fmla="val -175588"/>
              <a:gd name="adj2" fmla="val -222838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</a:rPr>
              <a:t>支点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25" name="圆角矩形标注 24"/>
          <p:cNvSpPr/>
          <p:nvPr/>
        </p:nvSpPr>
        <p:spPr>
          <a:xfrm>
            <a:off x="4310500" y="5873199"/>
            <a:ext cx="887823" cy="306324"/>
          </a:xfrm>
          <a:prstGeom prst="wedgeRoundRectCallout">
            <a:avLst>
              <a:gd name="adj1" fmla="val 112187"/>
              <a:gd name="adj2" fmla="val -139432"/>
              <a:gd name="adj3" fmla="val 16667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</a:rPr>
              <a:t>支点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26" name="圆角矩形标注 25"/>
          <p:cNvSpPr/>
          <p:nvPr/>
        </p:nvSpPr>
        <p:spPr>
          <a:xfrm>
            <a:off x="2848890" y="4770746"/>
            <a:ext cx="1154949" cy="306324"/>
          </a:xfrm>
          <a:prstGeom prst="wedgeRoundRectCallout">
            <a:avLst>
              <a:gd name="adj1" fmla="val -60003"/>
              <a:gd name="adj2" fmla="val 224923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</a:rPr>
              <a:t>动力臂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28" name="圆角矩形标注 27"/>
          <p:cNvSpPr/>
          <p:nvPr/>
        </p:nvSpPr>
        <p:spPr>
          <a:xfrm>
            <a:off x="7309451" y="4619106"/>
            <a:ext cx="1154949" cy="306324"/>
          </a:xfrm>
          <a:prstGeom prst="wedgeRoundRectCallout">
            <a:avLst>
              <a:gd name="adj1" fmla="val -128697"/>
              <a:gd name="adj2" fmla="val 167855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</a:rPr>
              <a:t>动力臂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29" name="圆角矩形标注 28"/>
          <p:cNvSpPr/>
          <p:nvPr/>
        </p:nvSpPr>
        <p:spPr>
          <a:xfrm>
            <a:off x="586791" y="4925430"/>
            <a:ext cx="1154949" cy="306324"/>
          </a:xfrm>
          <a:prstGeom prst="wedgeRoundRectCallout">
            <a:avLst>
              <a:gd name="adj1" fmla="val 75056"/>
              <a:gd name="adj2" fmla="val 194194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</a:rPr>
              <a:t>阻力臂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31" name="圆角矩形标注 30"/>
          <p:cNvSpPr/>
          <p:nvPr/>
        </p:nvSpPr>
        <p:spPr>
          <a:xfrm>
            <a:off x="4396949" y="4770746"/>
            <a:ext cx="1154949" cy="306324"/>
          </a:xfrm>
          <a:prstGeom prst="wedgeRoundRectCallout">
            <a:avLst>
              <a:gd name="adj1" fmla="val 83206"/>
              <a:gd name="adj2" fmla="val 211753"/>
              <a:gd name="adj3" fmla="val 16667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solidFill>
                  <a:schemeClr val="tx1"/>
                </a:solidFill>
              </a:rPr>
              <a:t>阻力臂</a:t>
            </a:r>
            <a:endParaRPr lang="zh-CN" altLang="en-US" sz="2000" b="1" dirty="0">
              <a:solidFill>
                <a:schemeClr val="tx1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65360" y="5720037"/>
            <a:ext cx="1212093" cy="76601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 smtClean="0">
                <a:solidFill>
                  <a:schemeClr val="tx1"/>
                </a:solidFill>
              </a:rPr>
              <a:t>l</a:t>
            </a:r>
            <a:r>
              <a:rPr lang="en-US" altLang="zh-CN" sz="2000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CN" sz="2000" dirty="0" smtClean="0">
                <a:solidFill>
                  <a:schemeClr val="tx1"/>
                </a:solidFill>
              </a:rPr>
              <a:t>=</a:t>
            </a:r>
            <a:r>
              <a:rPr lang="en-US" altLang="zh-CN" sz="2000" i="1" dirty="0" smtClean="0">
                <a:solidFill>
                  <a:schemeClr val="tx1"/>
                </a:solidFill>
              </a:rPr>
              <a:t>l</a:t>
            </a:r>
            <a:r>
              <a:rPr lang="en-US" altLang="zh-CN" sz="2000" baseline="-25000" dirty="0" smtClean="0">
                <a:solidFill>
                  <a:schemeClr val="tx1"/>
                </a:solidFill>
              </a:rPr>
              <a:t>2</a:t>
            </a:r>
          </a:p>
          <a:p>
            <a:pPr algn="ctr"/>
            <a:r>
              <a:rPr lang="en-US" altLang="zh-CN" sz="2000" i="1" dirty="0" smtClean="0">
                <a:solidFill>
                  <a:schemeClr val="tx1"/>
                </a:solidFill>
              </a:rPr>
              <a:t>F</a:t>
            </a:r>
            <a:r>
              <a:rPr lang="en-US" altLang="zh-CN" sz="2000" baseline="-25000" dirty="0" smtClean="0">
                <a:solidFill>
                  <a:schemeClr val="tx1"/>
                </a:solidFill>
              </a:rPr>
              <a:t>1</a:t>
            </a:r>
            <a:r>
              <a:rPr lang="en-US" altLang="zh-CN" sz="2000" dirty="0" smtClean="0">
                <a:solidFill>
                  <a:schemeClr val="tx1"/>
                </a:solidFill>
              </a:rPr>
              <a:t>=</a:t>
            </a:r>
            <a:r>
              <a:rPr lang="en-US" altLang="zh-CN" sz="2000" i="1" dirty="0" smtClean="0">
                <a:solidFill>
                  <a:schemeClr val="tx1"/>
                </a:solidFill>
              </a:rPr>
              <a:t>F</a:t>
            </a:r>
            <a:r>
              <a:rPr lang="en-US" altLang="zh-CN" sz="2000" baseline="-25000" dirty="0" smtClean="0">
                <a:solidFill>
                  <a:schemeClr val="tx1"/>
                </a:solidFill>
              </a:rPr>
              <a:t>2</a:t>
            </a:r>
            <a:endParaRPr lang="zh-CN" altLang="en-US" sz="2000" baseline="-25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矩形 36"/>
              <p:cNvSpPr/>
              <p:nvPr/>
            </p:nvSpPr>
            <p:spPr>
              <a:xfrm>
                <a:off x="7229236" y="5720037"/>
                <a:ext cx="1235164" cy="919178"/>
              </a:xfrm>
              <a:prstGeom prst="rect">
                <a:avLst/>
              </a:prstGeom>
              <a:solidFill>
                <a:schemeClr val="bg2">
                  <a:lumMod val="9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2000" i="1" dirty="0" smtClean="0">
                    <a:solidFill>
                      <a:schemeClr val="tx1"/>
                    </a:solidFill>
                  </a:rPr>
                  <a:t>l</a:t>
                </a:r>
                <a:r>
                  <a:rPr lang="en-US" altLang="zh-CN" sz="2000" baseline="-250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altLang="zh-CN" sz="2000" dirty="0" smtClean="0">
                    <a:solidFill>
                      <a:schemeClr val="tx1"/>
                    </a:solidFill>
                  </a:rPr>
                  <a:t>=2</a:t>
                </a:r>
                <a:r>
                  <a:rPr lang="en-US" altLang="zh-CN" sz="2000" i="1" dirty="0" smtClean="0">
                    <a:solidFill>
                      <a:schemeClr val="tx1"/>
                    </a:solidFill>
                  </a:rPr>
                  <a:t>l</a:t>
                </a:r>
                <a:r>
                  <a:rPr lang="en-US" altLang="zh-CN" sz="2000" baseline="-25000" dirty="0" smtClean="0">
                    <a:solidFill>
                      <a:schemeClr val="tx1"/>
                    </a:solidFill>
                  </a:rPr>
                  <a:t>2</a:t>
                </a:r>
              </a:p>
              <a:p>
                <a:pPr algn="ctr"/>
                <a:r>
                  <a:rPr lang="en-US" altLang="zh-CN" sz="2000" i="1" dirty="0" smtClean="0">
                    <a:solidFill>
                      <a:schemeClr val="tx1"/>
                    </a:solidFill>
                  </a:rPr>
                  <a:t>F</a:t>
                </a:r>
                <a:r>
                  <a:rPr lang="en-US" altLang="zh-CN" sz="2000" baseline="-25000" dirty="0" smtClean="0">
                    <a:solidFill>
                      <a:schemeClr val="tx1"/>
                    </a:solidFill>
                  </a:rPr>
                  <a:t>1</a:t>
                </a:r>
                <a:r>
                  <a:rPr lang="en-US" altLang="zh-CN" sz="2000" dirty="0" smtClean="0">
                    <a:solidFill>
                      <a:schemeClr val="tx1"/>
                    </a:solidFill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2000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CN" sz="2000" b="0" i="0" smtClean="0">
                            <a:solidFill>
                              <a:schemeClr val="tx1"/>
                            </a:solidFill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altLang="zh-CN" sz="2000" b="0" i="0" smtClean="0">
                            <a:solidFill>
                              <a:schemeClr val="tx1"/>
                            </a:solidFill>
                          </a:rPr>
                          <m:t>2</m:t>
                        </m:r>
                      </m:den>
                    </m:f>
                  </m:oMath>
                </a14:m>
                <a:r>
                  <a:rPr lang="en-US" altLang="zh-CN" sz="2000" i="1" dirty="0" smtClean="0">
                    <a:solidFill>
                      <a:schemeClr val="tx1"/>
                    </a:solidFill>
                  </a:rPr>
                  <a:t>F</a:t>
                </a:r>
                <a:r>
                  <a:rPr lang="en-US" altLang="zh-CN" sz="2000" baseline="-25000" dirty="0" smtClean="0">
                    <a:solidFill>
                      <a:schemeClr val="tx1"/>
                    </a:solidFill>
                  </a:rPr>
                  <a:t>2</a:t>
                </a:r>
                <a:endParaRPr lang="zh-CN" altLang="en-US" sz="2000" baseline="-250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矩形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9236" y="5720037"/>
                <a:ext cx="1235164" cy="919178"/>
              </a:xfrm>
              <a:prstGeom prst="rect">
                <a:avLst/>
              </a:prstGeom>
              <a:blipFill rotWithShape="1">
                <a:blip r:embed="rId5"/>
                <a:stretch>
                  <a:fillRect t="-654" b="-19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  <a:endParaRPr lang="zh-CN" altLang="en-US">
                  <a:noFill/>
                </a:endParaRPr>
              </a:p>
            </p:txBody>
          </p:sp>
        </mc:Fallback>
      </mc:AlternateContent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7" grpId="0"/>
      <p:bldP spid="30" grpId="0"/>
      <p:bldP spid="32" grpId="0"/>
      <p:bldP spid="34" grpId="0"/>
      <p:bldP spid="35" grpId="0"/>
      <p:bldP spid="36" grpId="0"/>
      <p:bldP spid="4" grpId="0" animBg="1"/>
      <p:bldP spid="25" grpId="0" animBg="1"/>
      <p:bldP spid="26" grpId="0" animBg="1"/>
      <p:bldP spid="28" grpId="0" animBg="1"/>
      <p:bldP spid="29" grpId="0" animBg="1"/>
      <p:bldP spid="31" grpId="0" animBg="1"/>
      <p:bldP spid="5" grpId="0" animBg="1"/>
      <p:bldP spid="3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课堂导学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本占位符 2"/>
          <p:cNvSpPr txBox="1"/>
          <p:nvPr/>
        </p:nvSpPr>
        <p:spPr>
          <a:xfrm>
            <a:off x="457199" y="1511459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1</a:t>
            </a:r>
            <a:r>
              <a:rPr lang="zh-CN" altLang="zh-CN" dirty="0"/>
              <a:t>所示，用图中装置提升同一物重为</a:t>
            </a:r>
            <a:r>
              <a:rPr lang="en-US" altLang="zh-CN" i="1" dirty="0"/>
              <a:t>G</a:t>
            </a:r>
            <a:r>
              <a:rPr lang="zh-CN" altLang="zh-CN" dirty="0"/>
              <a:t>的物体，若不计滑轮重及摩擦，绳子拉力为</a:t>
            </a:r>
            <a:r>
              <a:rPr lang="en-US" altLang="zh-CN" i="1" dirty="0"/>
              <a:t>F</a:t>
            </a:r>
            <a:r>
              <a:rPr lang="zh-CN" altLang="zh-CN" dirty="0"/>
              <a:t>，重物提升高度为</a:t>
            </a:r>
            <a:r>
              <a:rPr lang="en-US" altLang="zh-CN" i="1" dirty="0"/>
              <a:t>h</a:t>
            </a:r>
            <a:r>
              <a:rPr lang="zh-CN" altLang="zh-CN" dirty="0"/>
              <a:t>，绳子自由端移动距离为</a:t>
            </a:r>
            <a:r>
              <a:rPr lang="en-US" altLang="zh-CN" i="1" dirty="0"/>
              <a:t>s</a:t>
            </a:r>
            <a:r>
              <a:rPr lang="zh-CN" altLang="zh-CN" dirty="0"/>
              <a:t>，则：</a:t>
            </a: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(1)</a:t>
            </a:r>
            <a:r>
              <a:rPr lang="zh-CN" altLang="zh-CN" dirty="0"/>
              <a:t>图甲：</a:t>
            </a:r>
            <a:r>
              <a:rPr lang="en-US" altLang="zh-CN" i="1" dirty="0"/>
              <a:t>F</a:t>
            </a:r>
            <a:r>
              <a:rPr lang="zh-CN" altLang="zh-CN" baseline="-25000" dirty="0"/>
              <a:t>甲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G</a:t>
            </a:r>
            <a:r>
              <a:rPr lang="zh-CN" altLang="zh-CN" dirty="0"/>
              <a:t>，</a:t>
            </a:r>
            <a:r>
              <a:rPr lang="en-US" altLang="zh-CN" i="1" dirty="0"/>
              <a:t>s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h</a:t>
            </a:r>
            <a:r>
              <a:rPr lang="zh-CN" altLang="zh-CN" dirty="0"/>
              <a:t>；</a:t>
            </a:r>
          </a:p>
          <a:p>
            <a:pPr marL="0" indent="0">
              <a:buNone/>
            </a:pPr>
            <a:r>
              <a:rPr lang="en-US" altLang="zh-CN" dirty="0"/>
              <a:t>(2)</a:t>
            </a:r>
            <a:r>
              <a:rPr lang="zh-CN" altLang="zh-CN" dirty="0"/>
              <a:t>图乙：</a:t>
            </a:r>
            <a:r>
              <a:rPr lang="en-US" altLang="zh-CN" i="1" dirty="0"/>
              <a:t>F</a:t>
            </a:r>
            <a:r>
              <a:rPr lang="zh-CN" altLang="zh-CN" baseline="-25000" dirty="0"/>
              <a:t>乙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G</a:t>
            </a:r>
            <a:r>
              <a:rPr lang="zh-CN" altLang="zh-CN" dirty="0"/>
              <a:t>，</a:t>
            </a:r>
            <a:r>
              <a:rPr lang="en-US" altLang="zh-CN" i="1" dirty="0"/>
              <a:t>s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h</a:t>
            </a:r>
            <a:r>
              <a:rPr lang="zh-CN" altLang="zh-CN" dirty="0"/>
              <a:t>；</a:t>
            </a:r>
          </a:p>
          <a:p>
            <a:pPr marL="0" indent="0">
              <a:buNone/>
            </a:pPr>
            <a:r>
              <a:rPr lang="en-US" altLang="zh-CN" dirty="0"/>
              <a:t>(3)</a:t>
            </a:r>
            <a:r>
              <a:rPr lang="zh-CN" altLang="zh-CN" dirty="0"/>
              <a:t>图丙：</a:t>
            </a:r>
            <a:r>
              <a:rPr lang="en-US" altLang="zh-CN" i="1" dirty="0"/>
              <a:t>F</a:t>
            </a:r>
            <a:r>
              <a:rPr lang="zh-CN" altLang="zh-CN" baseline="-25000" dirty="0"/>
              <a:t>丙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G</a:t>
            </a:r>
            <a:r>
              <a:rPr lang="zh-CN" altLang="zh-CN" dirty="0"/>
              <a:t>，</a:t>
            </a:r>
            <a:r>
              <a:rPr lang="en-US" altLang="zh-CN" i="1" dirty="0"/>
              <a:t>s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h</a:t>
            </a:r>
            <a:r>
              <a:rPr lang="zh-CN" altLang="zh-CN" dirty="0"/>
              <a:t>；</a:t>
            </a:r>
          </a:p>
          <a:p>
            <a:pPr marL="0" indent="0">
              <a:buNone/>
            </a:pPr>
            <a:r>
              <a:rPr lang="en-US" altLang="zh-CN" dirty="0"/>
              <a:t>(4)</a:t>
            </a:r>
            <a:r>
              <a:rPr lang="zh-CN" altLang="zh-CN" dirty="0"/>
              <a:t>图丁：</a:t>
            </a:r>
            <a:r>
              <a:rPr lang="en-US" altLang="zh-CN" i="1" dirty="0"/>
              <a:t>F</a:t>
            </a:r>
            <a:r>
              <a:rPr lang="zh-CN" altLang="zh-CN" baseline="-25000" dirty="0"/>
              <a:t>丁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G</a:t>
            </a:r>
            <a:r>
              <a:rPr lang="zh-CN" altLang="zh-CN" dirty="0"/>
              <a:t>，</a:t>
            </a:r>
            <a:r>
              <a:rPr lang="en-US" altLang="zh-CN" i="1" dirty="0"/>
              <a:t>s</a:t>
            </a:r>
            <a:r>
              <a:rPr lang="zh-CN" altLang="zh-CN" dirty="0"/>
              <a:t>＝</a:t>
            </a:r>
            <a:r>
              <a:rPr lang="zh-CN" altLang="zh-CN" u="sng" dirty="0"/>
              <a:t>　　　　</a:t>
            </a:r>
            <a:r>
              <a:rPr lang="en-US" altLang="zh-CN" i="1" dirty="0"/>
              <a:t>h</a:t>
            </a:r>
            <a:r>
              <a:rPr lang="zh-CN" altLang="zh-CN" dirty="0"/>
              <a:t>。</a:t>
            </a:r>
          </a:p>
          <a:p>
            <a:pPr marL="0" indent="0">
              <a:buNone/>
            </a:pPr>
            <a:endParaRPr lang="zh-CN" altLang="zh-CN" dirty="0"/>
          </a:p>
        </p:txBody>
      </p:sp>
      <p:sp>
        <p:nvSpPr>
          <p:cNvPr id="37" name="文本框 36"/>
          <p:cNvSpPr txBox="1"/>
          <p:nvPr/>
        </p:nvSpPr>
        <p:spPr>
          <a:xfrm>
            <a:off x="3368777" y="477416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2078" y="2654991"/>
            <a:ext cx="3693754" cy="197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/>
          <p:cNvSpPr txBox="1"/>
          <p:nvPr/>
        </p:nvSpPr>
        <p:spPr>
          <a:xfrm>
            <a:off x="5939300" y="477416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368777" y="5297381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en-US" sz="2800" dirty="0">
                <a:latin typeface="+mn-lt"/>
                <a:sym typeface="+mn-ea"/>
              </a:rPr>
              <a:t>1</a:t>
            </a:r>
            <a:r>
              <a:rPr lang="en-US" altLang="zh-CN" sz="2800" dirty="0">
                <a:latin typeface="+mn-lt"/>
                <a:sym typeface="+mn-ea"/>
              </a:rPr>
              <a:t>/</a:t>
            </a:r>
            <a:r>
              <a:rPr lang="en-US" altLang="en-US" sz="2800" dirty="0">
                <a:latin typeface="+mn-lt"/>
                <a:sym typeface="+mn-ea"/>
              </a:rPr>
              <a:t>2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923731" y="529738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3368777" y="5819632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1/2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5931516" y="581963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2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368777" y="6326584"/>
            <a:ext cx="6431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1/3</a:t>
            </a:r>
            <a:endParaRPr lang="en-US" altLang="en-US" sz="2800" dirty="0">
              <a:latin typeface="+mn-lt"/>
              <a:sym typeface="+mn-ea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939300" y="6304003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3</a:t>
            </a:r>
            <a:endParaRPr lang="en-US" altLang="en-US" sz="2800" dirty="0">
              <a:latin typeface="+mn-lt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16" grpId="0"/>
      <p:bldP spid="17" grpId="0"/>
      <p:bldP spid="18" grpId="0"/>
      <p:bldP spid="19" grpId="0"/>
      <p:bldP spid="20" grpId="0"/>
      <p:bldP spid="21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1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定滑轮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3962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1.</a:t>
            </a:r>
            <a:r>
              <a:rPr lang="zh-CN" altLang="zh-CN" dirty="0"/>
              <a:t>学校旗杆顶装有定滑轮，这样做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zh-CN" altLang="zh-CN" dirty="0"/>
              <a:t>既省力，也改变施力的方向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zh-CN" altLang="zh-CN" dirty="0"/>
              <a:t>省力，但不改变施力的方向</a:t>
            </a:r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zh-CN" altLang="zh-CN" dirty="0"/>
              <a:t>不省力，但改变施力的方向</a:t>
            </a:r>
            <a:r>
              <a:rPr lang="en-US" altLang="zh-CN" dirty="0"/>
              <a:t>  </a:t>
            </a:r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zh-CN" altLang="zh-CN" dirty="0"/>
              <a:t>既不省力，也不改变施力的方向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6005719" y="2026545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C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535382"/>
            <a:ext cx="8229600" cy="3962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2.</a:t>
            </a:r>
            <a:r>
              <a:rPr lang="zh-CN" altLang="zh-CN" dirty="0"/>
              <a:t>利用定滑轮将同一重物匀速提升时，若所用拉力的方向如图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2</a:t>
            </a:r>
            <a:r>
              <a:rPr lang="zh-CN" altLang="zh-CN" dirty="0"/>
              <a:t>所示，则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、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和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r>
              <a:rPr lang="zh-CN" altLang="zh-CN" dirty="0"/>
              <a:t>的大小关系是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A.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＝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＝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B.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＜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＜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C.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buNone/>
            </a:pPr>
            <a:r>
              <a:rPr lang="en-US" altLang="zh-CN" dirty="0"/>
              <a:t>D.</a:t>
            </a:r>
            <a:r>
              <a:rPr lang="en-US" altLang="zh-CN" i="1" dirty="0"/>
              <a:t>F</a:t>
            </a:r>
            <a:r>
              <a:rPr lang="en-US" altLang="zh-CN" baseline="-25000" dirty="0"/>
              <a:t>1</a:t>
            </a:r>
            <a:r>
              <a:rPr lang="zh-CN" altLang="zh-CN" dirty="0"/>
              <a:t>＞</a:t>
            </a:r>
            <a:r>
              <a:rPr lang="en-US" altLang="zh-CN" i="1" dirty="0"/>
              <a:t>F</a:t>
            </a:r>
            <a:r>
              <a:rPr lang="en-US" altLang="zh-CN" baseline="-25000" dirty="0"/>
              <a:t>2</a:t>
            </a:r>
            <a:r>
              <a:rPr lang="zh-CN" altLang="zh-CN" dirty="0"/>
              <a:t>＝</a:t>
            </a:r>
            <a:r>
              <a:rPr lang="en-US" altLang="zh-CN" i="1" dirty="0"/>
              <a:t>F</a:t>
            </a:r>
            <a:r>
              <a:rPr lang="en-US" altLang="zh-CN" baseline="-25000" dirty="0"/>
              <a:t>3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759472" y="2300618"/>
            <a:ext cx="42511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A</a:t>
            </a:r>
            <a:endParaRPr lang="en-US" altLang="en-US" sz="2600" dirty="0">
              <a:latin typeface="+mn-lt"/>
              <a:sym typeface="+mn-ea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3279" y="2631681"/>
            <a:ext cx="1788357" cy="2384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1495041"/>
            <a:ext cx="8229600" cy="3962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3.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3</a:t>
            </a:r>
            <a:r>
              <a:rPr lang="zh-CN" altLang="zh-CN" dirty="0"/>
              <a:t>所示，小明将重力为</a:t>
            </a:r>
            <a:r>
              <a:rPr lang="en-US" altLang="zh-CN" dirty="0"/>
              <a:t>10 N</a:t>
            </a:r>
            <a:r>
              <a:rPr lang="zh-CN" altLang="zh-CN" dirty="0"/>
              <a:t>的物体匀速提升</a:t>
            </a:r>
            <a:r>
              <a:rPr lang="en-US" altLang="zh-CN" dirty="0"/>
              <a:t>5 m(</a:t>
            </a:r>
            <a:r>
              <a:rPr lang="zh-CN" altLang="zh-CN" dirty="0"/>
              <a:t>不计绳重和摩擦</a:t>
            </a:r>
            <a:r>
              <a:rPr lang="en-US" altLang="zh-CN" dirty="0"/>
              <a:t>)</a:t>
            </a:r>
            <a:r>
              <a:rPr lang="zh-CN" altLang="zh-CN" dirty="0"/>
              <a:t>，则小明手中绳子的拉力为</a:t>
            </a:r>
            <a:endParaRPr lang="en-US" altLang="zh-CN" dirty="0"/>
          </a:p>
          <a:p>
            <a:pPr marL="0" indent="0">
              <a:buNone/>
            </a:pPr>
            <a:r>
              <a:rPr lang="zh-CN" altLang="zh-CN" u="sng" dirty="0"/>
              <a:t>　　</a:t>
            </a:r>
            <a:r>
              <a:rPr lang="en-US" altLang="zh-CN" u="sng" dirty="0"/>
              <a:t>  </a:t>
            </a:r>
            <a:r>
              <a:rPr lang="en-US" altLang="zh-CN" dirty="0"/>
              <a:t>N</a:t>
            </a:r>
            <a:r>
              <a:rPr lang="zh-CN" altLang="zh-CN" dirty="0"/>
              <a:t>，利用定滑轮的优点是</a:t>
            </a:r>
            <a:r>
              <a:rPr lang="zh-CN" altLang="zh-CN" u="sng" dirty="0"/>
              <a:t>　</a:t>
            </a:r>
            <a:r>
              <a:rPr lang="en-US" altLang="zh-CN" u="sng" dirty="0"/>
              <a:t>                                </a:t>
            </a:r>
            <a:r>
              <a:rPr lang="zh-CN" altLang="zh-CN" dirty="0"/>
              <a:t>，</a:t>
            </a:r>
          </a:p>
          <a:p>
            <a:pPr marL="0" indent="0">
              <a:buNone/>
            </a:pPr>
            <a:r>
              <a:rPr lang="zh-CN" altLang="zh-CN" dirty="0"/>
              <a:t>其实质是</a:t>
            </a:r>
            <a:r>
              <a:rPr lang="zh-CN" altLang="zh-CN" u="sng" dirty="0"/>
              <a:t>　　　　</a:t>
            </a:r>
            <a:r>
              <a:rPr lang="zh-CN" altLang="zh-CN" dirty="0"/>
              <a:t>杠杆。</a:t>
            </a:r>
            <a:endParaRPr lang="zh-CN" altLang="zh-CN" sz="2600" dirty="0"/>
          </a:p>
        </p:txBody>
      </p:sp>
      <p:sp>
        <p:nvSpPr>
          <p:cNvPr id="16" name="文本框 15"/>
          <p:cNvSpPr txBox="1"/>
          <p:nvPr/>
        </p:nvSpPr>
        <p:spPr>
          <a:xfrm>
            <a:off x="664699" y="2378436"/>
            <a:ext cx="51809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600" dirty="0">
                <a:latin typeface="+mn-lt"/>
                <a:sym typeface="+mn-ea"/>
              </a:rPr>
              <a:t>10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5303192" y="2378436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zh-CN" dirty="0"/>
              <a:t>可以改变拉力的方向</a:t>
            </a:r>
            <a:endParaRPr lang="en-US" altLang="en-US" sz="2600" dirty="0">
              <a:latin typeface="+mn-lt"/>
              <a:sym typeface="+mn-ea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2182185" y="2875452"/>
            <a:ext cx="85472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zh-CN" altLang="en-US" sz="2600" dirty="0">
                <a:latin typeface="+mn-lt"/>
                <a:sym typeface="+mn-ea"/>
              </a:rPr>
              <a:t>等臂</a:t>
            </a:r>
            <a:endParaRPr lang="en-US" altLang="en-US" sz="2600" dirty="0">
              <a:latin typeface="+mn-lt"/>
              <a:sym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65393071"/>
          <p:cNvPicPr>
            <a:picLocks noChangeAspect="1"/>
          </p:cNvPicPr>
          <p:nvPr/>
        </p:nvPicPr>
        <p:blipFill>
          <a:blip r:embed="rId2" cstate="print"/>
          <a:srcRect t="40910" b="48562"/>
          <a:stretch>
            <a:fillRect/>
          </a:stretch>
        </p:blipFill>
        <p:spPr>
          <a:xfrm>
            <a:off x="0" y="-26035"/>
            <a:ext cx="9144000" cy="562610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71" y="636276"/>
            <a:ext cx="9144001" cy="0"/>
          </a:xfrm>
          <a:prstGeom prst="line">
            <a:avLst/>
          </a:prstGeom>
          <a:ln w="31750">
            <a:solidFill>
              <a:srgbClr val="6AA4D9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泪滴形 55"/>
          <p:cNvSpPr/>
          <p:nvPr/>
        </p:nvSpPr>
        <p:spPr>
          <a:xfrm rot="18900000">
            <a:off x="324378" y="335832"/>
            <a:ext cx="934652" cy="1284497"/>
          </a:xfrm>
          <a:prstGeom prst="teardrop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" name="组合 2"/>
          <p:cNvGrpSpPr/>
          <p:nvPr/>
        </p:nvGrpSpPr>
        <p:grpSpPr>
          <a:xfrm>
            <a:off x="384920" y="346187"/>
            <a:ext cx="3507509" cy="998806"/>
            <a:chOff x="409634" y="457400"/>
            <a:chExt cx="3507509" cy="998806"/>
          </a:xfrm>
        </p:grpSpPr>
        <p:sp>
          <p:nvSpPr>
            <p:cNvPr id="45" name="文本框 44"/>
            <p:cNvSpPr txBox="1"/>
            <p:nvPr/>
          </p:nvSpPr>
          <p:spPr>
            <a:xfrm>
              <a:off x="1313669" y="795379"/>
              <a:ext cx="260347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accent1">
                      <a:lumMod val="75000"/>
                    </a:schemeClr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课堂训练</a:t>
              </a:r>
            </a:p>
          </p:txBody>
        </p:sp>
        <p:sp>
          <p:nvSpPr>
            <p:cNvPr id="57" name="泪滴形 56"/>
            <p:cNvSpPr/>
            <p:nvPr/>
          </p:nvSpPr>
          <p:spPr>
            <a:xfrm rot="18900000">
              <a:off x="409634" y="457400"/>
              <a:ext cx="749105" cy="998806"/>
            </a:xfrm>
            <a:prstGeom prst="teardrop">
              <a:avLst/>
            </a:prstGeom>
            <a:solidFill>
              <a:srgbClr val="6AA4D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351" name="KSO_Shape"/>
            <p:cNvSpPr>
              <a:spLocks noChangeAspect="1" noChangeArrowheads="1"/>
            </p:cNvSpPr>
            <p:nvPr/>
          </p:nvSpPr>
          <p:spPr bwMode="auto">
            <a:xfrm>
              <a:off x="611505" y="641985"/>
              <a:ext cx="475774" cy="589915"/>
            </a:xfrm>
            <a:custGeom>
              <a:avLst/>
              <a:gdLst>
                <a:gd name="T0" fmla="*/ 685899 w 2767013"/>
                <a:gd name="T1" fmla="*/ 1628140 h 2578100"/>
                <a:gd name="T2" fmla="*/ 814822 w 2767013"/>
                <a:gd name="T3" fmla="*/ 1673225 h 2578100"/>
                <a:gd name="T4" fmla="*/ 1062190 w 2767013"/>
                <a:gd name="T5" fmla="*/ 1516380 h 2578100"/>
                <a:gd name="T6" fmla="*/ 1081547 w 2767013"/>
                <a:gd name="T7" fmla="*/ 1274 h 2578100"/>
                <a:gd name="T8" fmla="*/ 1235742 w 2767013"/>
                <a:gd name="T9" fmla="*/ 89156 h 2578100"/>
                <a:gd name="T10" fmla="*/ 1326071 w 2767013"/>
                <a:gd name="T11" fmla="*/ 253047 h 2578100"/>
                <a:gd name="T12" fmla="*/ 1519456 w 2767013"/>
                <a:gd name="T13" fmla="*/ 439420 h 2578100"/>
                <a:gd name="T14" fmla="*/ 1614085 w 2767013"/>
                <a:gd name="T15" fmla="*/ 664210 h 2578100"/>
                <a:gd name="T16" fmla="*/ 1591856 w 2767013"/>
                <a:gd name="T17" fmla="*/ 958850 h 2578100"/>
                <a:gd name="T18" fmla="*/ 1395296 w 2767013"/>
                <a:gd name="T19" fmla="*/ 1286192 h 2578100"/>
                <a:gd name="T20" fmla="*/ 1116808 w 2767013"/>
                <a:gd name="T21" fmla="*/ 1571625 h 2578100"/>
                <a:gd name="T22" fmla="*/ 863407 w 2767013"/>
                <a:gd name="T23" fmla="*/ 1737678 h 2578100"/>
                <a:gd name="T24" fmla="*/ 940570 w 2767013"/>
                <a:gd name="T25" fmla="*/ 2122805 h 2578100"/>
                <a:gd name="T26" fmla="*/ 1091404 w 2767013"/>
                <a:gd name="T27" fmla="*/ 2375218 h 2578100"/>
                <a:gd name="T28" fmla="*/ 1303842 w 2767013"/>
                <a:gd name="T29" fmla="*/ 2498090 h 2578100"/>
                <a:gd name="T30" fmla="*/ 1476587 w 2767013"/>
                <a:gd name="T31" fmla="*/ 2471103 h 2578100"/>
                <a:gd name="T32" fmla="*/ 1605828 w 2767013"/>
                <a:gd name="T33" fmla="*/ 2357120 h 2578100"/>
                <a:gd name="T34" fmla="*/ 1764601 w 2767013"/>
                <a:gd name="T35" fmla="*/ 1958340 h 2578100"/>
                <a:gd name="T36" fmla="*/ 1892890 w 2767013"/>
                <a:gd name="T37" fmla="*/ 1682433 h 2578100"/>
                <a:gd name="T38" fmla="*/ 2061506 w 2767013"/>
                <a:gd name="T39" fmla="*/ 1567497 h 2578100"/>
                <a:gd name="T40" fmla="*/ 2208566 w 2767013"/>
                <a:gd name="T41" fmla="*/ 1484745 h 2578100"/>
                <a:gd name="T42" fmla="*/ 2435693 w 2767013"/>
                <a:gd name="T43" fmla="*/ 1370330 h 2578100"/>
                <a:gd name="T44" fmla="*/ 2674574 w 2767013"/>
                <a:gd name="T45" fmla="*/ 1462498 h 2578100"/>
                <a:gd name="T46" fmla="*/ 2766695 w 2767013"/>
                <a:gd name="T47" fmla="*/ 1701499 h 2578100"/>
                <a:gd name="T48" fmla="*/ 2652338 w 2767013"/>
                <a:gd name="T49" fmla="*/ 1928423 h 2578100"/>
                <a:gd name="T50" fmla="*/ 2403927 w 2767013"/>
                <a:gd name="T51" fmla="*/ 1996754 h 2578100"/>
                <a:gd name="T52" fmla="*/ 2190777 w 2767013"/>
                <a:gd name="T53" fmla="*/ 1861363 h 2578100"/>
                <a:gd name="T54" fmla="*/ 2137718 w 2767013"/>
                <a:gd name="T55" fmla="*/ 1635442 h 2578100"/>
                <a:gd name="T56" fmla="*/ 1985931 w 2767013"/>
                <a:gd name="T57" fmla="*/ 1698308 h 2578100"/>
                <a:gd name="T58" fmla="*/ 1849704 w 2767013"/>
                <a:gd name="T59" fmla="*/ 1946593 h 2578100"/>
                <a:gd name="T60" fmla="*/ 1683627 w 2767013"/>
                <a:gd name="T61" fmla="*/ 2382203 h 2578100"/>
                <a:gd name="T62" fmla="*/ 1542319 w 2767013"/>
                <a:gd name="T63" fmla="*/ 2526030 h 2578100"/>
                <a:gd name="T64" fmla="*/ 1334327 w 2767013"/>
                <a:gd name="T65" fmla="*/ 2578100 h 2578100"/>
                <a:gd name="T66" fmla="*/ 1178094 w 2767013"/>
                <a:gd name="T67" fmla="*/ 2540318 h 2578100"/>
                <a:gd name="T68" fmla="*/ 964386 w 2767013"/>
                <a:gd name="T69" fmla="*/ 2336483 h 2578100"/>
                <a:gd name="T70" fmla="*/ 805296 w 2767013"/>
                <a:gd name="T71" fmla="*/ 1978660 h 2578100"/>
                <a:gd name="T72" fmla="*/ 664306 w 2767013"/>
                <a:gd name="T73" fmla="*/ 1706245 h 2578100"/>
                <a:gd name="T74" fmla="*/ 335963 w 2767013"/>
                <a:gd name="T75" fmla="*/ 1411922 h 2578100"/>
                <a:gd name="T76" fmla="*/ 52713 w 2767013"/>
                <a:gd name="T77" fmla="*/ 977265 h 2578100"/>
                <a:gd name="T78" fmla="*/ 0 w 2767013"/>
                <a:gd name="T79" fmla="*/ 758190 h 2578100"/>
                <a:gd name="T80" fmla="*/ 59063 w 2767013"/>
                <a:gd name="T81" fmla="*/ 503237 h 2578100"/>
                <a:gd name="T82" fmla="*/ 192115 w 2767013"/>
                <a:gd name="T83" fmla="*/ 330200 h 2578100"/>
                <a:gd name="T84" fmla="*/ 291846 w 2767013"/>
                <a:gd name="T85" fmla="*/ 139292 h 2578100"/>
                <a:gd name="T86" fmla="*/ 425579 w 2767013"/>
                <a:gd name="T87" fmla="*/ 24440 h 2578100"/>
                <a:gd name="T88" fmla="*/ 606438 w 2767013"/>
                <a:gd name="T89" fmla="*/ 46331 h 2578100"/>
                <a:gd name="T90" fmla="*/ 708330 w 2767013"/>
                <a:gd name="T91" fmla="*/ 190690 h 2578100"/>
                <a:gd name="T92" fmla="*/ 668529 w 2767013"/>
                <a:gd name="T93" fmla="*/ 367093 h 2578100"/>
                <a:gd name="T94" fmla="*/ 514098 w 2767013"/>
                <a:gd name="T95" fmla="*/ 454343 h 2578100"/>
                <a:gd name="T96" fmla="*/ 342792 w 2767013"/>
                <a:gd name="T97" fmla="*/ 398503 h 2578100"/>
                <a:gd name="T98" fmla="*/ 190527 w 2767013"/>
                <a:gd name="T99" fmla="*/ 441642 h 2578100"/>
                <a:gd name="T100" fmla="*/ 96216 w 2767013"/>
                <a:gd name="T101" fmla="*/ 623887 h 2578100"/>
                <a:gd name="T102" fmla="*/ 93994 w 2767013"/>
                <a:gd name="T103" fmla="*/ 860425 h 2578100"/>
                <a:gd name="T104" fmla="*/ 213708 w 2767013"/>
                <a:gd name="T105" fmla="*/ 1118235 h 2578100"/>
                <a:gd name="T106" fmla="*/ 1476905 w 2767013"/>
                <a:gd name="T107" fmla="*/ 1029017 h 2578100"/>
                <a:gd name="T108" fmla="*/ 1548670 w 2767013"/>
                <a:gd name="T109" fmla="*/ 805180 h 2578100"/>
                <a:gd name="T110" fmla="*/ 1503896 w 2767013"/>
                <a:gd name="T111" fmla="*/ 573087 h 2578100"/>
                <a:gd name="T112" fmla="*/ 1387357 w 2767013"/>
                <a:gd name="T113" fmla="*/ 404177 h 2578100"/>
                <a:gd name="T114" fmla="*/ 1214802 w 2767013"/>
                <a:gd name="T115" fmla="*/ 377957 h 2578100"/>
                <a:gd name="T116" fmla="*/ 1047917 w 2767013"/>
                <a:gd name="T117" fmla="*/ 442595 h 2578100"/>
                <a:gd name="T118" fmla="*/ 888646 w 2767013"/>
                <a:gd name="T119" fmla="*/ 362354 h 2578100"/>
                <a:gd name="T120" fmla="*/ 840738 w 2767013"/>
                <a:gd name="T121" fmla="*/ 187864 h 2578100"/>
                <a:gd name="T122" fmla="*/ 935602 w 2767013"/>
                <a:gd name="T123" fmla="*/ 37891 h 2578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767013" h="2578100">
                  <a:moveTo>
                    <a:pt x="332788" y="1286192"/>
                  </a:moveTo>
                  <a:lnTo>
                    <a:pt x="352476" y="1310640"/>
                  </a:lnTo>
                  <a:lnTo>
                    <a:pt x="372799" y="1335087"/>
                  </a:lnTo>
                  <a:lnTo>
                    <a:pt x="392804" y="1358582"/>
                  </a:lnTo>
                  <a:lnTo>
                    <a:pt x="413444" y="1381760"/>
                  </a:lnTo>
                  <a:lnTo>
                    <a:pt x="433767" y="1404620"/>
                  </a:lnTo>
                  <a:lnTo>
                    <a:pt x="454408" y="1426527"/>
                  </a:lnTo>
                  <a:lnTo>
                    <a:pt x="475366" y="1448117"/>
                  </a:lnTo>
                  <a:lnTo>
                    <a:pt x="495689" y="1468437"/>
                  </a:lnTo>
                  <a:lnTo>
                    <a:pt x="522998" y="1495107"/>
                  </a:lnTo>
                  <a:lnTo>
                    <a:pt x="549354" y="1519555"/>
                  </a:lnTo>
                  <a:lnTo>
                    <a:pt x="574758" y="1542097"/>
                  </a:lnTo>
                  <a:lnTo>
                    <a:pt x="599209" y="1563052"/>
                  </a:lnTo>
                  <a:lnTo>
                    <a:pt x="622707" y="1581785"/>
                  </a:lnTo>
                  <a:lnTo>
                    <a:pt x="644935" y="1598930"/>
                  </a:lnTo>
                  <a:lnTo>
                    <a:pt x="666211" y="1614487"/>
                  </a:lnTo>
                  <a:lnTo>
                    <a:pt x="685899" y="1628140"/>
                  </a:lnTo>
                  <a:lnTo>
                    <a:pt x="704634" y="1639887"/>
                  </a:lnTo>
                  <a:lnTo>
                    <a:pt x="722416" y="1650047"/>
                  </a:lnTo>
                  <a:lnTo>
                    <a:pt x="730673" y="1654492"/>
                  </a:lnTo>
                  <a:lnTo>
                    <a:pt x="738611" y="1658620"/>
                  </a:lnTo>
                  <a:lnTo>
                    <a:pt x="745915" y="1662430"/>
                  </a:lnTo>
                  <a:lnTo>
                    <a:pt x="753218" y="1665287"/>
                  </a:lnTo>
                  <a:lnTo>
                    <a:pt x="760204" y="1668145"/>
                  </a:lnTo>
                  <a:lnTo>
                    <a:pt x="766555" y="1670685"/>
                  </a:lnTo>
                  <a:lnTo>
                    <a:pt x="772271" y="1672272"/>
                  </a:lnTo>
                  <a:lnTo>
                    <a:pt x="777987" y="1673860"/>
                  </a:lnTo>
                  <a:lnTo>
                    <a:pt x="783385" y="1674812"/>
                  </a:lnTo>
                  <a:lnTo>
                    <a:pt x="788466" y="1675765"/>
                  </a:lnTo>
                  <a:lnTo>
                    <a:pt x="792912" y="1676082"/>
                  </a:lnTo>
                  <a:lnTo>
                    <a:pt x="797040" y="1676082"/>
                  </a:lnTo>
                  <a:lnTo>
                    <a:pt x="801168" y="1675765"/>
                  </a:lnTo>
                  <a:lnTo>
                    <a:pt x="805296" y="1674812"/>
                  </a:lnTo>
                  <a:lnTo>
                    <a:pt x="814822" y="1673225"/>
                  </a:lnTo>
                  <a:lnTo>
                    <a:pt x="824666" y="1670367"/>
                  </a:lnTo>
                  <a:lnTo>
                    <a:pt x="835463" y="1666240"/>
                  </a:lnTo>
                  <a:lnTo>
                    <a:pt x="847212" y="1661477"/>
                  </a:lnTo>
                  <a:lnTo>
                    <a:pt x="859279" y="1656080"/>
                  </a:lnTo>
                  <a:lnTo>
                    <a:pt x="872298" y="1649730"/>
                  </a:lnTo>
                  <a:lnTo>
                    <a:pt x="885635" y="1642427"/>
                  </a:lnTo>
                  <a:lnTo>
                    <a:pt x="899607" y="1634490"/>
                  </a:lnTo>
                  <a:lnTo>
                    <a:pt x="913896" y="1625917"/>
                  </a:lnTo>
                  <a:lnTo>
                    <a:pt x="929139" y="1616392"/>
                  </a:lnTo>
                  <a:lnTo>
                    <a:pt x="944381" y="1606232"/>
                  </a:lnTo>
                  <a:lnTo>
                    <a:pt x="960258" y="1595437"/>
                  </a:lnTo>
                  <a:lnTo>
                    <a:pt x="976453" y="1583690"/>
                  </a:lnTo>
                  <a:lnTo>
                    <a:pt x="992965" y="1571307"/>
                  </a:lnTo>
                  <a:lnTo>
                    <a:pt x="1010113" y="1558290"/>
                  </a:lnTo>
                  <a:lnTo>
                    <a:pt x="1026943" y="1544955"/>
                  </a:lnTo>
                  <a:lnTo>
                    <a:pt x="1044408" y="1530985"/>
                  </a:lnTo>
                  <a:lnTo>
                    <a:pt x="1062190" y="1516380"/>
                  </a:lnTo>
                  <a:lnTo>
                    <a:pt x="1079655" y="1501140"/>
                  </a:lnTo>
                  <a:lnTo>
                    <a:pt x="1097755" y="1485265"/>
                  </a:lnTo>
                  <a:lnTo>
                    <a:pt x="1116173" y="1469072"/>
                  </a:lnTo>
                  <a:lnTo>
                    <a:pt x="1133956" y="1452562"/>
                  </a:lnTo>
                  <a:lnTo>
                    <a:pt x="1152056" y="1435735"/>
                  </a:lnTo>
                  <a:lnTo>
                    <a:pt x="1170473" y="1418272"/>
                  </a:lnTo>
                  <a:lnTo>
                    <a:pt x="1188573" y="1400492"/>
                  </a:lnTo>
                  <a:lnTo>
                    <a:pt x="1206674" y="1382077"/>
                  </a:lnTo>
                  <a:lnTo>
                    <a:pt x="1224774" y="1363345"/>
                  </a:lnTo>
                  <a:lnTo>
                    <a:pt x="1242556" y="1344930"/>
                  </a:lnTo>
                  <a:lnTo>
                    <a:pt x="1260339" y="1325245"/>
                  </a:lnTo>
                  <a:lnTo>
                    <a:pt x="1277486" y="1305877"/>
                  </a:lnTo>
                  <a:lnTo>
                    <a:pt x="1294951" y="1286192"/>
                  </a:lnTo>
                  <a:lnTo>
                    <a:pt x="332788" y="1286192"/>
                  </a:lnTo>
                  <a:close/>
                  <a:moveTo>
                    <a:pt x="1059021" y="0"/>
                  </a:moveTo>
                  <a:lnTo>
                    <a:pt x="1070443" y="318"/>
                  </a:lnTo>
                  <a:lnTo>
                    <a:pt x="1081547" y="1274"/>
                  </a:lnTo>
                  <a:lnTo>
                    <a:pt x="1092652" y="2547"/>
                  </a:lnTo>
                  <a:lnTo>
                    <a:pt x="1103439" y="4776"/>
                  </a:lnTo>
                  <a:lnTo>
                    <a:pt x="1114226" y="7323"/>
                  </a:lnTo>
                  <a:lnTo>
                    <a:pt x="1124696" y="10189"/>
                  </a:lnTo>
                  <a:lnTo>
                    <a:pt x="1134849" y="13692"/>
                  </a:lnTo>
                  <a:lnTo>
                    <a:pt x="1144684" y="17831"/>
                  </a:lnTo>
                  <a:lnTo>
                    <a:pt x="1154520" y="21970"/>
                  </a:lnTo>
                  <a:lnTo>
                    <a:pt x="1164038" y="26747"/>
                  </a:lnTo>
                  <a:lnTo>
                    <a:pt x="1173239" y="32160"/>
                  </a:lnTo>
                  <a:lnTo>
                    <a:pt x="1182123" y="37891"/>
                  </a:lnTo>
                  <a:lnTo>
                    <a:pt x="1190689" y="43941"/>
                  </a:lnTo>
                  <a:lnTo>
                    <a:pt x="1199255" y="50946"/>
                  </a:lnTo>
                  <a:lnTo>
                    <a:pt x="1207187" y="57633"/>
                  </a:lnTo>
                  <a:lnTo>
                    <a:pt x="1214802" y="64956"/>
                  </a:lnTo>
                  <a:lnTo>
                    <a:pt x="1222416" y="72598"/>
                  </a:lnTo>
                  <a:lnTo>
                    <a:pt x="1229079" y="80877"/>
                  </a:lnTo>
                  <a:lnTo>
                    <a:pt x="1235742" y="89156"/>
                  </a:lnTo>
                  <a:lnTo>
                    <a:pt x="1241770" y="97753"/>
                  </a:lnTo>
                  <a:lnTo>
                    <a:pt x="1247481" y="106668"/>
                  </a:lnTo>
                  <a:lnTo>
                    <a:pt x="1252874" y="116221"/>
                  </a:lnTo>
                  <a:lnTo>
                    <a:pt x="1257633" y="125455"/>
                  </a:lnTo>
                  <a:lnTo>
                    <a:pt x="1262392" y="135326"/>
                  </a:lnTo>
                  <a:lnTo>
                    <a:pt x="1266200" y="145515"/>
                  </a:lnTo>
                  <a:lnTo>
                    <a:pt x="1269372" y="155704"/>
                  </a:lnTo>
                  <a:lnTo>
                    <a:pt x="1272545" y="166212"/>
                  </a:lnTo>
                  <a:lnTo>
                    <a:pt x="1275083" y="176719"/>
                  </a:lnTo>
                  <a:lnTo>
                    <a:pt x="1276987" y="187864"/>
                  </a:lnTo>
                  <a:lnTo>
                    <a:pt x="1278573" y="198690"/>
                  </a:lnTo>
                  <a:lnTo>
                    <a:pt x="1279208" y="210153"/>
                  </a:lnTo>
                  <a:lnTo>
                    <a:pt x="1279525" y="221616"/>
                  </a:lnTo>
                  <a:lnTo>
                    <a:pt x="1279423" y="225313"/>
                  </a:lnTo>
                  <a:lnTo>
                    <a:pt x="1289553" y="230822"/>
                  </a:lnTo>
                  <a:lnTo>
                    <a:pt x="1307653" y="241617"/>
                  </a:lnTo>
                  <a:lnTo>
                    <a:pt x="1326071" y="253047"/>
                  </a:lnTo>
                  <a:lnTo>
                    <a:pt x="1344488" y="265430"/>
                  </a:lnTo>
                  <a:lnTo>
                    <a:pt x="1363224" y="278765"/>
                  </a:lnTo>
                  <a:lnTo>
                    <a:pt x="1381641" y="292735"/>
                  </a:lnTo>
                  <a:lnTo>
                    <a:pt x="1400059" y="307657"/>
                  </a:lnTo>
                  <a:lnTo>
                    <a:pt x="1418159" y="323532"/>
                  </a:lnTo>
                  <a:lnTo>
                    <a:pt x="1427050" y="331787"/>
                  </a:lnTo>
                  <a:lnTo>
                    <a:pt x="1436259" y="340360"/>
                  </a:lnTo>
                  <a:lnTo>
                    <a:pt x="1445150" y="349567"/>
                  </a:lnTo>
                  <a:lnTo>
                    <a:pt x="1453724" y="358457"/>
                  </a:lnTo>
                  <a:lnTo>
                    <a:pt x="1462298" y="367665"/>
                  </a:lnTo>
                  <a:lnTo>
                    <a:pt x="1471189" y="377190"/>
                  </a:lnTo>
                  <a:lnTo>
                    <a:pt x="1479763" y="386715"/>
                  </a:lnTo>
                  <a:lnTo>
                    <a:pt x="1488019" y="396875"/>
                  </a:lnTo>
                  <a:lnTo>
                    <a:pt x="1495958" y="407035"/>
                  </a:lnTo>
                  <a:lnTo>
                    <a:pt x="1504214" y="417512"/>
                  </a:lnTo>
                  <a:lnTo>
                    <a:pt x="1511517" y="428307"/>
                  </a:lnTo>
                  <a:lnTo>
                    <a:pt x="1519456" y="439420"/>
                  </a:lnTo>
                  <a:lnTo>
                    <a:pt x="1527077" y="450532"/>
                  </a:lnTo>
                  <a:lnTo>
                    <a:pt x="1534381" y="461962"/>
                  </a:lnTo>
                  <a:lnTo>
                    <a:pt x="1541367" y="473392"/>
                  </a:lnTo>
                  <a:lnTo>
                    <a:pt x="1548353" y="485775"/>
                  </a:lnTo>
                  <a:lnTo>
                    <a:pt x="1554704" y="497840"/>
                  </a:lnTo>
                  <a:lnTo>
                    <a:pt x="1561372" y="510222"/>
                  </a:lnTo>
                  <a:lnTo>
                    <a:pt x="1567405" y="523240"/>
                  </a:lnTo>
                  <a:lnTo>
                    <a:pt x="1573439" y="535940"/>
                  </a:lnTo>
                  <a:lnTo>
                    <a:pt x="1579155" y="548957"/>
                  </a:lnTo>
                  <a:lnTo>
                    <a:pt x="1584553" y="562610"/>
                  </a:lnTo>
                  <a:lnTo>
                    <a:pt x="1589634" y="576262"/>
                  </a:lnTo>
                  <a:lnTo>
                    <a:pt x="1594714" y="590232"/>
                  </a:lnTo>
                  <a:lnTo>
                    <a:pt x="1599160" y="604837"/>
                  </a:lnTo>
                  <a:lnTo>
                    <a:pt x="1603288" y="619125"/>
                  </a:lnTo>
                  <a:lnTo>
                    <a:pt x="1607416" y="634047"/>
                  </a:lnTo>
                  <a:lnTo>
                    <a:pt x="1610909" y="648970"/>
                  </a:lnTo>
                  <a:lnTo>
                    <a:pt x="1614085" y="664210"/>
                  </a:lnTo>
                  <a:lnTo>
                    <a:pt x="1617260" y="680085"/>
                  </a:lnTo>
                  <a:lnTo>
                    <a:pt x="1619800" y="695642"/>
                  </a:lnTo>
                  <a:lnTo>
                    <a:pt x="1622023" y="711835"/>
                  </a:lnTo>
                  <a:lnTo>
                    <a:pt x="1623928" y="728027"/>
                  </a:lnTo>
                  <a:lnTo>
                    <a:pt x="1625199" y="744537"/>
                  </a:lnTo>
                  <a:lnTo>
                    <a:pt x="1626469" y="761682"/>
                  </a:lnTo>
                  <a:lnTo>
                    <a:pt x="1627104" y="778827"/>
                  </a:lnTo>
                  <a:lnTo>
                    <a:pt x="1627104" y="795655"/>
                  </a:lnTo>
                  <a:lnTo>
                    <a:pt x="1626469" y="813117"/>
                  </a:lnTo>
                  <a:lnTo>
                    <a:pt x="1624564" y="830580"/>
                  </a:lnTo>
                  <a:lnTo>
                    <a:pt x="1622023" y="848360"/>
                  </a:lnTo>
                  <a:lnTo>
                    <a:pt x="1618848" y="866140"/>
                  </a:lnTo>
                  <a:lnTo>
                    <a:pt x="1615037" y="884555"/>
                  </a:lnTo>
                  <a:lnTo>
                    <a:pt x="1610274" y="902970"/>
                  </a:lnTo>
                  <a:lnTo>
                    <a:pt x="1604876" y="921702"/>
                  </a:lnTo>
                  <a:lnTo>
                    <a:pt x="1598842" y="940117"/>
                  </a:lnTo>
                  <a:lnTo>
                    <a:pt x="1591856" y="958850"/>
                  </a:lnTo>
                  <a:lnTo>
                    <a:pt x="1584553" y="977900"/>
                  </a:lnTo>
                  <a:lnTo>
                    <a:pt x="1576297" y="996950"/>
                  </a:lnTo>
                  <a:lnTo>
                    <a:pt x="1567723" y="1016635"/>
                  </a:lnTo>
                  <a:lnTo>
                    <a:pt x="1558832" y="1035685"/>
                  </a:lnTo>
                  <a:lnTo>
                    <a:pt x="1548670" y="1055052"/>
                  </a:lnTo>
                  <a:lnTo>
                    <a:pt x="1538509" y="1074420"/>
                  </a:lnTo>
                  <a:lnTo>
                    <a:pt x="1527395" y="1093787"/>
                  </a:lnTo>
                  <a:lnTo>
                    <a:pt x="1516280" y="1113155"/>
                  </a:lnTo>
                  <a:lnTo>
                    <a:pt x="1504531" y="1132522"/>
                  </a:lnTo>
                  <a:lnTo>
                    <a:pt x="1492147" y="1152207"/>
                  </a:lnTo>
                  <a:lnTo>
                    <a:pt x="1479445" y="1171575"/>
                  </a:lnTo>
                  <a:lnTo>
                    <a:pt x="1466426" y="1190625"/>
                  </a:lnTo>
                  <a:lnTo>
                    <a:pt x="1452771" y="1209992"/>
                  </a:lnTo>
                  <a:lnTo>
                    <a:pt x="1438799" y="1229042"/>
                  </a:lnTo>
                  <a:lnTo>
                    <a:pt x="1424510" y="1248410"/>
                  </a:lnTo>
                  <a:lnTo>
                    <a:pt x="1409903" y="1267142"/>
                  </a:lnTo>
                  <a:lnTo>
                    <a:pt x="1395296" y="1286192"/>
                  </a:lnTo>
                  <a:lnTo>
                    <a:pt x="1380054" y="1304925"/>
                  </a:lnTo>
                  <a:lnTo>
                    <a:pt x="1364494" y="1323340"/>
                  </a:lnTo>
                  <a:lnTo>
                    <a:pt x="1348616" y="1342072"/>
                  </a:lnTo>
                  <a:lnTo>
                    <a:pt x="1333057" y="1359852"/>
                  </a:lnTo>
                  <a:lnTo>
                    <a:pt x="1317179" y="1377950"/>
                  </a:lnTo>
                  <a:lnTo>
                    <a:pt x="1300667" y="1395730"/>
                  </a:lnTo>
                  <a:lnTo>
                    <a:pt x="1284472" y="1413192"/>
                  </a:lnTo>
                  <a:lnTo>
                    <a:pt x="1267960" y="1430337"/>
                  </a:lnTo>
                  <a:lnTo>
                    <a:pt x="1251448" y="1447482"/>
                  </a:lnTo>
                  <a:lnTo>
                    <a:pt x="1234300" y="1464310"/>
                  </a:lnTo>
                  <a:lnTo>
                    <a:pt x="1217788" y="1480820"/>
                  </a:lnTo>
                  <a:lnTo>
                    <a:pt x="1200958" y="1496695"/>
                  </a:lnTo>
                  <a:lnTo>
                    <a:pt x="1184128" y="1512252"/>
                  </a:lnTo>
                  <a:lnTo>
                    <a:pt x="1167298" y="1527810"/>
                  </a:lnTo>
                  <a:lnTo>
                    <a:pt x="1150150" y="1543050"/>
                  </a:lnTo>
                  <a:lnTo>
                    <a:pt x="1133638" y="1557655"/>
                  </a:lnTo>
                  <a:lnTo>
                    <a:pt x="1116808" y="1571625"/>
                  </a:lnTo>
                  <a:lnTo>
                    <a:pt x="1100296" y="1585595"/>
                  </a:lnTo>
                  <a:lnTo>
                    <a:pt x="1083783" y="1598930"/>
                  </a:lnTo>
                  <a:lnTo>
                    <a:pt x="1067271" y="1611947"/>
                  </a:lnTo>
                  <a:lnTo>
                    <a:pt x="1051076" y="1624647"/>
                  </a:lnTo>
                  <a:lnTo>
                    <a:pt x="1034881" y="1636395"/>
                  </a:lnTo>
                  <a:lnTo>
                    <a:pt x="1019004" y="1648142"/>
                  </a:lnTo>
                  <a:lnTo>
                    <a:pt x="1003444" y="1658937"/>
                  </a:lnTo>
                  <a:lnTo>
                    <a:pt x="988202" y="1669415"/>
                  </a:lnTo>
                  <a:lnTo>
                    <a:pt x="972960" y="1679575"/>
                  </a:lnTo>
                  <a:lnTo>
                    <a:pt x="957718" y="1688783"/>
                  </a:lnTo>
                  <a:lnTo>
                    <a:pt x="943428" y="1697990"/>
                  </a:lnTo>
                  <a:lnTo>
                    <a:pt x="929139" y="1706245"/>
                  </a:lnTo>
                  <a:lnTo>
                    <a:pt x="915167" y="1713865"/>
                  </a:lnTo>
                  <a:lnTo>
                    <a:pt x="901512" y="1720850"/>
                  </a:lnTo>
                  <a:lnTo>
                    <a:pt x="888493" y="1726883"/>
                  </a:lnTo>
                  <a:lnTo>
                    <a:pt x="875473" y="1732915"/>
                  </a:lnTo>
                  <a:lnTo>
                    <a:pt x="863407" y="1737678"/>
                  </a:lnTo>
                  <a:lnTo>
                    <a:pt x="851340" y="1742440"/>
                  </a:lnTo>
                  <a:lnTo>
                    <a:pt x="839908" y="1746250"/>
                  </a:lnTo>
                  <a:lnTo>
                    <a:pt x="829112" y="1749108"/>
                  </a:lnTo>
                  <a:lnTo>
                    <a:pt x="835145" y="1778953"/>
                  </a:lnTo>
                  <a:lnTo>
                    <a:pt x="839273" y="1797368"/>
                  </a:lnTo>
                  <a:lnTo>
                    <a:pt x="843719" y="1818323"/>
                  </a:lnTo>
                  <a:lnTo>
                    <a:pt x="849117" y="1841500"/>
                  </a:lnTo>
                  <a:lnTo>
                    <a:pt x="855468" y="1866265"/>
                  </a:lnTo>
                  <a:lnTo>
                    <a:pt x="862136" y="1892300"/>
                  </a:lnTo>
                  <a:lnTo>
                    <a:pt x="870075" y="1920558"/>
                  </a:lnTo>
                  <a:lnTo>
                    <a:pt x="878649" y="1949768"/>
                  </a:lnTo>
                  <a:lnTo>
                    <a:pt x="887858" y="1979930"/>
                  </a:lnTo>
                  <a:lnTo>
                    <a:pt x="898019" y="2010728"/>
                  </a:lnTo>
                  <a:lnTo>
                    <a:pt x="908816" y="2042478"/>
                  </a:lnTo>
                  <a:lnTo>
                    <a:pt x="920882" y="2074545"/>
                  </a:lnTo>
                  <a:lnTo>
                    <a:pt x="933902" y="2106613"/>
                  </a:lnTo>
                  <a:lnTo>
                    <a:pt x="940570" y="2122805"/>
                  </a:lnTo>
                  <a:lnTo>
                    <a:pt x="947556" y="2138998"/>
                  </a:lnTo>
                  <a:lnTo>
                    <a:pt x="954542" y="2155190"/>
                  </a:lnTo>
                  <a:lnTo>
                    <a:pt x="961846" y="2171383"/>
                  </a:lnTo>
                  <a:lnTo>
                    <a:pt x="969784" y="2187258"/>
                  </a:lnTo>
                  <a:lnTo>
                    <a:pt x="977723" y="2203133"/>
                  </a:lnTo>
                  <a:lnTo>
                    <a:pt x="985662" y="2219008"/>
                  </a:lnTo>
                  <a:lnTo>
                    <a:pt x="993918" y="2234565"/>
                  </a:lnTo>
                  <a:lnTo>
                    <a:pt x="1002492" y="2249805"/>
                  </a:lnTo>
                  <a:lnTo>
                    <a:pt x="1011383" y="2265045"/>
                  </a:lnTo>
                  <a:lnTo>
                    <a:pt x="1020274" y="2279650"/>
                  </a:lnTo>
                  <a:lnTo>
                    <a:pt x="1029801" y="2294573"/>
                  </a:lnTo>
                  <a:lnTo>
                    <a:pt x="1039327" y="2308860"/>
                  </a:lnTo>
                  <a:lnTo>
                    <a:pt x="1049488" y="2322830"/>
                  </a:lnTo>
                  <a:lnTo>
                    <a:pt x="1059650" y="2336483"/>
                  </a:lnTo>
                  <a:lnTo>
                    <a:pt x="1070129" y="2349818"/>
                  </a:lnTo>
                  <a:lnTo>
                    <a:pt x="1080608" y="2362835"/>
                  </a:lnTo>
                  <a:lnTo>
                    <a:pt x="1091404" y="2375218"/>
                  </a:lnTo>
                  <a:lnTo>
                    <a:pt x="1102518" y="2387283"/>
                  </a:lnTo>
                  <a:lnTo>
                    <a:pt x="1113950" y="2399030"/>
                  </a:lnTo>
                  <a:lnTo>
                    <a:pt x="1125699" y="2410143"/>
                  </a:lnTo>
                  <a:lnTo>
                    <a:pt x="1137766" y="2420620"/>
                  </a:lnTo>
                  <a:lnTo>
                    <a:pt x="1149833" y="2430780"/>
                  </a:lnTo>
                  <a:lnTo>
                    <a:pt x="1162535" y="2439988"/>
                  </a:lnTo>
                  <a:lnTo>
                    <a:pt x="1175554" y="2449195"/>
                  </a:lnTo>
                  <a:lnTo>
                    <a:pt x="1188256" y="2457450"/>
                  </a:lnTo>
                  <a:lnTo>
                    <a:pt x="1201593" y="2464753"/>
                  </a:lnTo>
                  <a:lnTo>
                    <a:pt x="1215565" y="2471738"/>
                  </a:lnTo>
                  <a:lnTo>
                    <a:pt x="1229219" y="2478088"/>
                  </a:lnTo>
                  <a:lnTo>
                    <a:pt x="1243826" y="2483485"/>
                  </a:lnTo>
                  <a:lnTo>
                    <a:pt x="1258116" y="2488565"/>
                  </a:lnTo>
                  <a:lnTo>
                    <a:pt x="1273358" y="2492693"/>
                  </a:lnTo>
                  <a:lnTo>
                    <a:pt x="1288283" y="2495868"/>
                  </a:lnTo>
                  <a:lnTo>
                    <a:pt x="1295904" y="2496820"/>
                  </a:lnTo>
                  <a:lnTo>
                    <a:pt x="1303842" y="2498090"/>
                  </a:lnTo>
                  <a:lnTo>
                    <a:pt x="1311781" y="2499043"/>
                  </a:lnTo>
                  <a:lnTo>
                    <a:pt x="1319720" y="2499678"/>
                  </a:lnTo>
                  <a:lnTo>
                    <a:pt x="1327658" y="2499995"/>
                  </a:lnTo>
                  <a:lnTo>
                    <a:pt x="1335597" y="2500630"/>
                  </a:lnTo>
                  <a:lnTo>
                    <a:pt x="1347981" y="2500630"/>
                  </a:lnTo>
                  <a:lnTo>
                    <a:pt x="1360048" y="2499678"/>
                  </a:lnTo>
                  <a:lnTo>
                    <a:pt x="1371797" y="2499043"/>
                  </a:lnTo>
                  <a:lnTo>
                    <a:pt x="1383229" y="2498090"/>
                  </a:lnTo>
                  <a:lnTo>
                    <a:pt x="1394660" y="2496185"/>
                  </a:lnTo>
                  <a:lnTo>
                    <a:pt x="1405457" y="2494280"/>
                  </a:lnTo>
                  <a:lnTo>
                    <a:pt x="1416254" y="2491740"/>
                  </a:lnTo>
                  <a:lnTo>
                    <a:pt x="1427050" y="2489200"/>
                  </a:lnTo>
                  <a:lnTo>
                    <a:pt x="1437529" y="2486343"/>
                  </a:lnTo>
                  <a:lnTo>
                    <a:pt x="1447691" y="2483168"/>
                  </a:lnTo>
                  <a:lnTo>
                    <a:pt x="1457217" y="2479358"/>
                  </a:lnTo>
                  <a:lnTo>
                    <a:pt x="1467061" y="2475230"/>
                  </a:lnTo>
                  <a:lnTo>
                    <a:pt x="1476587" y="2471103"/>
                  </a:lnTo>
                  <a:lnTo>
                    <a:pt x="1485479" y="2466658"/>
                  </a:lnTo>
                  <a:lnTo>
                    <a:pt x="1494370" y="2461578"/>
                  </a:lnTo>
                  <a:lnTo>
                    <a:pt x="1503261" y="2456498"/>
                  </a:lnTo>
                  <a:lnTo>
                    <a:pt x="1511517" y="2450783"/>
                  </a:lnTo>
                  <a:lnTo>
                    <a:pt x="1520409" y="2445068"/>
                  </a:lnTo>
                  <a:lnTo>
                    <a:pt x="1528347" y="2439353"/>
                  </a:lnTo>
                  <a:lnTo>
                    <a:pt x="1536286" y="2433003"/>
                  </a:lnTo>
                  <a:lnTo>
                    <a:pt x="1543907" y="2426335"/>
                  </a:lnTo>
                  <a:lnTo>
                    <a:pt x="1551528" y="2419668"/>
                  </a:lnTo>
                  <a:lnTo>
                    <a:pt x="1558832" y="2412365"/>
                  </a:lnTo>
                  <a:lnTo>
                    <a:pt x="1566135" y="2405063"/>
                  </a:lnTo>
                  <a:lnTo>
                    <a:pt x="1573121" y="2397760"/>
                  </a:lnTo>
                  <a:lnTo>
                    <a:pt x="1580107" y="2390140"/>
                  </a:lnTo>
                  <a:lnTo>
                    <a:pt x="1586776" y="2381885"/>
                  </a:lnTo>
                  <a:lnTo>
                    <a:pt x="1593444" y="2373948"/>
                  </a:lnTo>
                  <a:lnTo>
                    <a:pt x="1599478" y="2365375"/>
                  </a:lnTo>
                  <a:lnTo>
                    <a:pt x="1605828" y="2357120"/>
                  </a:lnTo>
                  <a:lnTo>
                    <a:pt x="1611544" y="2347913"/>
                  </a:lnTo>
                  <a:lnTo>
                    <a:pt x="1617895" y="2339023"/>
                  </a:lnTo>
                  <a:lnTo>
                    <a:pt x="1629327" y="2320608"/>
                  </a:lnTo>
                  <a:lnTo>
                    <a:pt x="1640123" y="2301558"/>
                  </a:lnTo>
                  <a:lnTo>
                    <a:pt x="1650285" y="2281873"/>
                  </a:lnTo>
                  <a:lnTo>
                    <a:pt x="1660129" y="2261870"/>
                  </a:lnTo>
                  <a:lnTo>
                    <a:pt x="1669655" y="2241233"/>
                  </a:lnTo>
                  <a:lnTo>
                    <a:pt x="1678546" y="2219960"/>
                  </a:lnTo>
                  <a:lnTo>
                    <a:pt x="1687120" y="2198370"/>
                  </a:lnTo>
                  <a:lnTo>
                    <a:pt x="1695376" y="2176463"/>
                  </a:lnTo>
                  <a:lnTo>
                    <a:pt x="1703315" y="2154555"/>
                  </a:lnTo>
                  <a:lnTo>
                    <a:pt x="1710936" y="2132330"/>
                  </a:lnTo>
                  <a:lnTo>
                    <a:pt x="1718557" y="2110105"/>
                  </a:lnTo>
                  <a:lnTo>
                    <a:pt x="1725543" y="2087245"/>
                  </a:lnTo>
                  <a:lnTo>
                    <a:pt x="1739833" y="2042478"/>
                  </a:lnTo>
                  <a:lnTo>
                    <a:pt x="1752852" y="1997393"/>
                  </a:lnTo>
                  <a:lnTo>
                    <a:pt x="1764601" y="1958340"/>
                  </a:lnTo>
                  <a:lnTo>
                    <a:pt x="1776350" y="1920240"/>
                  </a:lnTo>
                  <a:lnTo>
                    <a:pt x="1788100" y="1883093"/>
                  </a:lnTo>
                  <a:lnTo>
                    <a:pt x="1794450" y="1864995"/>
                  </a:lnTo>
                  <a:lnTo>
                    <a:pt x="1800802" y="1847850"/>
                  </a:lnTo>
                  <a:lnTo>
                    <a:pt x="1806835" y="1830705"/>
                  </a:lnTo>
                  <a:lnTo>
                    <a:pt x="1813821" y="1814195"/>
                  </a:lnTo>
                  <a:lnTo>
                    <a:pt x="1820172" y="1798320"/>
                  </a:lnTo>
                  <a:lnTo>
                    <a:pt x="1827475" y="1783080"/>
                  </a:lnTo>
                  <a:lnTo>
                    <a:pt x="1834461" y="1768475"/>
                  </a:lnTo>
                  <a:lnTo>
                    <a:pt x="1842082" y="1754505"/>
                  </a:lnTo>
                  <a:lnTo>
                    <a:pt x="1849704" y="1741170"/>
                  </a:lnTo>
                  <a:lnTo>
                    <a:pt x="1857960" y="1728470"/>
                  </a:lnTo>
                  <a:lnTo>
                    <a:pt x="1864946" y="1718628"/>
                  </a:lnTo>
                  <a:lnTo>
                    <a:pt x="1871614" y="1709103"/>
                  </a:lnTo>
                  <a:lnTo>
                    <a:pt x="1878918" y="1699578"/>
                  </a:lnTo>
                  <a:lnTo>
                    <a:pt x="1885586" y="1691005"/>
                  </a:lnTo>
                  <a:lnTo>
                    <a:pt x="1892890" y="1682433"/>
                  </a:lnTo>
                  <a:lnTo>
                    <a:pt x="1899558" y="1674495"/>
                  </a:lnTo>
                  <a:lnTo>
                    <a:pt x="1906862" y="1666557"/>
                  </a:lnTo>
                  <a:lnTo>
                    <a:pt x="1914165" y="1659572"/>
                  </a:lnTo>
                  <a:lnTo>
                    <a:pt x="1920834" y="1652270"/>
                  </a:lnTo>
                  <a:lnTo>
                    <a:pt x="1928137" y="1645285"/>
                  </a:lnTo>
                  <a:lnTo>
                    <a:pt x="1935441" y="1638935"/>
                  </a:lnTo>
                  <a:lnTo>
                    <a:pt x="1942109" y="1632902"/>
                  </a:lnTo>
                  <a:lnTo>
                    <a:pt x="1949413" y="1627187"/>
                  </a:lnTo>
                  <a:lnTo>
                    <a:pt x="1956081" y="1621790"/>
                  </a:lnTo>
                  <a:lnTo>
                    <a:pt x="1970053" y="1611312"/>
                  </a:lnTo>
                  <a:lnTo>
                    <a:pt x="1983708" y="1602105"/>
                  </a:lnTo>
                  <a:lnTo>
                    <a:pt x="1997680" y="1594485"/>
                  </a:lnTo>
                  <a:lnTo>
                    <a:pt x="2010699" y="1587182"/>
                  </a:lnTo>
                  <a:lnTo>
                    <a:pt x="2024036" y="1581150"/>
                  </a:lnTo>
                  <a:lnTo>
                    <a:pt x="2036738" y="1575752"/>
                  </a:lnTo>
                  <a:lnTo>
                    <a:pt x="2049440" y="1571307"/>
                  </a:lnTo>
                  <a:lnTo>
                    <a:pt x="2061506" y="1567497"/>
                  </a:lnTo>
                  <a:lnTo>
                    <a:pt x="2073256" y="1564640"/>
                  </a:lnTo>
                  <a:lnTo>
                    <a:pt x="2085005" y="1562100"/>
                  </a:lnTo>
                  <a:lnTo>
                    <a:pt x="2096119" y="1560195"/>
                  </a:lnTo>
                  <a:lnTo>
                    <a:pt x="2106598" y="1559242"/>
                  </a:lnTo>
                  <a:lnTo>
                    <a:pt x="2116442" y="1557972"/>
                  </a:lnTo>
                  <a:lnTo>
                    <a:pt x="2125968" y="1557655"/>
                  </a:lnTo>
                  <a:lnTo>
                    <a:pt x="2134860" y="1557655"/>
                  </a:lnTo>
                  <a:lnTo>
                    <a:pt x="2143116" y="1557972"/>
                  </a:lnTo>
                  <a:lnTo>
                    <a:pt x="2150737" y="1558290"/>
                  </a:lnTo>
                  <a:lnTo>
                    <a:pt x="2157723" y="1559242"/>
                  </a:lnTo>
                  <a:lnTo>
                    <a:pt x="2162839" y="1559781"/>
                  </a:lnTo>
                  <a:lnTo>
                    <a:pt x="2167906" y="1548627"/>
                  </a:lnTo>
                  <a:lnTo>
                    <a:pt x="2174894" y="1534961"/>
                  </a:lnTo>
                  <a:lnTo>
                    <a:pt x="2182518" y="1521930"/>
                  </a:lnTo>
                  <a:lnTo>
                    <a:pt x="2190777" y="1508900"/>
                  </a:lnTo>
                  <a:lnTo>
                    <a:pt x="2199354" y="1496822"/>
                  </a:lnTo>
                  <a:lnTo>
                    <a:pt x="2208566" y="1484745"/>
                  </a:lnTo>
                  <a:lnTo>
                    <a:pt x="2218731" y="1473304"/>
                  </a:lnTo>
                  <a:lnTo>
                    <a:pt x="2229214" y="1462498"/>
                  </a:lnTo>
                  <a:lnTo>
                    <a:pt x="2240015" y="1452010"/>
                  </a:lnTo>
                  <a:lnTo>
                    <a:pt x="2251450" y="1442157"/>
                  </a:lnTo>
                  <a:lnTo>
                    <a:pt x="2263204" y="1432623"/>
                  </a:lnTo>
                  <a:lnTo>
                    <a:pt x="2275593" y="1424042"/>
                  </a:lnTo>
                  <a:lnTo>
                    <a:pt x="2288617" y="1415778"/>
                  </a:lnTo>
                  <a:lnTo>
                    <a:pt x="2301958" y="1408151"/>
                  </a:lnTo>
                  <a:lnTo>
                    <a:pt x="2315300" y="1401158"/>
                  </a:lnTo>
                  <a:lnTo>
                    <a:pt x="2329277" y="1394802"/>
                  </a:lnTo>
                  <a:lnTo>
                    <a:pt x="2343572" y="1389081"/>
                  </a:lnTo>
                  <a:lnTo>
                    <a:pt x="2358184" y="1383996"/>
                  </a:lnTo>
                  <a:lnTo>
                    <a:pt x="2373114" y="1380182"/>
                  </a:lnTo>
                  <a:lnTo>
                    <a:pt x="2388680" y="1376686"/>
                  </a:lnTo>
                  <a:lnTo>
                    <a:pt x="2403927" y="1373508"/>
                  </a:lnTo>
                  <a:lnTo>
                    <a:pt x="2419493" y="1371919"/>
                  </a:lnTo>
                  <a:lnTo>
                    <a:pt x="2435693" y="1370330"/>
                  </a:lnTo>
                  <a:lnTo>
                    <a:pt x="2451894" y="1370012"/>
                  </a:lnTo>
                  <a:lnTo>
                    <a:pt x="2468095" y="1370330"/>
                  </a:lnTo>
                  <a:lnTo>
                    <a:pt x="2484295" y="1371919"/>
                  </a:lnTo>
                  <a:lnTo>
                    <a:pt x="2499861" y="1373508"/>
                  </a:lnTo>
                  <a:lnTo>
                    <a:pt x="2515426" y="1376686"/>
                  </a:lnTo>
                  <a:lnTo>
                    <a:pt x="2530674" y="1380182"/>
                  </a:lnTo>
                  <a:lnTo>
                    <a:pt x="2545286" y="1383996"/>
                  </a:lnTo>
                  <a:lnTo>
                    <a:pt x="2560216" y="1389081"/>
                  </a:lnTo>
                  <a:lnTo>
                    <a:pt x="2574511" y="1394802"/>
                  </a:lnTo>
                  <a:lnTo>
                    <a:pt x="2588488" y="1401158"/>
                  </a:lnTo>
                  <a:lnTo>
                    <a:pt x="2601830" y="1408151"/>
                  </a:lnTo>
                  <a:lnTo>
                    <a:pt x="2615171" y="1415778"/>
                  </a:lnTo>
                  <a:lnTo>
                    <a:pt x="2628195" y="1424042"/>
                  </a:lnTo>
                  <a:lnTo>
                    <a:pt x="2640267" y="1432623"/>
                  </a:lnTo>
                  <a:lnTo>
                    <a:pt x="2652338" y="1442157"/>
                  </a:lnTo>
                  <a:lnTo>
                    <a:pt x="2663773" y="1452010"/>
                  </a:lnTo>
                  <a:lnTo>
                    <a:pt x="2674574" y="1462498"/>
                  </a:lnTo>
                  <a:lnTo>
                    <a:pt x="2685057" y="1473304"/>
                  </a:lnTo>
                  <a:lnTo>
                    <a:pt x="2694904" y="1484745"/>
                  </a:lnTo>
                  <a:lnTo>
                    <a:pt x="2704434" y="1496822"/>
                  </a:lnTo>
                  <a:lnTo>
                    <a:pt x="2713011" y="1508900"/>
                  </a:lnTo>
                  <a:lnTo>
                    <a:pt x="2721270" y="1521930"/>
                  </a:lnTo>
                  <a:lnTo>
                    <a:pt x="2728894" y="1534961"/>
                  </a:lnTo>
                  <a:lnTo>
                    <a:pt x="2735565" y="1548627"/>
                  </a:lnTo>
                  <a:lnTo>
                    <a:pt x="2742236" y="1562611"/>
                  </a:lnTo>
                  <a:lnTo>
                    <a:pt x="2747953" y="1576913"/>
                  </a:lnTo>
                  <a:lnTo>
                    <a:pt x="2752718" y="1591533"/>
                  </a:lnTo>
                  <a:lnTo>
                    <a:pt x="2756848" y="1606471"/>
                  </a:lnTo>
                  <a:lnTo>
                    <a:pt x="2760660" y="1621726"/>
                  </a:lnTo>
                  <a:lnTo>
                    <a:pt x="2763519" y="1636981"/>
                  </a:lnTo>
                  <a:lnTo>
                    <a:pt x="2765107" y="1652872"/>
                  </a:lnTo>
                  <a:lnTo>
                    <a:pt x="2766695" y="1669081"/>
                  </a:lnTo>
                  <a:lnTo>
                    <a:pt x="2767013" y="1685290"/>
                  </a:lnTo>
                  <a:lnTo>
                    <a:pt x="2766695" y="1701499"/>
                  </a:lnTo>
                  <a:lnTo>
                    <a:pt x="2765107" y="1717390"/>
                  </a:lnTo>
                  <a:lnTo>
                    <a:pt x="2763519" y="1733281"/>
                  </a:lnTo>
                  <a:lnTo>
                    <a:pt x="2760660" y="1748854"/>
                  </a:lnTo>
                  <a:lnTo>
                    <a:pt x="2756848" y="1764110"/>
                  </a:lnTo>
                  <a:lnTo>
                    <a:pt x="2752718" y="1779047"/>
                  </a:lnTo>
                  <a:lnTo>
                    <a:pt x="2747953" y="1793667"/>
                  </a:lnTo>
                  <a:lnTo>
                    <a:pt x="2742236" y="1807969"/>
                  </a:lnTo>
                  <a:lnTo>
                    <a:pt x="2735565" y="1821635"/>
                  </a:lnTo>
                  <a:lnTo>
                    <a:pt x="2728894" y="1835619"/>
                  </a:lnTo>
                  <a:lnTo>
                    <a:pt x="2721270" y="1848650"/>
                  </a:lnTo>
                  <a:lnTo>
                    <a:pt x="2713011" y="1861363"/>
                  </a:lnTo>
                  <a:lnTo>
                    <a:pt x="2704434" y="1874075"/>
                  </a:lnTo>
                  <a:lnTo>
                    <a:pt x="2694904" y="1885835"/>
                  </a:lnTo>
                  <a:lnTo>
                    <a:pt x="2685057" y="1896959"/>
                  </a:lnTo>
                  <a:lnTo>
                    <a:pt x="2674574" y="1908082"/>
                  </a:lnTo>
                  <a:lnTo>
                    <a:pt x="2663773" y="1918570"/>
                  </a:lnTo>
                  <a:lnTo>
                    <a:pt x="2652338" y="1928423"/>
                  </a:lnTo>
                  <a:lnTo>
                    <a:pt x="2640267" y="1937640"/>
                  </a:lnTo>
                  <a:lnTo>
                    <a:pt x="2628195" y="1946538"/>
                  </a:lnTo>
                  <a:lnTo>
                    <a:pt x="2615171" y="1955120"/>
                  </a:lnTo>
                  <a:lnTo>
                    <a:pt x="2601830" y="1962430"/>
                  </a:lnTo>
                  <a:lnTo>
                    <a:pt x="2588488" y="1969422"/>
                  </a:lnTo>
                  <a:lnTo>
                    <a:pt x="2574511" y="1975778"/>
                  </a:lnTo>
                  <a:lnTo>
                    <a:pt x="2560216" y="1981181"/>
                  </a:lnTo>
                  <a:lnTo>
                    <a:pt x="2545286" y="1986266"/>
                  </a:lnTo>
                  <a:lnTo>
                    <a:pt x="2530674" y="1990716"/>
                  </a:lnTo>
                  <a:lnTo>
                    <a:pt x="2515426" y="1994212"/>
                  </a:lnTo>
                  <a:lnTo>
                    <a:pt x="2499861" y="1996754"/>
                  </a:lnTo>
                  <a:lnTo>
                    <a:pt x="2484295" y="1998979"/>
                  </a:lnTo>
                  <a:lnTo>
                    <a:pt x="2468095" y="1999932"/>
                  </a:lnTo>
                  <a:lnTo>
                    <a:pt x="2451894" y="2000250"/>
                  </a:lnTo>
                  <a:lnTo>
                    <a:pt x="2435693" y="1999932"/>
                  </a:lnTo>
                  <a:lnTo>
                    <a:pt x="2419493" y="1998979"/>
                  </a:lnTo>
                  <a:lnTo>
                    <a:pt x="2403927" y="1996754"/>
                  </a:lnTo>
                  <a:lnTo>
                    <a:pt x="2388680" y="1994212"/>
                  </a:lnTo>
                  <a:lnTo>
                    <a:pt x="2373114" y="1990716"/>
                  </a:lnTo>
                  <a:lnTo>
                    <a:pt x="2358184" y="1986266"/>
                  </a:lnTo>
                  <a:lnTo>
                    <a:pt x="2343572" y="1981181"/>
                  </a:lnTo>
                  <a:lnTo>
                    <a:pt x="2329277" y="1975778"/>
                  </a:lnTo>
                  <a:lnTo>
                    <a:pt x="2315300" y="1969422"/>
                  </a:lnTo>
                  <a:lnTo>
                    <a:pt x="2301958" y="1962430"/>
                  </a:lnTo>
                  <a:lnTo>
                    <a:pt x="2288617" y="1955120"/>
                  </a:lnTo>
                  <a:lnTo>
                    <a:pt x="2275593" y="1946538"/>
                  </a:lnTo>
                  <a:lnTo>
                    <a:pt x="2263204" y="1937640"/>
                  </a:lnTo>
                  <a:lnTo>
                    <a:pt x="2251450" y="1928423"/>
                  </a:lnTo>
                  <a:lnTo>
                    <a:pt x="2240015" y="1918570"/>
                  </a:lnTo>
                  <a:lnTo>
                    <a:pt x="2229214" y="1908082"/>
                  </a:lnTo>
                  <a:lnTo>
                    <a:pt x="2218731" y="1896959"/>
                  </a:lnTo>
                  <a:lnTo>
                    <a:pt x="2208566" y="1885835"/>
                  </a:lnTo>
                  <a:lnTo>
                    <a:pt x="2199354" y="1874075"/>
                  </a:lnTo>
                  <a:lnTo>
                    <a:pt x="2190777" y="1861363"/>
                  </a:lnTo>
                  <a:lnTo>
                    <a:pt x="2182518" y="1848650"/>
                  </a:lnTo>
                  <a:lnTo>
                    <a:pt x="2174894" y="1835619"/>
                  </a:lnTo>
                  <a:lnTo>
                    <a:pt x="2167906" y="1821635"/>
                  </a:lnTo>
                  <a:lnTo>
                    <a:pt x="2161553" y="1807969"/>
                  </a:lnTo>
                  <a:lnTo>
                    <a:pt x="2155835" y="1793667"/>
                  </a:lnTo>
                  <a:lnTo>
                    <a:pt x="2151070" y="1779047"/>
                  </a:lnTo>
                  <a:lnTo>
                    <a:pt x="2146940" y="1764110"/>
                  </a:lnTo>
                  <a:lnTo>
                    <a:pt x="2143128" y="1748854"/>
                  </a:lnTo>
                  <a:lnTo>
                    <a:pt x="2140269" y="1733281"/>
                  </a:lnTo>
                  <a:lnTo>
                    <a:pt x="2138363" y="1717390"/>
                  </a:lnTo>
                  <a:lnTo>
                    <a:pt x="2137093" y="1701499"/>
                  </a:lnTo>
                  <a:lnTo>
                    <a:pt x="2136775" y="1685290"/>
                  </a:lnTo>
                  <a:lnTo>
                    <a:pt x="2137093" y="1669081"/>
                  </a:lnTo>
                  <a:lnTo>
                    <a:pt x="2138363" y="1652872"/>
                  </a:lnTo>
                  <a:lnTo>
                    <a:pt x="2140269" y="1636981"/>
                  </a:lnTo>
                  <a:lnTo>
                    <a:pt x="2140522" y="1635629"/>
                  </a:lnTo>
                  <a:lnTo>
                    <a:pt x="2137718" y="1635442"/>
                  </a:lnTo>
                  <a:lnTo>
                    <a:pt x="2126603" y="1635442"/>
                  </a:lnTo>
                  <a:lnTo>
                    <a:pt x="2120252" y="1635760"/>
                  </a:lnTo>
                  <a:lnTo>
                    <a:pt x="2113584" y="1636395"/>
                  </a:lnTo>
                  <a:lnTo>
                    <a:pt x="2106598" y="1637030"/>
                  </a:lnTo>
                  <a:lnTo>
                    <a:pt x="2098977" y="1638617"/>
                  </a:lnTo>
                  <a:lnTo>
                    <a:pt x="2091038" y="1640522"/>
                  </a:lnTo>
                  <a:lnTo>
                    <a:pt x="2082782" y="1642427"/>
                  </a:lnTo>
                  <a:lnTo>
                    <a:pt x="2074208" y="1644967"/>
                  </a:lnTo>
                  <a:lnTo>
                    <a:pt x="2065000" y="1648142"/>
                  </a:lnTo>
                  <a:lnTo>
                    <a:pt x="2056108" y="1652270"/>
                  </a:lnTo>
                  <a:lnTo>
                    <a:pt x="2046899" y="1656715"/>
                  </a:lnTo>
                  <a:lnTo>
                    <a:pt x="2037055" y="1661477"/>
                  </a:lnTo>
                  <a:lnTo>
                    <a:pt x="2026894" y="1667192"/>
                  </a:lnTo>
                  <a:lnTo>
                    <a:pt x="2017050" y="1673860"/>
                  </a:lnTo>
                  <a:lnTo>
                    <a:pt x="2006889" y="1681163"/>
                  </a:lnTo>
                  <a:lnTo>
                    <a:pt x="1996410" y="1689418"/>
                  </a:lnTo>
                  <a:lnTo>
                    <a:pt x="1985931" y="1698308"/>
                  </a:lnTo>
                  <a:lnTo>
                    <a:pt x="1975452" y="1707833"/>
                  </a:lnTo>
                  <a:lnTo>
                    <a:pt x="1965290" y="1718628"/>
                  </a:lnTo>
                  <a:lnTo>
                    <a:pt x="1954494" y="1730693"/>
                  </a:lnTo>
                  <a:lnTo>
                    <a:pt x="1943697" y="1743710"/>
                  </a:lnTo>
                  <a:lnTo>
                    <a:pt x="1932900" y="1757680"/>
                  </a:lnTo>
                  <a:lnTo>
                    <a:pt x="1922422" y="1772285"/>
                  </a:lnTo>
                  <a:lnTo>
                    <a:pt x="1915436" y="1783080"/>
                  </a:lnTo>
                  <a:lnTo>
                    <a:pt x="1908767" y="1794510"/>
                  </a:lnTo>
                  <a:lnTo>
                    <a:pt x="1902098" y="1806893"/>
                  </a:lnTo>
                  <a:lnTo>
                    <a:pt x="1895748" y="1820228"/>
                  </a:lnTo>
                  <a:lnTo>
                    <a:pt x="1889714" y="1833880"/>
                  </a:lnTo>
                  <a:lnTo>
                    <a:pt x="1883998" y="1848485"/>
                  </a:lnTo>
                  <a:lnTo>
                    <a:pt x="1877648" y="1863725"/>
                  </a:lnTo>
                  <a:lnTo>
                    <a:pt x="1871932" y="1879600"/>
                  </a:lnTo>
                  <a:lnTo>
                    <a:pt x="1866216" y="1895793"/>
                  </a:lnTo>
                  <a:lnTo>
                    <a:pt x="1860818" y="1912303"/>
                  </a:lnTo>
                  <a:lnTo>
                    <a:pt x="1849704" y="1946593"/>
                  </a:lnTo>
                  <a:lnTo>
                    <a:pt x="1838589" y="1982788"/>
                  </a:lnTo>
                  <a:lnTo>
                    <a:pt x="1827793" y="2019618"/>
                  </a:lnTo>
                  <a:lnTo>
                    <a:pt x="1813503" y="2066925"/>
                  </a:lnTo>
                  <a:lnTo>
                    <a:pt x="1798579" y="2115185"/>
                  </a:lnTo>
                  <a:lnTo>
                    <a:pt x="1790640" y="2139633"/>
                  </a:lnTo>
                  <a:lnTo>
                    <a:pt x="1782701" y="2163445"/>
                  </a:lnTo>
                  <a:lnTo>
                    <a:pt x="1774128" y="2187893"/>
                  </a:lnTo>
                  <a:lnTo>
                    <a:pt x="1765554" y="2212023"/>
                  </a:lnTo>
                  <a:lnTo>
                    <a:pt x="1756345" y="2235835"/>
                  </a:lnTo>
                  <a:lnTo>
                    <a:pt x="1746501" y="2259648"/>
                  </a:lnTo>
                  <a:lnTo>
                    <a:pt x="1736340" y="2282825"/>
                  </a:lnTo>
                  <a:lnTo>
                    <a:pt x="1725543" y="2306003"/>
                  </a:lnTo>
                  <a:lnTo>
                    <a:pt x="1714429" y="2328228"/>
                  </a:lnTo>
                  <a:lnTo>
                    <a:pt x="1702680" y="2350135"/>
                  </a:lnTo>
                  <a:lnTo>
                    <a:pt x="1696011" y="2360930"/>
                  </a:lnTo>
                  <a:lnTo>
                    <a:pt x="1689978" y="2371725"/>
                  </a:lnTo>
                  <a:lnTo>
                    <a:pt x="1683627" y="2382203"/>
                  </a:lnTo>
                  <a:lnTo>
                    <a:pt x="1676641" y="2392363"/>
                  </a:lnTo>
                  <a:lnTo>
                    <a:pt x="1669973" y="2402205"/>
                  </a:lnTo>
                  <a:lnTo>
                    <a:pt x="1662669" y="2412365"/>
                  </a:lnTo>
                  <a:lnTo>
                    <a:pt x="1655366" y="2422208"/>
                  </a:lnTo>
                  <a:lnTo>
                    <a:pt x="1648380" y="2431415"/>
                  </a:lnTo>
                  <a:lnTo>
                    <a:pt x="1640441" y="2440940"/>
                  </a:lnTo>
                  <a:lnTo>
                    <a:pt x="1632820" y="2449830"/>
                  </a:lnTo>
                  <a:lnTo>
                    <a:pt x="1624564" y="2458720"/>
                  </a:lnTo>
                  <a:lnTo>
                    <a:pt x="1616307" y="2467293"/>
                  </a:lnTo>
                  <a:lnTo>
                    <a:pt x="1608051" y="2475548"/>
                  </a:lnTo>
                  <a:lnTo>
                    <a:pt x="1599478" y="2483485"/>
                  </a:lnTo>
                  <a:lnTo>
                    <a:pt x="1590586" y="2491423"/>
                  </a:lnTo>
                  <a:lnTo>
                    <a:pt x="1581060" y="2499043"/>
                  </a:lnTo>
                  <a:lnTo>
                    <a:pt x="1571851" y="2506345"/>
                  </a:lnTo>
                  <a:lnTo>
                    <a:pt x="1562007" y="2513013"/>
                  </a:lnTo>
                  <a:lnTo>
                    <a:pt x="1552163" y="2519998"/>
                  </a:lnTo>
                  <a:lnTo>
                    <a:pt x="1542319" y="2526030"/>
                  </a:lnTo>
                  <a:lnTo>
                    <a:pt x="1531840" y="2532063"/>
                  </a:lnTo>
                  <a:lnTo>
                    <a:pt x="1521044" y="2537778"/>
                  </a:lnTo>
                  <a:lnTo>
                    <a:pt x="1510247" y="2543175"/>
                  </a:lnTo>
                  <a:lnTo>
                    <a:pt x="1499133" y="2547938"/>
                  </a:lnTo>
                  <a:lnTo>
                    <a:pt x="1487701" y="2552700"/>
                  </a:lnTo>
                  <a:lnTo>
                    <a:pt x="1475635" y="2556828"/>
                  </a:lnTo>
                  <a:lnTo>
                    <a:pt x="1463886" y="2560955"/>
                  </a:lnTo>
                  <a:lnTo>
                    <a:pt x="1451501" y="2564448"/>
                  </a:lnTo>
                  <a:lnTo>
                    <a:pt x="1439117" y="2567623"/>
                  </a:lnTo>
                  <a:lnTo>
                    <a:pt x="1426098" y="2570480"/>
                  </a:lnTo>
                  <a:lnTo>
                    <a:pt x="1412761" y="2572703"/>
                  </a:lnTo>
                  <a:lnTo>
                    <a:pt x="1399106" y="2574925"/>
                  </a:lnTo>
                  <a:lnTo>
                    <a:pt x="1385452" y="2576513"/>
                  </a:lnTo>
                  <a:lnTo>
                    <a:pt x="1371480" y="2577465"/>
                  </a:lnTo>
                  <a:lnTo>
                    <a:pt x="1356555" y="2578100"/>
                  </a:lnTo>
                  <a:lnTo>
                    <a:pt x="1341948" y="2578100"/>
                  </a:lnTo>
                  <a:lnTo>
                    <a:pt x="1334327" y="2578100"/>
                  </a:lnTo>
                  <a:lnTo>
                    <a:pt x="1324165" y="2578100"/>
                  </a:lnTo>
                  <a:lnTo>
                    <a:pt x="1314322" y="2577465"/>
                  </a:lnTo>
                  <a:lnTo>
                    <a:pt x="1304478" y="2576830"/>
                  </a:lnTo>
                  <a:lnTo>
                    <a:pt x="1294951" y="2575560"/>
                  </a:lnTo>
                  <a:lnTo>
                    <a:pt x="1285107" y="2574290"/>
                  </a:lnTo>
                  <a:lnTo>
                    <a:pt x="1275898" y="2572703"/>
                  </a:lnTo>
                  <a:lnTo>
                    <a:pt x="1266372" y="2571115"/>
                  </a:lnTo>
                  <a:lnTo>
                    <a:pt x="1257163" y="2568893"/>
                  </a:lnTo>
                  <a:lnTo>
                    <a:pt x="1247637" y="2566670"/>
                  </a:lnTo>
                  <a:lnTo>
                    <a:pt x="1238746" y="2564130"/>
                  </a:lnTo>
                  <a:lnTo>
                    <a:pt x="1229854" y="2561273"/>
                  </a:lnTo>
                  <a:lnTo>
                    <a:pt x="1220646" y="2558415"/>
                  </a:lnTo>
                  <a:lnTo>
                    <a:pt x="1212072" y="2555240"/>
                  </a:lnTo>
                  <a:lnTo>
                    <a:pt x="1203498" y="2552065"/>
                  </a:lnTo>
                  <a:lnTo>
                    <a:pt x="1194924" y="2548255"/>
                  </a:lnTo>
                  <a:lnTo>
                    <a:pt x="1186351" y="2544445"/>
                  </a:lnTo>
                  <a:lnTo>
                    <a:pt x="1178094" y="2540318"/>
                  </a:lnTo>
                  <a:lnTo>
                    <a:pt x="1169521" y="2536190"/>
                  </a:lnTo>
                  <a:lnTo>
                    <a:pt x="1161264" y="2531745"/>
                  </a:lnTo>
                  <a:lnTo>
                    <a:pt x="1153008" y="2526983"/>
                  </a:lnTo>
                  <a:lnTo>
                    <a:pt x="1137449" y="2517458"/>
                  </a:lnTo>
                  <a:lnTo>
                    <a:pt x="1121889" y="2506980"/>
                  </a:lnTo>
                  <a:lnTo>
                    <a:pt x="1106647" y="2495868"/>
                  </a:lnTo>
                  <a:lnTo>
                    <a:pt x="1092040" y="2484120"/>
                  </a:lnTo>
                  <a:lnTo>
                    <a:pt x="1077750" y="2471420"/>
                  </a:lnTo>
                  <a:lnTo>
                    <a:pt x="1063460" y="2458403"/>
                  </a:lnTo>
                  <a:lnTo>
                    <a:pt x="1049806" y="2444750"/>
                  </a:lnTo>
                  <a:lnTo>
                    <a:pt x="1036469" y="2430780"/>
                  </a:lnTo>
                  <a:lnTo>
                    <a:pt x="1023767" y="2415858"/>
                  </a:lnTo>
                  <a:lnTo>
                    <a:pt x="1011065" y="2400935"/>
                  </a:lnTo>
                  <a:lnTo>
                    <a:pt x="998999" y="2385378"/>
                  </a:lnTo>
                  <a:lnTo>
                    <a:pt x="986932" y="2369503"/>
                  </a:lnTo>
                  <a:lnTo>
                    <a:pt x="975500" y="2352993"/>
                  </a:lnTo>
                  <a:lnTo>
                    <a:pt x="964386" y="2336483"/>
                  </a:lnTo>
                  <a:lnTo>
                    <a:pt x="953272" y="2319655"/>
                  </a:lnTo>
                  <a:lnTo>
                    <a:pt x="942793" y="2302510"/>
                  </a:lnTo>
                  <a:lnTo>
                    <a:pt x="932632" y="2284730"/>
                  </a:lnTo>
                  <a:lnTo>
                    <a:pt x="922470" y="2266633"/>
                  </a:lnTo>
                  <a:lnTo>
                    <a:pt x="913261" y="2249170"/>
                  </a:lnTo>
                  <a:lnTo>
                    <a:pt x="904052" y="2230755"/>
                  </a:lnTo>
                  <a:lnTo>
                    <a:pt x="894844" y="2212975"/>
                  </a:lnTo>
                  <a:lnTo>
                    <a:pt x="886270" y="2194560"/>
                  </a:lnTo>
                  <a:lnTo>
                    <a:pt x="878014" y="2176145"/>
                  </a:lnTo>
                  <a:lnTo>
                    <a:pt x="870075" y="2157413"/>
                  </a:lnTo>
                  <a:lnTo>
                    <a:pt x="862136" y="2138998"/>
                  </a:lnTo>
                  <a:lnTo>
                    <a:pt x="854515" y="2120900"/>
                  </a:lnTo>
                  <a:lnTo>
                    <a:pt x="847529" y="2102485"/>
                  </a:lnTo>
                  <a:lnTo>
                    <a:pt x="840543" y="2084388"/>
                  </a:lnTo>
                  <a:lnTo>
                    <a:pt x="827524" y="2048193"/>
                  </a:lnTo>
                  <a:lnTo>
                    <a:pt x="816092" y="2012950"/>
                  </a:lnTo>
                  <a:lnTo>
                    <a:pt x="805296" y="1978660"/>
                  </a:lnTo>
                  <a:lnTo>
                    <a:pt x="795769" y="1945640"/>
                  </a:lnTo>
                  <a:lnTo>
                    <a:pt x="786561" y="1914525"/>
                  </a:lnTo>
                  <a:lnTo>
                    <a:pt x="779257" y="1884680"/>
                  </a:lnTo>
                  <a:lnTo>
                    <a:pt x="772271" y="1856423"/>
                  </a:lnTo>
                  <a:lnTo>
                    <a:pt x="766238" y="1831023"/>
                  </a:lnTo>
                  <a:lnTo>
                    <a:pt x="761157" y="1807845"/>
                  </a:lnTo>
                  <a:lnTo>
                    <a:pt x="757029" y="1787843"/>
                  </a:lnTo>
                  <a:lnTo>
                    <a:pt x="753536" y="1770698"/>
                  </a:lnTo>
                  <a:lnTo>
                    <a:pt x="749408" y="1746250"/>
                  </a:lnTo>
                  <a:lnTo>
                    <a:pt x="739246" y="1742758"/>
                  </a:lnTo>
                  <a:lnTo>
                    <a:pt x="728767" y="1738948"/>
                  </a:lnTo>
                  <a:lnTo>
                    <a:pt x="718288" y="1734503"/>
                  </a:lnTo>
                  <a:lnTo>
                    <a:pt x="707492" y="1729423"/>
                  </a:lnTo>
                  <a:lnTo>
                    <a:pt x="697013" y="1724025"/>
                  </a:lnTo>
                  <a:lnTo>
                    <a:pt x="686216" y="1718628"/>
                  </a:lnTo>
                  <a:lnTo>
                    <a:pt x="675102" y="1712595"/>
                  </a:lnTo>
                  <a:lnTo>
                    <a:pt x="664306" y="1706245"/>
                  </a:lnTo>
                  <a:lnTo>
                    <a:pt x="653509" y="1699260"/>
                  </a:lnTo>
                  <a:lnTo>
                    <a:pt x="642395" y="1692275"/>
                  </a:lnTo>
                  <a:lnTo>
                    <a:pt x="620802" y="1677352"/>
                  </a:lnTo>
                  <a:lnTo>
                    <a:pt x="599209" y="1661477"/>
                  </a:lnTo>
                  <a:lnTo>
                    <a:pt x="577933" y="1645285"/>
                  </a:lnTo>
                  <a:lnTo>
                    <a:pt x="557293" y="1628775"/>
                  </a:lnTo>
                  <a:lnTo>
                    <a:pt x="536970" y="1612265"/>
                  </a:lnTo>
                  <a:lnTo>
                    <a:pt x="517917" y="1595755"/>
                  </a:lnTo>
                  <a:lnTo>
                    <a:pt x="500134" y="1579562"/>
                  </a:lnTo>
                  <a:lnTo>
                    <a:pt x="482987" y="1564005"/>
                  </a:lnTo>
                  <a:lnTo>
                    <a:pt x="467745" y="1549717"/>
                  </a:lnTo>
                  <a:lnTo>
                    <a:pt x="441071" y="1524317"/>
                  </a:lnTo>
                  <a:lnTo>
                    <a:pt x="419795" y="1502727"/>
                  </a:lnTo>
                  <a:lnTo>
                    <a:pt x="398520" y="1480820"/>
                  </a:lnTo>
                  <a:lnTo>
                    <a:pt x="377562" y="1458277"/>
                  </a:lnTo>
                  <a:lnTo>
                    <a:pt x="356604" y="1435417"/>
                  </a:lnTo>
                  <a:lnTo>
                    <a:pt x="335963" y="1411922"/>
                  </a:lnTo>
                  <a:lnTo>
                    <a:pt x="315323" y="1388427"/>
                  </a:lnTo>
                  <a:lnTo>
                    <a:pt x="295000" y="1363980"/>
                  </a:lnTo>
                  <a:lnTo>
                    <a:pt x="275312" y="1339532"/>
                  </a:lnTo>
                  <a:lnTo>
                    <a:pt x="255624" y="1314132"/>
                  </a:lnTo>
                  <a:lnTo>
                    <a:pt x="236572" y="1289050"/>
                  </a:lnTo>
                  <a:lnTo>
                    <a:pt x="217836" y="1263650"/>
                  </a:lnTo>
                  <a:lnTo>
                    <a:pt x="199419" y="1237932"/>
                  </a:lnTo>
                  <a:lnTo>
                    <a:pt x="181636" y="1212215"/>
                  </a:lnTo>
                  <a:lnTo>
                    <a:pt x="164489" y="1185862"/>
                  </a:lnTo>
                  <a:lnTo>
                    <a:pt x="147976" y="1159827"/>
                  </a:lnTo>
                  <a:lnTo>
                    <a:pt x="131781" y="1133792"/>
                  </a:lnTo>
                  <a:lnTo>
                    <a:pt x="116539" y="1107440"/>
                  </a:lnTo>
                  <a:lnTo>
                    <a:pt x="102250" y="1081087"/>
                  </a:lnTo>
                  <a:lnTo>
                    <a:pt x="88595" y="1055052"/>
                  </a:lnTo>
                  <a:lnTo>
                    <a:pt x="75576" y="1029017"/>
                  </a:lnTo>
                  <a:lnTo>
                    <a:pt x="63509" y="1003300"/>
                  </a:lnTo>
                  <a:lnTo>
                    <a:pt x="52713" y="977265"/>
                  </a:lnTo>
                  <a:lnTo>
                    <a:pt x="42234" y="951547"/>
                  </a:lnTo>
                  <a:lnTo>
                    <a:pt x="37470" y="938847"/>
                  </a:lnTo>
                  <a:lnTo>
                    <a:pt x="33342" y="926147"/>
                  </a:lnTo>
                  <a:lnTo>
                    <a:pt x="28897" y="913765"/>
                  </a:lnTo>
                  <a:lnTo>
                    <a:pt x="25086" y="901065"/>
                  </a:lnTo>
                  <a:lnTo>
                    <a:pt x="21276" y="888365"/>
                  </a:lnTo>
                  <a:lnTo>
                    <a:pt x="18100" y="876300"/>
                  </a:lnTo>
                  <a:lnTo>
                    <a:pt x="14925" y="863917"/>
                  </a:lnTo>
                  <a:lnTo>
                    <a:pt x="12067" y="851852"/>
                  </a:lnTo>
                  <a:lnTo>
                    <a:pt x="9526" y="839470"/>
                  </a:lnTo>
                  <a:lnTo>
                    <a:pt x="7304" y="827722"/>
                  </a:lnTo>
                  <a:lnTo>
                    <a:pt x="5081" y="815975"/>
                  </a:lnTo>
                  <a:lnTo>
                    <a:pt x="3811" y="803910"/>
                  </a:lnTo>
                  <a:lnTo>
                    <a:pt x="2223" y="792480"/>
                  </a:lnTo>
                  <a:lnTo>
                    <a:pt x="1270" y="781050"/>
                  </a:lnTo>
                  <a:lnTo>
                    <a:pt x="635" y="769620"/>
                  </a:lnTo>
                  <a:lnTo>
                    <a:pt x="0" y="758190"/>
                  </a:lnTo>
                  <a:lnTo>
                    <a:pt x="0" y="746760"/>
                  </a:lnTo>
                  <a:lnTo>
                    <a:pt x="635" y="735965"/>
                  </a:lnTo>
                  <a:lnTo>
                    <a:pt x="1588" y="718185"/>
                  </a:lnTo>
                  <a:lnTo>
                    <a:pt x="3175" y="700405"/>
                  </a:lnTo>
                  <a:lnTo>
                    <a:pt x="5081" y="683260"/>
                  </a:lnTo>
                  <a:lnTo>
                    <a:pt x="7621" y="666115"/>
                  </a:lnTo>
                  <a:lnTo>
                    <a:pt x="10479" y="649605"/>
                  </a:lnTo>
                  <a:lnTo>
                    <a:pt x="13972" y="633412"/>
                  </a:lnTo>
                  <a:lnTo>
                    <a:pt x="17465" y="617855"/>
                  </a:lnTo>
                  <a:lnTo>
                    <a:pt x="21276" y="602297"/>
                  </a:lnTo>
                  <a:lnTo>
                    <a:pt x="25721" y="586740"/>
                  </a:lnTo>
                  <a:lnTo>
                    <a:pt x="30802" y="572135"/>
                  </a:lnTo>
                  <a:lnTo>
                    <a:pt x="35883" y="557530"/>
                  </a:lnTo>
                  <a:lnTo>
                    <a:pt x="41281" y="543560"/>
                  </a:lnTo>
                  <a:lnTo>
                    <a:pt x="46997" y="529907"/>
                  </a:lnTo>
                  <a:lnTo>
                    <a:pt x="52713" y="516572"/>
                  </a:lnTo>
                  <a:lnTo>
                    <a:pt x="59063" y="503237"/>
                  </a:lnTo>
                  <a:lnTo>
                    <a:pt x="65732" y="490855"/>
                  </a:lnTo>
                  <a:lnTo>
                    <a:pt x="72400" y="478155"/>
                  </a:lnTo>
                  <a:lnTo>
                    <a:pt x="79386" y="466407"/>
                  </a:lnTo>
                  <a:lnTo>
                    <a:pt x="86372" y="454342"/>
                  </a:lnTo>
                  <a:lnTo>
                    <a:pt x="93994" y="442912"/>
                  </a:lnTo>
                  <a:lnTo>
                    <a:pt x="101615" y="431800"/>
                  </a:lnTo>
                  <a:lnTo>
                    <a:pt x="109553" y="421005"/>
                  </a:lnTo>
                  <a:lnTo>
                    <a:pt x="117174" y="410527"/>
                  </a:lnTo>
                  <a:lnTo>
                    <a:pt x="125431" y="400685"/>
                  </a:lnTo>
                  <a:lnTo>
                    <a:pt x="133369" y="390842"/>
                  </a:lnTo>
                  <a:lnTo>
                    <a:pt x="141625" y="381000"/>
                  </a:lnTo>
                  <a:lnTo>
                    <a:pt x="149882" y="371792"/>
                  </a:lnTo>
                  <a:lnTo>
                    <a:pt x="158455" y="362902"/>
                  </a:lnTo>
                  <a:lnTo>
                    <a:pt x="166711" y="354012"/>
                  </a:lnTo>
                  <a:lnTo>
                    <a:pt x="175285" y="345757"/>
                  </a:lnTo>
                  <a:lnTo>
                    <a:pt x="183541" y="337502"/>
                  </a:lnTo>
                  <a:lnTo>
                    <a:pt x="192115" y="330200"/>
                  </a:lnTo>
                  <a:lnTo>
                    <a:pt x="208945" y="314959"/>
                  </a:lnTo>
                  <a:lnTo>
                    <a:pt x="226093" y="301625"/>
                  </a:lnTo>
                  <a:lnTo>
                    <a:pt x="242605" y="288925"/>
                  </a:lnTo>
                  <a:lnTo>
                    <a:pt x="258800" y="277495"/>
                  </a:lnTo>
                  <a:lnTo>
                    <a:pt x="272357" y="268175"/>
                  </a:lnTo>
                  <a:lnTo>
                    <a:pt x="271149" y="257634"/>
                  </a:lnTo>
                  <a:lnTo>
                    <a:pt x="270193" y="246530"/>
                  </a:lnTo>
                  <a:lnTo>
                    <a:pt x="269875" y="234791"/>
                  </a:lnTo>
                  <a:lnTo>
                    <a:pt x="270193" y="223686"/>
                  </a:lnTo>
                  <a:lnTo>
                    <a:pt x="271149" y="212582"/>
                  </a:lnTo>
                  <a:lnTo>
                    <a:pt x="272422" y="201477"/>
                  </a:lnTo>
                  <a:lnTo>
                    <a:pt x="274651" y="190690"/>
                  </a:lnTo>
                  <a:lnTo>
                    <a:pt x="277199" y="179903"/>
                  </a:lnTo>
                  <a:lnTo>
                    <a:pt x="280064" y="169433"/>
                  </a:lnTo>
                  <a:lnTo>
                    <a:pt x="283567" y="158963"/>
                  </a:lnTo>
                  <a:lnTo>
                    <a:pt x="287388" y="149127"/>
                  </a:lnTo>
                  <a:lnTo>
                    <a:pt x="291846" y="139292"/>
                  </a:lnTo>
                  <a:lnTo>
                    <a:pt x="296622" y="130091"/>
                  </a:lnTo>
                  <a:lnTo>
                    <a:pt x="302035" y="120573"/>
                  </a:lnTo>
                  <a:lnTo>
                    <a:pt x="307766" y="111689"/>
                  </a:lnTo>
                  <a:lnTo>
                    <a:pt x="313816" y="103123"/>
                  </a:lnTo>
                  <a:lnTo>
                    <a:pt x="320821" y="94874"/>
                  </a:lnTo>
                  <a:lnTo>
                    <a:pt x="327508" y="86942"/>
                  </a:lnTo>
                  <a:lnTo>
                    <a:pt x="334831" y="79010"/>
                  </a:lnTo>
                  <a:lnTo>
                    <a:pt x="342792" y="71713"/>
                  </a:lnTo>
                  <a:lnTo>
                    <a:pt x="350752" y="65050"/>
                  </a:lnTo>
                  <a:lnTo>
                    <a:pt x="359031" y="58071"/>
                  </a:lnTo>
                  <a:lnTo>
                    <a:pt x="367628" y="52042"/>
                  </a:lnTo>
                  <a:lnTo>
                    <a:pt x="376543" y="46331"/>
                  </a:lnTo>
                  <a:lnTo>
                    <a:pt x="386096" y="41255"/>
                  </a:lnTo>
                  <a:lnTo>
                    <a:pt x="395330" y="36179"/>
                  </a:lnTo>
                  <a:lnTo>
                    <a:pt x="405201" y="31737"/>
                  </a:lnTo>
                  <a:lnTo>
                    <a:pt x="415072" y="27930"/>
                  </a:lnTo>
                  <a:lnTo>
                    <a:pt x="425579" y="24440"/>
                  </a:lnTo>
                  <a:lnTo>
                    <a:pt x="436087" y="21584"/>
                  </a:lnTo>
                  <a:lnTo>
                    <a:pt x="446913" y="19046"/>
                  </a:lnTo>
                  <a:lnTo>
                    <a:pt x="457739" y="16825"/>
                  </a:lnTo>
                  <a:lnTo>
                    <a:pt x="468883" y="15556"/>
                  </a:lnTo>
                  <a:lnTo>
                    <a:pt x="480028" y="14604"/>
                  </a:lnTo>
                  <a:lnTo>
                    <a:pt x="491172" y="14287"/>
                  </a:lnTo>
                  <a:lnTo>
                    <a:pt x="502635" y="14604"/>
                  </a:lnTo>
                  <a:lnTo>
                    <a:pt x="514098" y="15556"/>
                  </a:lnTo>
                  <a:lnTo>
                    <a:pt x="525243" y="16825"/>
                  </a:lnTo>
                  <a:lnTo>
                    <a:pt x="536069" y="19046"/>
                  </a:lnTo>
                  <a:lnTo>
                    <a:pt x="546895" y="21584"/>
                  </a:lnTo>
                  <a:lnTo>
                    <a:pt x="557402" y="24440"/>
                  </a:lnTo>
                  <a:lnTo>
                    <a:pt x="567273" y="27930"/>
                  </a:lnTo>
                  <a:lnTo>
                    <a:pt x="577462" y="31737"/>
                  </a:lnTo>
                  <a:lnTo>
                    <a:pt x="587333" y="36179"/>
                  </a:lnTo>
                  <a:lnTo>
                    <a:pt x="596886" y="41255"/>
                  </a:lnTo>
                  <a:lnTo>
                    <a:pt x="606438" y="46331"/>
                  </a:lnTo>
                  <a:lnTo>
                    <a:pt x="615354" y="52042"/>
                  </a:lnTo>
                  <a:lnTo>
                    <a:pt x="623951" y="58071"/>
                  </a:lnTo>
                  <a:lnTo>
                    <a:pt x="632229" y="65050"/>
                  </a:lnTo>
                  <a:lnTo>
                    <a:pt x="640190" y="71713"/>
                  </a:lnTo>
                  <a:lnTo>
                    <a:pt x="647832" y="79010"/>
                  </a:lnTo>
                  <a:lnTo>
                    <a:pt x="655474" y="86942"/>
                  </a:lnTo>
                  <a:lnTo>
                    <a:pt x="662160" y="94874"/>
                  </a:lnTo>
                  <a:lnTo>
                    <a:pt x="668529" y="103123"/>
                  </a:lnTo>
                  <a:lnTo>
                    <a:pt x="674897" y="111689"/>
                  </a:lnTo>
                  <a:lnTo>
                    <a:pt x="680628" y="120573"/>
                  </a:lnTo>
                  <a:lnTo>
                    <a:pt x="686041" y="130091"/>
                  </a:lnTo>
                  <a:lnTo>
                    <a:pt x="691136" y="139292"/>
                  </a:lnTo>
                  <a:lnTo>
                    <a:pt x="695275" y="149127"/>
                  </a:lnTo>
                  <a:lnTo>
                    <a:pt x="699415" y="158963"/>
                  </a:lnTo>
                  <a:lnTo>
                    <a:pt x="702917" y="169433"/>
                  </a:lnTo>
                  <a:lnTo>
                    <a:pt x="705783" y="179903"/>
                  </a:lnTo>
                  <a:lnTo>
                    <a:pt x="708330" y="190690"/>
                  </a:lnTo>
                  <a:lnTo>
                    <a:pt x="710241" y="201477"/>
                  </a:lnTo>
                  <a:lnTo>
                    <a:pt x="711514" y="212582"/>
                  </a:lnTo>
                  <a:lnTo>
                    <a:pt x="712151" y="223686"/>
                  </a:lnTo>
                  <a:lnTo>
                    <a:pt x="712788" y="234791"/>
                  </a:lnTo>
                  <a:lnTo>
                    <a:pt x="712151" y="246530"/>
                  </a:lnTo>
                  <a:lnTo>
                    <a:pt x="711514" y="257634"/>
                  </a:lnTo>
                  <a:lnTo>
                    <a:pt x="710241" y="268739"/>
                  </a:lnTo>
                  <a:lnTo>
                    <a:pt x="708330" y="279526"/>
                  </a:lnTo>
                  <a:lnTo>
                    <a:pt x="705783" y="290313"/>
                  </a:lnTo>
                  <a:lnTo>
                    <a:pt x="702917" y="300783"/>
                  </a:lnTo>
                  <a:lnTo>
                    <a:pt x="699415" y="310619"/>
                  </a:lnTo>
                  <a:lnTo>
                    <a:pt x="695275" y="320771"/>
                  </a:lnTo>
                  <a:lnTo>
                    <a:pt x="691136" y="330607"/>
                  </a:lnTo>
                  <a:lnTo>
                    <a:pt x="686041" y="340125"/>
                  </a:lnTo>
                  <a:lnTo>
                    <a:pt x="680628" y="349643"/>
                  </a:lnTo>
                  <a:lnTo>
                    <a:pt x="674897" y="358527"/>
                  </a:lnTo>
                  <a:lnTo>
                    <a:pt x="668529" y="367093"/>
                  </a:lnTo>
                  <a:lnTo>
                    <a:pt x="662160" y="375342"/>
                  </a:lnTo>
                  <a:lnTo>
                    <a:pt x="655474" y="383274"/>
                  </a:lnTo>
                  <a:lnTo>
                    <a:pt x="647832" y="390889"/>
                  </a:lnTo>
                  <a:lnTo>
                    <a:pt x="640190" y="398503"/>
                  </a:lnTo>
                  <a:lnTo>
                    <a:pt x="632229" y="405166"/>
                  </a:lnTo>
                  <a:lnTo>
                    <a:pt x="623951" y="411511"/>
                  </a:lnTo>
                  <a:lnTo>
                    <a:pt x="615354" y="417857"/>
                  </a:lnTo>
                  <a:lnTo>
                    <a:pt x="606438" y="423568"/>
                  </a:lnTo>
                  <a:lnTo>
                    <a:pt x="596886" y="428961"/>
                  </a:lnTo>
                  <a:lnTo>
                    <a:pt x="587333" y="434038"/>
                  </a:lnTo>
                  <a:lnTo>
                    <a:pt x="577462" y="438162"/>
                  </a:lnTo>
                  <a:lnTo>
                    <a:pt x="567273" y="442287"/>
                  </a:lnTo>
                  <a:lnTo>
                    <a:pt x="557402" y="445777"/>
                  </a:lnTo>
                  <a:lnTo>
                    <a:pt x="546895" y="448632"/>
                  </a:lnTo>
                  <a:lnTo>
                    <a:pt x="536069" y="451170"/>
                  </a:lnTo>
                  <a:lnTo>
                    <a:pt x="525243" y="453074"/>
                  </a:lnTo>
                  <a:lnTo>
                    <a:pt x="514098" y="454343"/>
                  </a:lnTo>
                  <a:lnTo>
                    <a:pt x="502635" y="455295"/>
                  </a:lnTo>
                  <a:lnTo>
                    <a:pt x="491172" y="455612"/>
                  </a:lnTo>
                  <a:lnTo>
                    <a:pt x="480028" y="455295"/>
                  </a:lnTo>
                  <a:lnTo>
                    <a:pt x="468883" y="454343"/>
                  </a:lnTo>
                  <a:lnTo>
                    <a:pt x="457739" y="453074"/>
                  </a:lnTo>
                  <a:lnTo>
                    <a:pt x="446913" y="451170"/>
                  </a:lnTo>
                  <a:lnTo>
                    <a:pt x="436087" y="448632"/>
                  </a:lnTo>
                  <a:lnTo>
                    <a:pt x="425579" y="445777"/>
                  </a:lnTo>
                  <a:lnTo>
                    <a:pt x="415072" y="442287"/>
                  </a:lnTo>
                  <a:lnTo>
                    <a:pt x="405201" y="438162"/>
                  </a:lnTo>
                  <a:lnTo>
                    <a:pt x="395330" y="434038"/>
                  </a:lnTo>
                  <a:lnTo>
                    <a:pt x="386096" y="428961"/>
                  </a:lnTo>
                  <a:lnTo>
                    <a:pt x="376543" y="423568"/>
                  </a:lnTo>
                  <a:lnTo>
                    <a:pt x="367628" y="417857"/>
                  </a:lnTo>
                  <a:lnTo>
                    <a:pt x="359031" y="411511"/>
                  </a:lnTo>
                  <a:lnTo>
                    <a:pt x="350752" y="405166"/>
                  </a:lnTo>
                  <a:lnTo>
                    <a:pt x="342792" y="398503"/>
                  </a:lnTo>
                  <a:lnTo>
                    <a:pt x="334831" y="390889"/>
                  </a:lnTo>
                  <a:lnTo>
                    <a:pt x="327508" y="383274"/>
                  </a:lnTo>
                  <a:lnTo>
                    <a:pt x="320821" y="375342"/>
                  </a:lnTo>
                  <a:lnTo>
                    <a:pt x="313816" y="367093"/>
                  </a:lnTo>
                  <a:lnTo>
                    <a:pt x="307766" y="358527"/>
                  </a:lnTo>
                  <a:lnTo>
                    <a:pt x="302035" y="349643"/>
                  </a:lnTo>
                  <a:lnTo>
                    <a:pt x="298339" y="343145"/>
                  </a:lnTo>
                  <a:lnTo>
                    <a:pt x="296905" y="344170"/>
                  </a:lnTo>
                  <a:lnTo>
                    <a:pt x="283251" y="353695"/>
                  </a:lnTo>
                  <a:lnTo>
                    <a:pt x="268644" y="364807"/>
                  </a:lnTo>
                  <a:lnTo>
                    <a:pt x="254672" y="376555"/>
                  </a:lnTo>
                  <a:lnTo>
                    <a:pt x="240382" y="389255"/>
                  </a:lnTo>
                  <a:lnTo>
                    <a:pt x="225775" y="402907"/>
                  </a:lnTo>
                  <a:lnTo>
                    <a:pt x="211485" y="417830"/>
                  </a:lnTo>
                  <a:lnTo>
                    <a:pt x="204499" y="425450"/>
                  </a:lnTo>
                  <a:lnTo>
                    <a:pt x="197196" y="433705"/>
                  </a:lnTo>
                  <a:lnTo>
                    <a:pt x="190527" y="441642"/>
                  </a:lnTo>
                  <a:lnTo>
                    <a:pt x="183541" y="450215"/>
                  </a:lnTo>
                  <a:lnTo>
                    <a:pt x="176873" y="458787"/>
                  </a:lnTo>
                  <a:lnTo>
                    <a:pt x="169887" y="467995"/>
                  </a:lnTo>
                  <a:lnTo>
                    <a:pt x="163536" y="477202"/>
                  </a:lnTo>
                  <a:lnTo>
                    <a:pt x="156868" y="486727"/>
                  </a:lnTo>
                  <a:lnTo>
                    <a:pt x="150834" y="496570"/>
                  </a:lnTo>
                  <a:lnTo>
                    <a:pt x="144801" y="507047"/>
                  </a:lnTo>
                  <a:lnTo>
                    <a:pt x="139085" y="517525"/>
                  </a:lnTo>
                  <a:lnTo>
                    <a:pt x="133369" y="527685"/>
                  </a:lnTo>
                  <a:lnTo>
                    <a:pt x="127971" y="539115"/>
                  </a:lnTo>
                  <a:lnTo>
                    <a:pt x="122573" y="550227"/>
                  </a:lnTo>
                  <a:lnTo>
                    <a:pt x="117492" y="561657"/>
                  </a:lnTo>
                  <a:lnTo>
                    <a:pt x="112729" y="573405"/>
                  </a:lnTo>
                  <a:lnTo>
                    <a:pt x="107966" y="585787"/>
                  </a:lnTo>
                  <a:lnTo>
                    <a:pt x="103837" y="597852"/>
                  </a:lnTo>
                  <a:lnTo>
                    <a:pt x="99709" y="610870"/>
                  </a:lnTo>
                  <a:lnTo>
                    <a:pt x="96216" y="623887"/>
                  </a:lnTo>
                  <a:lnTo>
                    <a:pt x="92723" y="637222"/>
                  </a:lnTo>
                  <a:lnTo>
                    <a:pt x="89230" y="650875"/>
                  </a:lnTo>
                  <a:lnTo>
                    <a:pt x="86690" y="664845"/>
                  </a:lnTo>
                  <a:lnTo>
                    <a:pt x="84467" y="679132"/>
                  </a:lnTo>
                  <a:lnTo>
                    <a:pt x="82244" y="693737"/>
                  </a:lnTo>
                  <a:lnTo>
                    <a:pt x="80657" y="708660"/>
                  </a:lnTo>
                  <a:lnTo>
                    <a:pt x="79386" y="723900"/>
                  </a:lnTo>
                  <a:lnTo>
                    <a:pt x="78434" y="739140"/>
                  </a:lnTo>
                  <a:lnTo>
                    <a:pt x="78116" y="751840"/>
                  </a:lnTo>
                  <a:lnTo>
                    <a:pt x="78434" y="764857"/>
                  </a:lnTo>
                  <a:lnTo>
                    <a:pt x="79386" y="777875"/>
                  </a:lnTo>
                  <a:lnTo>
                    <a:pt x="80339" y="790892"/>
                  </a:lnTo>
                  <a:lnTo>
                    <a:pt x="82244" y="804227"/>
                  </a:lnTo>
                  <a:lnTo>
                    <a:pt x="84467" y="817880"/>
                  </a:lnTo>
                  <a:lnTo>
                    <a:pt x="87325" y="832167"/>
                  </a:lnTo>
                  <a:lnTo>
                    <a:pt x="90501" y="846137"/>
                  </a:lnTo>
                  <a:lnTo>
                    <a:pt x="93994" y="860425"/>
                  </a:lnTo>
                  <a:lnTo>
                    <a:pt x="98122" y="874712"/>
                  </a:lnTo>
                  <a:lnTo>
                    <a:pt x="102567" y="889317"/>
                  </a:lnTo>
                  <a:lnTo>
                    <a:pt x="107648" y="903922"/>
                  </a:lnTo>
                  <a:lnTo>
                    <a:pt x="112729" y="918845"/>
                  </a:lnTo>
                  <a:lnTo>
                    <a:pt x="118445" y="933450"/>
                  </a:lnTo>
                  <a:lnTo>
                    <a:pt x="124478" y="948690"/>
                  </a:lnTo>
                  <a:lnTo>
                    <a:pt x="131146" y="963612"/>
                  </a:lnTo>
                  <a:lnTo>
                    <a:pt x="137815" y="979170"/>
                  </a:lnTo>
                  <a:lnTo>
                    <a:pt x="145118" y="994092"/>
                  </a:lnTo>
                  <a:lnTo>
                    <a:pt x="152739" y="1009650"/>
                  </a:lnTo>
                  <a:lnTo>
                    <a:pt x="160678" y="1025207"/>
                  </a:lnTo>
                  <a:lnTo>
                    <a:pt x="168934" y="1040447"/>
                  </a:lnTo>
                  <a:lnTo>
                    <a:pt x="177190" y="1056005"/>
                  </a:lnTo>
                  <a:lnTo>
                    <a:pt x="186082" y="1071562"/>
                  </a:lnTo>
                  <a:lnTo>
                    <a:pt x="194973" y="1087120"/>
                  </a:lnTo>
                  <a:lnTo>
                    <a:pt x="204499" y="1102677"/>
                  </a:lnTo>
                  <a:lnTo>
                    <a:pt x="213708" y="1118235"/>
                  </a:lnTo>
                  <a:lnTo>
                    <a:pt x="233396" y="1149032"/>
                  </a:lnTo>
                  <a:lnTo>
                    <a:pt x="254354" y="1180147"/>
                  </a:lnTo>
                  <a:lnTo>
                    <a:pt x="275947" y="1210945"/>
                  </a:lnTo>
                  <a:lnTo>
                    <a:pt x="279123" y="1209992"/>
                  </a:lnTo>
                  <a:lnTo>
                    <a:pt x="282616" y="1209357"/>
                  </a:lnTo>
                  <a:lnTo>
                    <a:pt x="286109" y="1208405"/>
                  </a:lnTo>
                  <a:lnTo>
                    <a:pt x="289602" y="1208405"/>
                  </a:lnTo>
                  <a:lnTo>
                    <a:pt x="1358778" y="1208405"/>
                  </a:lnTo>
                  <a:lnTo>
                    <a:pt x="1379418" y="1181100"/>
                  </a:lnTo>
                  <a:lnTo>
                    <a:pt x="1399106" y="1153477"/>
                  </a:lnTo>
                  <a:lnTo>
                    <a:pt x="1418159" y="1125855"/>
                  </a:lnTo>
                  <a:lnTo>
                    <a:pt x="1436259" y="1098232"/>
                  </a:lnTo>
                  <a:lnTo>
                    <a:pt x="1444833" y="1084580"/>
                  </a:lnTo>
                  <a:lnTo>
                    <a:pt x="1453089" y="1070292"/>
                  </a:lnTo>
                  <a:lnTo>
                    <a:pt x="1461345" y="1056640"/>
                  </a:lnTo>
                  <a:lnTo>
                    <a:pt x="1469284" y="1042670"/>
                  </a:lnTo>
                  <a:lnTo>
                    <a:pt x="1476905" y="1029017"/>
                  </a:lnTo>
                  <a:lnTo>
                    <a:pt x="1483891" y="1015365"/>
                  </a:lnTo>
                  <a:lnTo>
                    <a:pt x="1490877" y="1001395"/>
                  </a:lnTo>
                  <a:lnTo>
                    <a:pt x="1497228" y="987742"/>
                  </a:lnTo>
                  <a:lnTo>
                    <a:pt x="1503261" y="974407"/>
                  </a:lnTo>
                  <a:lnTo>
                    <a:pt x="1509612" y="960755"/>
                  </a:lnTo>
                  <a:lnTo>
                    <a:pt x="1515010" y="947102"/>
                  </a:lnTo>
                  <a:lnTo>
                    <a:pt x="1520091" y="933767"/>
                  </a:lnTo>
                  <a:lnTo>
                    <a:pt x="1524537" y="920432"/>
                  </a:lnTo>
                  <a:lnTo>
                    <a:pt x="1528982" y="907097"/>
                  </a:lnTo>
                  <a:lnTo>
                    <a:pt x="1533110" y="893762"/>
                  </a:lnTo>
                  <a:lnTo>
                    <a:pt x="1536604" y="881062"/>
                  </a:lnTo>
                  <a:lnTo>
                    <a:pt x="1539779" y="868045"/>
                  </a:lnTo>
                  <a:lnTo>
                    <a:pt x="1542637" y="855027"/>
                  </a:lnTo>
                  <a:lnTo>
                    <a:pt x="1544860" y="842327"/>
                  </a:lnTo>
                  <a:lnTo>
                    <a:pt x="1546447" y="829945"/>
                  </a:lnTo>
                  <a:lnTo>
                    <a:pt x="1548035" y="817245"/>
                  </a:lnTo>
                  <a:lnTo>
                    <a:pt x="1548670" y="805180"/>
                  </a:lnTo>
                  <a:lnTo>
                    <a:pt x="1549305" y="792797"/>
                  </a:lnTo>
                  <a:lnTo>
                    <a:pt x="1548988" y="781050"/>
                  </a:lnTo>
                  <a:lnTo>
                    <a:pt x="1548670" y="765175"/>
                  </a:lnTo>
                  <a:lnTo>
                    <a:pt x="1547718" y="749935"/>
                  </a:lnTo>
                  <a:lnTo>
                    <a:pt x="1546130" y="735012"/>
                  </a:lnTo>
                  <a:lnTo>
                    <a:pt x="1544542" y="719772"/>
                  </a:lnTo>
                  <a:lnTo>
                    <a:pt x="1542319" y="705485"/>
                  </a:lnTo>
                  <a:lnTo>
                    <a:pt x="1539779" y="691197"/>
                  </a:lnTo>
                  <a:lnTo>
                    <a:pt x="1537238" y="676592"/>
                  </a:lnTo>
                  <a:lnTo>
                    <a:pt x="1534063" y="662940"/>
                  </a:lnTo>
                  <a:lnTo>
                    <a:pt x="1530252" y="649287"/>
                  </a:lnTo>
                  <a:lnTo>
                    <a:pt x="1526760" y="635952"/>
                  </a:lnTo>
                  <a:lnTo>
                    <a:pt x="1522949" y="623252"/>
                  </a:lnTo>
                  <a:lnTo>
                    <a:pt x="1518503" y="610235"/>
                  </a:lnTo>
                  <a:lnTo>
                    <a:pt x="1513740" y="597535"/>
                  </a:lnTo>
                  <a:lnTo>
                    <a:pt x="1508660" y="585470"/>
                  </a:lnTo>
                  <a:lnTo>
                    <a:pt x="1503896" y="573087"/>
                  </a:lnTo>
                  <a:lnTo>
                    <a:pt x="1498498" y="561340"/>
                  </a:lnTo>
                  <a:lnTo>
                    <a:pt x="1492465" y="549910"/>
                  </a:lnTo>
                  <a:lnTo>
                    <a:pt x="1486749" y="538162"/>
                  </a:lnTo>
                  <a:lnTo>
                    <a:pt x="1480715" y="527050"/>
                  </a:lnTo>
                  <a:lnTo>
                    <a:pt x="1474682" y="516255"/>
                  </a:lnTo>
                  <a:lnTo>
                    <a:pt x="1468014" y="505460"/>
                  </a:lnTo>
                  <a:lnTo>
                    <a:pt x="1461663" y="494982"/>
                  </a:lnTo>
                  <a:lnTo>
                    <a:pt x="1454994" y="485140"/>
                  </a:lnTo>
                  <a:lnTo>
                    <a:pt x="1447691" y="475297"/>
                  </a:lnTo>
                  <a:lnTo>
                    <a:pt x="1440705" y="465772"/>
                  </a:lnTo>
                  <a:lnTo>
                    <a:pt x="1433401" y="455930"/>
                  </a:lnTo>
                  <a:lnTo>
                    <a:pt x="1426098" y="447040"/>
                  </a:lnTo>
                  <a:lnTo>
                    <a:pt x="1418476" y="437832"/>
                  </a:lnTo>
                  <a:lnTo>
                    <a:pt x="1410855" y="428942"/>
                  </a:lnTo>
                  <a:lnTo>
                    <a:pt x="1402917" y="420370"/>
                  </a:lnTo>
                  <a:lnTo>
                    <a:pt x="1395296" y="412115"/>
                  </a:lnTo>
                  <a:lnTo>
                    <a:pt x="1387357" y="404177"/>
                  </a:lnTo>
                  <a:lnTo>
                    <a:pt x="1371480" y="388302"/>
                  </a:lnTo>
                  <a:lnTo>
                    <a:pt x="1355285" y="374015"/>
                  </a:lnTo>
                  <a:lnTo>
                    <a:pt x="1338772" y="360045"/>
                  </a:lnTo>
                  <a:lnTo>
                    <a:pt x="1322260" y="347027"/>
                  </a:lnTo>
                  <a:lnTo>
                    <a:pt x="1306065" y="334962"/>
                  </a:lnTo>
                  <a:lnTo>
                    <a:pt x="1289870" y="323850"/>
                  </a:lnTo>
                  <a:lnTo>
                    <a:pt x="1273676" y="313372"/>
                  </a:lnTo>
                  <a:lnTo>
                    <a:pt x="1262693" y="306783"/>
                  </a:lnTo>
                  <a:lnTo>
                    <a:pt x="1262392" y="307587"/>
                  </a:lnTo>
                  <a:lnTo>
                    <a:pt x="1257633" y="317458"/>
                  </a:lnTo>
                  <a:lnTo>
                    <a:pt x="1252874" y="327011"/>
                  </a:lnTo>
                  <a:lnTo>
                    <a:pt x="1247481" y="336563"/>
                  </a:lnTo>
                  <a:lnTo>
                    <a:pt x="1241770" y="345160"/>
                  </a:lnTo>
                  <a:lnTo>
                    <a:pt x="1235742" y="353757"/>
                  </a:lnTo>
                  <a:lnTo>
                    <a:pt x="1229079" y="362354"/>
                  </a:lnTo>
                  <a:lnTo>
                    <a:pt x="1222416" y="370315"/>
                  </a:lnTo>
                  <a:lnTo>
                    <a:pt x="1214802" y="377957"/>
                  </a:lnTo>
                  <a:lnTo>
                    <a:pt x="1207187" y="385599"/>
                  </a:lnTo>
                  <a:lnTo>
                    <a:pt x="1199255" y="392285"/>
                  </a:lnTo>
                  <a:lnTo>
                    <a:pt x="1190689" y="398972"/>
                  </a:lnTo>
                  <a:lnTo>
                    <a:pt x="1182123" y="405022"/>
                  </a:lnTo>
                  <a:lnTo>
                    <a:pt x="1173239" y="410753"/>
                  </a:lnTo>
                  <a:lnTo>
                    <a:pt x="1164038" y="416166"/>
                  </a:lnTo>
                  <a:lnTo>
                    <a:pt x="1154520" y="421261"/>
                  </a:lnTo>
                  <a:lnTo>
                    <a:pt x="1144684" y="425719"/>
                  </a:lnTo>
                  <a:lnTo>
                    <a:pt x="1134849" y="429540"/>
                  </a:lnTo>
                  <a:lnTo>
                    <a:pt x="1124696" y="432724"/>
                  </a:lnTo>
                  <a:lnTo>
                    <a:pt x="1114226" y="435908"/>
                  </a:lnTo>
                  <a:lnTo>
                    <a:pt x="1103439" y="438455"/>
                  </a:lnTo>
                  <a:lnTo>
                    <a:pt x="1092652" y="440366"/>
                  </a:lnTo>
                  <a:lnTo>
                    <a:pt x="1081547" y="441639"/>
                  </a:lnTo>
                  <a:lnTo>
                    <a:pt x="1070443" y="442595"/>
                  </a:lnTo>
                  <a:lnTo>
                    <a:pt x="1059021" y="442913"/>
                  </a:lnTo>
                  <a:lnTo>
                    <a:pt x="1047917" y="442595"/>
                  </a:lnTo>
                  <a:lnTo>
                    <a:pt x="1036178" y="441639"/>
                  </a:lnTo>
                  <a:lnTo>
                    <a:pt x="1025390" y="440366"/>
                  </a:lnTo>
                  <a:lnTo>
                    <a:pt x="1014286" y="438455"/>
                  </a:lnTo>
                  <a:lnTo>
                    <a:pt x="1003816" y="435908"/>
                  </a:lnTo>
                  <a:lnTo>
                    <a:pt x="993663" y="432724"/>
                  </a:lnTo>
                  <a:lnTo>
                    <a:pt x="983193" y="429540"/>
                  </a:lnTo>
                  <a:lnTo>
                    <a:pt x="973040" y="425719"/>
                  </a:lnTo>
                  <a:lnTo>
                    <a:pt x="963205" y="421261"/>
                  </a:lnTo>
                  <a:lnTo>
                    <a:pt x="954004" y="416166"/>
                  </a:lnTo>
                  <a:lnTo>
                    <a:pt x="944486" y="410753"/>
                  </a:lnTo>
                  <a:lnTo>
                    <a:pt x="935602" y="405022"/>
                  </a:lnTo>
                  <a:lnTo>
                    <a:pt x="927036" y="398972"/>
                  </a:lnTo>
                  <a:lnTo>
                    <a:pt x="918787" y="392285"/>
                  </a:lnTo>
                  <a:lnTo>
                    <a:pt x="910538" y="385599"/>
                  </a:lnTo>
                  <a:lnTo>
                    <a:pt x="902923" y="377957"/>
                  </a:lnTo>
                  <a:lnTo>
                    <a:pt x="895626" y="370315"/>
                  </a:lnTo>
                  <a:lnTo>
                    <a:pt x="888646" y="362354"/>
                  </a:lnTo>
                  <a:lnTo>
                    <a:pt x="881984" y="353757"/>
                  </a:lnTo>
                  <a:lnTo>
                    <a:pt x="875955" y="345160"/>
                  </a:lnTo>
                  <a:lnTo>
                    <a:pt x="870244" y="336563"/>
                  </a:lnTo>
                  <a:lnTo>
                    <a:pt x="864851" y="327011"/>
                  </a:lnTo>
                  <a:lnTo>
                    <a:pt x="860092" y="317458"/>
                  </a:lnTo>
                  <a:lnTo>
                    <a:pt x="855650" y="307587"/>
                  </a:lnTo>
                  <a:lnTo>
                    <a:pt x="851843" y="297398"/>
                  </a:lnTo>
                  <a:lnTo>
                    <a:pt x="848353" y="287527"/>
                  </a:lnTo>
                  <a:lnTo>
                    <a:pt x="845497" y="277020"/>
                  </a:lnTo>
                  <a:lnTo>
                    <a:pt x="842959" y="266194"/>
                  </a:lnTo>
                  <a:lnTo>
                    <a:pt x="840738" y="255367"/>
                  </a:lnTo>
                  <a:lnTo>
                    <a:pt x="839469" y="244223"/>
                  </a:lnTo>
                  <a:lnTo>
                    <a:pt x="838517" y="233079"/>
                  </a:lnTo>
                  <a:lnTo>
                    <a:pt x="838200" y="221616"/>
                  </a:lnTo>
                  <a:lnTo>
                    <a:pt x="838517" y="210153"/>
                  </a:lnTo>
                  <a:lnTo>
                    <a:pt x="839469" y="198690"/>
                  </a:lnTo>
                  <a:lnTo>
                    <a:pt x="840738" y="187864"/>
                  </a:lnTo>
                  <a:lnTo>
                    <a:pt x="842959" y="176719"/>
                  </a:lnTo>
                  <a:lnTo>
                    <a:pt x="845497" y="166212"/>
                  </a:lnTo>
                  <a:lnTo>
                    <a:pt x="848353" y="155704"/>
                  </a:lnTo>
                  <a:lnTo>
                    <a:pt x="851843" y="145515"/>
                  </a:lnTo>
                  <a:lnTo>
                    <a:pt x="855650" y="135326"/>
                  </a:lnTo>
                  <a:lnTo>
                    <a:pt x="860092" y="125455"/>
                  </a:lnTo>
                  <a:lnTo>
                    <a:pt x="864851" y="116221"/>
                  </a:lnTo>
                  <a:lnTo>
                    <a:pt x="870244" y="106668"/>
                  </a:lnTo>
                  <a:lnTo>
                    <a:pt x="875955" y="97753"/>
                  </a:lnTo>
                  <a:lnTo>
                    <a:pt x="881984" y="89156"/>
                  </a:lnTo>
                  <a:lnTo>
                    <a:pt x="888646" y="80877"/>
                  </a:lnTo>
                  <a:lnTo>
                    <a:pt x="895626" y="72598"/>
                  </a:lnTo>
                  <a:lnTo>
                    <a:pt x="902923" y="64956"/>
                  </a:lnTo>
                  <a:lnTo>
                    <a:pt x="910538" y="57633"/>
                  </a:lnTo>
                  <a:lnTo>
                    <a:pt x="918787" y="50946"/>
                  </a:lnTo>
                  <a:lnTo>
                    <a:pt x="927036" y="43941"/>
                  </a:lnTo>
                  <a:lnTo>
                    <a:pt x="935602" y="37891"/>
                  </a:lnTo>
                  <a:lnTo>
                    <a:pt x="944486" y="32160"/>
                  </a:lnTo>
                  <a:lnTo>
                    <a:pt x="954004" y="26747"/>
                  </a:lnTo>
                  <a:lnTo>
                    <a:pt x="963205" y="21970"/>
                  </a:lnTo>
                  <a:lnTo>
                    <a:pt x="973040" y="17831"/>
                  </a:lnTo>
                  <a:lnTo>
                    <a:pt x="983193" y="13692"/>
                  </a:lnTo>
                  <a:lnTo>
                    <a:pt x="993663" y="10189"/>
                  </a:lnTo>
                  <a:lnTo>
                    <a:pt x="1003816" y="7323"/>
                  </a:lnTo>
                  <a:lnTo>
                    <a:pt x="1014286" y="4776"/>
                  </a:lnTo>
                  <a:lnTo>
                    <a:pt x="1025390" y="2547"/>
                  </a:lnTo>
                  <a:lnTo>
                    <a:pt x="1036178" y="1274"/>
                  </a:lnTo>
                  <a:lnTo>
                    <a:pt x="1047917" y="318"/>
                  </a:lnTo>
                  <a:lnTo>
                    <a:pt x="1059021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Segoe UI" panose="020B0502040204020203" pitchFamily="34" charset="0"/>
                  <a:ea typeface="微软雅黑" panose="020B0503020204020204" charset="-122"/>
                </a:defRPr>
              </a:lvl9pPr>
            </a:lstStyle>
            <a:p>
              <a:endParaRPr lang="zh-CN" altLang="en-US"/>
            </a:p>
          </p:txBody>
        </p:sp>
      </p:grpSp>
      <p:sp>
        <p:nvSpPr>
          <p:cNvPr id="7" name="右箭头 6"/>
          <p:cNvSpPr/>
          <p:nvPr/>
        </p:nvSpPr>
        <p:spPr>
          <a:xfrm>
            <a:off x="165360" y="1205121"/>
            <a:ext cx="8763852" cy="258449"/>
          </a:xfrm>
          <a:prstGeom prst="rightArrow">
            <a:avLst>
              <a:gd name="adj1" fmla="val 50000"/>
              <a:gd name="adj2" fmla="val 65255"/>
            </a:avLst>
          </a:prstGeom>
          <a:solidFill>
            <a:srgbClr val="7BADD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" name="组合 5"/>
          <p:cNvGrpSpPr/>
          <p:nvPr/>
        </p:nvGrpSpPr>
        <p:grpSpPr>
          <a:xfrm>
            <a:off x="165361" y="1421904"/>
            <a:ext cx="1490925" cy="556945"/>
            <a:chOff x="165361" y="1471332"/>
            <a:chExt cx="1490925" cy="556945"/>
          </a:xfrm>
        </p:grpSpPr>
        <p:sp>
          <p:nvSpPr>
            <p:cNvPr id="15" name="AutoShape 65"/>
            <p:cNvSpPr>
              <a:spLocks noChangeArrowheads="1"/>
            </p:cNvSpPr>
            <p:nvPr/>
          </p:nvSpPr>
          <p:spPr bwMode="auto">
            <a:xfrm>
              <a:off x="165361" y="1507520"/>
              <a:ext cx="1490443" cy="520757"/>
            </a:xfrm>
            <a:prstGeom prst="homePlat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47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91204" y="1471332"/>
              <a:ext cx="146508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知识点</a:t>
              </a:r>
              <a:r>
                <a:rPr lang="en-US" altLang="zh-CN" sz="2800" b="1" dirty="0">
                  <a:solidFill>
                    <a:schemeClr val="bg1"/>
                  </a:solidFill>
                  <a:latin typeface="黑体" panose="02010609060101010101" pitchFamily="2" charset="-122"/>
                  <a:ea typeface="黑体" panose="02010609060101010101" pitchFamily="2" charset="-122"/>
                </a:rPr>
                <a:t>2</a:t>
              </a:r>
              <a:endParaRPr lang="zh-CN" altLang="en-US" sz="28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1668161" y="1482807"/>
            <a:ext cx="4893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>
                <a:solidFill>
                  <a:srgbClr val="2E75B6"/>
                </a:solidFill>
              </a:rPr>
              <a:t>动滑轮</a:t>
            </a:r>
          </a:p>
        </p:txBody>
      </p:sp>
      <p:sp>
        <p:nvSpPr>
          <p:cNvPr id="28" name="文本占位符 2"/>
          <p:cNvSpPr txBox="1"/>
          <p:nvPr/>
        </p:nvSpPr>
        <p:spPr>
          <a:xfrm>
            <a:off x="432486" y="2006027"/>
            <a:ext cx="8229600" cy="51845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CN" dirty="0"/>
              <a:t>4.</a:t>
            </a:r>
            <a:r>
              <a:rPr lang="zh-CN" altLang="zh-CN" dirty="0"/>
              <a:t>如图</a:t>
            </a:r>
            <a:r>
              <a:rPr lang="en-US" altLang="zh-CN" dirty="0"/>
              <a:t>6.6</a:t>
            </a:r>
            <a:r>
              <a:rPr lang="zh-CN" altLang="zh-CN" dirty="0"/>
              <a:t>－</a:t>
            </a:r>
            <a:r>
              <a:rPr lang="en-US" altLang="zh-CN" dirty="0"/>
              <a:t>4</a:t>
            </a:r>
            <a:r>
              <a:rPr lang="zh-CN" altLang="zh-CN" dirty="0"/>
              <a:t>滑轮使用中，属于动滑轮的是</a:t>
            </a:r>
            <a:r>
              <a:rPr lang="en-US" altLang="zh-CN" dirty="0"/>
              <a:t>(</a:t>
            </a:r>
            <a:r>
              <a:rPr lang="zh-CN" altLang="zh-CN" dirty="0"/>
              <a:t>　　</a:t>
            </a:r>
            <a:r>
              <a:rPr lang="en-US" altLang="zh-CN" dirty="0"/>
              <a:t>)</a:t>
            </a:r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        A                     B                       C                      D</a:t>
            </a:r>
            <a:endParaRPr lang="zh-CN" altLang="zh-CN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zh-CN" altLang="zh-CN" dirty="0"/>
          </a:p>
        </p:txBody>
      </p:sp>
      <p:sp>
        <p:nvSpPr>
          <p:cNvPr id="18" name="文本框 17"/>
          <p:cNvSpPr txBox="1"/>
          <p:nvPr/>
        </p:nvSpPr>
        <p:spPr>
          <a:xfrm>
            <a:off x="7374588" y="2006027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defRPr>
            </a:lvl1pPr>
          </a:lstStyle>
          <a:p>
            <a:r>
              <a:rPr lang="en-US" altLang="zh-CN" sz="2800" dirty="0">
                <a:latin typeface="+mn-lt"/>
                <a:sym typeface="+mn-ea"/>
              </a:rPr>
              <a:t>D</a:t>
            </a:r>
            <a:endParaRPr lang="en-US" altLang="en-US" sz="2800" dirty="0">
              <a:latin typeface="+mn-lt"/>
              <a:sym typeface="+mn-e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612" y="3003712"/>
            <a:ext cx="961682" cy="1518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7283" y="3571191"/>
            <a:ext cx="1690907" cy="941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778" y="3485737"/>
            <a:ext cx="1392450" cy="11125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498" y="3221406"/>
            <a:ext cx="1025225" cy="13907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1.1希望你喜爱物理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1267</Words>
  <Application>Microsoft Office PowerPoint</Application>
  <PresentationFormat>全屏显示(4:3)</PresentationFormat>
  <Paragraphs>247</Paragraphs>
  <Slides>29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32" baseType="lpstr">
      <vt:lpstr>Office 主题</vt:lpstr>
      <vt:lpstr>1.1希望你喜爱物理</vt:lpstr>
      <vt:lpstr>1_1.1希望你喜爱物理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User</cp:lastModifiedBy>
  <cp:revision>1</cp:revision>
  <dcterms:created xsi:type="dcterms:W3CDTF">2018-06-13T02:01:00Z</dcterms:created>
  <dcterms:modified xsi:type="dcterms:W3CDTF">2020-04-09T03:01:08Z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2052-11.1.0.9513</vt:lpwstr>
  </property>
</Properties>
</file>