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8" r:id="rId3"/>
    <p:sldId id="269" r:id="rId4"/>
    <p:sldId id="270" r:id="rId5"/>
    <p:sldId id="271" r:id="rId6"/>
    <p:sldId id="273" r:id="rId7"/>
    <p:sldId id="274" r:id="rId8"/>
    <p:sldId id="280" r:id="rId9"/>
    <p:sldId id="256" r:id="rId10"/>
    <p:sldId id="281" r:id="rId11"/>
    <p:sldId id="282" r:id="rId12"/>
    <p:sldId id="289" r:id="rId13"/>
    <p:sldId id="287" r:id="rId14"/>
    <p:sldId id="292" r:id="rId15"/>
    <p:sldId id="293" r:id="rId16"/>
    <p:sldId id="294" r:id="rId17"/>
    <p:sldId id="295" r:id="rId18"/>
    <p:sldId id="296" r:id="rId19"/>
    <p:sldId id="275" r:id="rId20"/>
    <p:sldId id="276" r:id="rId21"/>
    <p:sldId id="277" r:id="rId22"/>
    <p:sldId id="278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文本占位符 18434"/>
          <p:cNvSpPr>
            <a:spLocks noGrp="1" noRot="1"/>
          </p:cNvSpPr>
          <p:nvPr>
            <p:ph type="body" idx="1"/>
          </p:nvPr>
        </p:nvSpPr>
        <p:spPr/>
        <p:txBody>
          <a:bodyPr anchor="ctr"/>
          <a:lstStyle/>
          <a:p>
            <a:pPr lvl="0"/>
            <a:r>
              <a:rPr lang="en-US" altLang="zh-CN"/>
              <a:t>7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980" y="727710"/>
            <a:ext cx="10335260" cy="5817235"/>
          </a:xfrm>
        </p:spPr>
        <p:txBody>
          <a:bodyPr/>
          <a:lstStyle>
            <a:lvl1pPr>
              <a:lnSpc>
                <a:spcPct val="150000"/>
              </a:lnSpc>
              <a:defRPr sz="1350" u="none" strike="noStrike" kern="1200" cap="none" spc="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jpeg" /><Relationship Id="rId6" Type="http://schemas.openxmlformats.org/officeDocument/2006/relationships/image" Target="../media/image1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audio" Target="../media/audio44.wav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audio" Target="../media/audio44.wav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slide" Target="slide1.xml" TargetMode="Internal" /><Relationship Id="rId6" Type="http://schemas.openxmlformats.org/officeDocument/2006/relationships/slide" Target="slide7.xml" TargetMode="Internal" /><Relationship Id="rId7" Type="http://schemas.openxmlformats.org/officeDocument/2006/relationships/slide" Target="slide8.xml" TargetMode="Internal" /><Relationship Id="rId8" Type="http://schemas.openxmlformats.org/officeDocument/2006/relationships/slide" Target="slide9.xml" TargetMode="Internal" /><Relationship Id="rId9" Type="http://schemas.openxmlformats.org/officeDocument/2006/relationships/audio" Target="../media/audio44.wav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file:///C:\Users\Administrator\Desktop\&#20061;&#19978;&#29289;&#29702;&#65288;&#27818;&#31185;&#65289;&#22235;&#28165;&#65298;&#65296;&#65297;&#65304;\W65.TIF" TargetMode="External" /><Relationship Id="rId3" Type="http://schemas.openxmlformats.org/officeDocument/2006/relationships/image" Target="../media/image2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file:///C:\Users\Administrator\Desktop\&#20061;&#19978;&#29289;&#29702;&#65288;&#27818;&#31185;&#65289;&#22235;&#28165;&#65298;&#65296;&#65297;&#65304;\K25.TIF" TargetMode="External" /><Relationship Id="rId3" Type="http://schemas.openxmlformats.org/officeDocument/2006/relationships/image" Target="../media/image2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Relationship Id="rId3" Type="http://schemas.openxmlformats.org/officeDocument/2006/relationships/image" Target="../media/image2.jpeg" /><Relationship Id="rId4" Type="http://schemas.openxmlformats.org/officeDocument/2006/relationships/image" Target="../media/image3.jpeg" /><Relationship Id="rId5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file:///C:\Users\Administrator\Desktop\&#20061;&#19978;&#29289;&#29702;&#65288;&#27818;&#31185;&#65289;&#22235;&#28165;&#65298;&#65296;&#65297;&#65304;\052A.TIF" TargetMode="External" /><Relationship Id="rId3" Type="http://schemas.openxmlformats.org/officeDocument/2006/relationships/image" Target="../media/image24.png" /><Relationship Id="rId4" Type="http://schemas.openxmlformats.org/officeDocument/2006/relationships/image" Target="../media/image25.png" /><Relationship Id="rId5" Type="http://schemas.openxmlformats.org/officeDocument/2006/relationships/image" Target="../media/image2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Relationship Id="rId3" Type="http://schemas.openxmlformats.org/officeDocument/2006/relationships/image" Target="../media/image7.png" /><Relationship Id="rId4" Type="http://schemas.openxmlformats.org/officeDocument/2006/relationships/audio" Target="../media/audio11.wav" /><Relationship Id="rId5" Type="http://schemas.openxmlformats.org/officeDocument/2006/relationships/audio" Target="../media/audio22.wav" /><Relationship Id="rId6" Type="http://schemas.openxmlformats.org/officeDocument/2006/relationships/audio" Target="../media/audio33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Relationship Id="rId3" Type="http://schemas.openxmlformats.org/officeDocument/2006/relationships/slide" Target="slide1.xml" TargetMode="Internal" /><Relationship Id="rId4" Type="http://schemas.openxmlformats.org/officeDocument/2006/relationships/slide" Target="slide7.xml" TargetMode="Internal" /><Relationship Id="rId5" Type="http://schemas.openxmlformats.org/officeDocument/2006/relationships/slide" Target="slide8.xml" TargetMode="Internal" /><Relationship Id="rId6" Type="http://schemas.openxmlformats.org/officeDocument/2006/relationships/slide" Target="slide9.xml" TargetMode="Internal" /><Relationship Id="rId7" Type="http://schemas.openxmlformats.org/officeDocument/2006/relationships/hyperlink" Target="&#22235;&#20914;&#31243;&#27773;&#27833;&#26426;&#24037;&#20316;&#21407;&#29702;%20&#26159;&#36825;&#26679;&#24037;&#20316;&#30340;.mp4" TargetMode="External" /><Relationship Id="rId8" Type="http://schemas.openxmlformats.org/officeDocument/2006/relationships/audio" Target="../media/audio44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内燃机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Rectangle 4"/>
          <p:cNvSpPr/>
          <p:nvPr/>
        </p:nvSpPr>
        <p:spPr>
          <a:xfrm>
            <a:off x="6858000" y="990600"/>
            <a:ext cx="1600200" cy="762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16386" name="Rectangle 5"/>
          <p:cNvSpPr/>
          <p:nvPr/>
        </p:nvSpPr>
        <p:spPr>
          <a:xfrm>
            <a:off x="6858000" y="2362200"/>
            <a:ext cx="1600200" cy="762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7" name="Rectangle 6"/>
          <p:cNvSpPr/>
          <p:nvPr/>
        </p:nvSpPr>
        <p:spPr>
          <a:xfrm>
            <a:off x="6858000" y="3657600"/>
            <a:ext cx="1600200" cy="762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8" name="Rectangle 7"/>
          <p:cNvSpPr/>
          <p:nvPr/>
        </p:nvSpPr>
        <p:spPr>
          <a:xfrm>
            <a:off x="6858000" y="5029200"/>
            <a:ext cx="1600200" cy="7620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389" name="Line 8"/>
          <p:cNvSpPr/>
          <p:nvPr/>
        </p:nvSpPr>
        <p:spPr>
          <a:xfrm flipH="1">
            <a:off x="7696200" y="1752600"/>
            <a:ext cx="0" cy="609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0" name="Line 9"/>
          <p:cNvSpPr/>
          <p:nvPr/>
        </p:nvSpPr>
        <p:spPr>
          <a:xfrm flipH="1">
            <a:off x="7696200" y="4419600"/>
            <a:ext cx="0" cy="609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1" name="Line 10"/>
          <p:cNvSpPr/>
          <p:nvPr/>
        </p:nvSpPr>
        <p:spPr>
          <a:xfrm flipH="1">
            <a:off x="7696200" y="3124200"/>
            <a:ext cx="0" cy="609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Line 11"/>
          <p:cNvSpPr/>
          <p:nvPr/>
        </p:nvSpPr>
        <p:spPr>
          <a:xfrm flipH="1">
            <a:off x="7696200" y="5943600"/>
            <a:ext cx="0" cy="228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Line 12"/>
          <p:cNvSpPr/>
          <p:nvPr/>
        </p:nvSpPr>
        <p:spPr>
          <a:xfrm flipH="1">
            <a:off x="7696200" y="5791200"/>
            <a:ext cx="0" cy="6096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4" name="Line 13"/>
          <p:cNvSpPr/>
          <p:nvPr/>
        </p:nvSpPr>
        <p:spPr>
          <a:xfrm>
            <a:off x="7696200" y="6400800"/>
            <a:ext cx="1905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5" name="Line 14"/>
          <p:cNvSpPr/>
          <p:nvPr/>
        </p:nvSpPr>
        <p:spPr>
          <a:xfrm flipH="1" flipV="1">
            <a:off x="9601200" y="228600"/>
            <a:ext cx="0" cy="6172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Line 15"/>
          <p:cNvSpPr/>
          <p:nvPr/>
        </p:nvSpPr>
        <p:spPr>
          <a:xfrm flipH="1">
            <a:off x="7696200" y="228600"/>
            <a:ext cx="1905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7" name="Line 16"/>
          <p:cNvSpPr/>
          <p:nvPr/>
        </p:nvSpPr>
        <p:spPr>
          <a:xfrm flipH="1">
            <a:off x="7696200" y="228600"/>
            <a:ext cx="0" cy="762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8" name="Line 17"/>
          <p:cNvSpPr/>
          <p:nvPr/>
        </p:nvSpPr>
        <p:spPr>
          <a:xfrm flipH="1">
            <a:off x="7696200" y="228600"/>
            <a:ext cx="0" cy="4572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8" name="Text Box 18"/>
          <p:cNvSpPr txBox="1"/>
          <p:nvPr/>
        </p:nvSpPr>
        <p:spPr>
          <a:xfrm>
            <a:off x="7010400" y="990600"/>
            <a:ext cx="15240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2" charset="0"/>
                <a:ea typeface="宋体" panose="02010600030101010101" pitchFamily="2" charset="-122"/>
              </a:rPr>
              <a:t>吸气</a:t>
            </a:r>
            <a:endParaRPr lang="zh-CN" altLang="en-US" sz="4400" b="1"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46099" name="Text Box 19"/>
          <p:cNvSpPr txBox="1"/>
          <p:nvPr/>
        </p:nvSpPr>
        <p:spPr>
          <a:xfrm>
            <a:off x="7010400" y="2362200"/>
            <a:ext cx="1600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2" charset="0"/>
                <a:ea typeface="宋体" panose="02010600030101010101" pitchFamily="2" charset="-122"/>
              </a:rPr>
              <a:t>压缩</a:t>
            </a:r>
            <a:endParaRPr lang="zh-CN" altLang="en-US" sz="4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100" name="Text Box 20"/>
          <p:cNvSpPr txBox="1"/>
          <p:nvPr/>
        </p:nvSpPr>
        <p:spPr>
          <a:xfrm>
            <a:off x="7010400" y="3657600"/>
            <a:ext cx="1600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2" charset="0"/>
                <a:ea typeface="宋体" panose="02010600030101010101" pitchFamily="2" charset="-122"/>
              </a:rPr>
              <a:t>做功</a:t>
            </a:r>
            <a:endParaRPr lang="zh-CN" altLang="en-US" sz="4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6101" name="Text Box 21"/>
          <p:cNvSpPr txBox="1"/>
          <p:nvPr/>
        </p:nvSpPr>
        <p:spPr>
          <a:xfrm>
            <a:off x="7010400" y="5029200"/>
            <a:ext cx="160020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2" charset="0"/>
                <a:ea typeface="宋体" panose="02010600030101010101" pitchFamily="2" charset="-122"/>
              </a:rPr>
              <a:t>排气</a:t>
            </a:r>
            <a:endParaRPr lang="zh-CN" altLang="en-US" sz="4400" b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6403" name="Rectangle 23"/>
          <p:cNvSpPr>
            <a:spLocks noGrp="1"/>
          </p:cNvSpPr>
          <p:nvPr>
            <p:ph type="title" idx="4294967295"/>
          </p:nvPr>
        </p:nvSpPr>
        <p:spPr>
          <a:xfrm>
            <a:off x="1787525" y="228600"/>
            <a:ext cx="4584700" cy="1831975"/>
          </a:xfrm>
        </p:spPr>
        <p:txBody>
          <a:bodyPr anchor="ctr"/>
          <a:lstStyle/>
          <a:p>
            <a:r>
              <a:rPr lang="zh-CN" altLang="en-US" b="1">
                <a:solidFill>
                  <a:schemeClr val="tx1"/>
                </a:solidFill>
                <a:ea typeface="隶书" pitchFamily="49" charset="-122"/>
              </a:rPr>
              <a:t>内燃机的</a:t>
            </a:r>
            <a:br>
              <a:rPr lang="zh-CN" altLang="en-US" b="1">
                <a:solidFill>
                  <a:schemeClr val="tx1"/>
                </a:solidFill>
                <a:ea typeface="隶书" pitchFamily="49" charset="-122"/>
              </a:rPr>
            </a:br>
            <a:r>
              <a:rPr lang="zh-CN" altLang="en-US" b="1">
                <a:solidFill>
                  <a:srgbClr val="FF0000"/>
                </a:solidFill>
                <a:ea typeface="隶书" pitchFamily="49" charset="-122"/>
              </a:rPr>
              <a:t>冲程</a:t>
            </a:r>
            <a:r>
              <a:rPr lang="zh-CN" altLang="en-US" b="1">
                <a:solidFill>
                  <a:schemeClr val="tx1"/>
                </a:solidFill>
                <a:ea typeface="隶书" pitchFamily="49" charset="-122"/>
              </a:rPr>
              <a:t>和</a:t>
            </a:r>
            <a:r>
              <a:rPr lang="zh-CN" altLang="en-US" b="1">
                <a:solidFill>
                  <a:srgbClr val="FF0000"/>
                </a:solidFill>
                <a:ea typeface="隶书" pitchFamily="49" charset="-122"/>
              </a:rPr>
              <a:t>工作循环</a:t>
            </a:r>
            <a:endParaRPr lang="zh-CN" altLang="en-US" b="1">
              <a:solidFill>
                <a:srgbClr val="FF0000"/>
              </a:solidFill>
              <a:ea typeface="隶书" pitchFamily="49" charset="-122"/>
            </a:endParaRPr>
          </a:p>
        </p:txBody>
      </p:sp>
      <p:pic>
        <p:nvPicPr>
          <p:cNvPr id="16404" name="Picture 24" descr="汽油机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0725" y="1898650"/>
            <a:ext cx="16383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5" name="文本框 1"/>
          <p:cNvSpPr txBox="1"/>
          <p:nvPr/>
        </p:nvSpPr>
        <p:spPr>
          <a:xfrm>
            <a:off x="1787525" y="4540250"/>
            <a:ext cx="48133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汽油机工作时，活塞在汽缸里做往复运动，活塞从汽缸的一端运动到另一端的过程</a:t>
            </a:r>
            <a:endParaRPr lang="zh-CN" altLang="en-US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叫做</a:t>
            </a:r>
            <a:r>
              <a:rPr lang="zh-CN" altLang="en-US" sz="2800" b="1" u="sng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冲程</a:t>
            </a:r>
            <a:endParaRPr lang="zh-CN" altLang="en-US" sz="28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3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3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8" grpId="0"/>
      <p:bldP spid="46099" grpId="0"/>
      <p:bldP spid="46100" grpId="0"/>
      <p:bldP spid="4610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98647" name="表格 398646"/>
          <p:cNvGraphicFramePr>
            <a:graphicFrameLocks noGrp="1"/>
          </p:cNvGraphicFramePr>
          <p:nvPr/>
        </p:nvGraphicFramePr>
        <p:xfrm>
          <a:off x="2136530" y="514464"/>
          <a:ext cx="8831580" cy="6070574"/>
        </p:xfrm>
        <a:graphic>
          <a:graphicData uri="http://schemas.openxmlformats.org/drawingml/2006/table">
            <a:tbl>
              <a:tblPr/>
              <a:tblGrid>
                <a:gridCol w="1263650"/>
                <a:gridCol w="3273425"/>
                <a:gridCol w="1765935"/>
                <a:gridCol w="1264920"/>
                <a:gridCol w="1263650"/>
              </a:tblGrid>
              <a:tr h="956310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冲程</a:t>
                      </a:r>
                      <a:endParaRPr lang="zh-CN" altLang="en-US" sz="2520" b="1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名称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吸气冲程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压缩冲程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做功</a:t>
                      </a:r>
                      <a:endParaRPr lang="zh-CN" altLang="en-US" sz="2520" b="1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冲程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排气</a:t>
                      </a:r>
                      <a:endParaRPr lang="zh-CN" altLang="en-US" sz="2520" b="1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冲程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5570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进气门开闭情况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打开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4935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排气门开闭情况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关闭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打开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5570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活塞运</a:t>
                      </a:r>
                      <a:endParaRPr lang="zh-CN" altLang="en-US" sz="2520" b="1">
                        <a:latin typeface="宋体" panose="02010600030101010101" pitchFamily="2" charset="-122"/>
                        <a:ea typeface="楷体_GB2312" panose="02010609030101010101" pitchFamily="49" charset="-122"/>
                      </a:endParaRPr>
                    </a:p>
                    <a:p>
                      <a:pPr marL="0" lvl="0" indent="0" eaLnBrk="0" hangingPunc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动方向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向下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向上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向下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向上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6310"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产生</a:t>
                      </a:r>
                      <a:endParaRPr lang="zh-CN" altLang="en-US" sz="2520" b="1">
                        <a:latin typeface="宋体" pitchFamily="2" charset="-122"/>
                        <a:ea typeface="楷体_GB2312" pitchFamily="49" charset="-122"/>
                      </a:endParaRPr>
                    </a:p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效果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吸入</a:t>
                      </a: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汽油和空气</a:t>
                      </a: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的混合气体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压缩</a:t>
                      </a: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混合气体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 u="sng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对外做功</a:t>
                      </a:r>
                      <a:endParaRPr lang="zh-CN" altLang="en-US" sz="2520" b="1">
                        <a:ea typeface="楷体_GB2312" panose="02010609030101010101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469900" lvl="0" indent="-469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60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908050" lvl="1" indent="-43624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22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304925" lvl="2" indent="-39497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o"/>
                        <a:defRPr sz="21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94180" lvl="3" indent="-3873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94230" lvl="4" indent="-39878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Char char="§"/>
                        <a:defRPr sz="1800" b="0" i="0" u="none" kern="1200" baseline="0">
                          <a:solidFill>
                            <a:schemeClr val="tx1"/>
                          </a:solidFill>
                          <a:latin typeface="Verdana" panose="020b060403050404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lnSpc>
                          <a:spcPct val="110000"/>
                        </a:lnSpc>
                        <a:spcBef>
                          <a:spcPct val="0"/>
                        </a:spcBef>
                        <a:buNone/>
                      </a:pPr>
                      <a:r>
                        <a:rPr lang="zh-CN" altLang="en-US" sz="2520" b="1">
                          <a:latin typeface="宋体" panose="02010600030101010101" pitchFamily="2" charset="-122"/>
                          <a:ea typeface="楷体_GB2312" panose="02010609030101010101" pitchFamily="49" charset="-122"/>
                        </a:rPr>
                        <a:t>排出废气</a:t>
                      </a:r>
                      <a:endParaRPr lang="zh-CN" altLang="en-US" sz="2520" b="1">
                        <a:ea typeface="楷体_GB2312" pitchFamily="49" charset="-122"/>
                      </a:endParaRPr>
                    </a:p>
                  </a:txBody>
                  <a:tcPr marL="108024" marR="108024" marT="56172" marB="56172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3" name="标题 37889"/>
          <p:cNvSpPr>
            <a:spLocks noGrp="1" noRot="1"/>
          </p:cNvSpPr>
          <p:nvPr>
            <p:ph type="title" idx="4294967295"/>
          </p:nvPr>
        </p:nvSpPr>
        <p:spPr>
          <a:xfrm>
            <a:off x="1524000" y="549275"/>
            <a:ext cx="8540750" cy="871855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accent2"/>
                </a:solidFill>
                <a:latin typeface="新宋体" panose="02010609030101010101" charset="-122"/>
                <a:ea typeface="新宋体" panose="02010609030101010101" charset="-122"/>
              </a:rPr>
              <a:t>四个冲程之间的关系</a:t>
            </a:r>
            <a:r>
              <a:rPr lang="zh-CN" altLang="en-US" sz="3600" b="1">
                <a:solidFill>
                  <a:schemeClr val="accent2"/>
                </a:solidFill>
              </a:rPr>
              <a:t>：</a:t>
            </a:r>
            <a:endParaRPr lang="zh-CN" altLang="en-US" sz="3600" b="1">
              <a:solidFill>
                <a:schemeClr val="accent2"/>
              </a:solidFill>
            </a:endParaRPr>
          </a:p>
        </p:txBody>
      </p:sp>
      <p:sp>
        <p:nvSpPr>
          <p:cNvPr id="23554" name="文本框 37890"/>
          <p:cNvSpPr txBox="1"/>
          <p:nvPr/>
        </p:nvSpPr>
        <p:spPr>
          <a:xfrm>
            <a:off x="1147445" y="1598930"/>
            <a:ext cx="1039939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在做功冲程时燃气对活塞做功，内能转化为机械能。其余三个冲程靠</a:t>
            </a:r>
            <a:r>
              <a:rPr lang="zh-CN" altLang="en-US" sz="36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飞轮的惯性</a:t>
            </a:r>
            <a:r>
              <a:rPr lang="zh-CN" altLang="en-US" sz="3600" b="1">
                <a:solidFill>
                  <a:schemeClr val="accent2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来完成.</a:t>
            </a:r>
            <a:endParaRPr lang="zh-CN" altLang="en-US" sz="3600" b="1">
              <a:solidFill>
                <a:schemeClr val="accent2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endParaRPr lang="zh-CN" altLang="en-US" sz="3600" b="1">
              <a:solidFill>
                <a:schemeClr val="accent2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4577" name="文本框 38913"/>
          <p:cNvSpPr txBox="1"/>
          <p:nvPr/>
        </p:nvSpPr>
        <p:spPr>
          <a:xfrm>
            <a:off x="1297940" y="3315970"/>
            <a:ext cx="916432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一个工作循环汽油机各部件运动情况</a:t>
            </a:r>
            <a:endParaRPr lang="zh-CN" altLang="en-US" sz="4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78" name="文本框 38914"/>
          <p:cNvSpPr txBox="1"/>
          <p:nvPr/>
        </p:nvSpPr>
        <p:spPr>
          <a:xfrm>
            <a:off x="1717675" y="4084320"/>
            <a:ext cx="982916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完成：四个冲程。    活塞：往复两次。</a:t>
            </a:r>
            <a:endParaRPr lang="zh-CN" altLang="en-US" sz="3200">
              <a:latin typeface="Arial" pitchFamily="34" charset="0"/>
              <a:ea typeface="宋体" pitchFamily="2" charset="-122"/>
            </a:endParaRPr>
          </a:p>
          <a:p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曲轴：转动两周。 对外做功：一次。   辅助冲程：靠飞轮惯性来完成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标题 46081"/>
          <p:cNvSpPr>
            <a:spLocks noGrp="1" noRot="1"/>
          </p:cNvSpPr>
          <p:nvPr>
            <p:ph type="title"/>
          </p:nvPr>
        </p:nvSpPr>
        <p:spPr>
          <a:xfrm>
            <a:off x="1524000" y="187325"/>
            <a:ext cx="4735513" cy="868363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汽油机的应用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27650" name="图片 46082" descr="摩托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3581400"/>
            <a:ext cx="32766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46083" descr="喷雾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5438" y="3581400"/>
            <a:ext cx="2722562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46084" descr="汽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4578350"/>
            <a:ext cx="3038475" cy="2279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46085" descr="轻型飞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1371600"/>
            <a:ext cx="5267325" cy="1476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46086" descr="插秧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9000" y="1143000"/>
            <a:ext cx="34290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文本占位符 46087"/>
          <p:cNvSpPr>
            <a:spLocks noGrp="1" noRot="1"/>
          </p:cNvSpPr>
          <p:nvPr>
            <p:ph idx="1"/>
          </p:nvPr>
        </p:nvSpPr>
        <p:spPr>
          <a:xfrm>
            <a:off x="9144000" y="1219200"/>
            <a:ext cx="2209800" cy="609600"/>
          </a:xfrm>
        </p:spPr>
        <p:txBody>
          <a:bodyPr anchor="t"/>
          <a:lstStyle/>
          <a:p>
            <a:r>
              <a:rPr lang="zh-CN" altLang="en-US" sz="2800" b="1"/>
              <a:t>插秧机</a:t>
            </a:r>
            <a:endParaRPr lang="zh-CN" altLang="en-US" sz="2800" b="1"/>
          </a:p>
        </p:txBody>
      </p:sp>
      <p:sp>
        <p:nvSpPr>
          <p:cNvPr id="46089" name="矩形 46088"/>
          <p:cNvSpPr>
            <a:spLocks noRot="1"/>
          </p:cNvSpPr>
          <p:nvPr/>
        </p:nvSpPr>
        <p:spPr>
          <a:xfrm>
            <a:off x="2514600" y="3581400"/>
            <a:ext cx="2209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2800" b="1" strike="noStrike" noProof="1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摩托车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</p:txBody>
      </p:sp>
      <p:sp>
        <p:nvSpPr>
          <p:cNvPr id="46090" name="矩形 46089"/>
          <p:cNvSpPr>
            <a:spLocks noRot="1"/>
          </p:cNvSpPr>
          <p:nvPr/>
        </p:nvSpPr>
        <p:spPr>
          <a:xfrm>
            <a:off x="5486400" y="4648200"/>
            <a:ext cx="2209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2800" b="1" strike="noStrike" noProof="1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小汽车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</p:txBody>
      </p:sp>
      <p:sp>
        <p:nvSpPr>
          <p:cNvPr id="46091" name="矩形 46090"/>
          <p:cNvSpPr>
            <a:spLocks noRot="1"/>
          </p:cNvSpPr>
          <p:nvPr/>
        </p:nvSpPr>
        <p:spPr>
          <a:xfrm>
            <a:off x="4800600" y="2133600"/>
            <a:ext cx="2209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2800" b="1" strike="noStrike" noProof="1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轻型飞机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</p:txBody>
      </p:sp>
      <p:sp>
        <p:nvSpPr>
          <p:cNvPr id="46092" name="矩形 46091"/>
          <p:cNvSpPr>
            <a:spLocks noRot="1"/>
          </p:cNvSpPr>
          <p:nvPr/>
        </p:nvSpPr>
        <p:spPr>
          <a:xfrm>
            <a:off x="7848600" y="3733800"/>
            <a:ext cx="2209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320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Arial" panose="020b0604020202020204" pitchFamily="34" charset="0"/>
              <a:buChar char="►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2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zh-CN" altLang="en-US" sz="2800" b="1" strike="noStrike" noProof="1">
                <a:solidFill>
                  <a:srgbClr val="000000"/>
                </a:solidFill>
                <a:latin typeface="Tahoma" panose="020b0604030504040204" pitchFamily="2" charset="0"/>
                <a:ea typeface="宋体" panose="02010600030101010101" pitchFamily="2" charset="-122"/>
                <a:cs typeface="+mn-cs"/>
              </a:rPr>
              <a:t>喷雾器</a:t>
            </a:r>
            <a:endParaRPr lang="zh-CN" altLang="en-US" sz="2800" b="1" strike="noStrike" noProof="1">
              <a:solidFill>
                <a:srgbClr val="000000"/>
              </a:solidFill>
            </a:endParaRPr>
          </a:p>
        </p:txBody>
      </p:sp>
      <p:sp>
        <p:nvSpPr>
          <p:cNvPr id="27660" name="文本框 1"/>
          <p:cNvSpPr txBox="1"/>
          <p:nvPr/>
        </p:nvSpPr>
        <p:spPr>
          <a:xfrm>
            <a:off x="6486525" y="438150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汽油机比较轻巧</a:t>
            </a:r>
            <a:endParaRPr lang="zh-CN" altLang="en-US" sz="280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600" b="1">
                <a:solidFill>
                  <a:srgbClr val="FF3399"/>
                </a:solidFill>
                <a:latin typeface="新宋体" panose="02010609030101010101" charset="-122"/>
                <a:ea typeface="新宋体" panose="02010609030101010101" charset="-122"/>
              </a:rPr>
              <a:t>二柴油机</a:t>
            </a:r>
            <a:endParaRPr lang="zh-CN" altLang="en-US" sz="3600" b="1">
              <a:solidFill>
                <a:srgbClr val="FF3399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pic>
        <p:nvPicPr>
          <p:cNvPr id="28674" name="Picture 18" descr="构造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3550" y="2000250"/>
            <a:ext cx="1543050" cy="478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1" name="Text Box 19"/>
          <p:cNvSpPr txBox="1"/>
          <p:nvPr/>
        </p:nvSpPr>
        <p:spPr>
          <a:xfrm>
            <a:off x="4191000" y="1981200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喷油嘴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23572" name="Text Box 20"/>
          <p:cNvSpPr txBox="1"/>
          <p:nvPr/>
        </p:nvSpPr>
        <p:spPr>
          <a:xfrm>
            <a:off x="4038600" y="281940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进气门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3" name="Text Box 21"/>
          <p:cNvSpPr txBox="1"/>
          <p:nvPr/>
        </p:nvSpPr>
        <p:spPr>
          <a:xfrm>
            <a:off x="4343400" y="35052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活塞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4" name="Text Box 22"/>
          <p:cNvSpPr txBox="1"/>
          <p:nvPr/>
        </p:nvSpPr>
        <p:spPr>
          <a:xfrm>
            <a:off x="4495800" y="4891088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连杆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5" name="Text Box 23"/>
          <p:cNvSpPr txBox="1"/>
          <p:nvPr/>
        </p:nvSpPr>
        <p:spPr>
          <a:xfrm>
            <a:off x="7620000" y="220980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排气门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6" name="Text Box 24"/>
          <p:cNvSpPr txBox="1"/>
          <p:nvPr/>
        </p:nvSpPr>
        <p:spPr>
          <a:xfrm>
            <a:off x="7391400" y="28956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气缸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7" name="Text Box 25"/>
          <p:cNvSpPr txBox="1"/>
          <p:nvPr/>
        </p:nvSpPr>
        <p:spPr>
          <a:xfrm>
            <a:off x="7467600" y="60198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曲轴</a:t>
            </a:r>
            <a:endParaRPr lang="zh-CN" altLang="en-US" sz="2800">
              <a:solidFill>
                <a:srgbClr val="3333CC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23578" name="Line 26"/>
          <p:cNvSpPr/>
          <p:nvPr/>
        </p:nvSpPr>
        <p:spPr>
          <a:xfrm>
            <a:off x="5486400" y="2362200"/>
            <a:ext cx="762000" cy="609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0" name="Line 28"/>
          <p:cNvSpPr/>
          <p:nvPr/>
        </p:nvSpPr>
        <p:spPr>
          <a:xfrm flipV="1">
            <a:off x="5257800" y="2743200"/>
            <a:ext cx="457200" cy="3048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1" name="Line 29"/>
          <p:cNvSpPr/>
          <p:nvPr/>
        </p:nvSpPr>
        <p:spPr>
          <a:xfrm>
            <a:off x="5257800" y="3810000"/>
            <a:ext cx="9144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2" name="Line 30"/>
          <p:cNvSpPr/>
          <p:nvPr/>
        </p:nvSpPr>
        <p:spPr>
          <a:xfrm>
            <a:off x="5410200" y="5181600"/>
            <a:ext cx="990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3" name="Line 31"/>
          <p:cNvSpPr/>
          <p:nvPr/>
        </p:nvSpPr>
        <p:spPr>
          <a:xfrm flipH="1">
            <a:off x="6629400" y="6324600"/>
            <a:ext cx="838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4" name="Line 32"/>
          <p:cNvSpPr/>
          <p:nvPr/>
        </p:nvSpPr>
        <p:spPr>
          <a:xfrm flipH="1">
            <a:off x="6400800" y="3200400"/>
            <a:ext cx="9144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5" name="Line 33"/>
          <p:cNvSpPr/>
          <p:nvPr/>
        </p:nvSpPr>
        <p:spPr>
          <a:xfrm flipH="1">
            <a:off x="6858000" y="2514600"/>
            <a:ext cx="762000" cy="228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3365" y="254508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</a:rPr>
              <a:t>构造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1" grpId="0" build="p"/>
      <p:bldP spid="23572" grpId="0" build="p"/>
      <p:bldP spid="23573" grpId="0" build="p"/>
      <p:bldP spid="23574" grpId="0" build="p"/>
      <p:bldP spid="23575" grpId="0"/>
      <p:bldP spid="23576" grpId="0"/>
      <p:bldP spid="23577" grpId="0"/>
      <p:bldP spid="23578" grpId="0"/>
      <p:bldP spid="23580" grpId="0"/>
      <p:bldP spid="23581" grpId="0"/>
      <p:bldP spid="23582" grpId="0"/>
      <p:bldP spid="23583" grpId="0"/>
      <p:bldP spid="23584" grpId="0"/>
      <p:bldP spid="235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标题 40961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lstStyle/>
          <a:p>
            <a:r>
              <a:rPr lang="zh-CN" altLang="en-US" sz="4800" b="1">
                <a:latin typeface="宋体" panose="02010600030101010101" pitchFamily="2" charset="-122"/>
              </a:rPr>
              <a:t>柴油机与汽油机构造的区别</a:t>
            </a:r>
            <a:endParaRPr lang="zh-CN" altLang="en-US" sz="4800" b="1">
              <a:latin typeface="宋体" pitchFamily="2" charset="-122"/>
            </a:endParaRPr>
          </a:p>
        </p:txBody>
      </p:sp>
      <p:pic>
        <p:nvPicPr>
          <p:cNvPr id="29698" name="图片 40962" descr="构造(柴)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600" y="2000250"/>
            <a:ext cx="1543050" cy="478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文本框 40963"/>
          <p:cNvSpPr txBox="1"/>
          <p:nvPr/>
        </p:nvSpPr>
        <p:spPr>
          <a:xfrm>
            <a:off x="2424113" y="1916113"/>
            <a:ext cx="1371600" cy="52197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BC002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喷油嘴</a:t>
            </a:r>
            <a:endParaRPr lang="zh-CN" altLang="en-US" sz="2800">
              <a:solidFill>
                <a:srgbClr val="BC0024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2279650" y="281940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进气门</a:t>
            </a:r>
            <a:endParaRPr lang="zh-CN" altLang="en-US" sz="2800">
              <a:solidFill>
                <a:srgbClr val="33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2584450" y="35052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活塞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2736850" y="4891088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连杆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5861050" y="2209800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排气门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5632450" y="2895600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气缸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5708650" y="6019800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曲轴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1" name="直接连接符 40970"/>
          <p:cNvSpPr/>
          <p:nvPr/>
        </p:nvSpPr>
        <p:spPr>
          <a:xfrm>
            <a:off x="3727450" y="2362200"/>
            <a:ext cx="762000" cy="6096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2" name="直接连接符 40971"/>
          <p:cNvSpPr/>
          <p:nvPr/>
        </p:nvSpPr>
        <p:spPr>
          <a:xfrm rot="846185" flipV="1">
            <a:off x="3500438" y="2843213"/>
            <a:ext cx="719137" cy="32861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3" name="直接连接符 40972"/>
          <p:cNvSpPr/>
          <p:nvPr/>
        </p:nvSpPr>
        <p:spPr>
          <a:xfrm>
            <a:off x="3498850" y="3810000"/>
            <a:ext cx="9144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4" name="直接连接符 40973"/>
          <p:cNvSpPr/>
          <p:nvPr/>
        </p:nvSpPr>
        <p:spPr>
          <a:xfrm>
            <a:off x="3651250" y="5181600"/>
            <a:ext cx="990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5" name="直接连接符 40974"/>
          <p:cNvSpPr/>
          <p:nvPr/>
        </p:nvSpPr>
        <p:spPr>
          <a:xfrm flipH="1">
            <a:off x="4870450" y="6324600"/>
            <a:ext cx="8382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6" name="直接连接符 40975"/>
          <p:cNvSpPr/>
          <p:nvPr/>
        </p:nvSpPr>
        <p:spPr>
          <a:xfrm flipH="1">
            <a:off x="4641850" y="3200400"/>
            <a:ext cx="9144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77" name="直接连接符 40976"/>
          <p:cNvSpPr/>
          <p:nvPr/>
        </p:nvSpPr>
        <p:spPr>
          <a:xfrm rot="-634841" flipH="1">
            <a:off x="4878388" y="2511425"/>
            <a:ext cx="977900" cy="2889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pic>
        <p:nvPicPr>
          <p:cNvPr id="40978" name="图片 40977" descr="吸气(汽)"/>
          <p:cNvPicPr>
            <a:picLocks noChangeAspect="1"/>
          </p:cNvPicPr>
          <p:nvPr/>
        </p:nvPicPr>
        <p:blipFill>
          <a:blip r:embed="rId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063" y="2205038"/>
            <a:ext cx="2949575" cy="397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79" name="文本框 40978"/>
          <p:cNvSpPr txBox="1"/>
          <p:nvPr/>
        </p:nvSpPr>
        <p:spPr>
          <a:xfrm>
            <a:off x="8256588" y="1341438"/>
            <a:ext cx="1255395" cy="52197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rgbClr val="BC0024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火花塞</a:t>
            </a:r>
            <a:endParaRPr lang="zh-CN" altLang="en-US" sz="2800" b="1">
              <a:solidFill>
                <a:srgbClr val="BC0024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40980" name="直接连接符 40979"/>
          <p:cNvSpPr/>
          <p:nvPr/>
        </p:nvSpPr>
        <p:spPr>
          <a:xfrm flipH="1">
            <a:off x="8832850" y="1844675"/>
            <a:ext cx="71438" cy="288925"/>
          </a:xfrm>
          <a:prstGeom prst="line">
            <a:avLst/>
          </a:prstGeom>
          <a:ln w="38100" cap="flat" cmpd="sng">
            <a:solidFill>
              <a:srgbClr val="BC0024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0981" name="矩形 40980"/>
          <p:cNvSpPr/>
          <p:nvPr/>
        </p:nvSpPr>
        <p:spPr>
          <a:xfrm>
            <a:off x="4440238" y="1916113"/>
            <a:ext cx="215900" cy="1223962"/>
          </a:xfrm>
          <a:prstGeom prst="rect">
            <a:avLst/>
          </a:prstGeom>
          <a:solidFill>
            <a:schemeClr val="tx1">
              <a:alpha val="0"/>
            </a:schemeClr>
          </a:solidFill>
          <a:ln w="19050" cap="flat" cmpd="sng">
            <a:solidFill>
              <a:srgbClr val="0AD43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2" name="矩形 40981"/>
          <p:cNvSpPr/>
          <p:nvPr/>
        </p:nvSpPr>
        <p:spPr>
          <a:xfrm>
            <a:off x="8659813" y="2205038"/>
            <a:ext cx="287337" cy="576262"/>
          </a:xfrm>
          <a:prstGeom prst="rect">
            <a:avLst/>
          </a:prstGeom>
          <a:noFill/>
          <a:ln w="19050" cap="flat" cmpd="sng">
            <a:solidFill>
              <a:srgbClr val="0AD43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83" name="直接连接符 40982"/>
          <p:cNvSpPr/>
          <p:nvPr/>
        </p:nvSpPr>
        <p:spPr>
          <a:xfrm>
            <a:off x="2927350" y="6310313"/>
            <a:ext cx="99060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0984" name="文本框 40983"/>
          <p:cNvSpPr txBox="1"/>
          <p:nvPr/>
        </p:nvSpPr>
        <p:spPr>
          <a:xfrm flipH="1">
            <a:off x="1847850" y="6021388"/>
            <a:ext cx="1087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飞轮</a:t>
            </a:r>
            <a:endParaRPr lang="zh-CN" altLang="en-US" sz="280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8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8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9" dur="1000" fill="hold"/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001"/>
                            </p:stCondLst>
                            <p:childTnLst>
                              <p:par>
                                <p:cTn id="9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4002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4502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0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uiExpand="1" build="p" advAuto="1000"/>
      <p:bldP spid="40965" grpId="0" build="p" advAuto="1000"/>
      <p:bldP spid="40966" grpId="0" build="p" advAuto="1000"/>
      <p:bldP spid="40967" grpId="0" build="p" advAuto="1000"/>
      <p:bldP spid="40968" grpId="0"/>
      <p:bldP spid="40969" grpId="0"/>
      <p:bldP spid="40970" grpId="0"/>
      <p:bldP spid="40979" grpId="0"/>
      <p:bldP spid="40984" grpId="0" build="p" advAuto="100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4800" b="1">
                <a:solidFill>
                  <a:srgbClr val="FF3399"/>
                </a:solidFill>
                <a:latin typeface="宋体" panose="02010600030101010101" pitchFamily="2" charset="-122"/>
              </a:rPr>
              <a:t>柴油机工作原理</a:t>
            </a:r>
            <a:endParaRPr lang="zh-CN" altLang="en-US" sz="4800" b="1">
              <a:solidFill>
                <a:srgbClr val="FF3399"/>
              </a:solidFill>
              <a:latin typeface="宋体" pitchFamily="2" charset="-122"/>
            </a:endParaRPr>
          </a:p>
        </p:txBody>
      </p:sp>
      <p:pic>
        <p:nvPicPr>
          <p:cNvPr id="30722" name="图片 25603"/>
          <p:cNvPicPr/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625" y="1417638"/>
            <a:ext cx="1384300" cy="377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29699"/>
          <p:cNvPicPr/>
          <p:nvPr/>
        </p:nvPicPr>
        <p:blipFill>
          <a:blip r:embed="rId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1463" y="1344613"/>
            <a:ext cx="1398587" cy="3924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1"/>
          <p:cNvPicPr/>
          <p:nvPr/>
        </p:nvPicPr>
        <p:blipFill>
          <a:blip r:embed="rId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3775" y="1549400"/>
            <a:ext cx="1541463" cy="3646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图片 31749"/>
          <p:cNvPicPr/>
          <p:nvPr/>
        </p:nvPicPr>
        <p:blipFill>
          <a:blip r:embed="rId4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700" y="1550988"/>
            <a:ext cx="1419225" cy="3757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2"/>
          <p:cNvSpPr txBox="1"/>
          <p:nvPr/>
        </p:nvSpPr>
        <p:spPr>
          <a:xfrm>
            <a:off x="2079625" y="5403850"/>
            <a:ext cx="110236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rId5" action="ppaction://hlinksldjump"/>
              </a:rPr>
              <a:t>吸气冲程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2" name="Line 1034"/>
          <p:cNvSpPr/>
          <p:nvPr/>
        </p:nvSpPr>
        <p:spPr>
          <a:xfrm>
            <a:off x="3433763" y="5588000"/>
            <a:ext cx="6477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Text Box 1031"/>
          <p:cNvSpPr txBox="1"/>
          <p:nvPr/>
        </p:nvSpPr>
        <p:spPr>
          <a:xfrm>
            <a:off x="4241800" y="5402263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6" action="ppaction://hlinksldjump"/>
              </a:rPr>
              <a:t>压缩冲程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0" name="Text Box 1032"/>
          <p:cNvSpPr txBox="1"/>
          <p:nvPr/>
        </p:nvSpPr>
        <p:spPr>
          <a:xfrm>
            <a:off x="6484938" y="5405438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7" action="ppaction://hlinksldjump"/>
              </a:rPr>
              <a:t>做功冲程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1" name="Text Box 1033"/>
          <p:cNvSpPr txBox="1"/>
          <p:nvPr/>
        </p:nvSpPr>
        <p:spPr>
          <a:xfrm>
            <a:off x="8631238" y="5405438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8" action="ppaction://hlinksldjump"/>
              </a:rPr>
              <a:t>排气冲程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3" name="Line 1035"/>
          <p:cNvSpPr/>
          <p:nvPr/>
        </p:nvSpPr>
        <p:spPr>
          <a:xfrm>
            <a:off x="5951538" y="5632450"/>
            <a:ext cx="5334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Line 1035"/>
          <p:cNvSpPr/>
          <p:nvPr/>
        </p:nvSpPr>
        <p:spPr>
          <a:xfrm>
            <a:off x="8015288" y="5634038"/>
            <a:ext cx="5334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  <p:bldP spid="18439" grpId="0"/>
      <p:bldP spid="18440" grpId="0"/>
      <p:bldP spid="18441" grpId="0"/>
      <p:bldP spid="1844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2402205" y="915035"/>
            <a:ext cx="1125791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、基本构造和主要部件的作用相似。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 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、每个工件循环都经历四个冲程：吸气冲程、压缩冲程、做功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冲程、排气冲程。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 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、四个冲程中，只有做功冲程对外做功，其余三个冲程靠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飞轮惯性完成。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 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、一个工作循环中，活塞往复两次，曲轴转动两周，做功一次。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3555" name="云形标注 23554">
            <a:hlinkClick r:id="rId2" action="ppaction://hlinksldjump"/>
          </p:cNvPr>
          <p:cNvSpPr/>
          <p:nvPr/>
        </p:nvSpPr>
        <p:spPr>
          <a:xfrm>
            <a:off x="257175" y="221615"/>
            <a:ext cx="2429510" cy="1066800"/>
          </a:xfrm>
          <a:prstGeom prst="cloudCallout">
            <a:avLst>
              <a:gd name="adj1" fmla="val -44847"/>
              <a:gd name="adj2" fmla="val -19046"/>
            </a:avLst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 anchor="ctr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</a:rPr>
              <a:t>相同点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  <p:sp>
        <p:nvSpPr>
          <p:cNvPr id="23556" name="矩形 23555"/>
          <p:cNvSpPr/>
          <p:nvPr/>
        </p:nvSpPr>
        <p:spPr>
          <a:xfrm>
            <a:off x="3649663" y="331470"/>
            <a:ext cx="6278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汽油机和柴油机的相同点和不同点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itchFamily="2" charset="-122"/>
            </a:endParaRPr>
          </a:p>
        </p:txBody>
      </p:sp>
      <p:sp>
        <p:nvSpPr>
          <p:cNvPr id="24579" name="文本框 24578"/>
          <p:cNvSpPr txBox="1"/>
          <p:nvPr/>
        </p:nvSpPr>
        <p:spPr>
          <a:xfrm>
            <a:off x="2225040" y="4372610"/>
            <a:ext cx="100685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．构造不同：汽油机气缸顶有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火花塞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，而柴油机气缸顶部有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喷油嘴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 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．燃料不同：汽油机的燃料是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汽油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，而柴油机的燃料是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柴油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 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．吸气不同：汽油机吸进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汽油和空气的混合气物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，柴油机只吸进空气。</a:t>
            </a:r>
            <a:endParaRPr lang="zh-CN" altLang="en-US" sz="2400" b="1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 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．点火不同：汽油机属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点燃式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点火，柴油机属</a:t>
            </a:r>
            <a:r>
              <a:rPr lang="zh-CN" altLang="en-US" sz="2400" b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压燃式</a:t>
            </a:r>
            <a:r>
              <a:rPr lang="zh-CN" altLang="en-US" sz="2400" b="1">
                <a:solidFill>
                  <a:srgbClr val="000000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点火。</a:t>
            </a:r>
            <a:endParaRPr lang="zh-CN" altLang="en-US" sz="2400" b="1">
              <a:solidFill>
                <a:srgbClr val="000000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4578" name="爆炸形 2 24577">
            <a:hlinkClick r:id="rId2" action="ppaction://hlinksldjump"/>
          </p:cNvPr>
          <p:cNvSpPr/>
          <p:nvPr/>
        </p:nvSpPr>
        <p:spPr>
          <a:xfrm>
            <a:off x="-582295" y="4372610"/>
            <a:ext cx="2807335" cy="1752600"/>
          </a:xfrm>
          <a:prstGeom prst="irregularSeal2">
            <a:avLst/>
          </a:prstGeom>
          <a:solidFill>
            <a:srgbClr val="FF99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2" charset="0"/>
              </a:rPr>
              <a:t>不同点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2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4579" grpId="0"/>
      <p:bldP spid="245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2331085" y="78105"/>
            <a:ext cx="7328535" cy="1163320"/>
          </a:xfrm>
        </p:spPr>
        <p:txBody>
          <a:bodyPr vert="horz" wrap="square" anchor="b"/>
          <a:lstStyle/>
          <a:p>
            <a:pPr algn="ctr" fontAlgn="ctr"/>
            <a:r>
              <a:rPr lang="zh-CN" altLang="en-US" b="1"/>
              <a:t>课堂训练</a:t>
            </a:r>
            <a:endParaRPr lang="zh-CN" altLang="en-US" b="1"/>
          </a:p>
        </p:txBody>
      </p:sp>
      <p:sp>
        <p:nvSpPr>
          <p:cNvPr id="50181" name="文本框 50180"/>
          <p:cNvSpPr txBox="1"/>
          <p:nvPr/>
        </p:nvSpPr>
        <p:spPr>
          <a:xfrm>
            <a:off x="5880100" y="2040255"/>
            <a:ext cx="431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/>
            <a:r>
              <a:rPr lang="en-US" altLang="zh-CN" sz="3200">
                <a:solidFill>
                  <a:srgbClr val="FF0000"/>
                </a:solidFill>
                <a:latin typeface="Tahoma" panose="020b0604030504040204" pitchFamily="2" charset="0"/>
              </a:rPr>
              <a:t>C</a:t>
            </a:r>
            <a:endParaRPr lang="en-US" altLang="zh-CN" sz="3200">
              <a:solidFill>
                <a:srgbClr val="FF0000"/>
              </a:solidFill>
              <a:latin typeface="Tahoma" panose="020b0604030504040204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14270" y="3470910"/>
            <a:ext cx="76257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sym typeface="+mn-ea"/>
              </a:rPr>
              <a:t>2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、如图所示，是汽油机工作时的四个冲程，其中属于做功冲程的是(　　)</a:t>
            </a:r>
            <a:endParaRPr lang="zh-CN" altLang="en-US" sz="2800">
              <a:solidFill>
                <a:schemeClr val="tx1"/>
              </a:solidFill>
              <a:sym typeface="+mn-ea"/>
            </a:endParaRPr>
          </a:p>
        </p:txBody>
      </p:sp>
      <p:pic>
        <p:nvPicPr>
          <p:cNvPr id="3" name="图片 -2147482490" descr="C:\Users\Administrator\Desktop\九上物理（沪科）四清２０１８\W65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2351405" y="4362450"/>
            <a:ext cx="7407910" cy="2339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412740" y="3855085"/>
            <a:ext cx="4673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endParaRPr lang="en-US" alt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占位符 50178"/>
          <p:cNvSpPr txBox="1">
            <a:spLocks noGrp="1"/>
          </p:cNvSpPr>
          <p:nvPr/>
        </p:nvSpPr>
        <p:spPr>
          <a:xfrm>
            <a:off x="2351405" y="1374140"/>
            <a:ext cx="8726170" cy="2096770"/>
          </a:xfrm>
          <a:prstGeom prst="rect">
            <a:avLst/>
          </a:pr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vert="horz" wrap="square" lIns="91440" tIns="45720" rIns="91440" bIns="45720" rtlCol="0" anchor="t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1.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汽油机工作过程中由四个冲程组成，其中把内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能转化为机械能的是（  ）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A.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吸气冲程              </a:t>
            </a: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B.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压缩冲程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C.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做功冲程              </a:t>
            </a: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D.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排气冲程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9805" y="189230"/>
            <a:ext cx="10638155" cy="5443855"/>
          </a:xfrm>
        </p:spPr>
        <p:txBody>
          <a:bodyPr>
            <a:normAutofit fontScale="90000"/>
          </a:bodyPr>
          <a:lstStyle/>
          <a:p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．关于汽油机和柴油机，下列说法错误的是(　　)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A．柴油机的上部是喷油嘴，汽油机的顶部有火花塞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B．在做功冲程中，汽油机的点火方式叫点燃式，柴油机的点火方式叫压燃式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C．柴油机和汽油机一个工作循环都是由4个冲程组成，压缩冲程把内能转化为机械能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D．柴油机吸入气缸的只是空气，汽油机吸入气缸的是汽油和空气的混合物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．汽油机飞轮的转速是3 000 r/min，则可知每秒钟内一个气缸里燃气推动活塞做功的次数是(　　)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A．25次  </a:t>
            </a: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	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B．50次  </a:t>
            </a: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	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C．100次  </a:t>
            </a: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	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D．1500次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5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．如图所示是________(选填“汽油机”或“柴油机”)的构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造示意图，此时为________冲程。在活塞向上运动的过程中，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气缸内气体的内能________(选填“减少”“增加”或“不变</a:t>
            </a:r>
            <a:r>
              <a:rPr lang="zh-CN" altLang="en-US" sz="2000"/>
              <a:t>”)。</a:t>
            </a:r>
            <a:endParaRPr lang="zh-CN" altLang="en-US" sz="2000"/>
          </a:p>
        </p:txBody>
      </p:sp>
      <p:sp>
        <p:nvSpPr>
          <p:cNvPr id="4" name="文本框 3"/>
          <p:cNvSpPr txBox="1"/>
          <p:nvPr/>
        </p:nvSpPr>
        <p:spPr>
          <a:xfrm>
            <a:off x="8224520" y="474345"/>
            <a:ext cx="564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54830" y="3474085"/>
            <a:ext cx="344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endParaRPr lang="en-US" alt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5795" y="3870960"/>
            <a:ext cx="14046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柴油机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4305" y="4392930"/>
            <a:ext cx="924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压缩</a:t>
            </a:r>
            <a:endParaRPr lang="en-US" altLang="zh-CN" sz="24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4305" y="4963795"/>
            <a:ext cx="1125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增加</a:t>
            </a:r>
            <a:endParaRPr lang="en-US" altLang="zh-CN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图片 -2147482489" descr="C:\Users\Administrator\Desktop\九上物理（沪科）四清２０１８\K25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9886315" y="3344545"/>
            <a:ext cx="1917700" cy="29819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43" name="Picture 19" descr="轮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188" y="3325813"/>
            <a:ext cx="2451100" cy="1377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4" name="Picture 20" descr="汽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6713" y="1370013"/>
            <a:ext cx="2571750" cy="1446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5" name="Picture 21" descr="飞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063" y="1344613"/>
            <a:ext cx="2786062" cy="1268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46" name="Picture 22" descr="火车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3179763"/>
            <a:ext cx="2771775" cy="166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47" name="Text Box 23"/>
          <p:cNvSpPr txBox="1"/>
          <p:nvPr/>
        </p:nvSpPr>
        <p:spPr>
          <a:xfrm>
            <a:off x="3200400" y="2857500"/>
            <a:ext cx="21145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汽车奔驰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48" name="Text Box 24"/>
          <p:cNvSpPr txBox="1"/>
          <p:nvPr/>
        </p:nvSpPr>
        <p:spPr>
          <a:xfrm>
            <a:off x="6537325" y="2816225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飞机凌空穿云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49" name="Text Box 25"/>
          <p:cNvSpPr txBox="1"/>
          <p:nvPr/>
        </p:nvSpPr>
        <p:spPr>
          <a:xfrm>
            <a:off x="2705100" y="5000625"/>
            <a:ext cx="2419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舰船劈波斩浪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50" name="Text Box 26"/>
          <p:cNvSpPr txBox="1"/>
          <p:nvPr/>
        </p:nvSpPr>
        <p:spPr>
          <a:xfrm>
            <a:off x="6553200" y="5086350"/>
            <a:ext cx="36004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列车飞驶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51" name="Text Box 27"/>
          <p:cNvSpPr txBox="1"/>
          <p:nvPr/>
        </p:nvSpPr>
        <p:spPr>
          <a:xfrm>
            <a:off x="3657600" y="5429250"/>
            <a:ext cx="5619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它们为什么能大显神威？</a:t>
            </a:r>
            <a:endParaRPr lang="zh-CN" altLang="en-US" sz="32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52" name="Text Box 28"/>
          <p:cNvSpPr txBox="1"/>
          <p:nvPr/>
        </p:nvSpPr>
        <p:spPr>
          <a:xfrm>
            <a:off x="9503093" y="474663"/>
            <a:ext cx="798195" cy="538003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就是因为有了发动机。</a:t>
            </a:r>
            <a:endParaRPr lang="zh-CN" altLang="en-US" sz="4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266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7" grpId="0"/>
      <p:bldP spid="26648" grpId="0"/>
      <p:bldP spid="26649" grpId="0"/>
      <p:bldP spid="26650" grpId="0"/>
      <p:bldP spid="26651" grpId="0"/>
      <p:bldP spid="266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71345" y="412750"/>
            <a:ext cx="8790940" cy="5817235"/>
          </a:xfrm>
        </p:spPr>
        <p:txBody>
          <a:bodyPr/>
          <a:lstStyle/>
          <a:p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6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．下列关于内燃机的说法中正确的是(　　)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A．汽车的发动机是内燃机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B．汽油机和柴油机用同种燃料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C．内燃机工作时，压缩冲程将内能转化为机械能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D．内燃机的使用没有给环境带来污染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7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．在汽油机的做功冲程中，高温、高压的燃气推动活塞运动做功，则下列说法中正确的是(　　)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A．燃气的内能减少，温度升高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B．燃气的内能增加，温度升高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C．燃气的内能减少，温度降低</a:t>
            </a:r>
            <a:b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D．燃气的内能增加，温度降低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4395" y="242570"/>
            <a:ext cx="549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1485" y="3533140"/>
            <a:ext cx="549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170" y="657225"/>
            <a:ext cx="7751445" cy="2950210"/>
          </a:xfrm>
        </p:spPr>
        <p:txBody>
          <a:bodyPr/>
          <a:lstStyle/>
          <a:p>
            <a:r>
              <a:rPr lang="en-US" altLang="zh-CN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8</a:t>
            </a: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．如图是内燃机的某冲程工作示意图，以下改变内能方式与此相同的是(　　)</a:t>
            </a:r>
            <a:b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A．烤火取暖</a:t>
            </a:r>
            <a:b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B．搓手取暖</a:t>
            </a:r>
            <a:b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C．向手“哈气”取暖</a:t>
            </a:r>
            <a:b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</a:br>
            <a:r>
              <a:rPr lang="zh-CN" altLang="en-US" sz="24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D．用热水袋取暖</a:t>
            </a:r>
            <a:endParaRPr lang="zh-CN" altLang="en-US" sz="24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pic>
        <p:nvPicPr>
          <p:cNvPr id="4" name="图片 -2147482486" descr="C:\Users\Administrator\Desktop\九上物理（沪科）四清２０１８\052A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8983345" y="356235"/>
            <a:ext cx="2154555" cy="295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标题 1"/>
          <p:cNvSpPr>
            <a:spLocks noGrp="1"/>
          </p:cNvSpPr>
          <p:nvPr/>
        </p:nvSpPr>
        <p:spPr>
          <a:xfrm>
            <a:off x="725170" y="3427095"/>
            <a:ext cx="7751445" cy="3023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1350" u="none" strike="noStrike" kern="1200" cap="none" spc="0" normalizeH="0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en-US" altLang="zh-CN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9</a:t>
            </a:r>
            <a:r>
              <a:rPr lang="zh-CN" altLang="en-US" sz="2800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如图所示，用酒精灯给试管里的水加热，水和水蒸气会把软木塞冲出去。在该过程中，酒精燃烧，把酒精的________能转化为________能，再传递给水和水蒸气，最后转化为软木塞的________能。这个实验证明了我们可以利用内能来________，热机就是利用这个原理来工作的。</a:t>
            </a:r>
            <a:endParaRPr lang="zh-CN" altLang="en-US" sz="2800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1230" y="3607435"/>
            <a:ext cx="3640455" cy="2546350"/>
          </a:xfrm>
          <a:prstGeom prst="rect">
            <a:avLst/>
          </a:prstGeom>
        </p:spPr>
      </p:pic>
      <p:pic>
        <p:nvPicPr>
          <p:cNvPr id="6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0261600" y="10579100"/>
            <a:ext cx="254000" cy="2921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Picture 5" descr="水蒸气做功（物理OK网）[20121003-2123550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1285875"/>
            <a:ext cx="8594725" cy="402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6"/>
          <p:cNvSpPr txBox="1"/>
          <p:nvPr/>
        </p:nvSpPr>
        <p:spPr>
          <a:xfrm>
            <a:off x="2000250" y="5314950"/>
            <a:ext cx="84391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谁对谁做了功？能量如何转化？</a:t>
            </a:r>
            <a:endParaRPr lang="zh-CN" altLang="en-US" sz="44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Text Box 7"/>
          <p:cNvSpPr txBox="1"/>
          <p:nvPr/>
        </p:nvSpPr>
        <p:spPr>
          <a:xfrm>
            <a:off x="5981700" y="3457575"/>
            <a:ext cx="5010150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内能的利用</a:t>
            </a:r>
            <a:endParaRPr lang="zh-CN" altLang="en-US" sz="44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2574290" y="276225"/>
            <a:ext cx="6611620" cy="892810"/>
          </a:xfrm>
        </p:spPr>
        <p:txBody>
          <a:bodyPr anchor="b"/>
          <a:lstStyle/>
          <a:p>
            <a:pPr algn="just" fontAlgn="ctr"/>
            <a:r>
              <a:rPr lang="en-US" altLang="zh-CN"/>
              <a:t>                 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发动机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1139190" y="1376680"/>
            <a:ext cx="9834245" cy="2056765"/>
          </a:xfrm>
        </p:spPr>
        <p:txBody>
          <a:bodyPr>
            <a:normAutofit lnSpcReduction="10000"/>
          </a:bodyPr>
          <a:lstStyle/>
          <a:p>
            <a:endParaRPr lang="en-US" altLang="zh-CN"/>
          </a:p>
          <a:p>
            <a:pPr>
              <a:buNone/>
            </a:pPr>
            <a:r>
              <a:rPr lang="en-US" altLang="zh-CN" b="1">
                <a:ea typeface="黑体" panose="02010609060101010101" pitchFamily="49" charset="-122"/>
              </a:rPr>
              <a:t>        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一、热机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:</a:t>
            </a:r>
            <a:r>
              <a:rPr lang="zh-CN" altLang="en-US" sz="3600" b="1">
                <a:ea typeface="黑体" panose="02010609060101010101" pitchFamily="49" charset="-122"/>
              </a:rPr>
              <a:t>发动机是把燃料燃烧时产生的</a:t>
            </a:r>
            <a:r>
              <a:rPr lang="zh-CN" altLang="en-US" sz="36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内能</a:t>
            </a:r>
            <a:r>
              <a:rPr lang="zh-CN" altLang="en-US" sz="3600" b="1">
                <a:ea typeface="黑体" panose="02010609060101010101" pitchFamily="49" charset="-122"/>
              </a:rPr>
              <a:t>转化为</a:t>
            </a:r>
            <a:r>
              <a:rPr lang="zh-CN" altLang="en-US" sz="3600">
                <a:solidFill>
                  <a:schemeClr val="hlink"/>
                </a:solidFill>
                <a:ea typeface="黑体" panose="02010609060101010101" pitchFamily="49" charset="-122"/>
              </a:rPr>
              <a:t>机械能</a:t>
            </a:r>
            <a:r>
              <a:rPr lang="zh-CN" altLang="en-US" sz="3600" b="1">
                <a:ea typeface="黑体" panose="02010609060101010101" pitchFamily="49" charset="-122"/>
              </a:rPr>
              <a:t>的装置，这种装置又称热机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5" name="Rectangle 9"/>
          <p:cNvSpPr/>
          <p:nvPr/>
        </p:nvSpPr>
        <p:spPr>
          <a:xfrm>
            <a:off x="2587625" y="3235325"/>
            <a:ext cx="2232025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热机的种类：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5146675" y="3079115"/>
            <a:ext cx="5927725" cy="1210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kern="0" cap="none" spc="0" normalizeH="0" baseline="0" noProof="0">
                <a:latin typeface="Times New Roman" panose="02020603050405020304" pitchFamily="2" charset="0"/>
                <a:ea typeface="黑体" panose="02010609060101010101" pitchFamily="49" charset="-122"/>
                <a:cs typeface="+mn-cs"/>
              </a:rPr>
              <a:t>蒸气机、</a:t>
            </a:r>
            <a:r>
              <a:rPr kumimoji="1" lang="zh-CN" altLang="en-US" sz="2800" kern="0" cap="none" spc="0" normalizeH="0" baseline="0" noProof="0">
                <a:solidFill>
                  <a:srgbClr val="FF3300"/>
                </a:solidFill>
                <a:latin typeface="Times New Roman" panose="02020603050405020304" pitchFamily="2" charset="0"/>
                <a:ea typeface="黑体" panose="02010609060101010101" pitchFamily="49" charset="-122"/>
                <a:cs typeface="+mn-cs"/>
              </a:rPr>
              <a:t>内燃机</a:t>
            </a:r>
            <a:r>
              <a:rPr kumimoji="1" lang="zh-CN" altLang="en-US" sz="2800" kern="0" cap="none" spc="0" normalizeH="0" baseline="0" noProof="0">
                <a:latin typeface="Times New Roman" panose="02020603050405020304" pitchFamily="2" charset="0"/>
                <a:ea typeface="黑体" panose="02010609060101010101" pitchFamily="49" charset="-122"/>
                <a:cs typeface="+mn-cs"/>
              </a:rPr>
              <a:t>、汽轮机、</a:t>
            </a:r>
            <a:endParaRPr kumimoji="1" lang="zh-CN" altLang="en-US" sz="2800" kern="0" cap="none" spc="0" normalizeH="0" baseline="0" noProof="0">
              <a:latin typeface="Times New Roman" panose="02020603050405020304" pitchFamily="2" charset="0"/>
              <a:ea typeface="黑体" panose="02010609060101010101" pitchFamily="49" charset="-122"/>
              <a:cs typeface="+mn-cs"/>
            </a:endParaRPr>
          </a:p>
          <a:p>
            <a:pPr marR="0" defTabSz="914400"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kern="0" cap="none" spc="0" normalizeH="0" baseline="0" noProof="0">
                <a:latin typeface="Times New Roman" panose="02020603050405020304" pitchFamily="2" charset="0"/>
                <a:ea typeface="黑体" panose="02010609060101010101" pitchFamily="49" charset="-122"/>
                <a:cs typeface="+mn-cs"/>
              </a:rPr>
              <a:t>喷气发动机等</a:t>
            </a:r>
            <a:endParaRPr kumimoji="1" lang="zh-CN" altLang="en-US" sz="2800" kern="0" cap="none" spc="0" normalizeH="0" baseline="0" noProof="0">
              <a:latin typeface="Times New Roman" panose="02020603050405020304" pitchFamily="2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框 6145"/>
          <p:cNvSpPr txBox="1"/>
          <p:nvPr/>
        </p:nvSpPr>
        <p:spPr>
          <a:xfrm>
            <a:off x="1797685" y="845820"/>
            <a:ext cx="859663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/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学习目标</a:t>
            </a:r>
            <a:endParaRPr lang="zh-CN" altLang="en-US" sz="5400">
              <a:solidFill>
                <a:srgbClr val="FF0000"/>
              </a:solidFill>
              <a:latin typeface="Arial" pitchFamily="34" charset="0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、知道热机中能量的转化</a:t>
            </a: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.</a:t>
            </a:r>
            <a:endParaRPr lang="en-US" altLang="zh-CN" sz="32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、知道四冲程内燃机的构造和工作原理</a:t>
            </a: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.</a:t>
            </a:r>
            <a:endParaRPr lang="en-US" altLang="zh-CN" sz="32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、了解汽油机和柴油机的主要区别 </a:t>
            </a: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.</a:t>
            </a:r>
            <a:endParaRPr lang="en-US" altLang="zh-CN" sz="32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fontAlgn="base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、了解内燃机在生产和生活中的应用，感受技术进步在工业文明发展中的重要作用．</a:t>
            </a:r>
            <a:endParaRPr lang="zh-CN" altLang="en-US" sz="18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66950" y="193040"/>
            <a:ext cx="7792720" cy="1252220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</a:rPr>
              <a:t>自主学习（</a:t>
            </a:r>
            <a:r>
              <a:rPr lang="en-US" altLang="zh-CN" b="1">
                <a:solidFill>
                  <a:srgbClr val="FF0000"/>
                </a:solidFill>
              </a:rPr>
              <a:t>5</a:t>
            </a:r>
            <a:r>
              <a:rPr lang="zh-CN" altLang="en-US" b="1">
                <a:solidFill>
                  <a:srgbClr val="FF0000"/>
                </a:solidFill>
              </a:rPr>
              <a:t>分钟）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7430" y="1445260"/>
            <a:ext cx="10205085" cy="3773805"/>
          </a:xfrm>
        </p:spPr>
        <p:txBody>
          <a:bodyPr>
            <a:normAutofit fontScale="9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阅读课本</a:t>
            </a:r>
            <a:r>
              <a:rPr lang="en-US" altLang="zh-CN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45-48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页内容，思考：</a:t>
            </a:r>
            <a:endParaRPr lang="zh-CN" altLang="en-US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、什么是内燃机？内燃机中最常见的是</a:t>
            </a:r>
            <a:r>
              <a:rPr lang="zh-CN" altLang="en-US" b="1" u="sng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        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和</a:t>
            </a:r>
            <a:r>
              <a:rPr lang="zh-CN" altLang="en-US" b="1" u="sng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            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2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、什么叫做一个冲程？</a:t>
            </a:r>
            <a:endParaRPr lang="zh-CN" altLang="en-US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3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、汽油机的构造及工作原理。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b="1"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4</a:t>
            </a:r>
            <a:r>
              <a:rPr lang="zh-CN" altLang="en-US" b="1"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、柴油机和汽油机的相同点和不同点。</a:t>
            </a:r>
            <a:endParaRPr lang="zh-CN" altLang="en-US" b="1" u="sng">
              <a:effectLst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矩形 28673"/>
          <p:cNvSpPr/>
          <p:nvPr/>
        </p:nvSpPr>
        <p:spPr>
          <a:xfrm>
            <a:off x="1776413" y="260350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>
                <a:solidFill>
                  <a:srgbClr val="6600FF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1.</a:t>
            </a:r>
            <a:r>
              <a:rPr lang="zh-CN" altLang="en-US" sz="3200" b="1">
                <a:solidFill>
                  <a:srgbClr val="6600FF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定义：</a:t>
            </a:r>
            <a:endParaRPr lang="zh-CN" altLang="en-US" sz="3200" b="1">
              <a:solidFill>
                <a:srgbClr val="6600FF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3719830" y="260350"/>
            <a:ext cx="72682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  <a:latin typeface="新宋体" panose="02010609030101010101" charset="-122"/>
                <a:ea typeface="新宋体" panose="02010609030101010101" charset="-122"/>
              </a:rPr>
              <a:t>燃料在汽缸内燃烧，产生的燃气直接推动活塞做功，因此叫做</a:t>
            </a:r>
            <a:r>
              <a:rPr lang="zh-CN" altLang="en-US" sz="3200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</a:rPr>
              <a:t>活塞式内燃机</a:t>
            </a:r>
            <a:endParaRPr lang="zh-CN" altLang="en-US" sz="3200" b="1" u="sng">
              <a:solidFill>
                <a:srgbClr val="FF0000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8676" name="矩形 28675"/>
          <p:cNvSpPr/>
          <p:nvPr/>
        </p:nvSpPr>
        <p:spPr>
          <a:xfrm>
            <a:off x="3937000" y="1412875"/>
            <a:ext cx="3276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zh-CN" sz="4000" b="1" u="sng">
              <a:solidFill>
                <a:srgbClr val="333300"/>
              </a:solidFill>
              <a:latin typeface="Arial" pitchFamily="34" charset="0"/>
              <a:ea typeface="黑体" panose="02010609060101010101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847850" y="1989138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2.常见的内燃机</a:t>
            </a:r>
            <a:endParaRPr lang="zh-CN" altLang="en-US" sz="3200" b="1">
              <a:solidFill>
                <a:srgbClr val="66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8" name="矩形 28677"/>
          <p:cNvSpPr>
            <a:spLocks noGrp="1"/>
          </p:cNvSpPr>
          <p:nvPr/>
        </p:nvSpPr>
        <p:spPr>
          <a:xfrm>
            <a:off x="2927350" y="2781300"/>
            <a:ext cx="2209800" cy="658813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汽油机</a:t>
            </a:r>
            <a:endParaRPr lang="zh-CN" altLang="en-US" sz="3200">
              <a:solidFill>
                <a:srgbClr val="3333CC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679" name="矩形 28678"/>
          <p:cNvSpPr/>
          <p:nvPr/>
        </p:nvSpPr>
        <p:spPr>
          <a:xfrm>
            <a:off x="6456363" y="2709863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5000"/>
              <a:buFont typeface="Monotype Sorts" pitchFamily="2" charset="2"/>
            </a:pPr>
            <a:r>
              <a:rPr lang="en-US" altLang="zh-CN" sz="32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柴油机</a:t>
            </a:r>
            <a:endParaRPr lang="zh-CN" altLang="en-US" sz="2800">
              <a:solidFill>
                <a:srgbClr val="3333CC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28680" name="图片 28679" descr="汽油机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75" y="3429000"/>
            <a:ext cx="2036763" cy="331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28680" descr="柴油机"/>
          <p:cNvPicPr>
            <a:picLocks noChangeAspect="1"/>
          </p:cNvPicPr>
          <p:nvPr/>
        </p:nvPicPr>
        <p:blipFill>
          <a:blip r:embed="rId3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3700" y="3429000"/>
            <a:ext cx="1635125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8" grpId="0" build="p" advAuto="1000"/>
      <p:bldP spid="28679" grpId="0" build="p" advAuto="1000"/>
      <p:bldP spid="286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7188" y="71438"/>
            <a:ext cx="4476750" cy="67246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连接符 6"/>
          <p:cNvCxnSpPr/>
          <p:nvPr/>
        </p:nvCxnSpPr>
        <p:spPr>
          <a:xfrm flipV="1">
            <a:off x="6453188" y="714375"/>
            <a:ext cx="928688" cy="3571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381875" y="500063"/>
            <a:ext cx="928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火花塞</a:t>
            </a:r>
            <a:endParaRPr lang="zh-CN" altLang="en-US" b="1">
              <a:solidFill>
                <a:srgbClr val="0000CC"/>
              </a:solidFill>
              <a:latin typeface="Calibri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rot="10800000">
            <a:off x="4381500" y="1214438"/>
            <a:ext cx="2000250" cy="8572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38563" y="1000125"/>
            <a:ext cx="7858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气缸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453188" y="2928938"/>
            <a:ext cx="207168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524875" y="2714625"/>
            <a:ext cx="7858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活塞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39125" y="3714750"/>
            <a:ext cx="12858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曲轴连杆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524625" y="3929063"/>
            <a:ext cx="171450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667500" y="5357813"/>
            <a:ext cx="1500188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167688" y="5143500"/>
            <a:ext cx="7858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飞轮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rot="10800000">
            <a:off x="4095750" y="2143125"/>
            <a:ext cx="1285875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238500" y="1928813"/>
            <a:ext cx="928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进气阀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239000" y="2143125"/>
            <a:ext cx="1285875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524875" y="1928813"/>
            <a:ext cx="92868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CC"/>
                </a:solidFill>
                <a:latin typeface="Calibri" panose="020f0502020204030204" pitchFamily="34" charset="0"/>
              </a:rPr>
              <a:t>排气阀</a:t>
            </a:r>
            <a:endParaRPr lang="zh-CN" altLang="en-US" b="1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  <p:sp>
        <p:nvSpPr>
          <p:cNvPr id="2065" name="TextBox 17"/>
          <p:cNvSpPr txBox="1"/>
          <p:nvPr/>
        </p:nvSpPr>
        <p:spPr>
          <a:xfrm>
            <a:off x="2097088" y="2071688"/>
            <a:ext cx="736600" cy="24288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汽油机构造</a:t>
            </a:r>
            <a:endParaRPr lang="zh-CN" altLang="en-US" sz="36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  <p:bldP spid="17" grpId="0"/>
      <p:bldP spid="22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Rectangle 1026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60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汽油机工作原理</a:t>
            </a:r>
            <a:endParaRPr lang="zh-CN" altLang="en-US" sz="6000" b="1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5362" name="Picture 1029" descr="四冲程"/>
          <p:cNvPicPr>
            <a:picLocks noChangeAspect="1"/>
          </p:cNvPicPr>
          <p:nvPr/>
        </p:nvPicPr>
        <p:blipFill>
          <a:blip r:embed="rId2">
            <a:clrChange>
              <a:clrFrom>
                <a:srgbClr val="00989F"/>
              </a:clrFrom>
              <a:clrTo>
                <a:srgbClr val="00989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1138" y="2147888"/>
            <a:ext cx="7723187" cy="3324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 Box 1030"/>
          <p:cNvSpPr txBox="1"/>
          <p:nvPr/>
        </p:nvSpPr>
        <p:spPr>
          <a:xfrm>
            <a:off x="3013075" y="5638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3" action="ppaction://hlinksldjump"/>
              </a:rPr>
              <a:t>吸气冲程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itchFamily="2" charset="-122"/>
            </a:endParaRPr>
          </a:p>
        </p:txBody>
      </p:sp>
      <p:sp>
        <p:nvSpPr>
          <p:cNvPr id="18439" name="Text Box 1031"/>
          <p:cNvSpPr txBox="1"/>
          <p:nvPr/>
        </p:nvSpPr>
        <p:spPr>
          <a:xfrm>
            <a:off x="4953000" y="5638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4" action="ppaction://hlinksldjump"/>
              </a:rPr>
              <a:t>压缩冲程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0" name="Text Box 1032"/>
          <p:cNvSpPr txBox="1"/>
          <p:nvPr/>
        </p:nvSpPr>
        <p:spPr>
          <a:xfrm>
            <a:off x="6858000" y="5638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5" action="ppaction://hlinksldjump"/>
              </a:rPr>
              <a:t>做功冲程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1" name="Text Box 1033"/>
          <p:cNvSpPr txBox="1"/>
          <p:nvPr/>
        </p:nvSpPr>
        <p:spPr>
          <a:xfrm>
            <a:off x="8763000" y="563880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2" charset="0"/>
                <a:ea typeface="宋体" panose="02010600030101010101" pitchFamily="2" charset="-122"/>
                <a:hlinkClick r:id="rId6" action="ppaction://hlinksldjump"/>
              </a:rPr>
              <a:t>排气冲程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18442" name="Line 1034"/>
          <p:cNvSpPr/>
          <p:nvPr/>
        </p:nvSpPr>
        <p:spPr>
          <a:xfrm>
            <a:off x="4419600" y="5888038"/>
            <a:ext cx="5334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3" name="Line 1035"/>
          <p:cNvSpPr/>
          <p:nvPr/>
        </p:nvSpPr>
        <p:spPr>
          <a:xfrm>
            <a:off x="6359525" y="5908675"/>
            <a:ext cx="5334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44" name="Line 1036"/>
          <p:cNvSpPr/>
          <p:nvPr/>
        </p:nvSpPr>
        <p:spPr>
          <a:xfrm>
            <a:off x="8285163" y="5888038"/>
            <a:ext cx="533400" cy="0"/>
          </a:xfrm>
          <a:prstGeom prst="line">
            <a:avLst/>
          </a:prstGeom>
          <a:ln w="28575" cap="flat" cmpd="sng">
            <a:solidFill>
              <a:srgbClr val="FF0066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>
            <a:hlinkClick r:id="rId7" action="ppaction://hlinkfile"/>
          </p:cNvPr>
          <p:cNvSpPr txBox="1"/>
          <p:nvPr/>
        </p:nvSpPr>
        <p:spPr>
          <a:xfrm>
            <a:off x="7818120" y="643890"/>
            <a:ext cx="3535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400">
                <a:latin typeface="新宋体" panose="02010609030101010101" charset="-122"/>
                <a:ea typeface="新宋体" panose="02010609030101010101" charset="-122"/>
              </a:rPr>
              <a:t>工作原理视频</a:t>
            </a:r>
            <a:endParaRPr lang="zh-CN" altLang="zh-CN" sz="4400"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18439" grpId="0"/>
      <p:bldP spid="18440" grpId="0"/>
      <p:bldP spid="18441" grpId="0"/>
      <p:bldP spid="18442" grpId="0"/>
      <p:bldP spid="18443" grpId="0"/>
      <p:bldP spid="1844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119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6">
      <vt:lpstr>Arial</vt:lpstr>
      <vt:lpstr>Calibri</vt:lpstr>
      <vt:lpstr>黑体</vt:lpstr>
      <vt:lpstr>宋体</vt:lpstr>
      <vt:lpstr>Calibri Light</vt:lpstr>
      <vt:lpstr>Times New Roman</vt:lpstr>
      <vt:lpstr>新宋体</vt:lpstr>
      <vt:lpstr>Monotype Sorts</vt:lpstr>
      <vt:lpstr>隶书</vt:lpstr>
      <vt:lpstr>Wingdings</vt:lpstr>
      <vt:lpstr>Verdana</vt:lpstr>
      <vt:lpstr>楷体_GB2312</vt:lpstr>
      <vt:lpstr>楷体</vt:lpstr>
      <vt:lpstr>Tahoma</vt:lpstr>
      <vt:lpstr>Office 主题</vt:lpstr>
      <vt:lpstr>内燃机</vt:lpstr>
      <vt:lpstr>PowerPoint Presentation</vt:lpstr>
      <vt:lpstr>PowerPoint Presentation</vt:lpstr>
      <vt:lpstr>                 发动机</vt:lpstr>
      <vt:lpstr>PowerPoint Presentation</vt:lpstr>
      <vt:lpstr>自主学习（5分钟）</vt:lpstr>
      <vt:lpstr>PowerPoint Presentation</vt:lpstr>
      <vt:lpstr>PowerPoint Presentation</vt:lpstr>
      <vt:lpstr>汽油机工作原理</vt:lpstr>
      <vt:lpstr>内燃机的冲程和工作循环</vt:lpstr>
      <vt:lpstr>PowerPoint Presentation</vt:lpstr>
      <vt:lpstr>四个冲程之间的关系：</vt:lpstr>
      <vt:lpstr>汽油机的应用</vt:lpstr>
      <vt:lpstr>二柴油机</vt:lpstr>
      <vt:lpstr>柴油机与汽油机构造的区别</vt:lpstr>
      <vt:lpstr>柴油机工作原理</vt:lpstr>
      <vt:lpstr>PowerPoint Presentation</vt:lpstr>
      <vt:lpstr>课堂训练</vt:lpstr>
      <vt:lpstr>3．关于汽油机和柴油机，下列说法错误的是(　　)A．柴油机的上部是喷油嘴，汽油机的顶部有火花塞B．在做功冲程中，汽油机的点火方式叫点燃式，柴油机的点火方式叫压燃式C．柴油机和汽油机一个工作循环都是由4个冲程组成，压缩冲程把内能转化为机械能D．柴油机吸入气缸的只是空气，汽油机吸入气缸的是汽油和空气的混合物4．汽油机飞轮的转速是3 000 r/min，则可知每秒钟内一个气缸里燃气推动活塞做功的次数是(　　)A．25次  	B．50次  	C．100次  	D．1500次5．如图所示是________(选填“汽油机”或“柴油机”)的构造示意图，此时为________冲程。在活塞向上运动的过程中，气缸内气体的内能________(选填“减少”“增加”或“不变”)。</vt:lpstr>
      <vt:lpstr>6．下列关于内燃机的说法中正确的是(　　)A．汽车的发动机是内燃机B．汽油机和柴油机用同种燃料C．内燃机工作时，压缩冲程将内能转化为机械能D．内燃机的使用没有给环境带来污染7．在汽油机的做功冲程中，高温、高压的燃气推动活塞运动做功，则下列说法中正确的是(　　)A．燃气的内能减少，温度升高B．燃气的内能增加，温度升高C．燃气的内能减少，温度降低D．燃气的内能增加，温度降低</vt:lpstr>
      <vt:lpstr>8．如图是内燃机的某冲程工作示意图，以下改变内能方式与此相同的是(　　)A．烤火取暖B．搓手取暖C．向手“哈气”取暖D．用热水袋取暖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Administrator</cp:lastModifiedBy>
  <cp:revision>12</cp:revision>
  <dcterms:created xsi:type="dcterms:W3CDTF">2020-02-28T12:03:00Z</dcterms:created>
  <dcterms:modified xsi:type="dcterms:W3CDTF">2020-09-11T01:22:56Z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