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8" r:id="rId3"/>
    <p:sldId id="259" r:id="rId4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4F8206-4363-4E0D-BEBD-93593469AE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slide" Target="slide19.xml"/><Relationship Id="rId7" Type="http://schemas.openxmlformats.org/officeDocument/2006/relationships/slide" Target="slide12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slide" Target="slide2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slide" Target="slide12.xml"/><Relationship Id="rId3" Type="http://schemas.openxmlformats.org/officeDocument/2006/relationships/slide" Target="slide13.xml"/><Relationship Id="rId2" Type="http://schemas.openxmlformats.org/officeDocument/2006/relationships/slide" Target="slide17.xml"/><Relationship Id="rId1" Type="http://schemas.openxmlformats.org/officeDocument/2006/relationships/slide" Target="slide18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slide" Target="slide11.xml"/><Relationship Id="rId2" Type="http://schemas.openxmlformats.org/officeDocument/2006/relationships/image" Target="../media/image4.tiff"/><Relationship Id="rId1" Type="http://schemas.openxmlformats.org/officeDocument/2006/relationships/image" Target="../media/image1.tif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slide" Target="slide11.xml"/><Relationship Id="rId2" Type="http://schemas.openxmlformats.org/officeDocument/2006/relationships/image" Target="../media/image4.wmf"/><Relationship Id="rId1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1.xml"/><Relationship Id="rId1" Type="http://schemas.openxmlformats.org/officeDocument/2006/relationships/tags" Target="../tags/tag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1.xml"/><Relationship Id="rId1" Type="http://schemas.openxmlformats.org/officeDocument/2006/relationships/tags" Target="../tags/tag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1.xml"/><Relationship Id="rId1" Type="http://schemas.openxmlformats.org/officeDocument/2006/relationships/tags" Target="../tags/tag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slide" Target="slide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1.xml"/><Relationship Id="rId1" Type="http://schemas.openxmlformats.org/officeDocument/2006/relationships/tags" Target="../tags/tag9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NULL" TargetMode="External"/><Relationship Id="rId2" Type="http://schemas.openxmlformats.org/officeDocument/2006/relationships/image" Target="../media/image5.png"/><Relationship Id="rId1" Type="http://schemas.openxmlformats.org/officeDocument/2006/relationships/image" Target="../media/image4.tif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离页连接符 16"/>
          <p:cNvSpPr/>
          <p:nvPr/>
        </p:nvSpPr>
        <p:spPr>
          <a:xfrm rot="5400000">
            <a:off x="10196154" y="3291205"/>
            <a:ext cx="2831465" cy="1164590"/>
          </a:xfrm>
          <a:prstGeom prst="flowChartOffpageConnector">
            <a:avLst/>
          </a:prstGeom>
          <a:solidFill>
            <a:srgbClr val="008E4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zh-CN" altLang="en-US" sz="4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栏目导航</a:t>
            </a:r>
            <a:endParaRPr lang="zh-CN" altLang="en-US" sz="4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648903" y="2831465"/>
            <a:ext cx="6904355" cy="828040"/>
            <a:chOff x="4509" y="3668"/>
            <a:chExt cx="10873" cy="1304"/>
          </a:xfrm>
        </p:grpSpPr>
        <p:sp>
          <p:nvSpPr>
            <p:cNvPr id="10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endParaRPr lang="zh-CN" altLang="en-US" strike="noStrike" noProof="1"/>
            </a:p>
          </p:txBody>
        </p:sp>
        <p:pic>
          <p:nvPicPr>
            <p:cNvPr id="16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" name="文本框 18">
              <a:hlinkClick r:id="rId4" action="ppaction://hlinksldjump"/>
            </p:cNvPr>
            <p:cNvSpPr txBox="1"/>
            <p:nvPr/>
          </p:nvSpPr>
          <p:spPr>
            <a:xfrm>
              <a:off x="6783" y="3812"/>
              <a:ext cx="83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玩转海南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10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648905" y="3979545"/>
            <a:ext cx="6904354" cy="828040"/>
            <a:chOff x="4509" y="3668"/>
            <a:chExt cx="10873" cy="1304"/>
          </a:xfrm>
        </p:grpSpPr>
        <p:sp>
          <p:nvSpPr>
            <p:cNvPr id="21" name="圆角矩形 6"/>
            <p:cNvSpPr/>
            <p:nvPr>
              <p:custDataLst>
                <p:tags r:id="rId5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/>
              <a:endParaRPr lang="zh-CN" altLang="en-US" sz="3200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noProof="1">
                <a:solidFill>
                  <a:prstClr val="black"/>
                </a:solidFill>
              </a:endParaRPr>
            </a:p>
          </p:txBody>
        </p:sp>
        <p:pic>
          <p:nvPicPr>
            <p:cNvPr id="23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" name="文本框 23">
              <a:hlinkClick r:id="rId7" action="ppaction://hlinksldjump"/>
            </p:cNvPr>
            <p:cNvSpPr txBox="1"/>
            <p:nvPr/>
          </p:nvSpPr>
          <p:spPr>
            <a:xfrm>
              <a:off x="6444" y="3812"/>
              <a:ext cx="83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知识精讲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29" name="文本框 78">
            <a:hlinkClick r:id="rId7" action="ppaction://hlinksldjump"/>
          </p:cNvPr>
          <p:cNvSpPr txBox="1"/>
          <p:nvPr/>
        </p:nvSpPr>
        <p:spPr>
          <a:xfrm>
            <a:off x="4624388" y="4951730"/>
            <a:ext cx="18935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考点清单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文本框 78">
            <a:hlinkClick r:id="rId8" action="ppaction://hlinksldjump"/>
          </p:cNvPr>
          <p:cNvSpPr txBox="1"/>
          <p:nvPr/>
        </p:nvSpPr>
        <p:spPr>
          <a:xfrm>
            <a:off x="6803073" y="4951730"/>
            <a:ext cx="189293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图说物理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2507616" y="1227457"/>
            <a:ext cx="717613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Tahoma" panose="020B0604030504040204" pitchFamily="34" charset="0"/>
              </a:rPr>
              <a:t>第二讲  </a:t>
            </a:r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声的世界</a:t>
            </a:r>
            <a:endParaRPr lang="zh-CN" altLang="en-US" sz="60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7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36638" y="1080770"/>
            <a:ext cx="1002855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12. (2010</a:t>
            </a:r>
            <a:r>
              <a:rPr lang="zh-CN" sz="2400" b="0" dirty="0">
                <a:ea typeface="宋体" panose="02010600030101010101" pitchFamily="2" charset="-122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16</a:t>
            </a:r>
            <a:r>
              <a:rPr lang="zh-CN" sz="2400" b="0" dirty="0">
                <a:ea typeface="宋体" panose="02010600030101010101" pitchFamily="2" charset="-122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 dirty="0">
                <a:ea typeface="宋体" panose="02010600030101010101" pitchFamily="2" charset="-122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如图所示，悬挂在世博会德国馆内的金属球设有声控装置，一旦参观者齐声高喊，金属球会应声摆动，呼喊声越大</a:t>
            </a:r>
            <a:r>
              <a:rPr lang="zh-CN" sz="2400" b="0" dirty="0" smtClean="0">
                <a:ea typeface="宋体" panose="02010600030101010101" pitchFamily="2" charset="-122"/>
              </a:rPr>
              <a:t>，金属</a:t>
            </a:r>
            <a:r>
              <a:rPr lang="zh-CN" sz="2400" b="0" dirty="0">
                <a:ea typeface="宋体" panose="02010600030101010101" pitchFamily="2" charset="-122"/>
              </a:rPr>
              <a:t>球摆动的幅度越大，这表明声音不仅能传递信息，还可以传递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 b="0" dirty="0">
                <a:ea typeface="宋体" panose="02010600030101010101" pitchFamily="2" charset="-122"/>
              </a:rPr>
              <a:t>．物理上常用声音的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音调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响度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 dirty="0">
                <a:ea typeface="宋体" panose="02010600030101010101" pitchFamily="2" charset="-122"/>
              </a:rPr>
              <a:t>来表示呼喊声的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大小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．</a:t>
            </a:r>
            <a:endParaRPr lang="zh-CN" altLang="en-US" dirty="0"/>
          </a:p>
        </p:txBody>
      </p:sp>
      <p:pic>
        <p:nvPicPr>
          <p:cNvPr id="5" name="图片 -2147482531" descr="C:\Documents and Settings\Administrator\桌面\海南物理（沪科）@\AY215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709478" y="3514090"/>
            <a:ext cx="2691130" cy="2368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698240" y="595439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b="0">
                <a:ea typeface="宋体" panose="02010600030101010101" pitchFamily="2" charset="-122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  <a:r>
              <a:rPr lang="zh-CN" b="0">
                <a:ea typeface="宋体" panose="02010600030101010101" pitchFamily="2" charset="-122"/>
              </a:rPr>
              <a:t>题图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120495" y="2320806"/>
            <a:ext cx="12325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能量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3359855" y="2853189"/>
            <a:ext cx="1323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响度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MainIdea"/>
          <p:cNvSpPr/>
          <p:nvPr/>
        </p:nvSpPr>
        <p:spPr>
          <a:xfrm>
            <a:off x="5371783" y="3437890"/>
            <a:ext cx="1438910" cy="1041400"/>
          </a:xfrm>
          <a:custGeom>
            <a:avLst/>
            <a:gdLst>
              <a:gd name="rtl" fmla="*/ 192128 w 964896"/>
              <a:gd name="rtt" fmla="*/ 132240 h 456000"/>
              <a:gd name="rtr" fmla="*/ 769728 w 964896"/>
              <a:gd name="rtb" fmla="*/ 337440 h 456000"/>
            </a:gdLst>
            <a:ahLst/>
            <a:cxnLst/>
            <a:rect l="rtl" t="rtt" r="rtr" b="rtb"/>
            <a:pathLst>
              <a:path w="964896" h="456000">
                <a:moveTo>
                  <a:pt x="228000" y="0"/>
                </a:moveTo>
                <a:lnTo>
                  <a:pt x="736896" y="0"/>
                </a:lnTo>
                <a:cubicBezTo>
                  <a:pt x="862820" y="0"/>
                  <a:pt x="964896" y="102076"/>
                  <a:pt x="964896" y="228000"/>
                </a:cubicBezTo>
                <a:cubicBezTo>
                  <a:pt x="964896" y="353924"/>
                  <a:pt x="862820" y="456000"/>
                  <a:pt x="736896" y="456000"/>
                </a:cubicBezTo>
                <a:lnTo>
                  <a:pt x="228000" y="456000"/>
                </a:lnTo>
                <a:cubicBezTo>
                  <a:pt x="102076" y="456000"/>
                  <a:pt x="0" y="353924"/>
                  <a:pt x="0" y="228000"/>
                </a:cubicBezTo>
                <a:cubicBezTo>
                  <a:pt x="0" y="102076"/>
                  <a:pt x="102076" y="0"/>
                  <a:pt x="2280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rgbClr val="96E54E"/>
            </a:solidFill>
            <a:round/>
          </a:ln>
        </p:spPr>
        <p:txBody>
          <a:bodyPr wrap="none" lIns="0" tIns="0" rIns="0" bIns="22500" rtlCol="0" anchor="ctr"/>
          <a:lstStyle/>
          <a:p>
            <a:pPr algn="ctr"/>
            <a:r>
              <a:rPr sz="2400" b="1" dirty="0" smtClean="0">
                <a:solidFill>
                  <a:srgbClr val="454545"/>
                </a:solidFill>
                <a:latin typeface="宋体" panose="02010600030101010101" pitchFamily="2" charset="-122"/>
              </a:rPr>
              <a:t>声</a:t>
            </a:r>
            <a:r>
              <a:rPr lang="zh-CN" altLang="en-US" sz="2400" b="1" dirty="0" smtClean="0">
                <a:solidFill>
                  <a:srgbClr val="454545"/>
                </a:solidFill>
                <a:latin typeface="宋体" panose="02010600030101010101" pitchFamily="2" charset="-122"/>
              </a:rPr>
              <a:t>的世界</a:t>
            </a:r>
            <a:endParaRPr sz="2400" b="1" dirty="0">
              <a:solidFill>
                <a:srgbClr val="454545"/>
              </a:solidFill>
              <a:latin typeface="宋体" panose="02010600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046278" y="1476375"/>
            <a:ext cx="2440305" cy="3055620"/>
            <a:chOff x="11095" y="2212"/>
            <a:chExt cx="3843" cy="4812"/>
          </a:xfrm>
        </p:grpSpPr>
        <p:sp>
          <p:nvSpPr>
            <p:cNvPr id="103" name="MMConnector"/>
            <p:cNvSpPr/>
            <p:nvPr/>
          </p:nvSpPr>
          <p:spPr>
            <a:xfrm>
              <a:off x="11095" y="4377"/>
              <a:ext cx="2056" cy="2647"/>
            </a:xfrm>
            <a:custGeom>
              <a:avLst/>
              <a:gdLst/>
              <a:ahLst/>
              <a:cxnLst/>
              <a:rect l="0" t="0" r="0" b="0"/>
              <a:pathLst>
                <a:path w="875582" h="735900">
                  <a:moveTo>
                    <a:pt x="-253670" y="262981"/>
                  </a:moveTo>
                  <a:cubicBezTo>
                    <a:pt x="-267596" y="276129"/>
                    <a:pt x="-268582" y="293637"/>
                    <a:pt x="-258511" y="304249"/>
                  </a:cubicBezTo>
                  <a:cubicBezTo>
                    <a:pt x="-248440" y="314861"/>
                    <a:pt x="-230458" y="315242"/>
                    <a:pt x="-217047" y="301569"/>
                  </a:cubicBezTo>
                  <a:cubicBezTo>
                    <a:pt x="-204281" y="288554"/>
                    <a:pt x="-191516" y="275539"/>
                    <a:pt x="-179226" y="262174"/>
                  </a:cubicBezTo>
                  <a:cubicBezTo>
                    <a:pt x="-166937" y="248810"/>
                    <a:pt x="-155124" y="235096"/>
                    <a:pt x="-143578" y="221219"/>
                  </a:cubicBezTo>
                  <a:cubicBezTo>
                    <a:pt x="-132031" y="207342"/>
                    <a:pt x="-120752" y="193303"/>
                    <a:pt x="-109714" y="179126"/>
                  </a:cubicBezTo>
                  <a:cubicBezTo>
                    <a:pt x="-98676" y="164949"/>
                    <a:pt x="-87879" y="150635"/>
                    <a:pt x="-77252" y="136238"/>
                  </a:cubicBezTo>
                  <a:cubicBezTo>
                    <a:pt x="-66624" y="121841"/>
                    <a:pt x="-56166" y="107362"/>
                    <a:pt x="-45822" y="92839"/>
                  </a:cubicBezTo>
                  <a:cubicBezTo>
                    <a:pt x="-35477" y="78316"/>
                    <a:pt x="-25246" y="63748"/>
                    <a:pt x="-15071" y="49172"/>
                  </a:cubicBezTo>
                  <a:cubicBezTo>
                    <a:pt x="-4897" y="34597"/>
                    <a:pt x="5221" y="20014"/>
                    <a:pt x="15337" y="5457"/>
                  </a:cubicBezTo>
                  <a:cubicBezTo>
                    <a:pt x="25454" y="-9099"/>
                    <a:pt x="35568" y="-23629"/>
                    <a:pt x="45733" y="-38096"/>
                  </a:cubicBezTo>
                  <a:cubicBezTo>
                    <a:pt x="55899" y="-52564"/>
                    <a:pt x="66116" y="-66970"/>
                    <a:pt x="76439" y="-81276"/>
                  </a:cubicBezTo>
                  <a:cubicBezTo>
                    <a:pt x="86762" y="-95582"/>
                    <a:pt x="97190" y="-109789"/>
                    <a:pt x="107777" y="-123853"/>
                  </a:cubicBezTo>
                  <a:cubicBezTo>
                    <a:pt x="118364" y="-137918"/>
                    <a:pt x="129111" y="-151840"/>
                    <a:pt x="140072" y="-165570"/>
                  </a:cubicBezTo>
                  <a:cubicBezTo>
                    <a:pt x="151033" y="-179300"/>
                    <a:pt x="162208" y="-192838"/>
                    <a:pt x="173651" y="-206126"/>
                  </a:cubicBezTo>
                  <a:cubicBezTo>
                    <a:pt x="185094" y="-219414"/>
                    <a:pt x="196805" y="-232451"/>
                    <a:pt x="208837" y="-245167"/>
                  </a:cubicBezTo>
                  <a:cubicBezTo>
                    <a:pt x="220869" y="-257883"/>
                    <a:pt x="233221" y="-270279"/>
                    <a:pt x="245939" y="-282271"/>
                  </a:cubicBezTo>
                  <a:cubicBezTo>
                    <a:pt x="258657" y="-294263"/>
                    <a:pt x="271741" y="-305852"/>
                    <a:pt x="285227" y="-316945"/>
                  </a:cubicBezTo>
                  <a:cubicBezTo>
                    <a:pt x="298713" y="-328038"/>
                    <a:pt x="312600" y="-338634"/>
                    <a:pt x="326900" y="-348635"/>
                  </a:cubicBezTo>
                  <a:cubicBezTo>
                    <a:pt x="341201" y="-358635"/>
                    <a:pt x="355913" y="-368040"/>
                    <a:pt x="371044" y="-376753"/>
                  </a:cubicBezTo>
                  <a:cubicBezTo>
                    <a:pt x="386175" y="-385466"/>
                    <a:pt x="401723" y="-393488"/>
                    <a:pt x="417589" y="-400740"/>
                  </a:cubicBezTo>
                  <a:cubicBezTo>
                    <a:pt x="433455" y="-407991"/>
                    <a:pt x="449640" y="-414472"/>
                    <a:pt x="466296" y="-420139"/>
                  </a:cubicBezTo>
                  <a:cubicBezTo>
                    <a:pt x="482952" y="-425806"/>
                    <a:pt x="500080" y="-430658"/>
                    <a:pt x="516773" y="-434676"/>
                  </a:cubicBezTo>
                  <a:cubicBezTo>
                    <a:pt x="533467" y="-438694"/>
                    <a:pt x="549725" y="-441878"/>
                    <a:pt x="568539" y="-444299"/>
                  </a:cubicBezTo>
                  <a:cubicBezTo>
                    <a:pt x="587352" y="-446720"/>
                    <a:pt x="608721" y="-448378"/>
                    <a:pt x="621094" y="-449172"/>
                  </a:cubicBezTo>
                  <a:cubicBezTo>
                    <a:pt x="633468" y="-449966"/>
                    <a:pt x="636846" y="-449895"/>
                    <a:pt x="640224" y="-449825"/>
                  </a:cubicBezTo>
                  <a:cubicBezTo>
                    <a:pt x="642959" y="-449768"/>
                    <a:pt x="644784" y="-451535"/>
                    <a:pt x="644784" y="-453625"/>
                  </a:cubicBezTo>
                  <a:cubicBezTo>
                    <a:pt x="644784" y="-455715"/>
                    <a:pt x="642955" y="-457263"/>
                    <a:pt x="640224" y="-457425"/>
                  </a:cubicBezTo>
                  <a:cubicBezTo>
                    <a:pt x="636819" y="-457627"/>
                    <a:pt x="633414" y="-457830"/>
                    <a:pt x="620845" y="-457506"/>
                  </a:cubicBezTo>
                  <a:cubicBezTo>
                    <a:pt x="608276" y="-457183"/>
                    <a:pt x="586543" y="-456333"/>
                    <a:pt x="567320" y="-454604"/>
                  </a:cubicBezTo>
                  <a:cubicBezTo>
                    <a:pt x="548097" y="-452875"/>
                    <a:pt x="531384" y="-450267"/>
                    <a:pt x="514160" y="-446814"/>
                  </a:cubicBezTo>
                  <a:cubicBezTo>
                    <a:pt x="496936" y="-443362"/>
                    <a:pt x="479201" y="-439065"/>
                    <a:pt x="461882" y="-433904"/>
                  </a:cubicBezTo>
                  <a:cubicBezTo>
                    <a:pt x="444564" y="-428743"/>
                    <a:pt x="427661" y="-422718"/>
                    <a:pt x="411035" y="-415877"/>
                  </a:cubicBezTo>
                  <a:cubicBezTo>
                    <a:pt x="394409" y="-409036"/>
                    <a:pt x="378060" y="-401380"/>
                    <a:pt x="362106" y="-392989"/>
                  </a:cubicBezTo>
                  <a:cubicBezTo>
                    <a:pt x="346152" y="-384599"/>
                    <a:pt x="330594" y="-375475"/>
                    <a:pt x="315442" y="-365721"/>
                  </a:cubicBezTo>
                  <a:cubicBezTo>
                    <a:pt x="300289" y="-355968"/>
                    <a:pt x="285544" y="-345585"/>
                    <a:pt x="271204" y="-334685"/>
                  </a:cubicBezTo>
                  <a:cubicBezTo>
                    <a:pt x="256865" y="-323784"/>
                    <a:pt x="242933" y="-312365"/>
                    <a:pt x="229379" y="-300532"/>
                  </a:cubicBezTo>
                  <a:cubicBezTo>
                    <a:pt x="215824" y="-288699"/>
                    <a:pt x="202648" y="-276452"/>
                    <a:pt x="189809" y="-263884"/>
                  </a:cubicBezTo>
                  <a:cubicBezTo>
                    <a:pt x="176969" y="-251316"/>
                    <a:pt x="164466" y="-238426"/>
                    <a:pt x="152248" y="-225292"/>
                  </a:cubicBezTo>
                  <a:cubicBezTo>
                    <a:pt x="140031" y="-212159"/>
                    <a:pt x="128100" y="-198782"/>
                    <a:pt x="116401" y="-185228"/>
                  </a:cubicBezTo>
                  <a:cubicBezTo>
                    <a:pt x="104703" y="-171673"/>
                    <a:pt x="93238" y="-157941"/>
                    <a:pt x="81951" y="-144087"/>
                  </a:cubicBezTo>
                  <a:cubicBezTo>
                    <a:pt x="70665" y="-130233"/>
                    <a:pt x="59558" y="-116257"/>
                    <a:pt x="48578" y="-102207"/>
                  </a:cubicBezTo>
                  <a:cubicBezTo>
                    <a:pt x="37598" y="-88157"/>
                    <a:pt x="26744" y="-74034"/>
                    <a:pt x="15965" y="-59879"/>
                  </a:cubicBezTo>
                  <a:cubicBezTo>
                    <a:pt x="5187" y="-45725"/>
                    <a:pt x="-5517" y="-31540"/>
                    <a:pt x="-16196" y="-17366"/>
                  </a:cubicBezTo>
                  <a:cubicBezTo>
                    <a:pt x="-26874" y="-3191"/>
                    <a:pt x="-37528" y="10973"/>
                    <a:pt x="-48207" y="25086"/>
                  </a:cubicBezTo>
                  <a:cubicBezTo>
                    <a:pt x="-58886" y="39199"/>
                    <a:pt x="-69589" y="53261"/>
                    <a:pt x="-80368" y="67228"/>
                  </a:cubicBezTo>
                  <a:cubicBezTo>
                    <a:pt x="-91146" y="81195"/>
                    <a:pt x="-101999" y="95067"/>
                    <a:pt x="-112974" y="108800"/>
                  </a:cubicBezTo>
                  <a:cubicBezTo>
                    <a:pt x="-123948" y="122533"/>
                    <a:pt x="-135045" y="136126"/>
                    <a:pt x="-146320" y="149516"/>
                  </a:cubicBezTo>
                  <a:cubicBezTo>
                    <a:pt x="-157595" y="162906"/>
                    <a:pt x="-169048" y="176091"/>
                    <a:pt x="-180699" y="189049"/>
                  </a:cubicBezTo>
                  <a:cubicBezTo>
                    <a:pt x="-192350" y="202006"/>
                    <a:pt x="-204200" y="214734"/>
                    <a:pt x="-216394" y="227018"/>
                  </a:cubicBezTo>
                  <a:cubicBezTo>
                    <a:pt x="-228589" y="239302"/>
                    <a:pt x="-241129" y="251142"/>
                    <a:pt x="-253670" y="262981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02" name="MainTopic"/>
            <p:cNvSpPr/>
            <p:nvPr/>
          </p:nvSpPr>
          <p:spPr>
            <a:xfrm>
              <a:off x="12595" y="2212"/>
              <a:ext cx="2343" cy="1066"/>
            </a:xfrm>
            <a:custGeom>
              <a:avLst/>
              <a:gdLst>
                <a:gd name="rtl" fmla="*/ 135280 w 1314800"/>
                <a:gd name="rtt" fmla="*/ 71440 h 296400"/>
                <a:gd name="rtr" fmla="*/ 1176480 w 1314800"/>
                <a:gd name="rtb" fmla="*/ 238640 h 296400"/>
              </a:gdLst>
              <a:ahLst/>
              <a:cxnLst/>
              <a:rect l="rtl" t="rtt" r="rtr" b="rtb"/>
              <a:pathLst>
                <a:path w="1314800" h="296400">
                  <a:moveTo>
                    <a:pt x="30400" y="0"/>
                  </a:moveTo>
                  <a:lnTo>
                    <a:pt x="1284400" y="0"/>
                  </a:lnTo>
                  <a:cubicBezTo>
                    <a:pt x="1301181" y="0"/>
                    <a:pt x="1314800" y="13619"/>
                    <a:pt x="1314800" y="30400"/>
                  </a:cubicBezTo>
                  <a:lnTo>
                    <a:pt x="1314800" y="266000"/>
                  </a:lnTo>
                  <a:cubicBezTo>
                    <a:pt x="1314800" y="282781"/>
                    <a:pt x="1301181" y="296400"/>
                    <a:pt x="1284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声的利用</a:t>
              </a:r>
              <a:endParaRPr lang="zh-CN" altLang="en-US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046278" y="4281805"/>
            <a:ext cx="2583815" cy="675640"/>
            <a:chOff x="11095" y="6517"/>
            <a:chExt cx="3360" cy="1042"/>
          </a:xfrm>
        </p:grpSpPr>
        <p:sp>
          <p:nvSpPr>
            <p:cNvPr id="107" name="MMConnector"/>
            <p:cNvSpPr/>
            <p:nvPr/>
          </p:nvSpPr>
          <p:spPr>
            <a:xfrm>
              <a:off x="11095" y="6517"/>
              <a:ext cx="1505" cy="755"/>
            </a:xfrm>
            <a:custGeom>
              <a:avLst/>
              <a:gdLst/>
              <a:ahLst/>
              <a:cxnLst/>
              <a:rect l="0" t="0" r="0" b="0"/>
              <a:pathLst>
                <a:path w="809941" h="210087">
                  <a:moveTo>
                    <a:pt x="-162016" y="-93998"/>
                  </a:moveTo>
                  <a:cubicBezTo>
                    <a:pt x="-180151" y="-100155"/>
                    <a:pt x="-196034" y="-91781"/>
                    <a:pt x="-200270" y="-77777"/>
                  </a:cubicBezTo>
                  <a:cubicBezTo>
                    <a:pt x="-204505" y="-63774"/>
                    <a:pt x="-195859" y="-48242"/>
                    <a:pt x="-177417" y="-43076"/>
                  </a:cubicBezTo>
                  <a:cubicBezTo>
                    <a:pt x="-160523" y="-38343"/>
                    <a:pt x="-143629" y="-33611"/>
                    <a:pt x="-126769" y="-28652"/>
                  </a:cubicBezTo>
                  <a:cubicBezTo>
                    <a:pt x="-109908" y="-23694"/>
                    <a:pt x="-93082" y="-18510"/>
                    <a:pt x="-76269" y="-13213"/>
                  </a:cubicBezTo>
                  <a:cubicBezTo>
                    <a:pt x="-59455" y="-7916"/>
                    <a:pt x="-42655" y="-2505"/>
                    <a:pt x="-25857" y="2992"/>
                  </a:cubicBezTo>
                  <a:cubicBezTo>
                    <a:pt x="-9060" y="8489"/>
                    <a:pt x="7734" y="14073"/>
                    <a:pt x="24541" y="19687"/>
                  </a:cubicBezTo>
                  <a:cubicBezTo>
                    <a:pt x="41347" y="25302"/>
                    <a:pt x="58166" y="30948"/>
                    <a:pt x="75013" y="36574"/>
                  </a:cubicBezTo>
                  <a:cubicBezTo>
                    <a:pt x="91859" y="42199"/>
                    <a:pt x="108733" y="47805"/>
                    <a:pt x="125651" y="53334"/>
                  </a:cubicBezTo>
                  <a:cubicBezTo>
                    <a:pt x="142568" y="58863"/>
                    <a:pt x="159528" y="64315"/>
                    <a:pt x="176545" y="69635"/>
                  </a:cubicBezTo>
                  <a:cubicBezTo>
                    <a:pt x="193561" y="74955"/>
                    <a:pt x="210634" y="80142"/>
                    <a:pt x="227774" y="85138"/>
                  </a:cubicBezTo>
                  <a:cubicBezTo>
                    <a:pt x="244914" y="90135"/>
                    <a:pt x="262120" y="94941"/>
                    <a:pt x="279397" y="99503"/>
                  </a:cubicBezTo>
                  <a:cubicBezTo>
                    <a:pt x="296674" y="104064"/>
                    <a:pt x="314022" y="108380"/>
                    <a:pt x="331445" y="112399"/>
                  </a:cubicBezTo>
                  <a:cubicBezTo>
                    <a:pt x="348867" y="116418"/>
                    <a:pt x="366365" y="120140"/>
                    <a:pt x="383914" y="123520"/>
                  </a:cubicBezTo>
                  <a:cubicBezTo>
                    <a:pt x="401462" y="126899"/>
                    <a:pt x="419062" y="129937"/>
                    <a:pt x="436765" y="132596"/>
                  </a:cubicBezTo>
                  <a:cubicBezTo>
                    <a:pt x="454467" y="135255"/>
                    <a:pt x="472274" y="137536"/>
                    <a:pt x="489923" y="139409"/>
                  </a:cubicBezTo>
                  <a:cubicBezTo>
                    <a:pt x="507572" y="141283"/>
                    <a:pt x="525065" y="142749"/>
                    <a:pt x="543287" y="143803"/>
                  </a:cubicBezTo>
                  <a:cubicBezTo>
                    <a:pt x="561509" y="144857"/>
                    <a:pt x="580460" y="145498"/>
                    <a:pt x="596738" y="145687"/>
                  </a:cubicBezTo>
                  <a:cubicBezTo>
                    <a:pt x="613015" y="145876"/>
                    <a:pt x="626620" y="145613"/>
                    <a:pt x="640224" y="145350"/>
                  </a:cubicBezTo>
                  <a:cubicBezTo>
                    <a:pt x="642959" y="145297"/>
                    <a:pt x="644784" y="143640"/>
                    <a:pt x="644784" y="141550"/>
                  </a:cubicBezTo>
                  <a:cubicBezTo>
                    <a:pt x="644784" y="139460"/>
                    <a:pt x="642958" y="137845"/>
                    <a:pt x="640224" y="137750"/>
                  </a:cubicBezTo>
                  <a:cubicBezTo>
                    <a:pt x="626722" y="137279"/>
                    <a:pt x="613221" y="136808"/>
                    <a:pt x="597121" y="135747"/>
                  </a:cubicBezTo>
                  <a:cubicBezTo>
                    <a:pt x="581020" y="134687"/>
                    <a:pt x="562322" y="133036"/>
                    <a:pt x="544387" y="131019"/>
                  </a:cubicBezTo>
                  <a:cubicBezTo>
                    <a:pt x="526452" y="129003"/>
                    <a:pt x="509281" y="126621"/>
                    <a:pt x="491993" y="123832"/>
                  </a:cubicBezTo>
                  <a:cubicBezTo>
                    <a:pt x="474704" y="121043"/>
                    <a:pt x="457298" y="117847"/>
                    <a:pt x="440025" y="114286"/>
                  </a:cubicBezTo>
                  <a:cubicBezTo>
                    <a:pt x="422751" y="110725"/>
                    <a:pt x="405610" y="106800"/>
                    <a:pt x="388540" y="102542"/>
                  </a:cubicBezTo>
                  <a:cubicBezTo>
                    <a:pt x="371470" y="98284"/>
                    <a:pt x="354471" y="93693"/>
                    <a:pt x="337558" y="88813"/>
                  </a:cubicBezTo>
                  <a:cubicBezTo>
                    <a:pt x="320644" y="83933"/>
                    <a:pt x="303816" y="78764"/>
                    <a:pt x="287058" y="73354"/>
                  </a:cubicBezTo>
                  <a:cubicBezTo>
                    <a:pt x="270300" y="67943"/>
                    <a:pt x="253613" y="62291"/>
                    <a:pt x="236983" y="56448"/>
                  </a:cubicBezTo>
                  <a:cubicBezTo>
                    <a:pt x="220352" y="50605"/>
                    <a:pt x="203779" y="44572"/>
                    <a:pt x="187242" y="38401"/>
                  </a:cubicBezTo>
                  <a:cubicBezTo>
                    <a:pt x="170705" y="32229"/>
                    <a:pt x="154205" y="25920"/>
                    <a:pt x="137720" y="19525"/>
                  </a:cubicBezTo>
                  <a:cubicBezTo>
                    <a:pt x="121235" y="13129"/>
                    <a:pt x="104766" y="6648"/>
                    <a:pt x="88288" y="134"/>
                  </a:cubicBezTo>
                  <a:cubicBezTo>
                    <a:pt x="71810" y="-6380"/>
                    <a:pt x="55324" y="-12928"/>
                    <a:pt x="38809" y="-19459"/>
                  </a:cubicBezTo>
                  <a:cubicBezTo>
                    <a:pt x="22293" y="-25991"/>
                    <a:pt x="5748" y="-32507"/>
                    <a:pt x="-10849" y="-38953"/>
                  </a:cubicBezTo>
                  <a:cubicBezTo>
                    <a:pt x="-27447" y="-45400"/>
                    <a:pt x="-44097" y="-51777"/>
                    <a:pt x="-60808" y="-58056"/>
                  </a:cubicBezTo>
                  <a:cubicBezTo>
                    <a:pt x="-77520" y="-64335"/>
                    <a:pt x="-94293" y="-70516"/>
                    <a:pt x="-111171" y="-76490"/>
                  </a:cubicBezTo>
                  <a:cubicBezTo>
                    <a:pt x="-128049" y="-82464"/>
                    <a:pt x="-145033" y="-88231"/>
                    <a:pt x="-162016" y="-93998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06" name="MainTopic"/>
            <p:cNvSpPr/>
            <p:nvPr/>
          </p:nvSpPr>
          <p:spPr>
            <a:xfrm>
              <a:off x="12342" y="6565"/>
              <a:ext cx="2113" cy="994"/>
            </a:xfrm>
            <a:custGeom>
              <a:avLst/>
              <a:gdLst>
                <a:gd name="rtl" fmla="*/ 135280 w 1314800"/>
                <a:gd name="rtt" fmla="*/ 71440 h 296400"/>
                <a:gd name="rtr" fmla="*/ 1176480 w 1314800"/>
                <a:gd name="rtb" fmla="*/ 238640 h 296400"/>
              </a:gdLst>
              <a:ahLst/>
              <a:cxnLst/>
              <a:rect l="rtl" t="rtt" r="rtr" b="rtb"/>
              <a:pathLst>
                <a:path w="1314800" h="296400">
                  <a:moveTo>
                    <a:pt x="30400" y="0"/>
                  </a:moveTo>
                  <a:lnTo>
                    <a:pt x="1284400" y="0"/>
                  </a:lnTo>
                  <a:cubicBezTo>
                    <a:pt x="1301181" y="0"/>
                    <a:pt x="1314800" y="13619"/>
                    <a:pt x="1314800" y="30400"/>
                  </a:cubicBezTo>
                  <a:lnTo>
                    <a:pt x="1314800" y="266000"/>
                  </a:lnTo>
                  <a:cubicBezTo>
                    <a:pt x="1314800" y="282781"/>
                    <a:pt x="1301181" y="296400"/>
                    <a:pt x="1284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altLang="en-US" sz="2400" dirty="0" smtClean="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噪声的防治</a:t>
              </a:r>
              <a:endParaRPr sz="2400" dirty="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651443" y="4727575"/>
            <a:ext cx="3742690" cy="1083310"/>
            <a:chOff x="4174" y="7106"/>
            <a:chExt cx="5894" cy="1706"/>
          </a:xfrm>
        </p:grpSpPr>
        <p:sp>
          <p:nvSpPr>
            <p:cNvPr id="115" name="MMConnector"/>
            <p:cNvSpPr/>
            <p:nvPr/>
          </p:nvSpPr>
          <p:spPr>
            <a:xfrm>
              <a:off x="8088" y="7106"/>
              <a:ext cx="1981" cy="1706"/>
            </a:xfrm>
            <a:custGeom>
              <a:avLst/>
              <a:gdLst/>
              <a:ahLst/>
              <a:cxnLst/>
              <a:rect l="0" t="0" r="0" b="0"/>
              <a:pathLst>
                <a:path w="843441" h="474237">
                  <a:moveTo>
                    <a:pt x="217831" y="-146586"/>
                  </a:moveTo>
                  <a:cubicBezTo>
                    <a:pt x="233937" y="-156949"/>
                    <a:pt x="237926" y="-174125"/>
                    <a:pt x="229888" y="-186349"/>
                  </a:cubicBezTo>
                  <a:cubicBezTo>
                    <a:pt x="221850" y="-198573"/>
                    <a:pt x="204214" y="-202132"/>
                    <a:pt x="188603" y="-191038"/>
                  </a:cubicBezTo>
                  <a:cubicBezTo>
                    <a:pt x="173824" y="-180535"/>
                    <a:pt x="159045" y="-170033"/>
                    <a:pt x="144590" y="-159191"/>
                  </a:cubicBezTo>
                  <a:cubicBezTo>
                    <a:pt x="130134" y="-148350"/>
                    <a:pt x="116003" y="-137169"/>
                    <a:pt x="102052" y="-125831"/>
                  </a:cubicBezTo>
                  <a:cubicBezTo>
                    <a:pt x="88102" y="-114492"/>
                    <a:pt x="74334" y="-102996"/>
                    <a:pt x="60722" y="-91375"/>
                  </a:cubicBezTo>
                  <a:cubicBezTo>
                    <a:pt x="47110" y="-79755"/>
                    <a:pt x="33654" y="-68011"/>
                    <a:pt x="20295" y="-56211"/>
                  </a:cubicBezTo>
                  <a:cubicBezTo>
                    <a:pt x="6935" y="-44411"/>
                    <a:pt x="-6329" y="-32555"/>
                    <a:pt x="-19550" y="-20700"/>
                  </a:cubicBezTo>
                  <a:cubicBezTo>
                    <a:pt x="-32772" y="-8844"/>
                    <a:pt x="-45952" y="3012"/>
                    <a:pt x="-59146" y="14811"/>
                  </a:cubicBezTo>
                  <a:cubicBezTo>
                    <a:pt x="-72340" y="26609"/>
                    <a:pt x="-85547" y="38350"/>
                    <a:pt x="-98825" y="49975"/>
                  </a:cubicBezTo>
                  <a:cubicBezTo>
                    <a:pt x="-112102" y="61600"/>
                    <a:pt x="-125448" y="73109"/>
                    <a:pt x="-138916" y="84439"/>
                  </a:cubicBezTo>
                  <a:cubicBezTo>
                    <a:pt x="-152385" y="95769"/>
                    <a:pt x="-165976" y="106921"/>
                    <a:pt x="-179740" y="117826"/>
                  </a:cubicBezTo>
                  <a:cubicBezTo>
                    <a:pt x="-193504" y="128732"/>
                    <a:pt x="-207440" y="139391"/>
                    <a:pt x="-221593" y="149731"/>
                  </a:cubicBezTo>
                  <a:cubicBezTo>
                    <a:pt x="-235745" y="160072"/>
                    <a:pt x="-250114" y="170092"/>
                    <a:pt x="-264735" y="179716"/>
                  </a:cubicBezTo>
                  <a:cubicBezTo>
                    <a:pt x="-279356" y="189339"/>
                    <a:pt x="-294228" y="198566"/>
                    <a:pt x="-309371" y="207314"/>
                  </a:cubicBezTo>
                  <a:cubicBezTo>
                    <a:pt x="-324513" y="216063"/>
                    <a:pt x="-339926" y="224334"/>
                    <a:pt x="-355622" y="232051"/>
                  </a:cubicBezTo>
                  <a:cubicBezTo>
                    <a:pt x="-371319" y="239769"/>
                    <a:pt x="-387298" y="246932"/>
                    <a:pt x="-403509" y="253475"/>
                  </a:cubicBezTo>
                  <a:cubicBezTo>
                    <a:pt x="-419720" y="260017"/>
                    <a:pt x="-436163" y="265939"/>
                    <a:pt x="-452935" y="271198"/>
                  </a:cubicBezTo>
                  <a:cubicBezTo>
                    <a:pt x="-469708" y="276458"/>
                    <a:pt x="-486812" y="281055"/>
                    <a:pt x="-503694" y="284949"/>
                  </a:cubicBezTo>
                  <a:cubicBezTo>
                    <a:pt x="-520575" y="288842"/>
                    <a:pt x="-537233" y="292032"/>
                    <a:pt x="-555493" y="294597"/>
                  </a:cubicBezTo>
                  <a:cubicBezTo>
                    <a:pt x="-573753" y="297161"/>
                    <a:pt x="-593615" y="299099"/>
                    <a:pt x="-608004" y="300167"/>
                  </a:cubicBezTo>
                  <a:cubicBezTo>
                    <a:pt x="-622393" y="301234"/>
                    <a:pt x="-631308" y="301429"/>
                    <a:pt x="-640224" y="301625"/>
                  </a:cubicBezTo>
                  <a:cubicBezTo>
                    <a:pt x="-642959" y="301685"/>
                    <a:pt x="-644784" y="303335"/>
                    <a:pt x="-644784" y="305425"/>
                  </a:cubicBezTo>
                  <a:cubicBezTo>
                    <a:pt x="-644784" y="307515"/>
                    <a:pt x="-642959" y="309159"/>
                    <a:pt x="-640224" y="309225"/>
                  </a:cubicBezTo>
                  <a:cubicBezTo>
                    <a:pt x="-631218" y="309443"/>
                    <a:pt x="-622212" y="309660"/>
                    <a:pt x="-607599" y="309251"/>
                  </a:cubicBezTo>
                  <a:cubicBezTo>
                    <a:pt x="-592987" y="308842"/>
                    <a:pt x="-572767" y="307807"/>
                    <a:pt x="-554098" y="306056"/>
                  </a:cubicBezTo>
                  <a:cubicBezTo>
                    <a:pt x="-535429" y="304306"/>
                    <a:pt x="-518310" y="301840"/>
                    <a:pt x="-500900" y="298662"/>
                  </a:cubicBezTo>
                  <a:cubicBezTo>
                    <a:pt x="-483490" y="295483"/>
                    <a:pt x="-465789" y="291590"/>
                    <a:pt x="-448368" y="286996"/>
                  </a:cubicBezTo>
                  <a:cubicBezTo>
                    <a:pt x="-430946" y="282403"/>
                    <a:pt x="-413804" y="277108"/>
                    <a:pt x="-396854" y="271159"/>
                  </a:cubicBezTo>
                  <a:cubicBezTo>
                    <a:pt x="-379905" y="265210"/>
                    <a:pt x="-363148" y="258608"/>
                    <a:pt x="-346652" y="251421"/>
                  </a:cubicBezTo>
                  <a:cubicBezTo>
                    <a:pt x="-330156" y="244234"/>
                    <a:pt x="-313922" y="236462"/>
                    <a:pt x="-297951" y="228191"/>
                  </a:cubicBezTo>
                  <a:cubicBezTo>
                    <a:pt x="-281980" y="219920"/>
                    <a:pt x="-266272" y="211150"/>
                    <a:pt x="-250820" y="201970"/>
                  </a:cubicBezTo>
                  <a:cubicBezTo>
                    <a:pt x="-235368" y="192790"/>
                    <a:pt x="-220173" y="183201"/>
                    <a:pt x="-205208" y="173291"/>
                  </a:cubicBezTo>
                  <a:cubicBezTo>
                    <a:pt x="-190243" y="163381"/>
                    <a:pt x="-175510" y="153150"/>
                    <a:pt x="-160970" y="142682"/>
                  </a:cubicBezTo>
                  <a:cubicBezTo>
                    <a:pt x="-146431" y="132214"/>
                    <a:pt x="-132085" y="121509"/>
                    <a:pt x="-117891" y="110644"/>
                  </a:cubicBezTo>
                  <a:cubicBezTo>
                    <a:pt x="-103697" y="99779"/>
                    <a:pt x="-89653" y="88753"/>
                    <a:pt x="-75712" y="77639"/>
                  </a:cubicBezTo>
                  <a:cubicBezTo>
                    <a:pt x="-61772" y="66524"/>
                    <a:pt x="-47935" y="55320"/>
                    <a:pt x="-34152" y="44093"/>
                  </a:cubicBezTo>
                  <a:cubicBezTo>
                    <a:pt x="-20370" y="32866"/>
                    <a:pt x="-6642" y="21616"/>
                    <a:pt x="7079" y="10407"/>
                  </a:cubicBezTo>
                  <a:cubicBezTo>
                    <a:pt x="20800" y="-801"/>
                    <a:pt x="34515" y="-11967"/>
                    <a:pt x="48269" y="-23031"/>
                  </a:cubicBezTo>
                  <a:cubicBezTo>
                    <a:pt x="62024" y="-34095"/>
                    <a:pt x="75817" y="-45057"/>
                    <a:pt x="89697" y="-55842"/>
                  </a:cubicBezTo>
                  <a:cubicBezTo>
                    <a:pt x="103576" y="-66628"/>
                    <a:pt x="117543" y="-77237"/>
                    <a:pt x="131619" y="-87639"/>
                  </a:cubicBezTo>
                  <a:cubicBezTo>
                    <a:pt x="145694" y="-98040"/>
                    <a:pt x="159879" y="-108233"/>
                    <a:pt x="174266" y="-118023"/>
                  </a:cubicBezTo>
                  <a:cubicBezTo>
                    <a:pt x="188653" y="-127813"/>
                    <a:pt x="203242" y="-137200"/>
                    <a:pt x="217831" y="-146586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14" name="MainTopic"/>
            <p:cNvSpPr/>
            <p:nvPr/>
          </p:nvSpPr>
          <p:spPr>
            <a:xfrm>
              <a:off x="4174" y="7672"/>
              <a:ext cx="2410" cy="1066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声音的特性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556828" y="2402205"/>
            <a:ext cx="3819525" cy="1785620"/>
            <a:chOff x="4025" y="3670"/>
            <a:chExt cx="6015" cy="2812"/>
          </a:xfrm>
        </p:grpSpPr>
        <p:sp>
          <p:nvSpPr>
            <p:cNvPr id="117" name="MMConnector"/>
            <p:cNvSpPr/>
            <p:nvPr/>
          </p:nvSpPr>
          <p:spPr>
            <a:xfrm>
              <a:off x="8088" y="5106"/>
              <a:ext cx="1952" cy="1377"/>
            </a:xfrm>
            <a:custGeom>
              <a:avLst/>
              <a:gdLst/>
              <a:ahLst/>
              <a:cxnLst/>
              <a:rect l="0" t="0" r="0" b="0"/>
              <a:pathLst>
                <a:path w="831243" h="382985">
                  <a:moveTo>
                    <a:pt x="178354" y="155577"/>
                  </a:moveTo>
                  <a:cubicBezTo>
                    <a:pt x="194858" y="165292"/>
                    <a:pt x="212123" y="160249"/>
                    <a:pt x="219088" y="147384"/>
                  </a:cubicBezTo>
                  <a:cubicBezTo>
                    <a:pt x="226054" y="134519"/>
                    <a:pt x="220646" y="117689"/>
                    <a:pt x="203684" y="108794"/>
                  </a:cubicBezTo>
                  <a:cubicBezTo>
                    <a:pt x="188271" y="100711"/>
                    <a:pt x="172858" y="92629"/>
                    <a:pt x="157586" y="84184"/>
                  </a:cubicBezTo>
                  <a:cubicBezTo>
                    <a:pt x="142313" y="75739"/>
                    <a:pt x="127181" y="66933"/>
                    <a:pt x="112121" y="57941"/>
                  </a:cubicBezTo>
                  <a:cubicBezTo>
                    <a:pt x="97061" y="48948"/>
                    <a:pt x="82073" y="39770"/>
                    <a:pt x="67137" y="30441"/>
                  </a:cubicBezTo>
                  <a:cubicBezTo>
                    <a:pt x="52200" y="21111"/>
                    <a:pt x="37316" y="11629"/>
                    <a:pt x="22443" y="2070"/>
                  </a:cubicBezTo>
                  <a:cubicBezTo>
                    <a:pt x="7570" y="-7490"/>
                    <a:pt x="-7290" y="-17128"/>
                    <a:pt x="-22177" y="-26779"/>
                  </a:cubicBezTo>
                  <a:cubicBezTo>
                    <a:pt x="-37064" y="-36431"/>
                    <a:pt x="-51978" y="-46096"/>
                    <a:pt x="-66958" y="-55705"/>
                  </a:cubicBezTo>
                  <a:cubicBezTo>
                    <a:pt x="-81939" y="-65315"/>
                    <a:pt x="-96987" y="-74868"/>
                    <a:pt x="-112142" y="-84294"/>
                  </a:cubicBezTo>
                  <a:cubicBezTo>
                    <a:pt x="-127297" y="-93719"/>
                    <a:pt x="-142558" y="-103017"/>
                    <a:pt x="-157963" y="-112111"/>
                  </a:cubicBezTo>
                  <a:cubicBezTo>
                    <a:pt x="-173367" y="-121204"/>
                    <a:pt x="-188915" y="-130094"/>
                    <a:pt x="-204635" y="-138701"/>
                  </a:cubicBezTo>
                  <a:cubicBezTo>
                    <a:pt x="-220355" y="-147307"/>
                    <a:pt x="-236248" y="-155631"/>
                    <a:pt x="-252334" y="-163589"/>
                  </a:cubicBezTo>
                  <a:cubicBezTo>
                    <a:pt x="-268419" y="-171547"/>
                    <a:pt x="-284698" y="-179140"/>
                    <a:pt x="-301173" y="-186288"/>
                  </a:cubicBezTo>
                  <a:cubicBezTo>
                    <a:pt x="-317648" y="-193435"/>
                    <a:pt x="-334319" y="-200138"/>
                    <a:pt x="-351189" y="-206322"/>
                  </a:cubicBezTo>
                  <a:cubicBezTo>
                    <a:pt x="-368059" y="-212505"/>
                    <a:pt x="-385129" y="-218170"/>
                    <a:pt x="-402325" y="-223257"/>
                  </a:cubicBezTo>
                  <a:cubicBezTo>
                    <a:pt x="-419520" y="-228345"/>
                    <a:pt x="-436842" y="-232854"/>
                    <a:pt x="-454430" y="-236743"/>
                  </a:cubicBezTo>
                  <a:cubicBezTo>
                    <a:pt x="-472018" y="-240631"/>
                    <a:pt x="-489872" y="-243898"/>
                    <a:pt x="-507279" y="-246541"/>
                  </a:cubicBezTo>
                  <a:cubicBezTo>
                    <a:pt x="-524685" y="-249184"/>
                    <a:pt x="-541644" y="-251202"/>
                    <a:pt x="-560599" y="-252553"/>
                  </a:cubicBezTo>
                  <a:cubicBezTo>
                    <a:pt x="-579553" y="-253903"/>
                    <a:pt x="-600503" y="-254585"/>
                    <a:pt x="-614107" y="-254815"/>
                  </a:cubicBezTo>
                  <a:cubicBezTo>
                    <a:pt x="-627710" y="-255045"/>
                    <a:pt x="-633967" y="-254823"/>
                    <a:pt x="-640224" y="-254600"/>
                  </a:cubicBezTo>
                  <a:cubicBezTo>
                    <a:pt x="-642958" y="-254503"/>
                    <a:pt x="-644784" y="-252890"/>
                    <a:pt x="-644784" y="-250800"/>
                  </a:cubicBezTo>
                  <a:cubicBezTo>
                    <a:pt x="-644784" y="-248710"/>
                    <a:pt x="-642960" y="-247037"/>
                    <a:pt x="-640224" y="-247000"/>
                  </a:cubicBezTo>
                  <a:cubicBezTo>
                    <a:pt x="-634018" y="-246916"/>
                    <a:pt x="-627812" y="-246832"/>
                    <a:pt x="-614394" y="-245947"/>
                  </a:cubicBezTo>
                  <a:cubicBezTo>
                    <a:pt x="-600976" y="-245061"/>
                    <a:pt x="-580347" y="-243374"/>
                    <a:pt x="-561759" y="-241131"/>
                  </a:cubicBezTo>
                  <a:cubicBezTo>
                    <a:pt x="-543170" y="-238887"/>
                    <a:pt x="-526622" y="-236088"/>
                    <a:pt x="-509691" y="-232661"/>
                  </a:cubicBezTo>
                  <a:cubicBezTo>
                    <a:pt x="-492760" y="-229233"/>
                    <a:pt x="-475445" y="-225179"/>
                    <a:pt x="-458445" y="-220537"/>
                  </a:cubicBezTo>
                  <a:cubicBezTo>
                    <a:pt x="-441446" y="-215895"/>
                    <a:pt x="-424761" y="-210665"/>
                    <a:pt x="-408240" y="-204883"/>
                  </a:cubicBezTo>
                  <a:cubicBezTo>
                    <a:pt x="-391720" y="-199101"/>
                    <a:pt x="-375362" y="-192767"/>
                    <a:pt x="-359228" y="-185939"/>
                  </a:cubicBezTo>
                  <a:cubicBezTo>
                    <a:pt x="-343093" y="-179111"/>
                    <a:pt x="-327180" y="-171788"/>
                    <a:pt x="-311472" y="-164038"/>
                  </a:cubicBezTo>
                  <a:cubicBezTo>
                    <a:pt x="-295764" y="-156287"/>
                    <a:pt x="-280261" y="-148109"/>
                    <a:pt x="-264947" y="-139575"/>
                  </a:cubicBezTo>
                  <a:cubicBezTo>
                    <a:pt x="-249634" y="-131040"/>
                    <a:pt x="-234509" y="-122149"/>
                    <a:pt x="-219542" y="-112975"/>
                  </a:cubicBezTo>
                  <a:cubicBezTo>
                    <a:pt x="-204575" y="-103800"/>
                    <a:pt x="-189766" y="-94341"/>
                    <a:pt x="-175075" y="-84669"/>
                  </a:cubicBezTo>
                  <a:cubicBezTo>
                    <a:pt x="-160385" y="-74996"/>
                    <a:pt x="-145813" y="-65109"/>
                    <a:pt x="-131316" y="-55076"/>
                  </a:cubicBezTo>
                  <a:cubicBezTo>
                    <a:pt x="-116819" y="-45042"/>
                    <a:pt x="-102397" y="-34862"/>
                    <a:pt x="-88001" y="-24599"/>
                  </a:cubicBezTo>
                  <a:cubicBezTo>
                    <a:pt x="-73605" y="-14336"/>
                    <a:pt x="-59236" y="-3990"/>
                    <a:pt x="-44845" y="6375"/>
                  </a:cubicBezTo>
                  <a:cubicBezTo>
                    <a:pt x="-30454" y="16741"/>
                    <a:pt x="-16041" y="27126"/>
                    <a:pt x="-1558" y="37471"/>
                  </a:cubicBezTo>
                  <a:cubicBezTo>
                    <a:pt x="12924" y="47816"/>
                    <a:pt x="27475" y="58121"/>
                    <a:pt x="42146" y="68317"/>
                  </a:cubicBezTo>
                  <a:cubicBezTo>
                    <a:pt x="56817" y="78512"/>
                    <a:pt x="71608" y="88599"/>
                    <a:pt x="86541" y="98539"/>
                  </a:cubicBezTo>
                  <a:cubicBezTo>
                    <a:pt x="101474" y="108480"/>
                    <a:pt x="116548" y="118274"/>
                    <a:pt x="131874" y="127756"/>
                  </a:cubicBezTo>
                  <a:cubicBezTo>
                    <a:pt x="147200" y="137238"/>
                    <a:pt x="162777" y="146407"/>
                    <a:pt x="178354" y="155577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16" name="MainTopic"/>
            <p:cNvSpPr/>
            <p:nvPr/>
          </p:nvSpPr>
          <p:spPr>
            <a:xfrm>
              <a:off x="4025" y="3670"/>
              <a:ext cx="2560" cy="1066"/>
            </a:xfrm>
            <a:custGeom>
              <a:avLst/>
              <a:gdLst>
                <a:gd name="rtl" fmla="*/ 135280 w 1459200"/>
                <a:gd name="rtt" fmla="*/ 71440 h 296400"/>
                <a:gd name="rtr" fmla="*/ 1320880 w 1459200"/>
                <a:gd name="rtb" fmla="*/ 238640 h 296400"/>
              </a:gdLst>
              <a:ahLst/>
              <a:cxnLst/>
              <a:rect l="rtl" t="rtt" r="rtr" b="rtb"/>
              <a:pathLst>
                <a:path w="1459200" h="296400">
                  <a:moveTo>
                    <a:pt x="30400" y="0"/>
                  </a:moveTo>
                  <a:lnTo>
                    <a:pt x="1428800" y="0"/>
                  </a:lnTo>
                  <a:cubicBezTo>
                    <a:pt x="1445581" y="0"/>
                    <a:pt x="1459200" y="13619"/>
                    <a:pt x="1459200" y="30400"/>
                  </a:cubicBezTo>
                  <a:lnTo>
                    <a:pt x="1459200" y="266000"/>
                  </a:lnTo>
                  <a:cubicBezTo>
                    <a:pt x="1459200" y="282781"/>
                    <a:pt x="1445581" y="296400"/>
                    <a:pt x="1428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4" action="ppaction://hlinksldjump"/>
                </a:rPr>
                <a:t>声音的产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4" action="ppaction://hlinksldjump"/>
                </a:rPr>
                <a:t>生与传播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768567" y="3860542"/>
            <a:ext cx="2065111" cy="851535"/>
            <a:chOff x="15981" y="5916"/>
            <a:chExt cx="2401" cy="1341"/>
          </a:xfrm>
        </p:grpSpPr>
        <p:sp>
          <p:nvSpPr>
            <p:cNvPr id="201" name="MMConnector"/>
            <p:cNvSpPr/>
            <p:nvPr/>
          </p:nvSpPr>
          <p:spPr>
            <a:xfrm>
              <a:off x="15981" y="6796"/>
              <a:ext cx="589" cy="461"/>
            </a:xfrm>
            <a:custGeom>
              <a:avLst/>
              <a:gdLst/>
              <a:ahLst/>
              <a:cxnLst/>
              <a:rect l="0" t="0" r="0" b="0"/>
              <a:pathLst>
                <a:path w="250800" h="128250" fill="none">
                  <a:moveTo>
                    <a:pt x="-125400" y="64125"/>
                  </a:moveTo>
                  <a:cubicBezTo>
                    <a:pt x="-10072" y="64125"/>
                    <a:pt x="15142" y="-64125"/>
                    <a:pt x="125400" y="-64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80" name="SubTopic"/>
            <p:cNvSpPr/>
            <p:nvPr/>
          </p:nvSpPr>
          <p:spPr>
            <a:xfrm>
              <a:off x="16255" y="5916"/>
              <a:ext cx="2127" cy="649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altLang="en-US" sz="2400" dirty="0" smtClean="0">
                  <a:solidFill>
                    <a:srgbClr val="303030"/>
                  </a:solidFill>
                  <a:latin typeface="宋体" panose="02010600030101010101" pitchFamily="2" charset="-122"/>
                </a:rPr>
                <a:t>噪声分来源</a:t>
              </a:r>
              <a:endParaRPr lang="zh-CN" altLang="en-US" sz="2400" dirty="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711008" y="4464293"/>
            <a:ext cx="1127125" cy="1225550"/>
            <a:chOff x="2693" y="6702"/>
            <a:chExt cx="1775" cy="1930"/>
          </a:xfrm>
        </p:grpSpPr>
        <p:sp>
          <p:nvSpPr>
            <p:cNvPr id="297" name="MMConnector"/>
            <p:cNvSpPr/>
            <p:nvPr/>
          </p:nvSpPr>
          <p:spPr>
            <a:xfrm>
              <a:off x="3880" y="7778"/>
              <a:ext cx="589" cy="854"/>
            </a:xfrm>
            <a:custGeom>
              <a:avLst/>
              <a:gdLst/>
              <a:ahLst/>
              <a:cxnLst/>
              <a:rect l="0" t="0" r="0" b="0"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276" name="SubTopic"/>
            <p:cNvSpPr/>
            <p:nvPr/>
          </p:nvSpPr>
          <p:spPr>
            <a:xfrm>
              <a:off x="2693" y="6702"/>
              <a:ext cx="892" cy="64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altLang="en-US" sz="2400" dirty="0" smtClean="0">
                  <a:solidFill>
                    <a:srgbClr val="303030"/>
                  </a:solidFill>
                  <a:latin typeface="宋体" panose="02010600030101010101" pitchFamily="2" charset="-122"/>
                </a:rPr>
                <a:t>响度</a:t>
              </a:r>
              <a:endParaRPr sz="2400" dirty="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12433" y="1608455"/>
            <a:ext cx="2291080" cy="1599565"/>
            <a:chOff x="648" y="2307"/>
            <a:chExt cx="3608" cy="2519"/>
          </a:xfrm>
        </p:grpSpPr>
        <p:sp>
          <p:nvSpPr>
            <p:cNvPr id="321" name="MMConnector"/>
            <p:cNvSpPr/>
            <p:nvPr/>
          </p:nvSpPr>
          <p:spPr>
            <a:xfrm>
              <a:off x="3668" y="3580"/>
              <a:ext cx="589" cy="1247"/>
            </a:xfrm>
            <a:custGeom>
              <a:avLst/>
              <a:gdLst/>
              <a:ahLst/>
              <a:cxnLst/>
              <a:rect l="0" t="0" r="0" b="0"/>
              <a:pathLst>
                <a:path w="250800" h="346750" fill="none">
                  <a:moveTo>
                    <a:pt x="125400" y="173375"/>
                  </a:moveTo>
                  <a:cubicBezTo>
                    <a:pt x="-13793" y="173375"/>
                    <a:pt x="40543" y="-173375"/>
                    <a:pt x="-125400" y="-1733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00" name="SubTopic"/>
            <p:cNvSpPr/>
            <p:nvPr/>
          </p:nvSpPr>
          <p:spPr>
            <a:xfrm>
              <a:off x="648" y="2307"/>
              <a:ext cx="2732" cy="649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声音的产生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12433" y="2108200"/>
            <a:ext cx="2291080" cy="850265"/>
            <a:chOff x="648" y="3094"/>
            <a:chExt cx="3608" cy="1339"/>
          </a:xfrm>
        </p:grpSpPr>
        <p:sp>
          <p:nvSpPr>
            <p:cNvPr id="322" name="MMConnector"/>
            <p:cNvSpPr/>
            <p:nvPr/>
          </p:nvSpPr>
          <p:spPr>
            <a:xfrm>
              <a:off x="3668" y="3973"/>
              <a:ext cx="589" cy="461"/>
            </a:xfrm>
            <a:custGeom>
              <a:avLst/>
              <a:gdLst/>
              <a:ahLst/>
              <a:cxnLst/>
              <a:rect l="0" t="0" r="0" b="0"/>
              <a:pathLst>
                <a:path w="250800" h="128250" fill="none">
                  <a:moveTo>
                    <a:pt x="125400" y="64125"/>
                  </a:moveTo>
                  <a:cubicBezTo>
                    <a:pt x="10072" y="64125"/>
                    <a:pt x="-15142" y="-64125"/>
                    <a:pt x="-125400" y="-64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08" name="SubTopic"/>
            <p:cNvSpPr/>
            <p:nvPr/>
          </p:nvSpPr>
          <p:spPr>
            <a:xfrm>
              <a:off x="648" y="3094"/>
              <a:ext cx="2770" cy="649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发声体的判断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13068" y="2606675"/>
            <a:ext cx="2290445" cy="514985"/>
            <a:chOff x="649" y="3879"/>
            <a:chExt cx="3607" cy="811"/>
          </a:xfrm>
        </p:grpSpPr>
        <p:sp>
          <p:nvSpPr>
            <p:cNvPr id="390" name="MMConnector"/>
            <p:cNvSpPr/>
            <p:nvPr/>
          </p:nvSpPr>
          <p:spPr>
            <a:xfrm>
              <a:off x="3668" y="4366"/>
              <a:ext cx="589" cy="325"/>
            </a:xfrm>
            <a:custGeom>
              <a:avLst/>
              <a:gdLst/>
              <a:ahLst/>
              <a:cxnLst/>
              <a:rect l="0" t="0" r="0" b="0"/>
              <a:pathLst>
                <a:path w="250800" h="90250" fill="none">
                  <a:moveTo>
                    <a:pt x="125400" y="-45125"/>
                  </a:moveTo>
                  <a:cubicBezTo>
                    <a:pt x="14483" y="-45125"/>
                    <a:pt x="-25434" y="45125"/>
                    <a:pt x="-125400" y="45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89" name="SubTopic"/>
            <p:cNvSpPr/>
            <p:nvPr/>
          </p:nvSpPr>
          <p:spPr>
            <a:xfrm>
              <a:off x="649" y="3879"/>
              <a:ext cx="2769" cy="649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声音的传播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711008" y="5086350"/>
            <a:ext cx="1127760" cy="360680"/>
            <a:chOff x="2693" y="7671"/>
            <a:chExt cx="1776" cy="568"/>
          </a:xfrm>
        </p:grpSpPr>
        <p:sp>
          <p:nvSpPr>
            <p:cNvPr id="392" name="MMConnector"/>
            <p:cNvSpPr/>
            <p:nvPr/>
          </p:nvSpPr>
          <p:spPr>
            <a:xfrm>
              <a:off x="3880" y="8171"/>
              <a:ext cx="589" cy="68"/>
            </a:xfrm>
            <a:custGeom>
              <a:avLst/>
              <a:gdLst/>
              <a:ahLst/>
              <a:cxnLst/>
              <a:rect l="0" t="0" r="0" b="0"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91" name="SubTopic"/>
            <p:cNvSpPr/>
            <p:nvPr/>
          </p:nvSpPr>
          <p:spPr>
            <a:xfrm>
              <a:off x="2693" y="7671"/>
              <a:ext cx="1008" cy="451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altLang="en-US" sz="2400" dirty="0">
                  <a:solidFill>
                    <a:srgbClr val="303030"/>
                  </a:solidFill>
                  <a:latin typeface="宋体" panose="02010600030101010101" pitchFamily="2" charset="-122"/>
                </a:rPr>
                <a:t>音调</a:t>
              </a:r>
              <a:endParaRPr lang="zh-CN" altLang="en-US" sz="2400" dirty="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ctr"/>
              <a:endParaRPr sz="2400" dirty="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711008" y="5468620"/>
            <a:ext cx="1127125" cy="640715"/>
            <a:chOff x="2693" y="8273"/>
            <a:chExt cx="1775" cy="1009"/>
          </a:xfrm>
        </p:grpSpPr>
        <p:sp>
          <p:nvSpPr>
            <p:cNvPr id="394" name="MMConnector"/>
            <p:cNvSpPr/>
            <p:nvPr/>
          </p:nvSpPr>
          <p:spPr>
            <a:xfrm>
              <a:off x="3880" y="8564"/>
              <a:ext cx="589" cy="718"/>
            </a:xfrm>
            <a:custGeom>
              <a:avLst/>
              <a:gdLst/>
              <a:ahLst/>
              <a:cxnLst/>
              <a:rect l="0" t="0" r="0" b="0"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93" name="SubTopic"/>
            <p:cNvSpPr/>
            <p:nvPr/>
          </p:nvSpPr>
          <p:spPr>
            <a:xfrm>
              <a:off x="2693" y="8273"/>
              <a:ext cx="892" cy="64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音色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28829" y="3126105"/>
            <a:ext cx="2283460" cy="772160"/>
            <a:chOff x="661" y="4653"/>
            <a:chExt cx="3596" cy="1216"/>
          </a:xfrm>
        </p:grpSpPr>
        <p:sp>
          <p:nvSpPr>
            <p:cNvPr id="396" name="MMConnector"/>
            <p:cNvSpPr/>
            <p:nvPr/>
          </p:nvSpPr>
          <p:spPr>
            <a:xfrm>
              <a:off x="3668" y="4759"/>
              <a:ext cx="589" cy="1110"/>
            </a:xfrm>
            <a:custGeom>
              <a:avLst/>
              <a:gdLst/>
              <a:ahLst/>
              <a:cxnLst/>
              <a:rect l="0" t="0" r="0" b="0"/>
              <a:pathLst>
                <a:path w="250800" h="308750" fill="none">
                  <a:moveTo>
                    <a:pt x="125400" y="-154375"/>
                  </a:moveTo>
                  <a:cubicBezTo>
                    <a:pt x="-9893" y="-154375"/>
                    <a:pt x="31445" y="154375"/>
                    <a:pt x="-125400" y="1543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95" name="SubTopic"/>
            <p:cNvSpPr/>
            <p:nvPr/>
          </p:nvSpPr>
          <p:spPr>
            <a:xfrm>
              <a:off x="661" y="4653"/>
              <a:ext cx="2732" cy="64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 dirty="0" err="1" smtClean="0">
                  <a:solidFill>
                    <a:srgbClr val="303030"/>
                  </a:solidFill>
                  <a:latin typeface="宋体" panose="02010600030101010101" pitchFamily="2" charset="-122"/>
                </a:rPr>
                <a:t>声速</a:t>
              </a:r>
              <a:r>
                <a:rPr lang="zh-CN" altLang="en-US" sz="2400" dirty="0" smtClean="0">
                  <a:solidFill>
                    <a:srgbClr val="303030"/>
                  </a:solidFill>
                  <a:latin typeface="宋体" panose="02010600030101010101" pitchFamily="2" charset="-122"/>
                </a:rPr>
                <a:t>的影响因素</a:t>
              </a:r>
              <a:endParaRPr sz="2400" dirty="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12433" y="3437890"/>
            <a:ext cx="2312035" cy="1203960"/>
            <a:chOff x="648" y="5188"/>
            <a:chExt cx="3641" cy="1896"/>
          </a:xfrm>
        </p:grpSpPr>
        <p:sp>
          <p:nvSpPr>
            <p:cNvPr id="398" name="MMConnector"/>
            <p:cNvSpPr/>
            <p:nvPr/>
          </p:nvSpPr>
          <p:spPr>
            <a:xfrm>
              <a:off x="3701" y="5188"/>
              <a:ext cx="589" cy="1896"/>
            </a:xfrm>
            <a:custGeom>
              <a:avLst/>
              <a:gdLst/>
              <a:ahLst/>
              <a:cxnLst/>
              <a:rect l="0" t="0" r="0" b="0"/>
              <a:pathLst>
                <a:path w="250800" h="527250" fill="none">
                  <a:moveTo>
                    <a:pt x="125400" y="-263625"/>
                  </a:moveTo>
                  <a:cubicBezTo>
                    <a:pt x="-30216" y="-263625"/>
                    <a:pt x="78864" y="263625"/>
                    <a:pt x="-125400" y="263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97" name="SubTopic"/>
            <p:cNvSpPr/>
            <p:nvPr/>
          </p:nvSpPr>
          <p:spPr>
            <a:xfrm>
              <a:off x="648" y="5508"/>
              <a:ext cx="2770" cy="64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回声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870790" y="4888865"/>
            <a:ext cx="2058017" cy="773430"/>
            <a:chOff x="16065" y="7473"/>
            <a:chExt cx="2392" cy="1218"/>
          </a:xfrm>
        </p:grpSpPr>
        <p:sp>
          <p:nvSpPr>
            <p:cNvPr id="400" name="MMConnector"/>
            <p:cNvSpPr/>
            <p:nvPr/>
          </p:nvSpPr>
          <p:spPr>
            <a:xfrm>
              <a:off x="16065" y="7581"/>
              <a:ext cx="589" cy="1110"/>
            </a:xfrm>
            <a:custGeom>
              <a:avLst/>
              <a:gdLst/>
              <a:ahLst/>
              <a:cxnLst/>
              <a:rect l="0" t="0" r="0" b="0"/>
              <a:pathLst>
                <a:path w="250800" h="308750" fill="none">
                  <a:moveTo>
                    <a:pt x="-125400" y="-154375"/>
                  </a:moveTo>
                  <a:cubicBezTo>
                    <a:pt x="9893" y="-154375"/>
                    <a:pt x="-31445" y="154375"/>
                    <a:pt x="125400" y="1543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99" name="SubTopic"/>
            <p:cNvSpPr/>
            <p:nvPr/>
          </p:nvSpPr>
          <p:spPr>
            <a:xfrm>
              <a:off x="16404" y="7473"/>
              <a:ext cx="2053" cy="649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altLang="en-US" sz="2400" dirty="0">
                  <a:solidFill>
                    <a:srgbClr val="303030"/>
                  </a:solidFill>
                  <a:latin typeface="宋体" panose="02010600030101010101" pitchFamily="2" charset="-122"/>
                </a:rPr>
                <a:t>控制噪声的措施</a:t>
              </a:r>
              <a:endParaRPr lang="zh-CN" altLang="en-US" sz="2400" dirty="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630093" y="1156970"/>
            <a:ext cx="1490345" cy="850900"/>
            <a:chOff x="15981" y="5916"/>
            <a:chExt cx="2347" cy="1340"/>
          </a:xfrm>
        </p:grpSpPr>
        <p:sp>
          <p:nvSpPr>
            <p:cNvPr id="23" name="MMConnector"/>
            <p:cNvSpPr/>
            <p:nvPr/>
          </p:nvSpPr>
          <p:spPr>
            <a:xfrm>
              <a:off x="15981" y="6796"/>
              <a:ext cx="589" cy="461"/>
            </a:xfrm>
            <a:custGeom>
              <a:avLst/>
              <a:gdLst/>
              <a:ahLst/>
              <a:cxnLst/>
              <a:rect l="0" t="0" r="0" b="0"/>
              <a:pathLst>
                <a:path w="250800" h="128250" fill="none">
                  <a:moveTo>
                    <a:pt x="-125400" y="64125"/>
                  </a:moveTo>
                  <a:cubicBezTo>
                    <a:pt x="-10072" y="64125"/>
                    <a:pt x="15142" y="-64125"/>
                    <a:pt x="125400" y="-64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24" name="SubTopic"/>
            <p:cNvSpPr/>
            <p:nvPr/>
          </p:nvSpPr>
          <p:spPr>
            <a:xfrm>
              <a:off x="16276" y="5916"/>
              <a:ext cx="2053" cy="649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</a:rPr>
                <a:t>频率</a:t>
              </a:r>
              <a:endParaRPr lang="zh-CN" altLang="en-US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630093" y="1656080"/>
            <a:ext cx="1533525" cy="514350"/>
            <a:chOff x="15981" y="6702"/>
            <a:chExt cx="2415" cy="810"/>
          </a:xfrm>
        </p:grpSpPr>
        <p:sp>
          <p:nvSpPr>
            <p:cNvPr id="26" name="MMConnector"/>
            <p:cNvSpPr/>
            <p:nvPr/>
          </p:nvSpPr>
          <p:spPr>
            <a:xfrm>
              <a:off x="15981" y="7188"/>
              <a:ext cx="589" cy="325"/>
            </a:xfrm>
            <a:custGeom>
              <a:avLst/>
              <a:gdLst/>
              <a:ahLst/>
              <a:cxnLst/>
              <a:rect l="0" t="0" r="0" b="0"/>
              <a:pathLst>
                <a:path w="250800" h="90250" fill="none">
                  <a:moveTo>
                    <a:pt x="-125400" y="-45125"/>
                  </a:moveTo>
                  <a:cubicBezTo>
                    <a:pt x="-14483" y="-45125"/>
                    <a:pt x="25434" y="45125"/>
                    <a:pt x="125400" y="45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27" name="SubTopic"/>
            <p:cNvSpPr/>
            <p:nvPr/>
          </p:nvSpPr>
          <p:spPr>
            <a:xfrm>
              <a:off x="16276" y="6702"/>
              <a:ext cx="2120" cy="649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</a:rPr>
                <a:t>超声波</a:t>
              </a:r>
              <a:endParaRPr lang="zh-CN" altLang="en-US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630093" y="2154555"/>
            <a:ext cx="1490345" cy="764540"/>
            <a:chOff x="15981" y="7487"/>
            <a:chExt cx="2347" cy="1204"/>
          </a:xfrm>
        </p:grpSpPr>
        <p:sp>
          <p:nvSpPr>
            <p:cNvPr id="29" name="MMConnector"/>
            <p:cNvSpPr/>
            <p:nvPr/>
          </p:nvSpPr>
          <p:spPr>
            <a:xfrm>
              <a:off x="15981" y="7581"/>
              <a:ext cx="589" cy="1110"/>
            </a:xfrm>
            <a:custGeom>
              <a:avLst/>
              <a:gdLst/>
              <a:ahLst/>
              <a:cxnLst/>
              <a:rect l="0" t="0" r="0" b="0"/>
              <a:pathLst>
                <a:path w="250800" h="308750" fill="none">
                  <a:moveTo>
                    <a:pt x="-125400" y="-154375"/>
                  </a:moveTo>
                  <a:cubicBezTo>
                    <a:pt x="9893" y="-154375"/>
                    <a:pt x="-31445" y="154375"/>
                    <a:pt x="125400" y="1543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0" name="SubTopic"/>
            <p:cNvSpPr/>
            <p:nvPr/>
          </p:nvSpPr>
          <p:spPr>
            <a:xfrm>
              <a:off x="16276" y="7487"/>
              <a:ext cx="2053" cy="649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</a:rPr>
                <a:t>次声波</a:t>
              </a:r>
              <a:endParaRPr lang="zh-CN" altLang="en-US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62" name="组合 61"/>
          <p:cNvGrpSpPr/>
          <p:nvPr/>
        </p:nvGrpSpPr>
        <p:grpSpPr>
          <a:xfrm>
            <a:off x="3054668" y="829398"/>
            <a:ext cx="6281420" cy="645039"/>
            <a:chOff x="4741" y="1321"/>
            <a:chExt cx="9592" cy="1231"/>
          </a:xfrm>
        </p:grpSpPr>
        <p:pic>
          <p:nvPicPr>
            <p:cNvPr id="45063" name="图片 6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741" y="1379"/>
              <a:ext cx="9592" cy="11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4" name="文本框 63"/>
            <p:cNvSpPr txBox="1"/>
            <p:nvPr/>
          </p:nvSpPr>
          <p:spPr>
            <a:xfrm>
              <a:off x="5798" y="1321"/>
              <a:ext cx="7828" cy="1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知识精讲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58496" y="1750060"/>
            <a:ext cx="10838815" cy="600075"/>
            <a:chOff x="921" y="2643"/>
            <a:chExt cx="17069" cy="945"/>
          </a:xfrm>
        </p:grpSpPr>
        <p:pic>
          <p:nvPicPr>
            <p:cNvPr id="39" name="图片 38" descr="9"/>
            <p:cNvPicPr>
              <a:picLocks noChangeAspect="1"/>
            </p:cNvPicPr>
            <p:nvPr/>
          </p:nvPicPr>
          <p:blipFill>
            <a:blip r:embed="rId2"/>
            <a:srcRect t="9970" r="29594" b="6445"/>
            <a:stretch>
              <a:fillRect/>
            </a:stretch>
          </p:blipFill>
          <p:spPr>
            <a:xfrm>
              <a:off x="921" y="2643"/>
              <a:ext cx="17069" cy="896"/>
            </a:xfrm>
            <a:prstGeom prst="rect">
              <a:avLst/>
            </a:prstGeom>
          </p:spPr>
        </p:pic>
        <p:sp>
          <p:nvSpPr>
            <p:cNvPr id="45079" name="文本框 78"/>
            <p:cNvSpPr txBox="1"/>
            <p:nvPr/>
          </p:nvSpPr>
          <p:spPr>
            <a:xfrm>
              <a:off x="2711" y="2717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考点清单</a:t>
              </a:r>
              <a:endParaRPr lang="zh-CN" altLang="en-US" sz="3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368608" y="3606165"/>
            <a:ext cx="30988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49288" y="2305685"/>
            <a:ext cx="995489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一、声音的产生与传播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sz="2400" b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产生：</a:t>
            </a:r>
            <a:r>
              <a:rPr lang="zh-CN" sz="2400" b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声音</a:t>
            </a:r>
            <a:r>
              <a:rPr lang="zh-CN" sz="2400" b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是由物体振动产生的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一切正在发声的物体都在振动，振动停止，发声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___________(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停止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未停止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”),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但传声未停止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传播</a:t>
            </a: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400" b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 b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形式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：声音以波的形式传播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400" b="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条件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声音的传播需要介质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传声的介质可以是固体、液体、气体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;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真空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_______(</a:t>
            </a:r>
            <a:r>
              <a: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选填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能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或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不能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”)</a:t>
            </a:r>
            <a:r>
              <a: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传声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65889" y="3544689"/>
            <a:ext cx="13995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停止</a:t>
            </a:r>
            <a:endParaRPr lang="zh-CN" altLang="en-US" dirty="0"/>
          </a:p>
        </p:txBody>
      </p:sp>
      <p:sp>
        <p:nvSpPr>
          <p:cNvPr id="11" name="文本框 3"/>
          <p:cNvSpPr txBox="1"/>
          <p:nvPr/>
        </p:nvSpPr>
        <p:spPr>
          <a:xfrm>
            <a:off x="1499940" y="5661501"/>
            <a:ext cx="14293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不能</a:t>
            </a:r>
            <a:endParaRPr lang="zh-CN" altLang="en-US" dirty="0"/>
          </a:p>
        </p:txBody>
      </p:sp>
      <p:sp>
        <p:nvSpPr>
          <p:cNvPr id="13" name="流程图: 终止 12">
            <a:hlinkClick r:id="rId3" action="ppaction://hlinksldjump"/>
          </p:cNvPr>
          <p:cNvSpPr/>
          <p:nvPr/>
        </p:nvSpPr>
        <p:spPr>
          <a:xfrm>
            <a:off x="8569643" y="5833832"/>
            <a:ext cx="2034540" cy="442171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1878" y="967740"/>
            <a:ext cx="9906635" cy="5077460"/>
            <a:chOff x="1655" y="1524"/>
            <a:chExt cx="15601" cy="7996"/>
          </a:xfrm>
        </p:grpSpPr>
        <p:sp>
          <p:nvSpPr>
            <p:cNvPr id="2" name="文本框 1"/>
            <p:cNvSpPr txBox="1"/>
            <p:nvPr/>
          </p:nvSpPr>
          <p:spPr>
            <a:xfrm>
              <a:off x="1655" y="1524"/>
              <a:ext cx="15601" cy="79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>
                <a:lnSpc>
                  <a:spcPct val="150000"/>
                </a:lnSpc>
              </a:pPr>
              <a:r>
                <a: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(3)</a:t>
              </a:r>
              <a:r>
                <a:rPr lang="zh-CN" sz="2400" b="0" dirty="0" smtClean="0">
                  <a:ea typeface="宋体" panose="02010600030101010101" pitchFamily="2" charset="-122"/>
                </a:rPr>
                <a:t>声速</a:t>
              </a:r>
              <a:r>
                <a:rPr lang="zh-CN" sz="2400" b="0" dirty="0">
                  <a:ea typeface="宋体" panose="02010600030101010101" pitchFamily="2" charset="-122"/>
                </a:rPr>
                <a:t>的</a:t>
              </a:r>
              <a:r>
                <a:rPr lang="zh-CN" sz="2400" b="0" dirty="0" smtClean="0">
                  <a:ea typeface="宋体" panose="02010600030101010101" pitchFamily="2" charset="-122"/>
                </a:rPr>
                <a:t>影响因素</a:t>
              </a:r>
              <a:r>
                <a:rPr lang="zh-CN" altLang="en-US" sz="2400" b="0" dirty="0" smtClean="0">
                  <a:ea typeface="宋体" panose="02010600030101010101" pitchFamily="2" charset="-122"/>
                </a:rPr>
                <a:t>：</a:t>
              </a:r>
              <a:r>
                <a:rPr lang="en-US" sz="2400" b="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     </a:t>
              </a:r>
              <a:endPara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indent="0">
                <a:lnSpc>
                  <a:spcPct val="150000"/>
                </a:lnSpc>
              </a:pPr>
              <a:r>
                <a:rPr lang="en-US" sz="2400" b="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sz="2400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.</a:t>
              </a:r>
              <a:r>
                <a:rPr lang="zh-CN" sz="2400" b="0" dirty="0">
                  <a:ea typeface="宋体" panose="02010600030101010101" pitchFamily="2" charset="-122"/>
                </a:rPr>
                <a:t>介质的种类</a:t>
              </a:r>
              <a:r>
                <a:rPr lang="en-US" sz="2400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.</a:t>
              </a:r>
              <a:r>
                <a:rPr lang="en-US" sz="2400" b="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zh-CN" sz="2400" b="0" baseline="-25000" dirty="0">
                  <a:ea typeface="宋体" panose="02010600030101010101" pitchFamily="2" charset="-122"/>
                </a:rPr>
                <a:t>固</a:t>
              </a:r>
              <a:r>
                <a:rPr lang="en-US" sz="2400" dirty="0"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____</a:t>
              </a:r>
              <a:r>
                <a:rPr lang="en-US" sz="2400" b="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zh-CN" sz="2400" b="0" baseline="-25000" dirty="0">
                  <a:ea typeface="宋体" panose="02010600030101010101" pitchFamily="2" charset="-122"/>
                </a:rPr>
                <a:t>液</a:t>
              </a:r>
              <a:r>
                <a:rPr lang="en-US" sz="2400" dirty="0"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_____</a:t>
              </a:r>
              <a:r>
                <a:rPr lang="en-US" sz="2400" b="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zh-CN" sz="2400" b="0" baseline="-25000" dirty="0">
                  <a:ea typeface="宋体" panose="02010600030101010101" pitchFamily="2" charset="-122"/>
                </a:rPr>
                <a:t>气</a:t>
              </a:r>
              <a:r>
                <a:rPr lang="zh-CN" sz="2400" b="0" dirty="0">
                  <a:ea typeface="宋体" panose="02010600030101010101" pitchFamily="2" charset="-122"/>
                </a:rPr>
                <a:t>；</a:t>
              </a:r>
              <a:endParaRPr lang="en-US" sz="2400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indent="0">
                <a:lnSpc>
                  <a:spcPct val="150000"/>
                </a:lnSpc>
              </a:pPr>
              <a:r>
                <a:rPr lang="en-US" sz="2400" b="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sz="2400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.</a:t>
              </a:r>
              <a:r>
                <a:rPr lang="zh-CN" sz="2400" b="0" dirty="0">
                  <a:ea typeface="宋体" panose="02010600030101010101" pitchFamily="2" charset="-122"/>
                </a:rPr>
                <a:t>介质的温度</a:t>
              </a:r>
              <a:r>
                <a:rPr lang="en-US" sz="2400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.</a:t>
              </a:r>
              <a:r>
                <a:rPr lang="en-US" sz="2400" b="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15 ℃</a:t>
              </a:r>
              <a:r>
                <a:rPr lang="zh-CN" sz="2400" b="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时，空气中的声速是</a:t>
              </a:r>
              <a:r>
                <a:rPr 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_______</a:t>
              </a:r>
              <a:r>
                <a:rPr lang="en-US" sz="2400" b="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m/s.</a:t>
              </a:r>
              <a:endParaRPr lang="zh-CN" sz="2400" b="0" dirty="0">
                <a:ea typeface="宋体" panose="02010600030101010101" pitchFamily="2" charset="-122"/>
              </a:endParaRPr>
            </a:p>
            <a:p>
              <a:pPr indent="0">
                <a:lnSpc>
                  <a:spcPct val="150000"/>
                </a:lnSpc>
              </a:pP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(3)</a:t>
              </a:r>
              <a:r>
                <a:rPr lang="zh-CN" sz="2400" b="0" dirty="0" smtClean="0">
                  <a:ea typeface="宋体" panose="02010600030101010101" pitchFamily="2" charset="-122"/>
                </a:rPr>
                <a:t>回声</a:t>
              </a:r>
              <a:endParaRPr lang="en-US" altLang="zh-CN" sz="2400" b="0" dirty="0" smtClean="0">
                <a:ea typeface="宋体" panose="02010600030101010101" pitchFamily="2" charset="-122"/>
              </a:endParaRPr>
            </a:p>
            <a:p>
              <a:pPr indent="0">
                <a:lnSpc>
                  <a:spcPct val="150000"/>
                </a:lnSpc>
              </a:pPr>
              <a:r>
                <a:rPr lang="zh-CN" sz="2400" b="0" dirty="0" smtClean="0">
                  <a:ea typeface="宋体" panose="02010600030101010101" pitchFamily="2" charset="-122"/>
                </a:rPr>
                <a:t>定义</a:t>
              </a:r>
              <a:r>
                <a:rPr lang="zh-CN" sz="2400" b="0" dirty="0">
                  <a:ea typeface="宋体" panose="02010600030101010101" pitchFamily="2" charset="-122"/>
                </a:rPr>
                <a:t>：声音在传播过程中遇到障碍物会反射回来形成回声</a:t>
              </a:r>
              <a:r>
                <a:rPr lang="en-US" sz="2400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.</a:t>
              </a:r>
              <a:endParaRPr lang="zh-CN" sz="2400" b="0" dirty="0">
                <a:ea typeface="宋体" panose="02010600030101010101" pitchFamily="2" charset="-122"/>
              </a:endParaRPr>
            </a:p>
            <a:p>
              <a:pPr indent="0">
                <a:lnSpc>
                  <a:spcPct val="150000"/>
                </a:lnSpc>
              </a:pPr>
              <a:r>
                <a:rPr lang="zh-CN" sz="2400" b="0" dirty="0" smtClean="0">
                  <a:ea typeface="宋体" panose="02010600030101010101" pitchFamily="2" charset="-122"/>
                </a:rPr>
                <a:t>利用</a:t>
              </a:r>
              <a:r>
                <a:rPr lang="zh-CN" sz="2400" b="0" dirty="0">
                  <a:ea typeface="宋体" panose="02010600030101010101" pitchFamily="2" charset="-122"/>
                </a:rPr>
                <a:t>：测量距离：</a:t>
              </a:r>
              <a:r>
                <a:rPr lang="en-US" sz="2400" b="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s=     </a:t>
              </a:r>
              <a:r>
                <a:rPr lang="en-US" sz="2400" b="0" i="1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vt</a:t>
              </a:r>
              <a:r>
                <a:rPr lang="en-US" sz="2400" b="0" dirty="0" err="1">
                  <a:latin typeface="Times New Roman" panose="02020603050405020304" pitchFamily="18" charset="0"/>
                  <a:ea typeface="宋体" panose="02010600030101010101" pitchFamily="2" charset="-122"/>
                </a:rPr>
                <a:t>.</a:t>
              </a:r>
              <a:r>
                <a:rPr lang="zh-CN" sz="2400" b="0" dirty="0">
                  <a:ea typeface="宋体" panose="02010600030101010101" pitchFamily="2" charset="-122"/>
                </a:rPr>
                <a:t>（</a:t>
              </a:r>
              <a:r>
                <a:rPr lang="en-US" sz="2400" b="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t</a:t>
              </a:r>
              <a:r>
                <a:rPr lang="zh-CN" sz="2400" b="0" dirty="0">
                  <a:ea typeface="宋体" panose="02010600030101010101" pitchFamily="2" charset="-122"/>
                </a:rPr>
                <a:t>为发出声音至接收到回声所用的时间）</a:t>
              </a:r>
              <a:endParaRPr lang="zh-CN" sz="2400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indent="0">
                <a:lnSpc>
                  <a:spcPct val="150000"/>
                </a:lnSpc>
              </a:pPr>
              <a:r>
                <a:rPr lang="zh-CN" sz="2400" b="0" dirty="0">
                  <a:latin typeface="黑体" panose="02010609060101010101" pitchFamily="49" charset="-122"/>
                  <a:ea typeface="黑体" panose="02010609060101010101" pitchFamily="49" charset="-122"/>
                </a:rPr>
                <a:t>二、声音的特性</a:t>
              </a:r>
              <a:endPara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indent="0">
                <a:lnSpc>
                  <a:spcPct val="150000"/>
                </a:lnSpc>
              </a:pPr>
              <a:r>
                <a:rPr lang="zh-CN" sz="2400" b="0" dirty="0">
                  <a:ea typeface="宋体" panose="02010600030101010101" pitchFamily="2" charset="-122"/>
                </a:rPr>
                <a:t>频率：物理学中，物体振动的快慢用每秒振动的次数来表示，称为频率</a:t>
              </a:r>
              <a:r>
                <a:rPr lang="zh-CN" sz="2400" b="0" dirty="0" smtClean="0">
                  <a:ea typeface="宋体" panose="02010600030101010101" pitchFamily="2" charset="-122"/>
                </a:rPr>
                <a:t>，频率的单位是赫兹，简称赫</a:t>
              </a:r>
              <a:r>
                <a:rPr lang="en-US" sz="2400" b="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.</a:t>
              </a:r>
              <a:r>
                <a:rPr lang="zh-CN" sz="2400" b="0" dirty="0" smtClean="0">
                  <a:ea typeface="宋体" panose="02010600030101010101" pitchFamily="2" charset="-122"/>
                </a:rPr>
                <a:t>用符号</a:t>
              </a:r>
              <a:r>
                <a:rPr lang="en-US" sz="2400" b="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Hz</a:t>
              </a:r>
              <a:r>
                <a:rPr lang="zh-CN" sz="2400" b="0" dirty="0" smtClean="0">
                  <a:ea typeface="宋体" panose="02010600030101010101" pitchFamily="2" charset="-122"/>
                </a:rPr>
                <a:t>表示</a:t>
              </a:r>
              <a:r>
                <a:rPr lang="en-US" sz="2400" b="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.</a:t>
              </a:r>
              <a:endParaRPr lang="zh-CN" altLang="en-US" dirty="0"/>
            </a:p>
          </p:txBody>
        </p:sp>
        <p:graphicFrame>
          <p:nvGraphicFramePr>
            <p:cNvPr id="3" name="对象 2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6296" y="5853"/>
            <a:ext cx="452" cy="11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8" name="" r:id="rId1" imgW="152400" imgH="393700" progId="Equation.KSEE3">
                    <p:embed/>
                  </p:oleObj>
                </mc:Choice>
                <mc:Fallback>
                  <p:oleObj name="" r:id="rId1" imgW="152400" imgH="393700" progId="Equation.KSEE3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6296" y="5853"/>
                          <a:ext cx="452" cy="116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" name="文本框 4"/>
          <p:cNvSpPr txBox="1"/>
          <p:nvPr/>
        </p:nvSpPr>
        <p:spPr>
          <a:xfrm>
            <a:off x="3317332" y="1666657"/>
            <a:ext cx="5549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＞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4439975" y="1660176"/>
            <a:ext cx="5549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＞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6600721" y="2198787"/>
            <a:ext cx="15500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340</a:t>
            </a:r>
            <a:endParaRPr lang="zh-CN" altLang="en-US" dirty="0"/>
          </a:p>
        </p:txBody>
      </p:sp>
      <p:sp>
        <p:nvSpPr>
          <p:cNvPr id="9" name="流程图: 终止 8">
            <a:hlinkClick r:id="rId3" action="ppaction://hlinksldjump"/>
          </p:cNvPr>
          <p:cNvSpPr/>
          <p:nvPr/>
        </p:nvSpPr>
        <p:spPr>
          <a:xfrm>
            <a:off x="8784908" y="5762077"/>
            <a:ext cx="2034540" cy="442171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983933" y="1358900"/>
          <a:ext cx="10376535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8390"/>
                <a:gridCol w="4123055"/>
                <a:gridCol w="2482850"/>
                <a:gridCol w="2682240"/>
              </a:tblGrid>
              <a:tr h="64008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特性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响度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sym typeface="+mn-ea"/>
                        </a:rPr>
                        <a:t>音调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音色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定义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声音的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(大小)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声音的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声音的品质(特色)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影响因素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a.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振幅越大，响度越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_______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4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；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b.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传播距离越近，响度</a:t>
                      </a:r>
                      <a:r>
                        <a:rPr lang="zh-CN" altLang="en-US" sz="24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越</a:t>
                      </a:r>
                      <a:r>
                        <a:rPr lang="en-US" sz="240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</a:t>
                      </a:r>
                      <a:r>
                        <a:rPr lang="zh-CN" altLang="en-US" sz="24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c.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分散程度越小，响度越</a:t>
                      </a:r>
                      <a:r>
                        <a:rPr lang="en-US" altLang="zh-CN" sz="24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___</a:t>
                      </a:r>
                      <a:r>
                        <a:rPr lang="zh-CN" altLang="en-US" sz="24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三空均选填“大”或“小”)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振动频率越高，音调越</a:t>
                      </a: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_____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(选填“高”或“低”)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发声体本身：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材料、形状、结构等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3812223" y="2104276"/>
            <a:ext cx="1383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强弱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7553643" y="2132603"/>
            <a:ext cx="17608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高低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5114960" y="2791460"/>
            <a:ext cx="7651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5470661" y="3328412"/>
            <a:ext cx="7651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2162632" y="4408532"/>
            <a:ext cx="7651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7323579" y="3544436"/>
            <a:ext cx="12928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高　</a:t>
            </a:r>
            <a:endParaRPr lang="zh-CN" altLang="en-US" dirty="0"/>
          </a:p>
        </p:txBody>
      </p:sp>
      <p:sp>
        <p:nvSpPr>
          <p:cNvPr id="10" name="流程图: 终止 9">
            <a:hlinkClick r:id="rId2" action="ppaction://hlinksldjump"/>
          </p:cNvPr>
          <p:cNvSpPr/>
          <p:nvPr/>
        </p:nvSpPr>
        <p:spPr>
          <a:xfrm>
            <a:off x="9143683" y="5762077"/>
            <a:ext cx="2034540" cy="442171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954088" y="1167130"/>
          <a:ext cx="10223500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8080"/>
                <a:gridCol w="2448560"/>
                <a:gridCol w="3810635"/>
                <a:gridCol w="2816225"/>
              </a:tblGrid>
              <a:tr h="64008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特性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响度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音调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音色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乐器类特性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a.打击乐器(弦乐器)：用力越大，响度越大；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b.管乐器：吹奏的力度越大，响度越大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a.弦乐器(弦振动发声)：弦绷得越紧，长度越短，越细，音调越高；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b.管乐器(空气柱振动发声)：空气柱越短，音调越高；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c.打击乐器：绷得越紧，音调越高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发声体的材料、结构等不同，音色不同生活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流程图: 终止 3">
            <a:hlinkClick r:id="rId2" action="ppaction://hlinksldjump"/>
          </p:cNvPr>
          <p:cNvSpPr/>
          <p:nvPr/>
        </p:nvSpPr>
        <p:spPr>
          <a:xfrm>
            <a:off x="9000173" y="5905587"/>
            <a:ext cx="2034540" cy="442171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444818" y="948690"/>
          <a:ext cx="11130915" cy="5082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6190"/>
                <a:gridCol w="2700020"/>
                <a:gridCol w="4201160"/>
                <a:gridCol w="2963545"/>
              </a:tblGrid>
              <a:tr h="59944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特性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响度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sym typeface="+mn-ea"/>
                        </a:rPr>
                        <a:t>音调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音色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5973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生活实例分析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下列实例中，与音色有关的是</a:t>
                      </a: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，与音调有关的是</a:t>
                      </a: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，与响度有关的是</a:t>
                      </a: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a.“歌声嘹亮”、“震耳欲聋”、“轻声细语”；b.男低音（低沉），女高音（尖细）；c.模仿别人的声音；d.调节音量大小</a:t>
                      </a:r>
                      <a:r>
                        <a:rPr lang="zh-CN" altLang="en-US" sz="24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；e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.手指按压管乐器的不同孔；f.分辨不同乐器</a:t>
                      </a:r>
                      <a:r>
                        <a:rPr lang="zh-CN" altLang="en-US" sz="24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；g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.手指按压弦乐器弦的不同位置；h.声纹锁</a:t>
                      </a:r>
                      <a:r>
                        <a:rPr lang="zh-CN" altLang="en-US" sz="24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；</a:t>
                      </a:r>
                      <a:endParaRPr lang="en-US" altLang="zh-CN" sz="2400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.接听电话时分辨人的声音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h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h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52336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区别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a.音调和响度没有必然的联系，音调高的声音响度不一定大；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b.在声音的传播过程中，音调、音色一般不会变化，响度会随传播距离的改变而改变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h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h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6168926" y="1596390"/>
            <a:ext cx="12788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cfhi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9993203" y="1596390"/>
            <a:ext cx="1504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beg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4048423" y="2097405"/>
            <a:ext cx="11118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ad</a:t>
            </a:r>
            <a:endParaRPr lang="zh-CN" altLang="en-US" dirty="0"/>
          </a:p>
        </p:txBody>
      </p:sp>
      <p:sp>
        <p:nvSpPr>
          <p:cNvPr id="4" name="流程图: 终止 3">
            <a:hlinkClick r:id="rId2" action="ppaction://hlinksldjump"/>
          </p:cNvPr>
          <p:cNvSpPr/>
          <p:nvPr/>
        </p:nvSpPr>
        <p:spPr>
          <a:xfrm>
            <a:off x="9502458" y="6192607"/>
            <a:ext cx="2034540" cy="442171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95337" y="796900"/>
            <a:ext cx="1085659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三、噪声的防治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sz="2400" b="0" dirty="0">
                <a:ea typeface="宋体" panose="02010600030101010101" pitchFamily="2" charset="-122"/>
              </a:rPr>
              <a:t>噪声的来源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400" b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 b="0" dirty="0" smtClean="0">
                <a:ea typeface="宋体" panose="02010600030101010101" pitchFamily="2" charset="-122"/>
              </a:rPr>
              <a:t>物理学</a:t>
            </a:r>
            <a:r>
              <a:rPr lang="zh-CN" sz="2400" b="0" dirty="0">
                <a:ea typeface="宋体" panose="02010600030101010101" pitchFamily="2" charset="-122"/>
              </a:rPr>
              <a:t>角度：发声体做无规则振动时会发出噪声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 b="0" dirty="0" smtClean="0">
                <a:ea typeface="宋体" panose="02010600030101010101" pitchFamily="2" charset="-122"/>
              </a:rPr>
              <a:t>环境保护</a:t>
            </a:r>
            <a:r>
              <a:rPr lang="zh-CN" sz="2400" b="0" dirty="0">
                <a:ea typeface="宋体" panose="02010600030101010101" pitchFamily="2" charset="-122"/>
              </a:rPr>
              <a:t>角度：噪声是指妨碍人们正常休息、学习和工作的声音，以及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对人们要听到的声音产生干扰的声音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 b="0" dirty="0">
                <a:ea typeface="宋体" panose="02010600030101010101" pitchFamily="2" charset="-122"/>
              </a:rPr>
              <a:t>控制噪声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 b="0" dirty="0" smtClean="0">
                <a:ea typeface="宋体" panose="02010600030101010101" pitchFamily="2" charset="-122"/>
              </a:rPr>
              <a:t>控制</a:t>
            </a:r>
            <a:r>
              <a:rPr lang="zh-CN" sz="2400" b="0" dirty="0">
                <a:ea typeface="宋体" panose="02010600030101010101" pitchFamily="2" charset="-122"/>
              </a:rPr>
              <a:t>噪声的途径     </a:t>
            </a:r>
            <a:r>
              <a:rPr lang="zh-CN" sz="2400" b="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在</a:t>
            </a:r>
            <a:r>
              <a:rPr lang="en-US" altLang="zh-CN" sz="2400" b="0" u="sng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___  </a:t>
            </a:r>
            <a:r>
              <a:rPr lang="zh-CN" altLang="en-US" sz="2400" b="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处</a:t>
            </a:r>
            <a:r>
              <a:rPr lang="zh-CN" altLang="en-US" sz="2400" b="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减弱  </a:t>
            </a:r>
            <a:r>
              <a:rPr lang="zh-CN" altLang="en-US" sz="2400" b="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在</a:t>
            </a:r>
            <a:r>
              <a:rPr lang="en-US" altLang="zh-CN" sz="2400" b="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_</a:t>
            </a:r>
            <a:r>
              <a:rPr lang="en-US" altLang="zh-CN" sz="2400" b="0" u="sng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________  </a:t>
            </a:r>
            <a:r>
              <a:rPr lang="zh-CN" altLang="en-US" sz="2400" b="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减弱   </a:t>
            </a:r>
            <a:r>
              <a:rPr lang="zh-CN" altLang="en-US" sz="2400" b="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在</a:t>
            </a:r>
            <a:r>
              <a:rPr lang="en-US" altLang="zh-CN" sz="2400" b="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_</a:t>
            </a:r>
            <a:r>
              <a:rPr lang="en-US" altLang="zh-CN" sz="2400" b="0" u="sng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2400" b="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处减弱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 b="0" dirty="0" smtClean="0">
                <a:ea typeface="宋体" panose="02010600030101010101" pitchFamily="2" charset="-122"/>
              </a:rPr>
              <a:t>控制</a:t>
            </a:r>
            <a:r>
              <a:rPr lang="zh-CN" sz="2400" b="0" dirty="0">
                <a:ea typeface="宋体" panose="02010600030101010101" pitchFamily="2" charset="-122"/>
              </a:rPr>
              <a:t>噪声的措施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3647887" y="4077970"/>
            <a:ext cx="2332355" cy="68770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dk1"/>
                </a:solidFill>
              </a14:hiddenFill>
            </a:ext>
          </a:ex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84192" y="4077970"/>
            <a:ext cx="2690660" cy="68770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dk1"/>
                </a:solidFill>
              </a14:hiddenFill>
            </a:ext>
          </a:ex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08420" y="4077970"/>
            <a:ext cx="2332355" cy="68770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dk1"/>
                </a:solidFill>
              </a14:hiddenFill>
            </a:ext>
          </a:ex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7887" y="5157192"/>
            <a:ext cx="2333977" cy="125984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dk1"/>
                </a:solidFill>
              </a14:hiddenFill>
            </a:ext>
          </a:ex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647887" y="5157192"/>
            <a:ext cx="25400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/>
              <a:t>机动车辆的排气管上加消声器，禁鸣喇叭</a:t>
            </a:r>
            <a:endParaRPr lang="zh-CN" altLang="en-US" sz="2400" dirty="0"/>
          </a:p>
        </p:txBody>
      </p:sp>
      <p:sp>
        <p:nvSpPr>
          <p:cNvPr id="7" name="矩形 6"/>
          <p:cNvSpPr/>
          <p:nvPr/>
        </p:nvSpPr>
        <p:spPr>
          <a:xfrm>
            <a:off x="9264511" y="5157192"/>
            <a:ext cx="2252837" cy="119888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dk1"/>
                </a:solidFill>
              </a14:hiddenFill>
            </a:ext>
          </a:ex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84191" y="5157192"/>
            <a:ext cx="2625294" cy="125910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dk1"/>
                </a:solidFill>
              </a14:hiddenFill>
            </a:ext>
          </a:ex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384191" y="5157192"/>
            <a:ext cx="2546643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/>
              <a:t>使用吸音材料以及设立屏障或路旁植树</a:t>
            </a:r>
            <a:endParaRPr lang="zh-CN" altLang="en-US" sz="2400" dirty="0"/>
          </a:p>
        </p:txBody>
      </p:sp>
      <p:sp>
        <p:nvSpPr>
          <p:cNvPr id="10" name="文本框 9"/>
          <p:cNvSpPr txBox="1"/>
          <p:nvPr/>
        </p:nvSpPr>
        <p:spPr>
          <a:xfrm>
            <a:off x="9399096" y="5235575"/>
            <a:ext cx="238569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 smtClean="0"/>
              <a:t>       捂</a:t>
            </a:r>
            <a:r>
              <a:rPr lang="zh-CN" altLang="en-US" sz="2400" dirty="0"/>
              <a:t>耳朵</a:t>
            </a:r>
            <a:r>
              <a:rPr lang="zh-CN" altLang="en-US" sz="2400" dirty="0" smtClean="0"/>
              <a:t>、</a:t>
            </a:r>
            <a:endParaRPr lang="en-US" altLang="zh-CN" sz="2400" dirty="0" smtClean="0"/>
          </a:p>
          <a:p>
            <a:r>
              <a:rPr lang="zh-CN" altLang="en-US" sz="2400" dirty="0" smtClean="0"/>
              <a:t>       戴</a:t>
            </a:r>
            <a:r>
              <a:rPr lang="zh-CN" altLang="en-US" sz="2400" dirty="0"/>
              <a:t>耳塞</a:t>
            </a:r>
            <a:endParaRPr lang="zh-CN" altLang="en-US" sz="2400" dirty="0"/>
          </a:p>
        </p:txBody>
      </p:sp>
      <p:sp>
        <p:nvSpPr>
          <p:cNvPr id="11" name="下箭头 10"/>
          <p:cNvSpPr/>
          <p:nvPr/>
        </p:nvSpPr>
        <p:spPr>
          <a:xfrm>
            <a:off x="5056647" y="4765676"/>
            <a:ext cx="103408" cy="332016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007927" y="4191635"/>
            <a:ext cx="9461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声源</a:t>
            </a:r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6737856" y="4191634"/>
            <a:ext cx="1806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传播过程中</a:t>
            </a:r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9833441" y="4211369"/>
            <a:ext cx="1663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人耳</a:t>
            </a:r>
            <a:endParaRPr lang="zh-CN" altLang="en-US" dirty="0"/>
          </a:p>
        </p:txBody>
      </p:sp>
      <p:sp>
        <p:nvSpPr>
          <p:cNvPr id="18" name="下箭头 17"/>
          <p:cNvSpPr/>
          <p:nvPr/>
        </p:nvSpPr>
        <p:spPr>
          <a:xfrm>
            <a:off x="7729522" y="4787666"/>
            <a:ext cx="103408" cy="332016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下箭头 18"/>
          <p:cNvSpPr/>
          <p:nvPr/>
        </p:nvSpPr>
        <p:spPr>
          <a:xfrm>
            <a:off x="10371014" y="4787666"/>
            <a:ext cx="103408" cy="332016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终止 20">
            <a:hlinkClick r:id="rId1" action="ppaction://hlinksldjump"/>
          </p:cNvPr>
          <p:cNvSpPr/>
          <p:nvPr/>
        </p:nvSpPr>
        <p:spPr>
          <a:xfrm>
            <a:off x="9192756" y="868655"/>
            <a:ext cx="2034540" cy="442171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635318" y="1408430"/>
          <a:ext cx="11065510" cy="50374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285"/>
                <a:gridCol w="1035685"/>
                <a:gridCol w="2658110"/>
                <a:gridCol w="2750820"/>
                <a:gridCol w="3864610"/>
              </a:tblGrid>
              <a:tr h="618880"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声音的类型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人耳能听到的声音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超声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次声</a:t>
                      </a:r>
                      <a:endParaRPr lang="zh-CN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471674"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频率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h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频率</a:t>
                      </a: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范围约</a:t>
                      </a:r>
                      <a:r>
                        <a:rPr lang="zh-CN" alt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为</a:t>
                      </a:r>
                      <a:r>
                        <a:rPr lang="en-US" altLang="zh-CN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</a:t>
                      </a:r>
                      <a:endParaRPr lang="en-US" altLang="zh-CN" sz="2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Hz</a:t>
                      </a:r>
                      <a:r>
                        <a:rPr lang="zh-CN" alt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～</a:t>
                      </a:r>
                      <a:r>
                        <a:rPr lang="en-US" altLang="zh-CN" sz="24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  </a:t>
                      </a:r>
                      <a:r>
                        <a:rPr lang="zh-CN" alt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Hz</a:t>
                      </a:r>
                      <a:endParaRPr lang="zh-CN" alt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频率</a:t>
                      </a: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高于</a:t>
                      </a: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Hz</a:t>
                      </a:r>
                      <a:endParaRPr lang="zh-CN" alt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频率低于</a:t>
                      </a:r>
                      <a:r>
                        <a:rPr lang="en-US" altLang="zh-CN" sz="24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r>
                        <a:rPr lang="zh-CN" alt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Hz</a:t>
                      </a:r>
                      <a:endParaRPr lang="zh-CN" alt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679818">
                <a:tc rowSpan="2"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应用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传递信息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人与人通过声音交</a:t>
                      </a:r>
                      <a:endParaRPr lang="zh-CN" alt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流等</a:t>
                      </a:r>
                      <a:endParaRPr lang="zh-CN" alt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B超、倒车雷达、超声金属探伤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仪等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预报地震、台风、火山喷发、台风及监测核爆炸发生的方位和强度等</a:t>
                      </a:r>
                      <a:endParaRPr lang="zh-CN" alt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836930">
                <a:tc v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传递能量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对人耳大声说话，耳膜发疼等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超声波去污、超声波除结石等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次声波武器，可使心脏、肺等因出现强烈共振而受损等</a:t>
                      </a:r>
                      <a:endParaRPr lang="zh-CN" alt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4452458" y="2284032"/>
            <a:ext cx="6445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3203640" y="2823762"/>
            <a:ext cx="11353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20 000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5235342" y="2848109"/>
            <a:ext cx="12941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20 000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9881850" y="2596771"/>
            <a:ext cx="6445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endParaRPr lang="zh-CN" altLang="en-US" dirty="0"/>
          </a:p>
        </p:txBody>
      </p:sp>
      <p:sp>
        <p:nvSpPr>
          <p:cNvPr id="9" name="流程图: 终止 8">
            <a:hlinkClick r:id="rId2" action="ppaction://hlinksldjump"/>
          </p:cNvPr>
          <p:cNvSpPr/>
          <p:nvPr/>
        </p:nvSpPr>
        <p:spPr>
          <a:xfrm>
            <a:off x="9605223" y="773303"/>
            <a:ext cx="2034540" cy="442171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4198" y="638175"/>
            <a:ext cx="26720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四、声的利用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49973" y="1678305"/>
            <a:ext cx="10075545" cy="570230"/>
            <a:chOff x="1676" y="1655"/>
            <a:chExt cx="15867" cy="898"/>
          </a:xfrm>
        </p:grpSpPr>
        <p:pic>
          <p:nvPicPr>
            <p:cNvPr id="9" name="图片 8" descr="9"/>
            <p:cNvPicPr>
              <a:picLocks noChangeAspect="1"/>
            </p:cNvPicPr>
            <p:nvPr/>
          </p:nvPicPr>
          <p:blipFill>
            <a:blip r:embed="rId1"/>
            <a:srcRect t="9289" r="40169" b="9736"/>
            <a:stretch>
              <a:fillRect/>
            </a:stretch>
          </p:blipFill>
          <p:spPr>
            <a:xfrm>
              <a:off x="1676" y="1655"/>
              <a:ext cx="15867" cy="898"/>
            </a:xfrm>
            <a:prstGeom prst="rect">
              <a:avLst/>
            </a:prstGeom>
          </p:spPr>
        </p:pic>
        <p:sp>
          <p:nvSpPr>
            <p:cNvPr id="10" name="文本框 78"/>
            <p:cNvSpPr txBox="1"/>
            <p:nvPr/>
          </p:nvSpPr>
          <p:spPr>
            <a:xfrm>
              <a:off x="3660" y="1682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000" b="1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图说物理</a:t>
              </a:r>
              <a:endParaRPr lang="zh-CN" altLang="en-US" sz="3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06463" y="2419985"/>
            <a:ext cx="661670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>
                <a:ea typeface="黑体" panose="02010609060101010101" pitchFamily="49" charset="-122"/>
              </a:rPr>
              <a:t>命题点：声音的产生与传播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 dirty="0" smtClean="0">
                <a:ea typeface="宋体" panose="02010600030101010101" pitchFamily="2" charset="-122"/>
              </a:rPr>
              <a:t>. </a:t>
            </a:r>
            <a:r>
              <a:rPr lang="zh-CN" sz="2400" b="0" dirty="0" smtClean="0">
                <a:ea typeface="宋体" panose="02010600030101010101" pitchFamily="2" charset="-122"/>
              </a:rPr>
              <a:t>在</a:t>
            </a:r>
            <a:r>
              <a:rPr lang="zh-CN" sz="2400" b="0" dirty="0">
                <a:ea typeface="宋体" panose="02010600030101010101" pitchFamily="2" charset="-122"/>
              </a:rPr>
              <a:t>扬声器纸盆内放些泡沫塑料小球，当扬声器播放音乐时出现如图所示的现象，该现象说明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</a:t>
            </a:r>
            <a:r>
              <a:rPr lang="zh-CN" sz="2400" b="0" dirty="0">
                <a:ea typeface="宋体" panose="02010600030101010101" pitchFamily="2" charset="-122"/>
              </a:rPr>
              <a:t>，音乐声是通过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传入人耳的．</a:t>
            </a:r>
            <a:endParaRPr lang="zh-CN" altLang="en-US" dirty="0"/>
          </a:p>
        </p:txBody>
      </p:sp>
      <p:pic>
        <p:nvPicPr>
          <p:cNvPr id="2" name="图片 -2147482527" descr="C:\Documents and Settings\Administrator\桌面\海南物理（沪科）@\AY217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7924483" y="2816860"/>
            <a:ext cx="2432685" cy="18389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043863" y="4922520"/>
            <a:ext cx="26822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b="0" dirty="0">
                <a:latin typeface="Times New Roman" panose="02020603050405020304" pitchFamily="18" charset="0"/>
                <a:ea typeface="宋体" panose="02010600030101010101" pitchFamily="2" charset="-122"/>
              </a:rPr>
              <a:t>(HK</a:t>
            </a:r>
            <a:r>
              <a:rPr lang="zh-CN" b="0" dirty="0">
                <a:ea typeface="宋体" panose="02010600030101010101" pitchFamily="2" charset="-122"/>
              </a:rPr>
              <a:t>八年级</a:t>
            </a:r>
            <a:r>
              <a:rPr lang="en-US" b="0" dirty="0">
                <a:latin typeface="Times New Roman" panose="02020603050405020304" pitchFamily="18" charset="0"/>
                <a:ea typeface="宋体" panose="02010600030101010101" pitchFamily="2" charset="-122"/>
              </a:rPr>
              <a:t>P35</a:t>
            </a:r>
            <a:r>
              <a:rPr lang="zh-CN" b="0" dirty="0">
                <a:ea typeface="宋体" panose="02010600030101010101" pitchFamily="2" charset="-122"/>
              </a:rPr>
              <a:t>图</a:t>
            </a:r>
            <a:r>
              <a:rPr lang="en-US" b="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b="0" dirty="0">
                <a:ea typeface="宋体" panose="02010600030101010101" pitchFamily="2" charset="-122"/>
              </a:rPr>
              <a:t>－</a:t>
            </a:r>
            <a:r>
              <a:rPr lang="en-US" b="0" dirty="0">
                <a:latin typeface="Times New Roman" panose="02020603050405020304" pitchFamily="18" charset="0"/>
                <a:ea typeface="宋体" panose="02010600030101010101" pitchFamily="2" charset="-122"/>
              </a:rPr>
              <a:t>4)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1070610" y="4147562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声音是由物体的振动产生的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176020" y="4723626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空气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900873" y="1059521"/>
            <a:ext cx="7725410" cy="645147"/>
            <a:chOff x="2766" y="1210"/>
            <a:chExt cx="12166" cy="1234"/>
          </a:xfrm>
        </p:grpSpPr>
        <p:pic>
          <p:nvPicPr>
            <p:cNvPr id="21521" name="图片 1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766" y="1247"/>
              <a:ext cx="12166" cy="11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" name="文本框 15"/>
            <p:cNvSpPr txBox="1"/>
            <p:nvPr/>
          </p:nvSpPr>
          <p:spPr>
            <a:xfrm>
              <a:off x="4087" y="1210"/>
              <a:ext cx="9389" cy="12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玩转海南</a:t>
              </a:r>
              <a:r>
                <a:rPr lang="en-US" altLang="zh-CN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10</a:t>
              </a:r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年中考真题</a:t>
              </a:r>
              <a:endPara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35013" y="1773555"/>
            <a:ext cx="10764520" cy="1291590"/>
            <a:chOff x="1156" y="2906"/>
            <a:chExt cx="16952" cy="2034"/>
          </a:xfrm>
        </p:grpSpPr>
        <p:pic>
          <p:nvPicPr>
            <p:cNvPr id="24" name="图片 23" descr="带序号考点标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56" y="3233"/>
              <a:ext cx="3346" cy="903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1550" y="2906"/>
              <a:ext cx="16558" cy="2034"/>
              <a:chOff x="1324" y="1550"/>
              <a:chExt cx="16558" cy="2034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1324" y="1897"/>
                <a:ext cx="2771" cy="853"/>
                <a:chOff x="2487" y="360"/>
                <a:chExt cx="2091" cy="853"/>
              </a:xfrm>
            </p:grpSpPr>
            <p:sp>
              <p:nvSpPr>
                <p:cNvPr id="50" name="文本框 49"/>
                <p:cNvSpPr txBox="1"/>
                <p:nvPr/>
              </p:nvSpPr>
              <p:spPr>
                <a:xfrm>
                  <a:off x="2487" y="391"/>
                  <a:ext cx="178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1" name="文本框 50"/>
                <p:cNvSpPr txBox="1"/>
                <p:nvPr/>
              </p:nvSpPr>
              <p:spPr>
                <a:xfrm>
                  <a:off x="4181" y="360"/>
                  <a:ext cx="39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2" name="文本框 51"/>
              <p:cNvSpPr txBox="1"/>
              <p:nvPr/>
            </p:nvSpPr>
            <p:spPr>
              <a:xfrm>
                <a:off x="4505" y="1550"/>
                <a:ext cx="13377" cy="20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sz="2800" dirty="0">
                    <a:latin typeface="黑体" panose="02010609060101010101" pitchFamily="49" charset="-122"/>
                    <a:ea typeface="黑体" panose="02010609060101010101" pitchFamily="49" charset="-122"/>
                    <a:cs typeface="+mn-ea"/>
                  </a:rPr>
                  <a:t>声音的特性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(10</a:t>
                </a:r>
                <a:r>
                  <a:rPr sz="2400" dirty="0">
                    <a:latin typeface="+mn-ea"/>
                    <a:cs typeface="Times New Roman" panose="02020603050405020304" pitchFamily="18" charset="0"/>
                  </a:rPr>
                  <a:t>年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  <a:r>
                  <a:rPr sz="2400" dirty="0">
                    <a:latin typeface="+mn-ea"/>
                    <a:cs typeface="Times New Roman" panose="02020603050405020304" pitchFamily="18" charset="0"/>
                  </a:rPr>
                  <a:t>考：单考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sz="2400" dirty="0">
                    <a:latin typeface="+mn-ea"/>
                    <a:cs typeface="Times New Roman" panose="02020603050405020304" pitchFamily="18" charset="0"/>
                  </a:rPr>
                  <a:t>次，其余均与声学其他知识结合考查)</a:t>
                </a:r>
                <a:endParaRPr sz="2400" dirty="0">
                  <a:latin typeface="+mn-ea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985203" y="2955290"/>
            <a:ext cx="1051369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2019</a:t>
            </a:r>
            <a:r>
              <a:rPr lang="zh-CN" sz="2400" b="0" dirty="0">
                <a:ea typeface="宋体" panose="02010600030101010101" pitchFamily="2" charset="-122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 dirty="0">
                <a:ea typeface="宋体" panose="02010600030101010101" pitchFamily="2" charset="-122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 dirty="0">
                <a:ea typeface="宋体" panose="02010600030101010101" pitchFamily="2" charset="-122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公共场所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轻声说话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是一种文明行为，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轻声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指声音</a:t>
            </a:r>
            <a:r>
              <a:rPr lang="zh-CN" sz="2400" b="0" dirty="0" smtClean="0">
                <a:ea typeface="宋体" panose="02010600030101010101" pitchFamily="2" charset="-122"/>
              </a:rPr>
              <a:t>的</a:t>
            </a:r>
            <a:r>
              <a:rPr lang="en-US" altLang="zh-CN" sz="2400" b="0" dirty="0" smtClean="0">
                <a:ea typeface="宋体" panose="02010600030101010101" pitchFamily="2" charset="-122"/>
              </a:rPr>
              <a:t>    </a:t>
            </a:r>
            <a:endParaRPr lang="en-US" altLang="zh-CN" sz="2400" b="0" dirty="0" smtClean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ea typeface="宋体" panose="02010600030101010101" pitchFamily="2" charset="-122"/>
              </a:rPr>
              <a:t> </a:t>
            </a:r>
            <a:r>
              <a:rPr lang="en-US" altLang="zh-CN" sz="2400" dirty="0" smtClean="0">
                <a:ea typeface="宋体" panose="02010600030101010101" pitchFamily="2" charset="-122"/>
              </a:rPr>
              <a:t>                                                                                                                                   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2400" dirty="0">
                <a:ea typeface="宋体" panose="02010600030101010101" pitchFamily="2" charset="-122"/>
              </a:rPr>
              <a:t>　　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zh-CN" sz="24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sz="2400" b="0" dirty="0">
                <a:ea typeface="宋体" panose="02010600030101010101" pitchFamily="2" charset="-122"/>
              </a:rPr>
              <a:t>音色        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 b="0" dirty="0">
                <a:ea typeface="宋体" panose="02010600030101010101" pitchFamily="2" charset="-122"/>
              </a:rPr>
              <a:t>音调         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 b="0" dirty="0">
                <a:ea typeface="宋体" panose="02010600030101010101" pitchFamily="2" charset="-122"/>
              </a:rPr>
              <a:t>响度       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 b="0" dirty="0">
                <a:ea typeface="宋体" panose="02010600030101010101" pitchFamily="2" charset="-122"/>
              </a:rPr>
              <a:t>频率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2.  (2016</a:t>
            </a:r>
            <a:r>
              <a:rPr lang="zh-CN" sz="2400" b="0" dirty="0">
                <a:ea typeface="宋体" panose="02010600030101010101" pitchFamily="2" charset="-122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0" dirty="0">
                <a:ea typeface="宋体" panose="02010600030101010101" pitchFamily="2" charset="-122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 dirty="0">
                <a:ea typeface="宋体" panose="02010600030101010101" pitchFamily="2" charset="-122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编钟是我国春秋战国时期的打击乐器，用相同力度敲击大小不同的编钟时，发出的声音有不同</a:t>
            </a:r>
            <a:r>
              <a:rPr lang="zh-CN" sz="2400" b="0" dirty="0" smtClean="0">
                <a:ea typeface="宋体" panose="02010600030101010101" pitchFamily="2" charset="-122"/>
              </a:rPr>
              <a:t>的</a:t>
            </a:r>
            <a:r>
              <a:rPr lang="en-US" altLang="zh-CN" sz="2400" b="0" dirty="0" smtClean="0">
                <a:ea typeface="宋体" panose="02010600030101010101" pitchFamily="2" charset="-122"/>
              </a:rPr>
              <a:t>                                                         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　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 b="0" dirty="0">
                <a:ea typeface="宋体" panose="02010600030101010101" pitchFamily="2" charset="-122"/>
              </a:rPr>
              <a:t>音调        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 b="0" dirty="0">
                <a:ea typeface="宋体" panose="02010600030101010101" pitchFamily="2" charset="-122"/>
              </a:rPr>
              <a:t>响度        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 b="0" dirty="0">
                <a:ea typeface="宋体" panose="02010600030101010101" pitchFamily="2" charset="-122"/>
              </a:rPr>
              <a:t>音色        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 b="0" dirty="0">
                <a:ea typeface="宋体" panose="02010600030101010101" pitchFamily="2" charset="-122"/>
              </a:rPr>
              <a:t>声速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0488141" y="3645024"/>
            <a:ext cx="8807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10399737" y="5272881"/>
            <a:ext cx="8807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57263" y="1534160"/>
            <a:ext cx="746315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>
                <a:ea typeface="黑体" panose="02010609060101010101" pitchFamily="49" charset="-122"/>
              </a:rPr>
              <a:t>命题点：声音的特性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0" dirty="0">
                <a:ea typeface="宋体" panose="02010600030101010101" pitchFamily="2" charset="-122"/>
              </a:rPr>
              <a:t>．老师在演示如图所示的齿轮拨动纸片的实验时，纸片发出的声音是靠纸片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产生的．若三种齿轮拨动纸片时发出了</a:t>
            </a:r>
            <a:r>
              <a:rPr lang="en-US" sz="2400" b="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dou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 dirty="0">
                <a:ea typeface="宋体" panose="02010600030101010101" pitchFamily="2" charset="-122"/>
              </a:rPr>
              <a:t>、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mi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 b="0" dirty="0" smtClean="0">
                <a:ea typeface="宋体" panose="02010600030101010101" pitchFamily="2" charset="-122"/>
              </a:rPr>
              <a:t>、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xi(7)</a:t>
            </a:r>
            <a:r>
              <a:rPr lang="zh-CN" sz="2400" b="0" dirty="0">
                <a:ea typeface="宋体" panose="02010600030101010101" pitchFamily="2" charset="-122"/>
              </a:rPr>
              <a:t>三个音调，那么发出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xi(7)</a:t>
            </a:r>
            <a:r>
              <a:rPr lang="zh-CN" sz="2400" b="0" dirty="0">
                <a:ea typeface="宋体" panose="02010600030101010101" pitchFamily="2" charset="-122"/>
              </a:rPr>
              <a:t>音调时是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甲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zh-CN" sz="2400" b="0" dirty="0">
                <a:ea typeface="宋体" panose="02010600030101010101" pitchFamily="2" charset="-122"/>
              </a:rPr>
              <a:t>乙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丙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 dirty="0">
                <a:ea typeface="宋体" panose="02010600030101010101" pitchFamily="2" charset="-122"/>
              </a:rPr>
              <a:t>层齿轮在拨动纸片．分别用铜片和纸片接触同一个齿轮，它们发出的声音的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不同．</a:t>
            </a:r>
            <a:endParaRPr lang="zh-CN" altLang="en-US" dirty="0"/>
          </a:p>
        </p:txBody>
      </p:sp>
      <p:pic>
        <p:nvPicPr>
          <p:cNvPr id="6" name="图片 -2147482526" descr="C:\Documents and Settings\Administrator\桌面\海南物理（沪科）@\AY418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420418" y="2646680"/>
            <a:ext cx="2913380" cy="17437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803323" y="4690110"/>
            <a:ext cx="25304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(HK</a:t>
            </a:r>
            <a:r>
              <a:rPr lang="zh-CN" b="0">
                <a:ea typeface="宋体" panose="02010600030101010101" pitchFamily="2" charset="-122"/>
              </a:rPr>
              <a:t>八年级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P42</a:t>
            </a:r>
            <a:r>
              <a:rPr lang="zh-CN" b="0">
                <a:ea typeface="宋体" panose="02010600030101010101" pitchFamily="2" charset="-122"/>
              </a:rPr>
              <a:t>图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b="0">
                <a:ea typeface="宋体" panose="02010600030101010101" pitchFamily="2" charset="-122"/>
              </a:rPr>
              <a:t>－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16)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91013" y="2773680"/>
            <a:ext cx="15652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振动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0" y="385095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丙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723323" y="4953000"/>
            <a:ext cx="1338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音色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149668" y="1609090"/>
            <a:ext cx="726694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>
                <a:ea typeface="黑体" panose="02010609060101010101" pitchFamily="49" charset="-122"/>
              </a:rPr>
              <a:t>命题点：声音的特性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 dirty="0">
                <a:ea typeface="宋体" panose="02010600030101010101" pitchFamily="2" charset="-122"/>
              </a:rPr>
              <a:t>．如图所示，把一把钢尺压在桌面上，一部分伸出桌面，用大小不同的力拨动其伸出桌外的一端，则钢尺发出声音的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不同；改变钢尺伸出桌面的长度，用大小相同的力拨动，则钢尺发出声音</a:t>
            </a:r>
            <a:r>
              <a:rPr lang="zh-CN" sz="2400" b="0" dirty="0" smtClean="0">
                <a:ea typeface="宋体" panose="02010600030101010101" pitchFamily="2" charset="-122"/>
              </a:rPr>
              <a:t>的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 b="0" dirty="0">
                <a:ea typeface="宋体" panose="02010600030101010101" pitchFamily="2" charset="-122"/>
              </a:rPr>
              <a:t>不同．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均选填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音调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zh-CN" sz="2400" b="0" dirty="0">
                <a:ea typeface="宋体" panose="02010600030101010101" pitchFamily="2" charset="-122"/>
              </a:rPr>
              <a:t>响度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音色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”)(2019</a:t>
            </a:r>
            <a:r>
              <a:rPr lang="zh-CN" sz="2400" b="0" dirty="0">
                <a:ea typeface="宋体" panose="02010600030101010101" pitchFamily="2" charset="-122"/>
              </a:rPr>
              <a:t>绵阳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11</a:t>
            </a:r>
            <a:r>
              <a:rPr lang="zh-CN" sz="2400" b="0" dirty="0">
                <a:ea typeface="宋体" panose="02010600030101010101" pitchFamily="2" charset="-122"/>
              </a:rPr>
              <a:t>题改编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dirty="0"/>
          </a:p>
        </p:txBody>
      </p:sp>
      <p:pic>
        <p:nvPicPr>
          <p:cNvPr id="5" name="图片 -2147482525" descr="C:\Documents and Settings\Administrator\桌面\海南物理（沪科）@\AY221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455491" y="2616200"/>
            <a:ext cx="2825750" cy="14814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666798" y="4380230"/>
            <a:ext cx="25755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b="0" dirty="0">
                <a:latin typeface="Times New Roman" panose="02020603050405020304" pitchFamily="18" charset="0"/>
                <a:ea typeface="宋体" panose="02010600030101010101" pitchFamily="2" charset="-122"/>
              </a:rPr>
              <a:t>(BS</a:t>
            </a:r>
            <a:r>
              <a:rPr lang="zh-CN" b="0" dirty="0">
                <a:ea typeface="宋体" panose="02010600030101010101" pitchFamily="2" charset="-122"/>
              </a:rPr>
              <a:t>八上</a:t>
            </a:r>
            <a:r>
              <a:rPr lang="en-US" b="0" dirty="0">
                <a:latin typeface="Times New Roman" panose="02020603050405020304" pitchFamily="18" charset="0"/>
                <a:ea typeface="宋体" panose="02010600030101010101" pitchFamily="2" charset="-122"/>
              </a:rPr>
              <a:t>P83</a:t>
            </a:r>
            <a:r>
              <a:rPr lang="zh-CN" b="0" dirty="0">
                <a:ea typeface="宋体" panose="02010600030101010101" pitchFamily="2" charset="-122"/>
              </a:rPr>
              <a:t>图</a:t>
            </a:r>
            <a:r>
              <a:rPr lang="en-US" b="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b="0" dirty="0">
                <a:ea typeface="宋体" panose="02010600030101010101" pitchFamily="2" charset="-122"/>
              </a:rPr>
              <a:t>－</a:t>
            </a:r>
            <a:r>
              <a:rPr lang="en-US" b="0" dirty="0">
                <a:latin typeface="Times New Roman" panose="02020603050405020304" pitchFamily="18" charset="0"/>
                <a:ea typeface="宋体" panose="02010600030101010101" pitchFamily="2" charset="-122"/>
              </a:rPr>
              <a:t>12)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3264853" y="3363595"/>
            <a:ext cx="12788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响度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488550" y="3903211"/>
            <a:ext cx="1128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音调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81723" y="1853565"/>
            <a:ext cx="704088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>
                <a:ea typeface="黑体" panose="02010609060101010101" pitchFamily="49" charset="-122"/>
              </a:rPr>
              <a:t>命题点：声音的特性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 dirty="0">
                <a:ea typeface="宋体" panose="02010600030101010101" pitchFamily="2" charset="-122"/>
              </a:rPr>
              <a:t>．如图甲所示，在鼓面上撒上一些纸屑，轻敲鼓时看到纸屑上下跳动，这个现象说明发声的物体在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；比较甲、乙两次敲鼓的情况，两次鼓面上的纸屑跳动幅度不同，说明两次鼓发出声音的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音调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zh-CN" sz="2400" b="0" dirty="0">
                <a:ea typeface="宋体" panose="02010600030101010101" pitchFamily="2" charset="-122"/>
              </a:rPr>
              <a:t>音色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响度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 dirty="0">
                <a:ea typeface="宋体" panose="02010600030101010101" pitchFamily="2" charset="-122"/>
              </a:rPr>
              <a:t>不同．</a:t>
            </a:r>
            <a:endParaRPr lang="zh-CN" altLang="en-US" dirty="0"/>
          </a:p>
        </p:txBody>
      </p:sp>
      <p:pic>
        <p:nvPicPr>
          <p:cNvPr id="5" name="图片 -2147482524" descr="C:\Documents and Settings\Administrator\桌面\海南物理（沪科）@\AY419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122603" y="2601595"/>
            <a:ext cx="2928620" cy="19627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307388" y="4738370"/>
            <a:ext cx="31496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(BS</a:t>
            </a:r>
            <a:r>
              <a:rPr lang="zh-CN" b="0">
                <a:ea typeface="宋体" panose="02010600030101010101" pitchFamily="2" charset="-122"/>
              </a:rPr>
              <a:t>八上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P84</a:t>
            </a:r>
            <a:r>
              <a:rPr lang="zh-CN" b="0">
                <a:ea typeface="宋体" panose="02010600030101010101" pitchFamily="2" charset="-122"/>
              </a:rPr>
              <a:t>图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b="0">
                <a:ea typeface="宋体" panose="02010600030101010101" pitchFamily="2" charset="-122"/>
              </a:rPr>
              <a:t>－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16)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446848" y="3629660"/>
            <a:ext cx="9912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振动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446848" y="4708525"/>
            <a:ext cx="12788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响度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62038" y="1783080"/>
            <a:ext cx="726884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>
                <a:ea typeface="黑体" panose="02010609060101010101" pitchFamily="49" charset="-122"/>
              </a:rPr>
              <a:t>命题点：声音的传播与特性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sz="2400" b="0" dirty="0">
                <a:ea typeface="宋体" panose="02010600030101010101" pitchFamily="2" charset="-122"/>
              </a:rPr>
              <a:t>．如图所示，将正在响铃的音乐芯片放在玻璃罩中，逐渐抽出其中的空气，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声音逐渐变小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，这是在描述声音的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音调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zh-CN" sz="2400" b="0" dirty="0">
                <a:ea typeface="宋体" panose="02010600030101010101" pitchFamily="2" charset="-122"/>
              </a:rPr>
              <a:t>响度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音色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 dirty="0">
                <a:ea typeface="宋体" panose="02010600030101010101" pitchFamily="2" charset="-122"/>
              </a:rPr>
              <a:t>．当玻璃罩被抽成真空，将听不到铃声，这一现象表明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</a:t>
            </a:r>
            <a:r>
              <a:rPr lang="zh-CN" altLang="zh-CN" dirty="0" smtClean="0">
                <a:ea typeface="宋体" panose="02010600030101010101" pitchFamily="2" charset="-122"/>
              </a:rPr>
              <a:t> </a:t>
            </a:r>
            <a:r>
              <a:rPr lang="zh-CN" altLang="zh-CN" dirty="0">
                <a:ea typeface="宋体" panose="02010600030101010101" pitchFamily="2" charset="-122"/>
              </a:rPr>
              <a:t>．</a:t>
            </a:r>
            <a:endParaRPr lang="zh-CN" altLang="en-US" dirty="0"/>
          </a:p>
        </p:txBody>
      </p:sp>
      <p:pic>
        <p:nvPicPr>
          <p:cNvPr id="5" name="图片 -2147482523" descr="C:\Documents and Settings\Administrator\桌面\海南物理（沪科）@\AY219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780463" y="1916430"/>
            <a:ext cx="1854835" cy="24504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7937183" y="4479290"/>
            <a:ext cx="354139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>
              <a:lnSpc>
                <a:spcPct val="150000"/>
              </a:lnSpc>
            </a:pP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(HK</a:t>
            </a:r>
            <a:r>
              <a:rPr lang="zh-CN" b="0">
                <a:ea typeface="宋体" panose="02010600030101010101" pitchFamily="2" charset="-122"/>
              </a:rPr>
              <a:t>八年级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P36</a:t>
            </a:r>
            <a:r>
              <a:rPr lang="zh-CN" b="0">
                <a:ea typeface="宋体" panose="02010600030101010101" pitchFamily="2" charset="-122"/>
              </a:rPr>
              <a:t>图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b="0">
                <a:ea typeface="宋体" panose="02010600030101010101" pitchFamily="2" charset="-122"/>
              </a:rPr>
              <a:t>－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b="0">
                <a:ea typeface="宋体" panose="02010600030101010101" pitchFamily="2" charset="-122"/>
              </a:rPr>
              <a:t>；</a:t>
            </a:r>
            <a:endParaRPr lang="en-US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algn="ctr">
              <a:lnSpc>
                <a:spcPct val="150000"/>
              </a:lnSpc>
            </a:pP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BS</a:t>
            </a:r>
            <a:r>
              <a:rPr lang="zh-CN" b="0">
                <a:ea typeface="宋体" panose="02010600030101010101" pitchFamily="2" charset="-122"/>
              </a:rPr>
              <a:t>八上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P78</a:t>
            </a:r>
            <a:r>
              <a:rPr lang="zh-CN" b="0">
                <a:ea typeface="宋体" panose="02010600030101010101" pitchFamily="2" charset="-122"/>
              </a:rPr>
              <a:t>图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b="0">
                <a:ea typeface="宋体" panose="02010600030101010101" pitchFamily="2" charset="-122"/>
              </a:rPr>
              <a:t>－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b="0">
                <a:ea typeface="宋体" panose="02010600030101010101" pitchFamily="2" charset="-122"/>
              </a:rPr>
              <a:t>类似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368233" y="3557270"/>
            <a:ext cx="13379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响度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13168" y="4624070"/>
            <a:ext cx="24555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真空不能传声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172528" y="1575435"/>
            <a:ext cx="746315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>
                <a:ea typeface="黑体" panose="02010609060101010101" pitchFamily="49" charset="-122"/>
              </a:rPr>
              <a:t>命题点：声音的产生与特性、物理研究方法的应用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sz="2400" b="0" dirty="0">
                <a:ea typeface="宋体" panose="02010600030101010101" pitchFamily="2" charset="-122"/>
              </a:rPr>
              <a:t>．如图所示，将正在发声的音叉轻触系在细绳上</a:t>
            </a:r>
            <a:r>
              <a:rPr lang="zh-CN" sz="2400" b="0" dirty="0" smtClean="0">
                <a:ea typeface="宋体" panose="02010600030101010101" pitchFamily="2" charset="-122"/>
              </a:rPr>
              <a:t>的</a:t>
            </a:r>
            <a:endParaRPr lang="en-US" altLang="zh-CN" sz="2400" b="0" dirty="0" smtClean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 smtClean="0">
                <a:ea typeface="宋体" panose="02010600030101010101" pitchFamily="2" charset="-122"/>
              </a:rPr>
              <a:t>乒乓球</a:t>
            </a:r>
            <a:r>
              <a:rPr lang="zh-CN" sz="2400" b="0" dirty="0">
                <a:ea typeface="宋体" panose="02010600030101010101" pitchFamily="2" charset="-122"/>
              </a:rPr>
              <a:t>，乒乓球会被多次弹开，此现象说明发声</a:t>
            </a:r>
            <a:r>
              <a:rPr lang="zh-CN" sz="2400" b="0" dirty="0" smtClean="0">
                <a:ea typeface="宋体" panose="02010600030101010101" pitchFamily="2" charset="-122"/>
              </a:rPr>
              <a:t>的</a:t>
            </a:r>
            <a:endParaRPr lang="en-US" altLang="zh-CN" sz="2400" b="0" dirty="0" smtClean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 smtClean="0">
                <a:ea typeface="宋体" panose="02010600030101010101" pitchFamily="2" charset="-122"/>
              </a:rPr>
              <a:t>物体</a:t>
            </a:r>
            <a:r>
              <a:rPr lang="zh-CN" sz="2400" b="0" dirty="0">
                <a:ea typeface="宋体" panose="02010600030101010101" pitchFamily="2" charset="-122"/>
              </a:rPr>
              <a:t>在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；乒乓球被弹开得越远，说明</a:t>
            </a:r>
            <a:r>
              <a:rPr lang="zh-CN" sz="2400" b="0" dirty="0" smtClean="0">
                <a:ea typeface="宋体" panose="02010600030101010101" pitchFamily="2" charset="-122"/>
              </a:rPr>
              <a:t>声音</a:t>
            </a:r>
            <a:endParaRPr lang="en-US" altLang="zh-CN" sz="2400" b="0" dirty="0" smtClean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 smtClean="0">
                <a:ea typeface="宋体" panose="02010600030101010101" pitchFamily="2" charset="-122"/>
              </a:rPr>
              <a:t>的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 dirty="0">
                <a:ea typeface="宋体" panose="02010600030101010101" pitchFamily="2" charset="-122"/>
              </a:rPr>
              <a:t>填声音的特性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越大．实验中通过观察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</a:t>
            </a:r>
            <a:r>
              <a:rPr lang="zh-CN" sz="2400" b="0" dirty="0">
                <a:ea typeface="宋体" panose="02010600030101010101" pitchFamily="2" charset="-122"/>
              </a:rPr>
              <a:t>来判断音叉振动幅度的大小</a:t>
            </a:r>
            <a:r>
              <a:rPr lang="zh-CN" sz="2400" b="0" dirty="0" smtClean="0">
                <a:ea typeface="宋体" panose="02010600030101010101" pitchFamily="2" charset="-122"/>
              </a:rPr>
              <a:t>，</a:t>
            </a:r>
            <a:endParaRPr lang="en-US" altLang="zh-CN" sz="2400" b="0" dirty="0" smtClean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 smtClean="0">
                <a:ea typeface="宋体" panose="02010600030101010101" pitchFamily="2" charset="-122"/>
              </a:rPr>
              <a:t>这种</a:t>
            </a:r>
            <a:r>
              <a:rPr lang="zh-CN" sz="2400" b="0" dirty="0">
                <a:ea typeface="宋体" panose="02010600030101010101" pitchFamily="2" charset="-122"/>
              </a:rPr>
              <a:t>研究方法称为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 b="0" dirty="0">
                <a:ea typeface="宋体" panose="02010600030101010101" pitchFamily="2" charset="-122"/>
              </a:rPr>
              <a:t>法．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(2019</a:t>
            </a:r>
            <a:r>
              <a:rPr lang="zh-CN" sz="2400" b="0" dirty="0">
                <a:ea typeface="宋体" panose="02010600030101010101" pitchFamily="2" charset="-122"/>
              </a:rPr>
              <a:t>孝感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 dirty="0">
                <a:ea typeface="宋体" panose="02010600030101010101" pitchFamily="2" charset="-122"/>
              </a:rPr>
              <a:t>题改编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dirty="0"/>
          </a:p>
        </p:txBody>
      </p:sp>
      <p:pic>
        <p:nvPicPr>
          <p:cNvPr id="7" name="图片 -2147482522" descr="C:\Documents and Settings\Administrator\桌面\海南物理（沪科）@\AY220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635683" y="1822450"/>
            <a:ext cx="2267585" cy="29006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635683" y="5081905"/>
            <a:ext cx="28625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(HK</a:t>
            </a:r>
            <a:r>
              <a:rPr lang="zh-CN" b="0">
                <a:ea typeface="宋体" panose="02010600030101010101" pitchFamily="2" charset="-122"/>
              </a:rPr>
              <a:t>八年级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P39</a:t>
            </a:r>
            <a:r>
              <a:rPr lang="zh-CN" b="0">
                <a:ea typeface="宋体" panose="02010600030101010101" pitchFamily="2" charset="-122"/>
              </a:rPr>
              <a:t>图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b="0">
                <a:ea typeface="宋体" panose="02010600030101010101" pitchFamily="2" charset="-122"/>
              </a:rPr>
              <a:t>－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13)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413705" y="3329940"/>
            <a:ext cx="9461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振动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1763088" y="3859783"/>
            <a:ext cx="13087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响度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186180" y="443642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乒乓球被弹开的远近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780324" y="5010150"/>
            <a:ext cx="15957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转换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314768" y="1099820"/>
            <a:ext cx="956183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>
                <a:ea typeface="黑体" panose="02010609060101010101" pitchFamily="49" charset="-122"/>
              </a:rPr>
              <a:t>命题点：噪声的控制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sz="2400" b="0" dirty="0">
                <a:ea typeface="宋体" panose="02010600030101010101" pitchFamily="2" charset="-122"/>
              </a:rPr>
              <a:t>．图甲摩托车上安装消声器是在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减弱噪声；图乙道路边噪声隔音墙是</a:t>
            </a:r>
            <a:r>
              <a:rPr lang="zh-CN" sz="2400" b="0" dirty="0" smtClean="0">
                <a:ea typeface="宋体" panose="02010600030101010101" pitchFamily="2" charset="-122"/>
              </a:rPr>
              <a:t>在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 b="0" dirty="0" smtClean="0">
                <a:ea typeface="宋体" panose="02010600030101010101" pitchFamily="2" charset="-122"/>
              </a:rPr>
              <a:t>减弱</a:t>
            </a:r>
            <a:r>
              <a:rPr lang="zh-CN" sz="2400" b="0" dirty="0">
                <a:ea typeface="宋体" panose="02010600030101010101" pitchFamily="2" charset="-122"/>
              </a:rPr>
              <a:t>噪声；图丙运动员戴上防噪声耳罩是在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zh-CN" sz="2400" b="0" dirty="0">
                <a:ea typeface="宋体" panose="02010600030101010101" pitchFamily="2" charset="-122"/>
              </a:rPr>
              <a:t>减弱噪声．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(2019</a:t>
            </a:r>
            <a:r>
              <a:rPr lang="zh-CN" sz="2400" b="0" dirty="0">
                <a:ea typeface="宋体" panose="02010600030101010101" pitchFamily="2" charset="-122"/>
              </a:rPr>
              <a:t>柳州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 dirty="0">
                <a:ea typeface="宋体" panose="02010600030101010101" pitchFamily="2" charset="-122"/>
              </a:rPr>
              <a:t>题改编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dirty="0"/>
          </a:p>
        </p:txBody>
      </p:sp>
      <p:pic>
        <p:nvPicPr>
          <p:cNvPr id="6" name="图片 -2147482521" descr="C:\Documents and Settings\Administrator\桌面\海南物理（沪科）@\AY223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3260408" y="3809365"/>
            <a:ext cx="5671820" cy="16586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687570" y="567372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(BS</a:t>
            </a:r>
            <a:r>
              <a:rPr lang="zh-CN" b="0">
                <a:ea typeface="宋体" panose="02010600030101010101" pitchFamily="2" charset="-122"/>
              </a:rPr>
              <a:t>八上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P90</a:t>
            </a:r>
            <a:r>
              <a:rPr lang="zh-CN" b="0">
                <a:ea typeface="宋体" panose="02010600030101010101" pitchFamily="2" charset="-122"/>
              </a:rPr>
              <a:t>图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b="0">
                <a:ea typeface="宋体" panose="02010600030101010101" pitchFamily="2" charset="-122"/>
              </a:rPr>
              <a:t>－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23)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953443" y="1781175"/>
            <a:ext cx="20935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声源处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71823" y="2276872"/>
            <a:ext cx="19272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传播过程中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383988" y="2852936"/>
            <a:ext cx="2047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人耳处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345247" y="2194560"/>
            <a:ext cx="6191577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>
                <a:ea typeface="黑体" panose="02010609060101010101" pitchFamily="49" charset="-122"/>
              </a:rPr>
              <a:t>命题点：声音的利用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8. </a:t>
            </a:r>
            <a:r>
              <a:rPr lang="zh-CN" sz="2400" b="0" dirty="0">
                <a:ea typeface="宋体" panose="02010600030101010101" pitchFamily="2" charset="-122"/>
              </a:rPr>
              <a:t>如图所示，医生利用的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 b="0" dirty="0">
                <a:ea typeface="宋体" panose="02010600030101010101" pitchFamily="2" charset="-122"/>
              </a:rPr>
              <a:t>超是通过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endParaRPr lang="en-US" sz="2400" b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超声波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次声波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 dirty="0">
                <a:ea typeface="宋体" panose="02010600030101010101" pitchFamily="2" charset="-122"/>
              </a:rPr>
              <a:t>来查看胎儿的发育情况，这是利用了声音能够</a:t>
            </a:r>
            <a:r>
              <a:rPr lang="zh-CN" sz="2400" b="0" dirty="0" smtClean="0">
                <a:ea typeface="宋体" panose="02010600030101010101" pitchFamily="2" charset="-122"/>
              </a:rPr>
              <a:t>传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  </a:t>
            </a:r>
            <a:r>
              <a:rPr lang="zh-CN" sz="2400" b="0" dirty="0" smtClean="0">
                <a:ea typeface="宋体" panose="02010600030101010101" pitchFamily="2" charset="-122"/>
              </a:rPr>
              <a:t>．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(2019</a:t>
            </a:r>
            <a:r>
              <a:rPr lang="zh-CN" sz="2400" b="0" dirty="0">
                <a:ea typeface="宋体" panose="02010600030101010101" pitchFamily="2" charset="-122"/>
              </a:rPr>
              <a:t>辽阳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15</a:t>
            </a:r>
            <a:r>
              <a:rPr lang="zh-CN" sz="2400" b="0" dirty="0">
                <a:ea typeface="宋体" panose="02010600030101010101" pitchFamily="2" charset="-122"/>
              </a:rPr>
              <a:t>题改编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dirty="0"/>
          </a:p>
        </p:txBody>
      </p:sp>
      <p:pic>
        <p:nvPicPr>
          <p:cNvPr id="5" name="图片 -2147482520" descr="C:\Documents and Settings\Administrator\桌面\海南物理（沪科）@\AY222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108915" y="2636520"/>
            <a:ext cx="2668270" cy="18713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164513" y="4796646"/>
            <a:ext cx="26968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(HK</a:t>
            </a:r>
            <a:r>
              <a:rPr lang="zh-CN" b="0">
                <a:ea typeface="宋体" panose="02010600030101010101" pitchFamily="2" charset="-122"/>
              </a:rPr>
              <a:t>八年级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P48</a:t>
            </a:r>
            <a:r>
              <a:rPr lang="zh-CN" b="0">
                <a:ea typeface="宋体" panose="02010600030101010101" pitchFamily="2" charset="-122"/>
              </a:rPr>
              <a:t>图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b="0">
                <a:ea typeface="宋体" panose="02010600030101010101" pitchFamily="2" charset="-122"/>
              </a:rPr>
              <a:t>－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26)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240681" y="2851418"/>
            <a:ext cx="15760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超声波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5448593" y="3975219"/>
            <a:ext cx="916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信息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29017" y="1383030"/>
            <a:ext cx="1003670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3. (2015</a:t>
            </a:r>
            <a:r>
              <a:rPr lang="zh-CN" sz="2400" b="0" dirty="0">
                <a:ea typeface="宋体" panose="02010600030101010101" pitchFamily="2" charset="-122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0" dirty="0">
                <a:ea typeface="宋体" panose="02010600030101010101" pitchFamily="2" charset="-122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 dirty="0">
                <a:ea typeface="宋体" panose="02010600030101010101" pitchFamily="2" charset="-122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小华时轻时重地敲击鼓面，这样做主要是改变鼓声</a:t>
            </a:r>
            <a:r>
              <a:rPr lang="zh-CN" sz="2400" b="0" dirty="0" smtClean="0">
                <a:ea typeface="宋体" panose="02010600030101010101" pitchFamily="2" charset="-122"/>
              </a:rPr>
              <a:t>的</a:t>
            </a:r>
            <a:endParaRPr lang="en-US" altLang="zh-CN" sz="2400" b="0" dirty="0" smtClean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                                                                        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　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 b="0" dirty="0">
                <a:ea typeface="宋体" panose="02010600030101010101" pitchFamily="2" charset="-122"/>
              </a:rPr>
              <a:t>响度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 b="0" dirty="0">
                <a:ea typeface="宋体" panose="02010600030101010101" pitchFamily="2" charset="-122"/>
              </a:rPr>
              <a:t>音调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 b="0" dirty="0">
                <a:ea typeface="宋体" panose="02010600030101010101" pitchFamily="2" charset="-122"/>
              </a:rPr>
              <a:t>音色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 b="0" dirty="0">
                <a:ea typeface="宋体" panose="02010600030101010101" pitchFamily="2" charset="-122"/>
              </a:rPr>
              <a:t>速度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4. (2012</a:t>
            </a:r>
            <a:r>
              <a:rPr lang="zh-CN" sz="2400" b="0" dirty="0">
                <a:ea typeface="宋体" panose="02010600030101010101" pitchFamily="2" charset="-122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zh-CN" sz="2400" b="0" dirty="0">
                <a:ea typeface="宋体" panose="02010600030101010101" pitchFamily="2" charset="-122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 dirty="0">
                <a:ea typeface="宋体" panose="02010600030101010101" pitchFamily="2" charset="-122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老牛叫声和蚊子叫声相比，老牛叫声的响度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大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小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 dirty="0">
                <a:ea typeface="宋体" panose="02010600030101010101" pitchFamily="2" charset="-122"/>
              </a:rPr>
              <a:t>，音调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低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 dirty="0">
                <a:ea typeface="宋体" panose="02010600030101010101" pitchFamily="2" charset="-122"/>
              </a:rPr>
              <a:t>．</a:t>
            </a:r>
            <a:endParaRPr lang="zh-CN" altLang="en-US" dirty="0"/>
          </a:p>
        </p:txBody>
      </p:sp>
      <p:pic>
        <p:nvPicPr>
          <p:cNvPr id="6" name="图片 -2147482537" descr="C:\Documents and Settings\Administrator\桌面\海南物理（沪科）@\AY214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350443" y="2353176"/>
            <a:ext cx="2521585" cy="17951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489779" y="425958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b="0">
                <a:ea typeface="宋体" panose="02010600030101010101" pitchFamily="2" charset="-122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b="0">
                <a:ea typeface="宋体" panose="02010600030101010101" pitchFamily="2" charset="-122"/>
              </a:rPr>
              <a:t>题图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273635" y="2060615"/>
            <a:ext cx="8807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9481547" y="4768066"/>
            <a:ext cx="16408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648899" y="5358446"/>
            <a:ext cx="8108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低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295508" y="1659290"/>
            <a:ext cx="2295295" cy="475615"/>
            <a:chOff x="1698" y="7133"/>
            <a:chExt cx="3615" cy="749"/>
          </a:xfrm>
        </p:grpSpPr>
        <p:pic>
          <p:nvPicPr>
            <p:cNvPr id="9" name="图片 8" descr="方框小标4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5" y="7133"/>
              <a:ext cx="3269" cy="725"/>
            </a:xfrm>
            <a:prstGeom prst="rect">
              <a:avLst/>
            </a:prstGeom>
          </p:spPr>
        </p:pic>
        <p:sp>
          <p:nvSpPr>
            <p:cNvPr id="13" name="文本框 11"/>
            <p:cNvSpPr txBox="1"/>
            <p:nvPr/>
          </p:nvSpPr>
          <p:spPr>
            <a:xfrm>
              <a:off x="1698" y="7157"/>
              <a:ext cx="361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1700" dirty="0" smtClean="0">
                  <a:solidFill>
                    <a:srgbClr val="00923F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考</a:t>
              </a:r>
              <a:r>
                <a:rPr lang="zh-CN" altLang="en-US" sz="2400" b="1" spc="1700" dirty="0">
                  <a:solidFill>
                    <a:srgbClr val="00923F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向拓展</a:t>
              </a:r>
              <a:endParaRPr lang="zh-CN" altLang="en-US" sz="2400" b="1" spc="1700" dirty="0">
                <a:solidFill>
                  <a:srgbClr val="00923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110298" y="2245360"/>
            <a:ext cx="95319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zh-CN" sz="2400" b="0" dirty="0">
                <a:ea typeface="宋体" panose="02010600030101010101" pitchFamily="2" charset="-122"/>
              </a:rPr>
              <a:t>同学们在班级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QQ</a:t>
            </a:r>
            <a:r>
              <a:rPr lang="zh-CN" sz="2400" b="0" dirty="0">
                <a:ea typeface="宋体" panose="02010600030101010101" pitchFamily="2" charset="-122"/>
              </a:rPr>
              <a:t>群里用语音留言时，很容易从语音中辨别是哪位同学，这主要是根据声音的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　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 b="0" dirty="0">
                <a:ea typeface="宋体" panose="02010600030101010101" pitchFamily="2" charset="-122"/>
              </a:rPr>
              <a:t>音调　　                                            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 b="0" dirty="0">
                <a:ea typeface="宋体" panose="02010600030101010101" pitchFamily="2" charset="-122"/>
              </a:rPr>
              <a:t>音色　　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 b="0" dirty="0">
                <a:ea typeface="宋体" panose="02010600030101010101" pitchFamily="2" charset="-122"/>
              </a:rPr>
              <a:t>响度　　                                            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 b="0" dirty="0">
                <a:ea typeface="宋体" panose="02010600030101010101" pitchFamily="2" charset="-122"/>
              </a:rPr>
              <a:t>频率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4800015" y="2954020"/>
            <a:ext cx="9315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72198" y="1400175"/>
            <a:ext cx="10764520" cy="737235"/>
            <a:chOff x="1156" y="3019"/>
            <a:chExt cx="16952" cy="1161"/>
          </a:xfrm>
        </p:grpSpPr>
        <p:pic>
          <p:nvPicPr>
            <p:cNvPr id="24" name="图片 23" descr="带序号考点标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56" y="3233"/>
              <a:ext cx="3346" cy="903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1550" y="3019"/>
              <a:ext cx="16558" cy="1161"/>
              <a:chOff x="1324" y="1663"/>
              <a:chExt cx="16558" cy="1161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1324" y="1897"/>
                <a:ext cx="2771" cy="853"/>
                <a:chOff x="2487" y="360"/>
                <a:chExt cx="2091" cy="853"/>
              </a:xfrm>
            </p:grpSpPr>
            <p:sp>
              <p:nvSpPr>
                <p:cNvPr id="50" name="文本框 49"/>
                <p:cNvSpPr txBox="1"/>
                <p:nvPr/>
              </p:nvSpPr>
              <p:spPr>
                <a:xfrm>
                  <a:off x="2487" y="391"/>
                  <a:ext cx="178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1" name="文本框 50"/>
                <p:cNvSpPr txBox="1"/>
                <p:nvPr/>
              </p:nvSpPr>
              <p:spPr>
                <a:xfrm>
                  <a:off x="4181" y="360"/>
                  <a:ext cx="39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2" name="文本框 51"/>
              <p:cNvSpPr txBox="1"/>
              <p:nvPr/>
            </p:nvSpPr>
            <p:spPr>
              <a:xfrm>
                <a:off x="4505" y="1663"/>
                <a:ext cx="13377" cy="1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sz="2800" dirty="0">
                    <a:latin typeface="黑体" panose="02010609060101010101" pitchFamily="49" charset="-122"/>
                    <a:ea typeface="黑体" panose="02010609060101010101" pitchFamily="49" charset="-122"/>
                    <a:cs typeface="+mn-ea"/>
                  </a:rPr>
                  <a:t>噪声的防治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(2017.5D、2014.2)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962978" y="2303145"/>
            <a:ext cx="999490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6. (2014</a:t>
            </a:r>
            <a:r>
              <a:rPr lang="zh-CN" sz="2400" b="0" dirty="0">
                <a:ea typeface="宋体" panose="02010600030101010101" pitchFamily="2" charset="-122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0" dirty="0">
                <a:ea typeface="宋体" panose="02010600030101010101" pitchFamily="2" charset="-122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 dirty="0">
                <a:ea typeface="宋体" panose="02010600030101010101" pitchFamily="2" charset="-122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中考期间跳广场舞的阿姨为了减弱噪声，自觉把音响的音量调小，这种控制噪声的途径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　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 b="0" dirty="0">
                <a:ea typeface="宋体" panose="02010600030101010101" pitchFamily="2" charset="-122"/>
              </a:rPr>
              <a:t>在声源处  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 b="0" dirty="0">
                <a:ea typeface="宋体" panose="02010600030101010101" pitchFamily="2" charset="-122"/>
              </a:rPr>
              <a:t>在传播过程中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 b="0" dirty="0">
                <a:ea typeface="宋体" panose="02010600030101010101" pitchFamily="2" charset="-122"/>
              </a:rPr>
              <a:t>在人耳处  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 b="0" dirty="0">
                <a:ea typeface="宋体" panose="02010600030101010101" pitchFamily="2" charset="-122"/>
              </a:rPr>
              <a:t>在声源和人耳处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5540058" y="2967360"/>
            <a:ext cx="9315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13423" y="826135"/>
            <a:ext cx="10764520" cy="1291590"/>
            <a:chOff x="1156" y="3019"/>
            <a:chExt cx="16952" cy="2034"/>
          </a:xfrm>
        </p:grpSpPr>
        <p:pic>
          <p:nvPicPr>
            <p:cNvPr id="24" name="图片 23" descr="带序号考点标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56" y="3233"/>
              <a:ext cx="3346" cy="903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1550" y="3019"/>
              <a:ext cx="16558" cy="2034"/>
              <a:chOff x="1324" y="1663"/>
              <a:chExt cx="16558" cy="2034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1324" y="1897"/>
                <a:ext cx="2771" cy="853"/>
                <a:chOff x="2487" y="360"/>
                <a:chExt cx="2091" cy="853"/>
              </a:xfrm>
            </p:grpSpPr>
            <p:sp>
              <p:nvSpPr>
                <p:cNvPr id="50" name="文本框 49"/>
                <p:cNvSpPr txBox="1"/>
                <p:nvPr/>
              </p:nvSpPr>
              <p:spPr>
                <a:xfrm>
                  <a:off x="2487" y="391"/>
                  <a:ext cx="178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1" name="文本框 50"/>
                <p:cNvSpPr txBox="1"/>
                <p:nvPr/>
              </p:nvSpPr>
              <p:spPr>
                <a:xfrm>
                  <a:off x="4181" y="360"/>
                  <a:ext cx="39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2" name="文本框 51"/>
              <p:cNvSpPr txBox="1"/>
              <p:nvPr/>
            </p:nvSpPr>
            <p:spPr>
              <a:xfrm>
                <a:off x="4505" y="1663"/>
                <a:ext cx="13377" cy="20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sz="2800" dirty="0">
                    <a:latin typeface="黑体" panose="02010609060101010101" pitchFamily="49" charset="-122"/>
                    <a:ea typeface="黑体" panose="02010609060101010101" pitchFamily="49" charset="-122"/>
                    <a:cs typeface="+mn-ea"/>
                  </a:rPr>
                  <a:t>声的利用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(10</a:t>
                </a:r>
                <a:r>
                  <a:rPr sz="2400" dirty="0">
                    <a:latin typeface="+mn-ea"/>
                    <a:cs typeface="Times New Roman" panose="02020603050405020304" pitchFamily="18" charset="0"/>
                  </a:rPr>
                  <a:t>年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r>
                  <a:rPr sz="2400" dirty="0">
                    <a:latin typeface="+mn-ea"/>
                    <a:cs typeface="Times New Roman" panose="02020603050405020304" pitchFamily="18" charset="0"/>
                  </a:rPr>
                  <a:t>考：仅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2013</a:t>
                </a:r>
                <a:r>
                  <a:rPr sz="2400" dirty="0">
                    <a:latin typeface="+mn-ea"/>
                    <a:cs typeface="Times New Roman" panose="02020603050405020304" pitchFamily="18" charset="0"/>
                  </a:rPr>
                  <a:t>年单独考查，多与声学其他知识结合考查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964248" y="2015490"/>
            <a:ext cx="1037145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7. (2013</a:t>
            </a:r>
            <a:r>
              <a:rPr lang="zh-CN" sz="2400" b="0" dirty="0">
                <a:ea typeface="宋体" panose="02010600030101010101" pitchFamily="2" charset="-122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 dirty="0">
                <a:ea typeface="宋体" panose="02010600030101010101" pitchFamily="2" charset="-122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 dirty="0">
                <a:ea typeface="宋体" panose="02010600030101010101" pitchFamily="2" charset="-122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下列仪器或设备工作时，利用声来传递能量的</a:t>
            </a:r>
            <a:r>
              <a:rPr lang="zh-CN" sz="2400" b="0" dirty="0" smtClean="0">
                <a:ea typeface="宋体" panose="02010600030101010101" pitchFamily="2" charset="-122"/>
              </a:rPr>
              <a:t>是</a:t>
            </a:r>
            <a:r>
              <a:rPr lang="en-US" altLang="zh-CN" sz="2400" b="0" dirty="0" smtClean="0">
                <a:ea typeface="宋体" panose="02010600030101010101" pitchFamily="2" charset="-122"/>
              </a:rPr>
              <a:t>       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　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 b="0" dirty="0">
                <a:ea typeface="宋体" panose="02010600030101010101" pitchFamily="2" charset="-122"/>
              </a:rPr>
              <a:t>声呐探测鱼群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 b="0" dirty="0">
                <a:ea typeface="宋体" panose="02010600030101010101" pitchFamily="2" charset="-122"/>
              </a:rPr>
              <a:t>超声波加湿器把自来水打碎成雾状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 b="0" dirty="0">
                <a:ea typeface="宋体" panose="02010600030101010101" pitchFamily="2" charset="-122"/>
              </a:rPr>
              <a:t>彩超检查胎儿的发育情况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 b="0" dirty="0">
                <a:ea typeface="宋体" panose="02010600030101010101" pitchFamily="2" charset="-122"/>
              </a:rPr>
              <a:t>超声波探伤仪检查金属内部结构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8. (2016</a:t>
            </a:r>
            <a:r>
              <a:rPr lang="zh-CN" sz="2400" b="0" dirty="0">
                <a:ea typeface="宋体" panose="02010600030101010101" pitchFamily="2" charset="-122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  <a:r>
              <a:rPr lang="zh-CN" sz="2400" b="0" dirty="0">
                <a:ea typeface="宋体" panose="02010600030101010101" pitchFamily="2" charset="-122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 dirty="0">
                <a:ea typeface="宋体" panose="02010600030101010101" pitchFamily="2" charset="-122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汽车上常安装一些设备来传递信息，如倒车雷达利用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来传递信息，而汽车导航仪则利用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与卫星联系来传递信息，以确定汽车所处的位置．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均选填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电磁波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超声波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10510743" y="2132856"/>
            <a:ext cx="9315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175703" y="5447030"/>
            <a:ext cx="17913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超声波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964998" y="5447030"/>
            <a:ext cx="19875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电磁波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295508" y="2233330"/>
            <a:ext cx="2295295" cy="475615"/>
            <a:chOff x="1698" y="7133"/>
            <a:chExt cx="3615" cy="749"/>
          </a:xfrm>
        </p:grpSpPr>
        <p:pic>
          <p:nvPicPr>
            <p:cNvPr id="9" name="图片 8" descr="方框小标4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5" y="7133"/>
              <a:ext cx="3269" cy="725"/>
            </a:xfrm>
            <a:prstGeom prst="rect">
              <a:avLst/>
            </a:prstGeom>
          </p:spPr>
        </p:pic>
        <p:sp>
          <p:nvSpPr>
            <p:cNvPr id="13" name="文本框 11"/>
            <p:cNvSpPr txBox="1"/>
            <p:nvPr/>
          </p:nvSpPr>
          <p:spPr>
            <a:xfrm>
              <a:off x="1698" y="7157"/>
              <a:ext cx="361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1700" dirty="0" smtClean="0">
                  <a:solidFill>
                    <a:srgbClr val="00923F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考</a:t>
              </a:r>
              <a:r>
                <a:rPr lang="zh-CN" altLang="en-US" sz="2400" b="1" spc="1700" dirty="0">
                  <a:solidFill>
                    <a:srgbClr val="00923F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向拓展</a:t>
              </a:r>
              <a:endParaRPr lang="zh-CN" altLang="en-US" sz="2400" b="1" spc="1700" dirty="0">
                <a:solidFill>
                  <a:srgbClr val="00923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130618" y="2866390"/>
            <a:ext cx="9934346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9. </a:t>
            </a:r>
            <a:r>
              <a:rPr lang="zh-CN" sz="2400" b="0" dirty="0">
                <a:ea typeface="宋体" panose="02010600030101010101" pitchFamily="2" charset="-122"/>
              </a:rPr>
              <a:t>在中考的考场上，随着铃声的响起，同学们开始了紧张的考试，这说明声音可以传递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；在英语听力考试中，当播放音量稍大时，同学们普遍会感到耳朵有点不舒服，这主要是因为声音可以</a:t>
            </a:r>
            <a:r>
              <a:rPr lang="zh-CN" sz="2400" b="0" dirty="0" smtClean="0">
                <a:ea typeface="宋体" panose="02010600030101010101" pitchFamily="2" charset="-122"/>
              </a:rPr>
              <a:t>传递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zh-CN" sz="2400" b="0" dirty="0">
                <a:ea typeface="宋体" panose="02010600030101010101" pitchFamily="2" charset="-122"/>
              </a:rPr>
              <a:t>．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3504124" y="3559492"/>
            <a:ext cx="1308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信息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9664412" y="4091622"/>
            <a:ext cx="11125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能量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72198" y="1256665"/>
            <a:ext cx="10764520" cy="737235"/>
            <a:chOff x="1156" y="3019"/>
            <a:chExt cx="16952" cy="1161"/>
          </a:xfrm>
        </p:grpSpPr>
        <p:pic>
          <p:nvPicPr>
            <p:cNvPr id="24" name="图片 23" descr="带序号考点标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56" y="3233"/>
              <a:ext cx="3346" cy="903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1550" y="3019"/>
              <a:ext cx="16558" cy="1161"/>
              <a:chOff x="1324" y="1663"/>
              <a:chExt cx="16558" cy="1161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1324" y="1897"/>
                <a:ext cx="2771" cy="853"/>
                <a:chOff x="2487" y="360"/>
                <a:chExt cx="2091" cy="853"/>
              </a:xfrm>
            </p:grpSpPr>
            <p:sp>
              <p:nvSpPr>
                <p:cNvPr id="50" name="文本框 49"/>
                <p:cNvSpPr txBox="1"/>
                <p:nvPr/>
              </p:nvSpPr>
              <p:spPr>
                <a:xfrm>
                  <a:off x="2487" y="391"/>
                  <a:ext cx="178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1" name="文本框 50"/>
                <p:cNvSpPr txBox="1"/>
                <p:nvPr/>
              </p:nvSpPr>
              <p:spPr>
                <a:xfrm>
                  <a:off x="4181" y="360"/>
                  <a:ext cx="39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2" name="文本框 51"/>
              <p:cNvSpPr txBox="1"/>
              <p:nvPr/>
            </p:nvSpPr>
            <p:spPr>
              <a:xfrm>
                <a:off x="4505" y="1663"/>
                <a:ext cx="13377" cy="1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sz="2800" dirty="0">
                    <a:latin typeface="黑体" panose="02010609060101010101" pitchFamily="49" charset="-122"/>
                    <a:ea typeface="黑体" panose="02010609060101010101" pitchFamily="49" charset="-122"/>
                    <a:cs typeface="+mn-ea"/>
                  </a:rPr>
                  <a:t>声现象综合题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(2018.4、2017.5、2010.16)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964248" y="2016125"/>
            <a:ext cx="1013079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10. (2018</a:t>
            </a:r>
            <a:r>
              <a:rPr lang="zh-CN" sz="2400" b="0" dirty="0">
                <a:ea typeface="宋体" panose="02010600030101010101" pitchFamily="2" charset="-122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 dirty="0">
                <a:ea typeface="宋体" panose="02010600030101010101" pitchFamily="2" charset="-122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 dirty="0">
                <a:ea typeface="宋体" panose="02010600030101010101" pitchFamily="2" charset="-122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端午节期间，我省多地举行了赛龙舟活动，比赛中队员们喊着号子，和着鼓点，有节奏地同时用力向前划桨，场面非常热闹．下列有关声现象说法正确的是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　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 b="0" dirty="0">
                <a:ea typeface="宋体" panose="02010600030101010101" pitchFamily="2" charset="-122"/>
              </a:rPr>
              <a:t>鼓声是由鼓面振动产生的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 b="0" dirty="0">
                <a:ea typeface="宋体" panose="02010600030101010101" pitchFamily="2" charset="-122"/>
              </a:rPr>
              <a:t>鼓声在空气中的传播速度最大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 b="0" dirty="0">
                <a:ea typeface="宋体" panose="02010600030101010101" pitchFamily="2" charset="-122"/>
              </a:rPr>
              <a:t>鼓声属于超声波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 b="0" dirty="0">
                <a:ea typeface="宋体" panose="02010600030101010101" pitchFamily="2" charset="-122"/>
              </a:rPr>
              <a:t>岸上观众是通过音调分辨出鼓声和号子声的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4872023" y="3283719"/>
            <a:ext cx="14890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 b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 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248093" y="1861820"/>
            <a:ext cx="9816618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11. (2017</a:t>
            </a:r>
            <a:r>
              <a:rPr lang="zh-CN" sz="2400" b="0" dirty="0">
                <a:ea typeface="宋体" panose="02010600030101010101" pitchFamily="2" charset="-122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sz="2400" b="0" dirty="0">
                <a:ea typeface="宋体" panose="02010600030101010101" pitchFamily="2" charset="-122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 dirty="0">
                <a:ea typeface="宋体" panose="02010600030101010101" pitchFamily="2" charset="-122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为了同学们顺利进行中考，考务工作非常细致．用物理知识解释相关做法，正确的</a:t>
            </a:r>
            <a:r>
              <a:rPr lang="zh-CN" sz="2400" b="0" dirty="0" smtClean="0">
                <a:ea typeface="宋体" panose="02010600030101010101" pitchFamily="2" charset="-122"/>
              </a:rPr>
              <a:t>是</a:t>
            </a:r>
            <a:r>
              <a:rPr lang="en-US" altLang="zh-CN" sz="2400" b="0" dirty="0" smtClean="0">
                <a:ea typeface="宋体" panose="02010600030101010101" pitchFamily="2" charset="-122"/>
              </a:rPr>
              <a:t>  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　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 b="0" dirty="0">
                <a:ea typeface="宋体" panose="02010600030101010101" pitchFamily="2" charset="-122"/>
              </a:rPr>
              <a:t>用广播指令，说明声音的传播不需要介质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 b="0" dirty="0">
                <a:ea typeface="宋体" panose="02010600030101010101" pitchFamily="2" charset="-122"/>
              </a:rPr>
              <a:t>调节广播音量，是调节音调的高低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 b="0" dirty="0">
                <a:ea typeface="宋体" panose="02010600030101010101" pitchFamily="2" charset="-122"/>
              </a:rPr>
              <a:t>用广播指令，说明声音可以传递信息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 b="0" dirty="0">
                <a:ea typeface="宋体" panose="02010600030101010101" pitchFamily="2" charset="-122"/>
              </a:rPr>
              <a:t>禁止喧哗，是在传播途径中控制噪声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5991488" y="2562880"/>
            <a:ext cx="17608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BEAUTIFY_FLAG" val="#wm#"/>
  <p:tag name="KSO_WM_TEMPLATE_CATEGORY" val="preset"/>
  <p:tag name="KSO_WM_TEMPLATE_INDEX" val="1"/>
</p:tagLst>
</file>

<file path=ppt/tags/tag6.xml><?xml version="1.0" encoding="utf-8"?>
<p:tagLst xmlns:p="http://schemas.openxmlformats.org/presentationml/2006/main">
  <p:tag name="KSO_WM_UNIT_TABLE_BEAUTIFY" val="smartTable{d2a816ab-a3d5-430c-a394-10dc71607760}"/>
</p:tagLst>
</file>

<file path=ppt/tags/tag7.xml><?xml version="1.0" encoding="utf-8"?>
<p:tagLst xmlns:p="http://schemas.openxmlformats.org/presentationml/2006/main">
  <p:tag name="KSO_WM_UNIT_TABLE_BEAUTIFY" val="smartTable{d2a816ab-a3d5-430c-a394-10dc71607760}"/>
</p:tagLst>
</file>

<file path=ppt/tags/tag8.xml><?xml version="1.0" encoding="utf-8"?>
<p:tagLst xmlns:p="http://schemas.openxmlformats.org/presentationml/2006/main">
  <p:tag name="KSO_WM_UNIT_TABLE_BEAUTIFY" val="smartTable{d2a816ab-a3d5-430c-a394-10dc71607760}"/>
</p:tagLst>
</file>

<file path=ppt/tags/tag9.xml><?xml version="1.0" encoding="utf-8"?>
<p:tagLst xmlns:p="http://schemas.openxmlformats.org/presentationml/2006/main">
  <p:tag name="KSO_WM_UNIT_TABLE_BEAUTIFY" val="smartTable{5f966921-1ed2-4a9f-85e9-3e1cb2ddf0bc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5098</Words>
  <Application>WPS 演示</Application>
  <PresentationFormat>宽屏</PresentationFormat>
  <Paragraphs>468</Paragraphs>
  <Slides>26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黑体</vt:lpstr>
      <vt:lpstr>Times New Roman</vt:lpstr>
      <vt:lpstr>Tahoma</vt:lpstr>
      <vt:lpstr>Calibri</vt:lpstr>
      <vt:lpstr>Office 主题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2020-01-12T11:24:39Z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