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4" r:id="rId9"/>
    <p:sldId id="286" r:id="rId10"/>
    <p:sldId id="268" r:id="rId11"/>
    <p:sldId id="270" r:id="rId12"/>
    <p:sldId id="266" r:id="rId13"/>
    <p:sldId id="267" r:id="rId14"/>
    <p:sldId id="265" r:id="rId15"/>
    <p:sldId id="269" r:id="rId16"/>
    <p:sldId id="271" r:id="rId17"/>
    <p:sldId id="273" r:id="rId18"/>
    <p:sldId id="274" r:id="rId19"/>
    <p:sldId id="275" r:id="rId20"/>
    <p:sldId id="283" r:id="rId21"/>
    <p:sldId id="284" r:id="rId22"/>
    <p:sldId id="272" r:id="rId23"/>
  </p:sldIdLst>
  <p:sldSz cx="9144000" cy="5143500" type="screen16x9"/>
  <p:notesSz cx="6858000" cy="9144000"/>
  <p:custDataLst>
    <p:tags r:id="rId2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k" initials="n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9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41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19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315A57-4F2E-4946-A23B-8F1D9622EECF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E36415-A95B-4A48-BA55-C8EAD2D23EE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image" Target="../media/image2.jpe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图形"/>
          <p:cNvGrpSpPr/>
          <p:nvPr userDrawn="1"/>
        </p:nvGrpSpPr>
        <p:grpSpPr>
          <a:xfrm flipV="1">
            <a:off x="6991306" y="3641103"/>
            <a:ext cx="2152694" cy="1502397"/>
            <a:chOff x="10951" y="0"/>
            <a:chExt cx="8248" cy="5756"/>
          </a:xfrm>
        </p:grpSpPr>
        <p:sp>
          <p:nvSpPr>
            <p:cNvPr id="8" name="图形"/>
            <p:cNvSpPr/>
            <p:nvPr>
              <p:custDataLst>
                <p:tags r:id="rId4"/>
              </p:custDataLst>
            </p:nvPr>
          </p:nvSpPr>
          <p:spPr bwMode="auto">
            <a:xfrm>
              <a:off x="10951" y="0"/>
              <a:ext cx="5206" cy="3344"/>
            </a:xfrm>
            <a:custGeom>
              <a:avLst/>
              <a:gdLst>
                <a:gd name="connsiteX0" fmla="*/ 68957 w 3305118"/>
                <a:gd name="connsiteY0" fmla="*/ 0 h 2123214"/>
                <a:gd name="connsiteX1" fmla="*/ 3236162 w 3305118"/>
                <a:gd name="connsiteY1" fmla="*/ 0 h 2123214"/>
                <a:gd name="connsiteX2" fmla="*/ 3271544 w 3305118"/>
                <a:gd name="connsiteY2" fmla="*/ 137607 h 2123214"/>
                <a:gd name="connsiteX3" fmla="*/ 3305118 w 3305118"/>
                <a:gd name="connsiteY3" fmla="*/ 470655 h 2123214"/>
                <a:gd name="connsiteX4" fmla="*/ 1652559 w 3305118"/>
                <a:gd name="connsiteY4" fmla="*/ 2123214 h 2123214"/>
                <a:gd name="connsiteX5" fmla="*/ 0 w 3305118"/>
                <a:gd name="connsiteY5" fmla="*/ 470655 h 2123214"/>
                <a:gd name="connsiteX6" fmla="*/ 33574 w 3305118"/>
                <a:gd name="connsiteY6" fmla="*/ 137607 h 2123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5118" h="2123214">
                  <a:moveTo>
                    <a:pt x="68957" y="0"/>
                  </a:moveTo>
                  <a:lnTo>
                    <a:pt x="3236162" y="0"/>
                  </a:lnTo>
                  <a:lnTo>
                    <a:pt x="3271544" y="137607"/>
                  </a:lnTo>
                  <a:cubicBezTo>
                    <a:pt x="3293557" y="245184"/>
                    <a:pt x="3305118" y="356570"/>
                    <a:pt x="3305118" y="470655"/>
                  </a:cubicBezTo>
                  <a:cubicBezTo>
                    <a:pt x="3305118" y="1383338"/>
                    <a:pt x="2565242" y="2123214"/>
                    <a:pt x="1652559" y="2123214"/>
                  </a:cubicBezTo>
                  <a:cubicBezTo>
                    <a:pt x="739876" y="2123214"/>
                    <a:pt x="0" y="1383338"/>
                    <a:pt x="0" y="470655"/>
                  </a:cubicBezTo>
                  <a:cubicBezTo>
                    <a:pt x="0" y="356570"/>
                    <a:pt x="11561" y="245184"/>
                    <a:pt x="33574" y="137607"/>
                  </a:cubicBezTo>
                  <a:close/>
                </a:path>
              </a:pathLst>
            </a:custGeom>
            <a:solidFill>
              <a:srgbClr val="58967A"/>
            </a:solidFill>
            <a:ln w="0">
              <a:noFill/>
              <a:prstDash val="solid"/>
              <a:round/>
            </a:ln>
          </p:spPr>
          <p:txBody>
            <a:bodyPr vert="horz" wrap="square" lIns="137160" tIns="68580" rIns="137160" bIns="68580" numCol="1" rtlCol="0" anchor="t" anchorCtr="0" compatLnSpc="1">
              <a:no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3000" b="0" i="0" u="none" strike="noStrike" cap="none" spc="0" normalizeH="0" baseline="0">
                  <a:ln>
                    <a:noFill/>
                  </a:ln>
                  <a:solidFill>
                    <a:srgbClr val="454752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  <a:lvl2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3000" b="0" i="0" u="none" strike="noStrike" cap="none" spc="0" normalizeH="0" baseline="0">
                  <a:ln>
                    <a:noFill/>
                  </a:ln>
                  <a:solidFill>
                    <a:srgbClr val="454752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2pPr>
              <a:lvl3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3000" b="0" i="0" u="none" strike="noStrike" cap="none" spc="0" normalizeH="0" baseline="0">
                  <a:ln>
                    <a:noFill/>
                  </a:ln>
                  <a:solidFill>
                    <a:srgbClr val="454752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3pPr>
              <a:lvl4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3000" b="0" i="0" u="none" strike="noStrike" cap="none" spc="0" normalizeH="0" baseline="0">
                  <a:ln>
                    <a:noFill/>
                  </a:ln>
                  <a:solidFill>
                    <a:srgbClr val="454752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4pPr>
              <a:lvl5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3000" b="0" i="0" u="none" strike="noStrike" cap="none" spc="0" normalizeH="0" baseline="0">
                  <a:ln>
                    <a:noFill/>
                  </a:ln>
                  <a:solidFill>
                    <a:srgbClr val="454752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5pPr>
              <a:lvl6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3000" b="0" i="0" u="none" strike="noStrike" cap="none" spc="0" normalizeH="0" baseline="0">
                  <a:ln>
                    <a:noFill/>
                  </a:ln>
                  <a:solidFill>
                    <a:srgbClr val="454752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6pPr>
              <a:lvl7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3000" b="0" i="0" u="none" strike="noStrike" cap="none" spc="0" normalizeH="0" baseline="0">
                  <a:ln>
                    <a:noFill/>
                  </a:ln>
                  <a:solidFill>
                    <a:srgbClr val="454752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7pPr>
              <a:lvl8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3000" b="0" i="0" u="none" strike="noStrike" cap="none" spc="0" normalizeH="0" baseline="0">
                  <a:ln>
                    <a:noFill/>
                  </a:ln>
                  <a:solidFill>
                    <a:srgbClr val="454752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8pPr>
              <a:lvl9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3000" b="0" i="0" u="none" strike="noStrike" cap="none" spc="0" normalizeH="0" baseline="0">
                  <a:ln>
                    <a:noFill/>
                  </a:ln>
                  <a:solidFill>
                    <a:srgbClr val="454752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9pPr>
            </a:lstStyle>
            <a:p>
              <a:pPr algn="l"/>
              <a:endParaRPr lang="en-US" sz="450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旧字形 Light" panose="020B0300000000000000" charset="-128"/>
                <a:sym typeface="思源黑体 CN Medium" panose="020B0600000000000000" pitchFamily="34" charset="-122"/>
              </a:endParaRPr>
            </a:p>
          </p:txBody>
        </p:sp>
        <p:sp>
          <p:nvSpPr>
            <p:cNvPr id="9" name="图形"/>
            <p:cNvSpPr>
              <a:spLocks noGrp="1"/>
            </p:cNvSpPr>
            <p:nvPr>
              <p:custDataLst>
                <p:tags r:id="rId5"/>
              </p:custDataLst>
            </p:nvPr>
          </p:nvSpPr>
          <p:spPr>
            <a:xfrm>
              <a:off x="14351" y="0"/>
              <a:ext cx="4849" cy="5757"/>
            </a:xfrm>
            <a:custGeom>
              <a:avLst/>
              <a:gdLst>
                <a:gd name="connsiteX0" fmla="*/ 208808 w 3078513"/>
                <a:gd name="connsiteY0" fmla="*/ 0 h 3655411"/>
                <a:gd name="connsiteX1" fmla="*/ 1984981 w 3078513"/>
                <a:gd name="connsiteY1" fmla="*/ 0 h 3655411"/>
                <a:gd name="connsiteX2" fmla="*/ 1949441 w 3078513"/>
                <a:gd name="connsiteY2" fmla="*/ 21591 h 3655411"/>
                <a:gd name="connsiteX3" fmla="*/ 1414533 w 3078513"/>
                <a:gd name="connsiteY3" fmla="*/ 1027633 h 3655411"/>
                <a:gd name="connsiteX4" fmla="*/ 2627778 w 3078513"/>
                <a:gd name="connsiteY4" fmla="*/ 2240878 h 3655411"/>
                <a:gd name="connsiteX5" fmla="*/ 2988560 w 3078513"/>
                <a:gd name="connsiteY5" fmla="*/ 2186333 h 3655411"/>
                <a:gd name="connsiteX6" fmla="*/ 3078513 w 3078513"/>
                <a:gd name="connsiteY6" fmla="*/ 2153410 h 3655411"/>
                <a:gd name="connsiteX7" fmla="*/ 3078513 w 3078513"/>
                <a:gd name="connsiteY7" fmla="*/ 3614059 h 3655411"/>
                <a:gd name="connsiteX8" fmla="*/ 2896453 w 3078513"/>
                <a:gd name="connsiteY8" fmla="*/ 3641844 h 3655411"/>
                <a:gd name="connsiteX9" fmla="*/ 2627778 w 3078513"/>
                <a:gd name="connsiteY9" fmla="*/ 3655411 h 3655411"/>
                <a:gd name="connsiteX10" fmla="*/ 0 w 3078513"/>
                <a:gd name="connsiteY10" fmla="*/ 1027633 h 3655411"/>
                <a:gd name="connsiteX11" fmla="*/ 206504 w 3078513"/>
                <a:gd name="connsiteY11" fmla="*/ 4783 h 3655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78513" h="3655410">
                  <a:moveTo>
                    <a:pt x="208808" y="0"/>
                  </a:moveTo>
                  <a:lnTo>
                    <a:pt x="1984981" y="0"/>
                  </a:lnTo>
                  <a:lnTo>
                    <a:pt x="1949441" y="21591"/>
                  </a:lnTo>
                  <a:cubicBezTo>
                    <a:pt x="1626716" y="239620"/>
                    <a:pt x="1414533" y="608848"/>
                    <a:pt x="1414533" y="1027633"/>
                  </a:cubicBezTo>
                  <a:cubicBezTo>
                    <a:pt x="1414533" y="1697690"/>
                    <a:pt x="1957721" y="2240878"/>
                    <a:pt x="2627778" y="2240878"/>
                  </a:cubicBezTo>
                  <a:cubicBezTo>
                    <a:pt x="2753414" y="2240878"/>
                    <a:pt x="2874589" y="2221782"/>
                    <a:pt x="2988560" y="2186333"/>
                  </a:cubicBezTo>
                  <a:lnTo>
                    <a:pt x="3078513" y="2153410"/>
                  </a:lnTo>
                  <a:lnTo>
                    <a:pt x="3078513" y="3614059"/>
                  </a:lnTo>
                  <a:lnTo>
                    <a:pt x="2896453" y="3641844"/>
                  </a:lnTo>
                  <a:cubicBezTo>
                    <a:pt x="2808115" y="3650815"/>
                    <a:pt x="2718483" y="3655411"/>
                    <a:pt x="2627778" y="3655411"/>
                  </a:cubicBezTo>
                  <a:cubicBezTo>
                    <a:pt x="1176496" y="3655411"/>
                    <a:pt x="0" y="2478915"/>
                    <a:pt x="0" y="1027633"/>
                  </a:cubicBezTo>
                  <a:cubicBezTo>
                    <a:pt x="0" y="664813"/>
                    <a:pt x="73531" y="319166"/>
                    <a:pt x="206504" y="4783"/>
                  </a:cubicBezTo>
                  <a:close/>
                </a:path>
              </a:pathLst>
            </a:custGeom>
            <a:solidFill>
              <a:srgbClr val="58967A">
                <a:alpha val="23000"/>
              </a:srgbClr>
            </a:solidFill>
          </p:spPr>
          <p:txBody>
            <a:bodyPr wrap="square" anchor="ctr">
              <a:noAutofit/>
            </a:bodyPr>
            <a:lstStyle/>
            <a:p>
              <a:endParaRPr lang="zh-CN" altLang="en-US" sz="1015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旧字形 Light" panose="020B0300000000000000" charset="-128"/>
                <a:sym typeface="思源黑体 CN Medium" panose="020B0600000000000000" pitchFamily="34" charset="-122"/>
              </a:endParaRPr>
            </a:p>
          </p:txBody>
        </p:sp>
      </p:grpSp>
      <p:sp>
        <p:nvSpPr>
          <p:cNvPr id="10" name="图形"/>
          <p:cNvSpPr/>
          <p:nvPr userDrawn="1"/>
        </p:nvSpPr>
        <p:spPr>
          <a:xfrm>
            <a:off x="70486" y="4073367"/>
            <a:ext cx="491966" cy="491966"/>
          </a:xfrm>
          <a:prstGeom prst="ellipse">
            <a:avLst/>
          </a:prstGeom>
          <a:solidFill>
            <a:srgbClr val="589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旧字形 Light" panose="020B0300000000000000" charset="-128"/>
              <a:sym typeface="思源黑体 CN Medium" panose="020B0600000000000000" pitchFamily="34" charset="-122"/>
            </a:endParaRPr>
          </a:p>
        </p:txBody>
      </p:sp>
      <p:sp>
        <p:nvSpPr>
          <p:cNvPr id="11" name="图形"/>
          <p:cNvSpPr/>
          <p:nvPr userDrawn="1">
            <p:custDataLst>
              <p:tags r:id="rId1"/>
            </p:custDataLst>
          </p:nvPr>
        </p:nvSpPr>
        <p:spPr>
          <a:xfrm rot="16200000" flipH="1">
            <a:off x="33152" y="1497907"/>
            <a:ext cx="3164205" cy="236239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904" h="6646">
                <a:moveTo>
                  <a:pt x="0" y="4452"/>
                </a:moveTo>
                <a:cubicBezTo>
                  <a:pt x="0" y="1993"/>
                  <a:pt x="1993" y="0"/>
                  <a:pt x="4452" y="0"/>
                </a:cubicBezTo>
                <a:cubicBezTo>
                  <a:pt x="6911" y="0"/>
                  <a:pt x="8904" y="1993"/>
                  <a:pt x="8904" y="4452"/>
                </a:cubicBezTo>
                <a:cubicBezTo>
                  <a:pt x="8904" y="5250"/>
                  <a:pt x="8694" y="5998"/>
                  <a:pt x="8327" y="6646"/>
                </a:cubicBezTo>
                <a:lnTo>
                  <a:pt x="577" y="6646"/>
                </a:lnTo>
                <a:cubicBezTo>
                  <a:pt x="210" y="5998"/>
                  <a:pt x="0" y="5250"/>
                  <a:pt x="0" y="4452"/>
                </a:cubicBezTo>
                <a:close/>
              </a:path>
            </a:pathLst>
          </a:custGeom>
          <a:solidFill>
            <a:srgbClr val="589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思源黑体 CN Medium" panose="020B0600000000000000" pitchFamily="34" charset="-122"/>
            </a:endParaRPr>
          </a:p>
        </p:txBody>
      </p:sp>
      <p:sp>
        <p:nvSpPr>
          <p:cNvPr id="12" name="任意多边形: 形状 11"/>
          <p:cNvSpPr/>
          <p:nvPr userDrawn="1"/>
        </p:nvSpPr>
        <p:spPr bwMode="auto">
          <a:xfrm flipV="1">
            <a:off x="8517732" y="-1"/>
            <a:ext cx="626269" cy="674847"/>
          </a:xfrm>
          <a:custGeom>
            <a:avLst/>
            <a:gdLst>
              <a:gd name="connsiteX0" fmla="*/ 32866 w 835025"/>
              <a:gd name="connsiteY0" fmla="*/ 899796 h 899796"/>
              <a:gd name="connsiteX1" fmla="*/ 206692 w 835025"/>
              <a:gd name="connsiteY1" fmla="*/ 899796 h 899796"/>
              <a:gd name="connsiteX2" fmla="*/ 177589 w 835025"/>
              <a:gd name="connsiteY2" fmla="*/ 806042 h 899796"/>
              <a:gd name="connsiteX3" fmla="*/ 166780 w 835025"/>
              <a:gd name="connsiteY3" fmla="*/ 698818 h 899796"/>
              <a:gd name="connsiteX4" fmla="*/ 698818 w 835025"/>
              <a:gd name="connsiteY4" fmla="*/ 166780 h 899796"/>
              <a:gd name="connsiteX5" fmla="*/ 806042 w 835025"/>
              <a:gd name="connsiteY5" fmla="*/ 177589 h 899796"/>
              <a:gd name="connsiteX6" fmla="*/ 835025 w 835025"/>
              <a:gd name="connsiteY6" fmla="*/ 186586 h 899796"/>
              <a:gd name="connsiteX7" fmla="*/ 835025 w 835025"/>
              <a:gd name="connsiteY7" fmla="*/ 13731 h 899796"/>
              <a:gd name="connsiteX8" fmla="*/ 698818 w 835025"/>
              <a:gd name="connsiteY8" fmla="*/ 0 h 899796"/>
              <a:gd name="connsiteX9" fmla="*/ 0 w 835025"/>
              <a:gd name="connsiteY9" fmla="*/ 698818 h 899796"/>
              <a:gd name="connsiteX10" fmla="*/ 14197 w 835025"/>
              <a:gd name="connsiteY10" fmla="*/ 839654 h 899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35025" h="899796">
                <a:moveTo>
                  <a:pt x="32866" y="899796"/>
                </a:moveTo>
                <a:lnTo>
                  <a:pt x="206692" y="899796"/>
                </a:lnTo>
                <a:lnTo>
                  <a:pt x="177589" y="806042"/>
                </a:lnTo>
                <a:cubicBezTo>
                  <a:pt x="170502" y="771408"/>
                  <a:pt x="166780" y="735547"/>
                  <a:pt x="166780" y="698818"/>
                </a:cubicBezTo>
                <a:cubicBezTo>
                  <a:pt x="166780" y="404982"/>
                  <a:pt x="404982" y="166780"/>
                  <a:pt x="698818" y="166780"/>
                </a:cubicBezTo>
                <a:cubicBezTo>
                  <a:pt x="735547" y="166780"/>
                  <a:pt x="771408" y="170502"/>
                  <a:pt x="806042" y="177589"/>
                </a:cubicBezTo>
                <a:lnTo>
                  <a:pt x="835025" y="186586"/>
                </a:lnTo>
                <a:lnTo>
                  <a:pt x="835025" y="13731"/>
                </a:lnTo>
                <a:lnTo>
                  <a:pt x="698818" y="0"/>
                </a:lnTo>
                <a:cubicBezTo>
                  <a:pt x="312871" y="0"/>
                  <a:pt x="0" y="312871"/>
                  <a:pt x="0" y="698818"/>
                </a:cubicBezTo>
                <a:cubicBezTo>
                  <a:pt x="0" y="747061"/>
                  <a:pt x="4889" y="794163"/>
                  <a:pt x="14197" y="839654"/>
                </a:cubicBezTo>
                <a:close/>
              </a:path>
            </a:pathLst>
          </a:custGeom>
          <a:solidFill>
            <a:srgbClr val="58967A"/>
          </a:solidFill>
          <a:ln w="0">
            <a:noFill/>
            <a:prstDash val="solid"/>
            <a:round/>
          </a:ln>
        </p:spPr>
        <p:txBody>
          <a:bodyPr vert="horz" wrap="square" lIns="137160" tIns="68580" rIns="137160" bIns="68580" numCol="1" rtlCol="0" anchor="t" anchorCtr="0" compatLnSpc="1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3000" b="0" i="0" u="none" strike="noStrike" cap="none" spc="0" normalizeH="0" baseline="0">
                <a:ln>
                  <a:noFill/>
                </a:ln>
                <a:solidFill>
                  <a:srgbClr val="454752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algn="l"/>
            <a:endParaRPr lang="en-US" sz="4500"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旧字形 Light" panose="020B0300000000000000" charset="-128"/>
              <a:sym typeface="思源黑体 CN Medium" panose="020B0600000000000000" pitchFamily="34" charset="-122"/>
            </a:endParaRPr>
          </a:p>
        </p:txBody>
      </p:sp>
      <p:grpSp>
        <p:nvGrpSpPr>
          <p:cNvPr id="13" name="图形"/>
          <p:cNvGrpSpPr/>
          <p:nvPr userDrawn="1"/>
        </p:nvGrpSpPr>
        <p:grpSpPr>
          <a:xfrm flipV="1">
            <a:off x="-953" y="-1"/>
            <a:ext cx="1240155" cy="1096804"/>
            <a:chOff x="-2" y="4391"/>
            <a:chExt cx="7077" cy="6410"/>
          </a:xfrm>
        </p:grpSpPr>
        <p:sp>
          <p:nvSpPr>
            <p:cNvPr id="14" name="图形"/>
            <p:cNvSpPr>
              <a:spLocks noGrp="1"/>
            </p:cNvSpPr>
            <p:nvPr>
              <p:custDataLst>
                <p:tags r:id="rId2"/>
              </p:custDataLst>
            </p:nvPr>
          </p:nvSpPr>
          <p:spPr>
            <a:xfrm>
              <a:off x="-2" y="4392"/>
              <a:ext cx="7077" cy="6409"/>
            </a:xfrm>
            <a:custGeom>
              <a:avLst/>
              <a:gdLst>
                <a:gd name="connsiteX0" fmla="*/ 1865853 w 4493632"/>
                <a:gd name="connsiteY0" fmla="*/ 1697124 h 4069073"/>
                <a:gd name="connsiteX1" fmla="*/ 935199 w 4493632"/>
                <a:gd name="connsiteY1" fmla="*/ 2627778 h 4069073"/>
                <a:gd name="connsiteX2" fmla="*/ 1865853 w 4493632"/>
                <a:gd name="connsiteY2" fmla="*/ 3558432 h 4069073"/>
                <a:gd name="connsiteX3" fmla="*/ 2796507 w 4493632"/>
                <a:gd name="connsiteY3" fmla="*/ 2627778 h 4069073"/>
                <a:gd name="connsiteX4" fmla="*/ 1865853 w 4493632"/>
                <a:gd name="connsiteY4" fmla="*/ 1697124 h 4069073"/>
                <a:gd name="connsiteX5" fmla="*/ 1865853 w 4493632"/>
                <a:gd name="connsiteY5" fmla="*/ 0 h 4069073"/>
                <a:gd name="connsiteX6" fmla="*/ 4493632 w 4493632"/>
                <a:gd name="connsiteY6" fmla="*/ 2627778 h 4069073"/>
                <a:gd name="connsiteX7" fmla="*/ 4176473 w 4493632"/>
                <a:gd name="connsiteY7" fmla="*/ 3880333 h 4069073"/>
                <a:gd name="connsiteX8" fmla="*/ 4061811 w 4493632"/>
                <a:gd name="connsiteY8" fmla="*/ 4069073 h 4069073"/>
                <a:gd name="connsiteX9" fmla="*/ 0 w 4493632"/>
                <a:gd name="connsiteY9" fmla="*/ 4069073 h 4069073"/>
                <a:gd name="connsiteX10" fmla="*/ 0 w 4493632"/>
                <a:gd name="connsiteY10" fmla="*/ 778167 h 4069073"/>
                <a:gd name="connsiteX11" fmla="*/ 7733 w 4493632"/>
                <a:gd name="connsiteY11" fmla="*/ 769659 h 4069073"/>
                <a:gd name="connsiteX12" fmla="*/ 1865853 w 4493632"/>
                <a:gd name="connsiteY12" fmla="*/ 0 h 406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93632" h="4069072">
                  <a:moveTo>
                    <a:pt x="1865853" y="1697124"/>
                  </a:moveTo>
                  <a:cubicBezTo>
                    <a:pt x="1351867" y="1697124"/>
                    <a:pt x="935199" y="2113792"/>
                    <a:pt x="935199" y="2627778"/>
                  </a:cubicBezTo>
                  <a:cubicBezTo>
                    <a:pt x="935199" y="3141764"/>
                    <a:pt x="1351867" y="3558432"/>
                    <a:pt x="1865853" y="3558432"/>
                  </a:cubicBezTo>
                  <a:cubicBezTo>
                    <a:pt x="2379839" y="3558432"/>
                    <a:pt x="2796507" y="3141764"/>
                    <a:pt x="2796507" y="2627778"/>
                  </a:cubicBezTo>
                  <a:cubicBezTo>
                    <a:pt x="2796507" y="2113792"/>
                    <a:pt x="2379839" y="1697124"/>
                    <a:pt x="1865853" y="1697124"/>
                  </a:cubicBezTo>
                  <a:close/>
                  <a:moveTo>
                    <a:pt x="1865853" y="0"/>
                  </a:moveTo>
                  <a:cubicBezTo>
                    <a:pt x="3317135" y="0"/>
                    <a:pt x="4493632" y="1176496"/>
                    <a:pt x="4493632" y="2627778"/>
                  </a:cubicBezTo>
                  <a:cubicBezTo>
                    <a:pt x="4493632" y="3081304"/>
                    <a:pt x="4378739" y="3507995"/>
                    <a:pt x="4176473" y="3880333"/>
                  </a:cubicBezTo>
                  <a:lnTo>
                    <a:pt x="4061811" y="4069073"/>
                  </a:lnTo>
                  <a:lnTo>
                    <a:pt x="0" y="4069073"/>
                  </a:lnTo>
                  <a:lnTo>
                    <a:pt x="0" y="778167"/>
                  </a:lnTo>
                  <a:lnTo>
                    <a:pt x="7733" y="769659"/>
                  </a:lnTo>
                  <a:cubicBezTo>
                    <a:pt x="483268" y="294124"/>
                    <a:pt x="1140212" y="0"/>
                    <a:pt x="1865853" y="0"/>
                  </a:cubicBezTo>
                  <a:close/>
                </a:path>
              </a:pathLst>
            </a:custGeom>
            <a:solidFill>
              <a:srgbClr val="58967A">
                <a:alpha val="36000"/>
              </a:srgbClr>
            </a:solidFill>
          </p:spPr>
          <p:txBody>
            <a:bodyPr wrap="square" anchor="ctr">
              <a:noAutofit/>
            </a:bodyPr>
            <a:lstStyle/>
            <a:p>
              <a:endParaRPr lang="zh-CN" altLang="en-US" sz="1015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旧字形 Light" panose="020B0300000000000000" charset="-128"/>
                <a:sym typeface="思源黑体 CN Medium" panose="020B0600000000000000" pitchFamily="34" charset="-122"/>
              </a:endParaRPr>
            </a:p>
          </p:txBody>
        </p:sp>
        <p:sp>
          <p:nvSpPr>
            <p:cNvPr id="15" name="图形"/>
            <p:cNvSpPr/>
            <p:nvPr>
              <p:custDataLst>
                <p:tags r:id="rId3"/>
              </p:custDataLst>
            </p:nvPr>
          </p:nvSpPr>
          <p:spPr bwMode="auto">
            <a:xfrm>
              <a:off x="4627" y="4391"/>
              <a:ext cx="2448" cy="2448"/>
            </a:xfrm>
            <a:prstGeom prst="donut">
              <a:avLst>
                <a:gd name="adj" fmla="val 11933"/>
              </a:avLst>
            </a:prstGeom>
            <a:solidFill>
              <a:srgbClr val="58967A"/>
            </a:solidFill>
            <a:ln w="0">
              <a:noFill/>
              <a:prstDash val="solid"/>
              <a:round/>
            </a:ln>
          </p:spPr>
          <p:txBody>
            <a:bodyPr vert="horz" wrap="square" lIns="137160" tIns="68580" rIns="137160" bIns="68580" numCol="1" rtlCol="0" anchor="t" anchorCtr="0" compatLnSpc="1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3000" b="0" i="0" u="none" strike="noStrike" cap="none" spc="0" normalizeH="0" baseline="0">
                  <a:ln>
                    <a:noFill/>
                  </a:ln>
                  <a:solidFill>
                    <a:srgbClr val="454752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  <a:lvl2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3000" b="0" i="0" u="none" strike="noStrike" cap="none" spc="0" normalizeH="0" baseline="0">
                  <a:ln>
                    <a:noFill/>
                  </a:ln>
                  <a:solidFill>
                    <a:srgbClr val="454752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2pPr>
              <a:lvl3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3000" b="0" i="0" u="none" strike="noStrike" cap="none" spc="0" normalizeH="0" baseline="0">
                  <a:ln>
                    <a:noFill/>
                  </a:ln>
                  <a:solidFill>
                    <a:srgbClr val="454752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3pPr>
              <a:lvl4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3000" b="0" i="0" u="none" strike="noStrike" cap="none" spc="0" normalizeH="0" baseline="0">
                  <a:ln>
                    <a:noFill/>
                  </a:ln>
                  <a:solidFill>
                    <a:srgbClr val="454752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4pPr>
              <a:lvl5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3000" b="0" i="0" u="none" strike="noStrike" cap="none" spc="0" normalizeH="0" baseline="0">
                  <a:ln>
                    <a:noFill/>
                  </a:ln>
                  <a:solidFill>
                    <a:srgbClr val="454752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5pPr>
              <a:lvl6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3000" b="0" i="0" u="none" strike="noStrike" cap="none" spc="0" normalizeH="0" baseline="0">
                  <a:ln>
                    <a:noFill/>
                  </a:ln>
                  <a:solidFill>
                    <a:srgbClr val="454752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6pPr>
              <a:lvl7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3000" b="0" i="0" u="none" strike="noStrike" cap="none" spc="0" normalizeH="0" baseline="0">
                  <a:ln>
                    <a:noFill/>
                  </a:ln>
                  <a:solidFill>
                    <a:srgbClr val="454752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7pPr>
              <a:lvl8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3000" b="0" i="0" u="none" strike="noStrike" cap="none" spc="0" normalizeH="0" baseline="0">
                  <a:ln>
                    <a:noFill/>
                  </a:ln>
                  <a:solidFill>
                    <a:srgbClr val="454752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8pPr>
              <a:lvl9pPr marL="0" marR="0" indent="0" algn="ctr" defTabSz="825500" rtl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3000" b="0" i="0" u="none" strike="noStrike" cap="none" spc="0" normalizeH="0" baseline="0">
                  <a:ln>
                    <a:noFill/>
                  </a:ln>
                  <a:solidFill>
                    <a:srgbClr val="454752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9pPr>
            </a:lstStyle>
            <a:p>
              <a:pPr algn="l"/>
              <a:endParaRPr lang="en-US" sz="450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旧字形 Light" panose="020B0300000000000000" charset="-128"/>
                <a:sym typeface="思源黑体 CN Medium" panose="020B0600000000000000" pitchFamily="34" charset="-122"/>
              </a:endParaRPr>
            </a:p>
          </p:txBody>
        </p:sp>
      </p:grpSp>
      <p:sp>
        <p:nvSpPr>
          <p:cNvPr id="16" name="任意多边形: 形状 15"/>
          <p:cNvSpPr/>
          <p:nvPr userDrawn="1"/>
        </p:nvSpPr>
        <p:spPr>
          <a:xfrm>
            <a:off x="898962" y="1361572"/>
            <a:ext cx="2553740" cy="2553698"/>
          </a:xfrm>
          <a:custGeom>
            <a:avLst/>
            <a:gdLst>
              <a:gd name="connsiteX0" fmla="*/ 1702493 w 3404986"/>
              <a:gd name="connsiteY0" fmla="*/ 0 h 3404930"/>
              <a:gd name="connsiteX1" fmla="*/ 3404986 w 3404986"/>
              <a:gd name="connsiteY1" fmla="*/ 1702465 h 3404930"/>
              <a:gd name="connsiteX2" fmla="*/ 1702493 w 3404986"/>
              <a:gd name="connsiteY2" fmla="*/ 3404930 h 3404930"/>
              <a:gd name="connsiteX3" fmla="*/ 0 w 3404986"/>
              <a:gd name="connsiteY3" fmla="*/ 1702465 h 3404930"/>
              <a:gd name="connsiteX4" fmla="*/ 1702493 w 3404986"/>
              <a:gd name="connsiteY4" fmla="*/ 0 h 3404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4986" h="3404930">
                <a:moveTo>
                  <a:pt x="1702493" y="0"/>
                </a:moveTo>
                <a:cubicBezTo>
                  <a:pt x="2642754" y="0"/>
                  <a:pt x="3404986" y="762220"/>
                  <a:pt x="3404986" y="1702465"/>
                </a:cubicBezTo>
                <a:cubicBezTo>
                  <a:pt x="3404986" y="2642710"/>
                  <a:pt x="2642754" y="3404930"/>
                  <a:pt x="1702493" y="3404930"/>
                </a:cubicBezTo>
                <a:cubicBezTo>
                  <a:pt x="762232" y="3404930"/>
                  <a:pt x="0" y="2642710"/>
                  <a:pt x="0" y="1702465"/>
                </a:cubicBezTo>
                <a:cubicBezTo>
                  <a:pt x="0" y="762220"/>
                  <a:pt x="762232" y="0"/>
                  <a:pt x="1702493" y="0"/>
                </a:cubicBezTo>
                <a:close/>
              </a:path>
            </a:pathLst>
          </a:custGeom>
          <a:blipFill dpi="0" rotWithShape="1"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015">
              <a:latin typeface="思源黑体 CN Medium" panose="020B0600000000000000" pitchFamily="34" charset="-122"/>
              <a:ea typeface="思源黑体 CN Medium" panose="020B0600000000000000" pitchFamily="34" charset="-122"/>
              <a:sym typeface="思源黑体 CN Medium" panose="020B0600000000000000" pitchFamily="34" charset="-122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/>
          <p:cNvSpPr/>
          <p:nvPr userDrawn="1"/>
        </p:nvSpPr>
        <p:spPr>
          <a:xfrm>
            <a:off x="0" y="358784"/>
            <a:ext cx="445715" cy="412742"/>
          </a:xfrm>
          <a:custGeom>
            <a:avLst/>
            <a:gdLst>
              <a:gd name="connsiteX0" fmla="*/ 0 w 594286"/>
              <a:gd name="connsiteY0" fmla="*/ 0 h 550322"/>
              <a:gd name="connsiteX1" fmla="*/ 319125 w 594286"/>
              <a:gd name="connsiteY1" fmla="*/ 0 h 550322"/>
              <a:gd name="connsiteX2" fmla="*/ 594286 w 594286"/>
              <a:gd name="connsiteY2" fmla="*/ 275161 h 550322"/>
              <a:gd name="connsiteX3" fmla="*/ 594285 w 594286"/>
              <a:gd name="connsiteY3" fmla="*/ 275161 h 550322"/>
              <a:gd name="connsiteX4" fmla="*/ 319124 w 594286"/>
              <a:gd name="connsiteY4" fmla="*/ 550322 h 550322"/>
              <a:gd name="connsiteX5" fmla="*/ 0 w 594286"/>
              <a:gd name="connsiteY5" fmla="*/ 550322 h 550322"/>
              <a:gd name="connsiteX6" fmla="*/ 0 w 594286"/>
              <a:gd name="connsiteY6" fmla="*/ 0 h 550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4286" h="550322">
                <a:moveTo>
                  <a:pt x="0" y="0"/>
                </a:moveTo>
                <a:lnTo>
                  <a:pt x="319125" y="0"/>
                </a:lnTo>
                <a:cubicBezTo>
                  <a:pt x="471092" y="0"/>
                  <a:pt x="594286" y="123194"/>
                  <a:pt x="594286" y="275161"/>
                </a:cubicBezTo>
                <a:lnTo>
                  <a:pt x="594285" y="275161"/>
                </a:lnTo>
                <a:cubicBezTo>
                  <a:pt x="594285" y="427128"/>
                  <a:pt x="471091" y="550322"/>
                  <a:pt x="319124" y="550322"/>
                </a:cubicBezTo>
                <a:lnTo>
                  <a:pt x="0" y="550322"/>
                </a:lnTo>
                <a:lnTo>
                  <a:pt x="0" y="0"/>
                </a:lnTo>
                <a:close/>
              </a:path>
            </a:pathLst>
          </a:custGeom>
          <a:solidFill>
            <a:srgbClr val="5896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015"/>
          </a:p>
        </p:txBody>
      </p:sp>
      <p:sp>
        <p:nvSpPr>
          <p:cNvPr id="5" name="椭圆 4"/>
          <p:cNvSpPr/>
          <p:nvPr userDrawn="1"/>
        </p:nvSpPr>
        <p:spPr>
          <a:xfrm>
            <a:off x="283289" y="645194"/>
            <a:ext cx="135000" cy="135000"/>
          </a:xfrm>
          <a:prstGeom prst="ellipse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file:///D:\qq&#25991;&#20214;\712321467\Image\C2C\Image2\%7b75232B38-A165-1FB7-499C-2E1C792CACB5%7d.png" TargetMode="Externa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/>
        </p:nvPicPr>
        <p:blipFill>
          <a:blip r:embed="rId4" r:link="rId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/>
          <p:cNvSpPr txBox="1"/>
          <p:nvPr/>
        </p:nvSpPr>
        <p:spPr>
          <a:xfrm>
            <a:off x="3595980" y="1932135"/>
            <a:ext cx="5094420" cy="860203"/>
          </a:xfrm>
          <a:prstGeom prst="rect">
            <a:avLst/>
          </a:prstGeom>
          <a:noFill/>
        </p:spPr>
        <p:txBody>
          <a:bodyPr wrap="square" lIns="28925" tIns="14462" rIns="28925" bIns="14462" rtlCol="0">
            <a:spAutoFit/>
          </a:bodyPr>
          <a:lstStyle>
            <a:defPPr>
              <a:defRPr lang="zh-CN"/>
            </a:defPPr>
            <a:lvl1pPr>
              <a:defRPr sz="5000" b="1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algn="ctr"/>
            <a:r>
              <a:rPr lang="zh-CN" altLang="en-US" sz="5400" spc="127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sym typeface="思源黑体 CN Medium" panose="020B0600000000000000" pitchFamily="34" charset="-122"/>
              </a:rPr>
              <a:t>第一章章末复习</a:t>
            </a:r>
            <a:endParaRPr lang="zh-CN" altLang="en-US" sz="4800" dirty="0">
              <a:solidFill>
                <a:schemeClr val="accent1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  <a:sym typeface="思源黑体 CN Medium" panose="020B06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775190" y="910115"/>
            <a:ext cx="2736000" cy="369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教科版八年级物理上册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357189" y="488806"/>
            <a:ext cx="3019058" cy="465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误差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45602" y="1030079"/>
            <a:ext cx="7834124" cy="897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fontAlgn="base" hangingPunct="1">
              <a:lnSpc>
                <a:spcPct val="114000"/>
              </a:lnSpc>
              <a:spcAft>
                <a:spcPct val="0"/>
              </a:spcAft>
              <a:defRPr/>
            </a:pPr>
            <a:r>
              <a:rPr kumimoji="1" lang="zh-CN" altLang="en-US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（</a:t>
            </a:r>
            <a:r>
              <a:rPr kumimoji="1" lang="en-US" altLang="zh-CN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1</a:t>
            </a:r>
            <a:r>
              <a:rPr kumimoji="1" lang="zh-CN" altLang="en-US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）误差：</a:t>
            </a:r>
            <a:r>
              <a:rPr kumimoji="1" lang="zh-CN" altLang="en-US" sz="2400" b="1">
                <a:solidFill>
                  <a:srgbClr val="FF3300"/>
                </a:solidFill>
                <a:latin typeface="Times New Roman" panose="02020603050405020304"/>
                <a:ea typeface="黑体" panose="02010609060101010101" pitchFamily="49" charset="-122"/>
              </a:rPr>
              <a:t>测量值与真实值之间的差异</a:t>
            </a:r>
            <a:r>
              <a:rPr kumimoji="1" lang="zh-CN" altLang="en-US" sz="2400" b="1">
                <a:latin typeface="Times New Roman" panose="02020603050405020304"/>
                <a:ea typeface="黑体" panose="02010609060101010101" pitchFamily="49" charset="-122"/>
              </a:rPr>
              <a:t>叫作误差。</a:t>
            </a:r>
            <a:r>
              <a:rPr kumimoji="1" lang="zh-CN" altLang="en-US" sz="2400" b="1">
                <a:solidFill>
                  <a:srgbClr val="FF3300"/>
                </a:solidFill>
                <a:latin typeface="Times New Roman" panose="02020603050405020304"/>
                <a:ea typeface="黑体" panose="02010609060101010101" pitchFamily="49" charset="-122"/>
              </a:rPr>
              <a:t>任何测量结果都有误差。</a:t>
            </a:r>
            <a:endParaRPr kumimoji="1" lang="en-US" altLang="zh-CN" sz="24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45602" y="2003457"/>
            <a:ext cx="88619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（</a:t>
            </a:r>
            <a:r>
              <a:rPr kumimoji="1" lang="en-US" altLang="zh-CN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2</a:t>
            </a:r>
            <a:r>
              <a:rPr kumimoji="1" lang="zh-CN" altLang="en-US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）造成误差的原因：</a:t>
            </a:r>
            <a:r>
              <a:rPr kumimoji="1" lang="zh-CN" altLang="en-US" sz="2400" b="1">
                <a:solidFill>
                  <a:srgbClr val="FF3300"/>
                </a:solidFill>
                <a:latin typeface="Times New Roman" panose="02020603050405020304"/>
                <a:ea typeface="黑体" panose="02010609060101010101" pitchFamily="49" charset="-122"/>
              </a:rPr>
              <a:t>测量工具、测量方法、测量者</a:t>
            </a:r>
            <a:r>
              <a:rPr kumimoji="1" lang="zh-CN" altLang="en-US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。</a:t>
            </a:r>
            <a:endParaRPr kumimoji="1" lang="en-US" altLang="zh-CN" sz="24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545602" y="2540947"/>
            <a:ext cx="40789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defTabSz="914400" fontAlgn="base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/>
              <a:t>（</a:t>
            </a:r>
            <a:r>
              <a:rPr lang="en-US" altLang="zh-CN"/>
              <a:t>3</a:t>
            </a:r>
            <a:r>
              <a:rPr lang="zh-CN" altLang="en-US"/>
              <a:t>）减小误差的方法：</a:t>
            </a:r>
            <a:endParaRPr lang="en-US" altLang="zh-CN"/>
          </a:p>
        </p:txBody>
      </p:sp>
      <p:sp>
        <p:nvSpPr>
          <p:cNvPr id="17" name="文本框 16"/>
          <p:cNvSpPr txBox="1"/>
          <p:nvPr/>
        </p:nvSpPr>
        <p:spPr>
          <a:xfrm>
            <a:off x="1282583" y="3078437"/>
            <a:ext cx="62952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defRPr kumimoji="0" sz="260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/>
                <a:ea typeface="宋体" panose="02010600030101010101" pitchFamily="2" charset="-122"/>
              </a:rPr>
              <a:t>①根据测量需要，选用较精密的仪器；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282583" y="3615927"/>
            <a:ext cx="34644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defRPr kumimoji="0" sz="260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/>
                <a:ea typeface="宋体" panose="02010600030101010101" pitchFamily="2" charset="-122"/>
              </a:rPr>
              <a:t>②改进测量方法；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282583" y="4153418"/>
            <a:ext cx="35872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240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宋体" panose="02010600030101010101" pitchFamily="2" charset="-122"/>
              </a:defRPr>
            </a:lvl1pPr>
          </a:lstStyle>
          <a:p>
            <a:r>
              <a:rPr lang="zh-CN" altLang="en-US"/>
              <a:t>③多次测量取平均值。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628357" y="1181929"/>
          <a:ext cx="7887286" cy="32702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27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5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947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误差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定义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_______</a:t>
                      </a:r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与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______</a:t>
                      </a:r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之间的差别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减小方法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多次测量求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_______</a:t>
                      </a:r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、选用精密的测量工具、改进测量方法等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错误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造成原因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由于不遵守仪器的使用规则、读数时粗心造成的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区别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误差是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________</a:t>
                      </a:r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避免的，错误是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________</a:t>
                      </a:r>
                      <a:r>
                        <a:rPr lang="zh-CN" altLang="en-US" sz="2400" b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避免的（均选填“可以”或“不可以”）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3776830" y="1210065"/>
            <a:ext cx="14918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测量值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5085125" y="1210065"/>
            <a:ext cx="14918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真实值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5296830" y="1682351"/>
            <a:ext cx="14918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平均值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996074" y="3530950"/>
            <a:ext cx="14918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不可以</a:t>
            </a: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6484862" y="3530950"/>
            <a:ext cx="12031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可以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545602" y="589313"/>
            <a:ext cx="40789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defTabSz="914400" fontAlgn="base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/>
              <a:t>（</a:t>
            </a:r>
            <a:r>
              <a:rPr lang="en-US" altLang="zh-CN"/>
              <a:t>4</a:t>
            </a:r>
            <a:r>
              <a:rPr lang="zh-CN" altLang="en-US"/>
              <a:t>）误差和错误</a:t>
            </a:r>
            <a:endParaRPr lang="en-US" altLang="zh-CN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7" grpId="1"/>
      <p:bldP spid="8" grpId="1"/>
      <p:bldP spid="9" grpId="1"/>
      <p:bldP spid="1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357188" y="917098"/>
            <a:ext cx="8429625" cy="3309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时间的测量 </a:t>
            </a: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）时间的单位</a:t>
            </a: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国际单位：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，符号为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其他常用单位：小时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(h)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、分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(min)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等。</a:t>
            </a: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单位换算：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h=______min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min=______s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）测量工具</a:t>
            </a: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古代：土圭、日晷、沙漏等。</a:t>
            </a: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现代：石英钟、机械秒表、电子秒表等。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2334548" y="1703914"/>
            <a:ext cx="7392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秒</a:t>
            </a:r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2763613" y="2544393"/>
            <a:ext cx="7392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60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5478678" y="2544393"/>
            <a:ext cx="7392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60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832320" y="1697466"/>
            <a:ext cx="6463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1"/>
      <p:bldP spid="15" grpId="1"/>
      <p:bldP spid="16" grpId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357188" y="812682"/>
            <a:ext cx="8429625" cy="465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）秒表的使用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557" y="447833"/>
            <a:ext cx="2973361" cy="3456427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5051705" y="994324"/>
            <a:ext cx="579927" cy="54000"/>
            <a:chOff x="3828024" y="1942477"/>
            <a:chExt cx="579927" cy="54000"/>
          </a:xfrm>
        </p:grpSpPr>
        <p:cxnSp>
          <p:nvCxnSpPr>
            <p:cNvPr id="7" name="直接连接符 6"/>
            <p:cNvCxnSpPr/>
            <p:nvPr/>
          </p:nvCxnSpPr>
          <p:spPr>
            <a:xfrm>
              <a:off x="3828024" y="1969477"/>
              <a:ext cx="525927" cy="0"/>
            </a:xfrm>
            <a:prstGeom prst="line">
              <a:avLst/>
            </a:prstGeom>
            <a:noFill/>
            <a:ln w="19050" cap="flat" cmpd="sng" algn="ctr">
              <a:solidFill>
                <a:srgbClr val="0000FF"/>
              </a:solidFill>
              <a:prstDash val="solid"/>
            </a:ln>
            <a:effectLst/>
          </p:spPr>
        </p:cxnSp>
        <p:sp>
          <p:nvSpPr>
            <p:cNvPr id="8" name="椭圆 7"/>
            <p:cNvSpPr/>
            <p:nvPr/>
          </p:nvSpPr>
          <p:spPr bwMode="auto">
            <a:xfrm>
              <a:off x="4353951" y="1942477"/>
              <a:ext cx="54000" cy="540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</a:ln>
          </p:spPr>
          <p:txBody>
            <a:bodyPr rtlCol="0" anchor="ctr"/>
            <a:lstStyle/>
            <a:p>
              <a:pPr marL="0" marR="0" lvl="0" indent="720090" algn="ctr" defTabSz="91440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FF"/>
                </a:buClr>
                <a:buSzTx/>
                <a:buFont typeface="Wingdings" panose="05000000000000000000" pitchFamily="2" charset="2"/>
                <a:buNone/>
                <a:defRPr/>
              </a:pPr>
              <a:endPara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4085262" y="821269"/>
            <a:ext cx="1177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复位键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5942310" y="546983"/>
            <a:ext cx="579927" cy="54000"/>
            <a:chOff x="3828024" y="1942477"/>
            <a:chExt cx="579927" cy="5400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3828024" y="1969477"/>
              <a:ext cx="525927" cy="0"/>
            </a:xfrm>
            <a:prstGeom prst="line">
              <a:avLst/>
            </a:prstGeom>
            <a:noFill/>
            <a:ln w="19050" cap="flat" cmpd="sng" algn="ctr">
              <a:solidFill>
                <a:srgbClr val="0000FF"/>
              </a:solidFill>
              <a:prstDash val="solid"/>
            </a:ln>
            <a:effectLst/>
          </p:spPr>
        </p:cxnSp>
        <p:sp>
          <p:nvSpPr>
            <p:cNvPr id="14" name="椭圆 13"/>
            <p:cNvSpPr/>
            <p:nvPr/>
          </p:nvSpPr>
          <p:spPr bwMode="auto">
            <a:xfrm>
              <a:off x="4353951" y="1942477"/>
              <a:ext cx="54000" cy="540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</a:ln>
          </p:spPr>
          <p:txBody>
            <a:bodyPr rtlCol="0" anchor="ctr"/>
            <a:lstStyle/>
            <a:p>
              <a:pPr marL="0" marR="0" lvl="0" indent="720090" algn="ctr" defTabSz="91440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FF"/>
                </a:buClr>
                <a:buSzTx/>
                <a:buFont typeface="Wingdings" panose="05000000000000000000" pitchFamily="2" charset="2"/>
                <a:buNone/>
                <a:defRPr/>
              </a:pPr>
              <a:endPara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4448102" y="373928"/>
            <a:ext cx="1733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开始</a:t>
            </a:r>
            <a:r>
              <a:rPr lang="en-US" altLang="zh-CN" sz="20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/</a:t>
            </a:r>
            <a:r>
              <a:rPr lang="zh-CN" altLang="en-US" sz="20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暂停键</a:t>
            </a:r>
          </a:p>
        </p:txBody>
      </p:sp>
      <p:grpSp>
        <p:nvGrpSpPr>
          <p:cNvPr id="16" name="组合 15"/>
          <p:cNvGrpSpPr/>
          <p:nvPr/>
        </p:nvGrpSpPr>
        <p:grpSpPr>
          <a:xfrm flipH="1">
            <a:off x="6604080" y="1698442"/>
            <a:ext cx="1546181" cy="54000"/>
            <a:chOff x="2861770" y="1942477"/>
            <a:chExt cx="1546181" cy="5400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2861770" y="1969477"/>
              <a:ext cx="1492181" cy="0"/>
            </a:xfrm>
            <a:prstGeom prst="line">
              <a:avLst/>
            </a:prstGeom>
            <a:noFill/>
            <a:ln w="19050" cap="flat" cmpd="sng" algn="ctr">
              <a:solidFill>
                <a:srgbClr val="0000FF"/>
              </a:solidFill>
              <a:prstDash val="solid"/>
            </a:ln>
            <a:effectLst/>
          </p:spPr>
        </p:cxnSp>
        <p:sp>
          <p:nvSpPr>
            <p:cNvPr id="18" name="椭圆 17"/>
            <p:cNvSpPr/>
            <p:nvPr/>
          </p:nvSpPr>
          <p:spPr bwMode="auto">
            <a:xfrm>
              <a:off x="4353951" y="1942477"/>
              <a:ext cx="54000" cy="540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</a:ln>
          </p:spPr>
          <p:txBody>
            <a:bodyPr rtlCol="0" anchor="ctr"/>
            <a:lstStyle/>
            <a:p>
              <a:pPr marL="0" marR="0" lvl="0" indent="720090" algn="ctr" defTabSz="91440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FF"/>
                </a:buClr>
                <a:buSzTx/>
                <a:buFont typeface="Wingdings" panose="05000000000000000000" pitchFamily="2" charset="2"/>
                <a:buNone/>
                <a:defRPr/>
              </a:pPr>
              <a:endPara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 flipH="1">
            <a:off x="7306499" y="2475682"/>
            <a:ext cx="825093" cy="54000"/>
            <a:chOff x="3582858" y="1942477"/>
            <a:chExt cx="825093" cy="54000"/>
          </a:xfrm>
        </p:grpSpPr>
        <p:cxnSp>
          <p:nvCxnSpPr>
            <p:cNvPr id="20" name="直接连接符 19"/>
            <p:cNvCxnSpPr/>
            <p:nvPr/>
          </p:nvCxnSpPr>
          <p:spPr>
            <a:xfrm>
              <a:off x="3582858" y="1969477"/>
              <a:ext cx="771093" cy="0"/>
            </a:xfrm>
            <a:prstGeom prst="line">
              <a:avLst/>
            </a:prstGeom>
            <a:noFill/>
            <a:ln w="19050" cap="flat" cmpd="sng" algn="ctr">
              <a:solidFill>
                <a:srgbClr val="0000FF"/>
              </a:solidFill>
              <a:prstDash val="solid"/>
            </a:ln>
            <a:effectLst/>
          </p:spPr>
        </p:cxnSp>
        <p:sp>
          <p:nvSpPr>
            <p:cNvPr id="21" name="椭圆 20"/>
            <p:cNvSpPr/>
            <p:nvPr/>
          </p:nvSpPr>
          <p:spPr bwMode="auto">
            <a:xfrm>
              <a:off x="4353951" y="1942477"/>
              <a:ext cx="54000" cy="540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</a:ln>
          </p:spPr>
          <p:txBody>
            <a:bodyPr rtlCol="0" anchor="ctr"/>
            <a:lstStyle/>
            <a:p>
              <a:pPr marL="0" marR="0" lvl="0" indent="720090" algn="ctr" defTabSz="91440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FF"/>
                </a:buClr>
                <a:buSzTx/>
                <a:buFont typeface="Wingdings" panose="05000000000000000000" pitchFamily="2" charset="2"/>
                <a:buNone/>
                <a:defRPr/>
              </a:pPr>
              <a:endPara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</a:endParaRPr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8095016" y="1525387"/>
            <a:ext cx="908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分针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8095016" y="2302627"/>
            <a:ext cx="908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秒针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747840" y="1410413"/>
            <a:ext cx="3915600" cy="1276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①先读出</a:t>
            </a: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小表盘</a:t>
            </a:r>
            <a:r>
              <a:rPr lang="zh-CN" altLang="en-US" sz="2400" b="1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上指针所通过的</a:t>
            </a: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分钟数</a:t>
            </a:r>
            <a:r>
              <a:rPr lang="zh-CN" altLang="en-US" sz="2400" b="1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，再读</a:t>
            </a: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大表盘</a:t>
            </a:r>
            <a:r>
              <a:rPr lang="zh-CN" altLang="en-US" sz="2400" b="1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对应的</a:t>
            </a: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秒</a:t>
            </a:r>
            <a:r>
              <a:rPr lang="zh-CN" altLang="en-US" sz="2400" b="1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747840" y="2811827"/>
            <a:ext cx="4655561" cy="870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②小表盘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1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小格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30s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；大表盘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1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圈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30s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、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1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小格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0.1s</a:t>
            </a:r>
            <a:endParaRPr lang="zh-CN" altLang="en-US" sz="2400" b="1">
              <a:solidFill>
                <a:prstClr val="black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84202" y="4020369"/>
            <a:ext cx="8175595" cy="80522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defTabSz="9144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读数时，小表盘上的指针没有超过两数之间的半分钟刻度线，大表盘按照</a:t>
            </a:r>
            <a:r>
              <a:rPr lang="en-US" altLang="zh-CN" sz="2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0~30s</a:t>
            </a:r>
            <a:r>
              <a:rPr lang="zh-CN" altLang="en-US" sz="2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读数；如果超过，大表盘按照</a:t>
            </a:r>
            <a:r>
              <a:rPr lang="en-US" altLang="zh-CN" sz="2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30~60s</a:t>
            </a:r>
            <a:r>
              <a:rPr lang="zh-CN" altLang="en-US" sz="2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读数。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60388" y="788228"/>
            <a:ext cx="8014652" cy="4931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 </a:t>
            </a: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图中秒表读数为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9119" y="1444865"/>
            <a:ext cx="4477189" cy="3064558"/>
          </a:xfrm>
          <a:prstGeom prst="rect">
            <a:avLst/>
          </a:prstGeom>
        </p:spPr>
      </p:pic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3516233" y="803969"/>
            <a:ext cx="13019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365.5 s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357188" y="554349"/>
            <a:ext cx="5220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三、探究影响降落伞飞行时间的因素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45602" y="1126949"/>
            <a:ext cx="38215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0000FF"/>
                </a:solidFill>
                <a:effectLst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1pPr>
          </a:lstStyle>
          <a:p>
            <a:r>
              <a:rPr lang="zh-CN" altLang="en-US">
                <a:solidFill>
                  <a:schemeClr val="tx1"/>
                </a:solidFill>
              </a:rPr>
              <a:t>（</a:t>
            </a:r>
            <a:r>
              <a:rPr lang="en-US" altLang="zh-CN">
                <a:solidFill>
                  <a:schemeClr val="tx1"/>
                </a:solidFill>
              </a:rPr>
              <a:t>1</a:t>
            </a:r>
            <a:r>
              <a:rPr lang="zh-CN" altLang="en-US">
                <a:solidFill>
                  <a:schemeClr val="tx1"/>
                </a:solidFill>
              </a:rPr>
              <a:t>）选择合适的仪器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45602" y="1699549"/>
            <a:ext cx="38215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0000FF"/>
                </a:solidFill>
                <a:effectLst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1pPr>
          </a:lstStyle>
          <a:p>
            <a:r>
              <a:rPr lang="zh-CN" altLang="en-US">
                <a:solidFill>
                  <a:schemeClr val="tx1"/>
                </a:solidFill>
              </a:rPr>
              <a:t>（</a:t>
            </a:r>
            <a:r>
              <a:rPr lang="en-US" altLang="zh-CN">
                <a:solidFill>
                  <a:schemeClr val="tx1"/>
                </a:solidFill>
              </a:rPr>
              <a:t>2</a:t>
            </a:r>
            <a:r>
              <a:rPr lang="zh-CN" altLang="en-US">
                <a:solidFill>
                  <a:schemeClr val="tx1"/>
                </a:solidFill>
              </a:rPr>
              <a:t>）正确使用仪器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545602" y="2272149"/>
            <a:ext cx="38215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0000FF"/>
                </a:solidFill>
                <a:effectLst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1pPr>
          </a:lstStyle>
          <a:p>
            <a:r>
              <a:rPr lang="zh-CN" altLang="en-US">
                <a:solidFill>
                  <a:schemeClr val="tx1"/>
                </a:solidFill>
              </a:rPr>
              <a:t>（</a:t>
            </a:r>
            <a:r>
              <a:rPr lang="en-US" altLang="zh-CN">
                <a:solidFill>
                  <a:schemeClr val="tx1"/>
                </a:solidFill>
              </a:rPr>
              <a:t>3</a:t>
            </a:r>
            <a:r>
              <a:rPr lang="zh-CN" altLang="en-US">
                <a:solidFill>
                  <a:schemeClr val="tx1"/>
                </a:solidFill>
              </a:rPr>
              <a:t>）研究测量技巧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45602" y="2844749"/>
            <a:ext cx="51250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0000FF"/>
                </a:solidFill>
                <a:effectLst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1pPr>
          </a:lstStyle>
          <a:p>
            <a:r>
              <a:rPr lang="zh-CN" altLang="en-US">
                <a:solidFill>
                  <a:schemeClr val="tx1"/>
                </a:solidFill>
              </a:rPr>
              <a:t>（</a:t>
            </a:r>
            <a:r>
              <a:rPr lang="en-US" altLang="zh-CN">
                <a:solidFill>
                  <a:schemeClr val="tx1"/>
                </a:solidFill>
              </a:rPr>
              <a:t>4</a:t>
            </a:r>
            <a:r>
              <a:rPr lang="zh-CN" altLang="en-US">
                <a:solidFill>
                  <a:schemeClr val="tx1"/>
                </a:solidFill>
              </a:rPr>
              <a:t>）实验的基本方法：</a:t>
            </a:r>
            <a:r>
              <a:rPr lang="zh-CN" altLang="en-US">
                <a:solidFill>
                  <a:srgbClr val="FF00FF"/>
                </a:solidFill>
              </a:rPr>
              <a:t>控制变量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716507" y="3708076"/>
            <a:ext cx="7710985" cy="881075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ash"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sz="2200" b="1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14000"/>
              </a:lnSpc>
            </a:pPr>
            <a:r>
              <a:rPr lang="zh-CN" altLang="en-US" sz="2400"/>
              <a:t>    先考察</a:t>
            </a:r>
            <a:r>
              <a:rPr lang="zh-CN" altLang="en-US" sz="2400">
                <a:solidFill>
                  <a:srgbClr val="FF0000"/>
                </a:solidFill>
              </a:rPr>
              <a:t>其中一个因素</a:t>
            </a:r>
            <a:r>
              <a:rPr lang="zh-CN" altLang="en-US" sz="2400"/>
              <a:t>对所研究问题的影响，而</a:t>
            </a:r>
            <a:r>
              <a:rPr lang="zh-CN" altLang="en-US" sz="2400">
                <a:solidFill>
                  <a:srgbClr val="FF0000"/>
                </a:solidFill>
              </a:rPr>
              <a:t>保持其他因素不变</a:t>
            </a:r>
            <a:r>
              <a:rPr lang="zh-CN" altLang="en-US" sz="2400"/>
              <a:t>，这种方法叫</a:t>
            </a:r>
            <a:r>
              <a:rPr lang="zh-CN" altLang="en-US" sz="240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控制变量法</a:t>
            </a:r>
            <a:r>
              <a:rPr lang="zh-CN" altLang="en-US" sz="2400"/>
              <a:t>。</a:t>
            </a:r>
          </a:p>
        </p:txBody>
      </p:sp>
      <p:sp>
        <p:nvSpPr>
          <p:cNvPr id="19" name="矩形 18"/>
          <p:cNvSpPr/>
          <p:nvPr/>
        </p:nvSpPr>
        <p:spPr>
          <a:xfrm>
            <a:off x="3791388" y="2864992"/>
            <a:ext cx="1408409" cy="423080"/>
          </a:xfrm>
          <a:prstGeom prst="rect">
            <a:avLst/>
          </a:prstGeom>
          <a:noFill/>
          <a:ln w="19050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连接符: 曲线 19"/>
          <p:cNvCxnSpPr>
            <a:stCxn id="19" idx="3"/>
            <a:endCxn id="18" idx="0"/>
          </p:cNvCxnSpPr>
          <p:nvPr/>
        </p:nvCxnSpPr>
        <p:spPr>
          <a:xfrm flipH="1">
            <a:off x="4572000" y="3076532"/>
            <a:ext cx="627797" cy="631544"/>
          </a:xfrm>
          <a:prstGeom prst="curvedConnector4">
            <a:avLst>
              <a:gd name="adj1" fmla="val -36413"/>
              <a:gd name="adj2" fmla="val 66748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972800" y="10795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6" grpId="0"/>
      <p:bldP spid="17" grpId="0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464024" y="338892"/>
            <a:ext cx="35825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6600FF"/>
                </a:solidFill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长度的特殊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6600FF"/>
                </a:solidFill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测量方法</a:t>
            </a:r>
            <a:endParaRPr lang="zh-CN" altLang="en-US" b="1">
              <a:solidFill>
                <a:srgbClr val="6600FF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4024" y="893977"/>
            <a:ext cx="2011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1.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累积法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292" y="1528586"/>
            <a:ext cx="2350476" cy="106359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24" y="1448923"/>
            <a:ext cx="1534167" cy="1222919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756245" y="539133"/>
            <a:ext cx="2011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2.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平移法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855" y="1094079"/>
            <a:ext cx="4213121" cy="1965138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855964" y="1152988"/>
            <a:ext cx="879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/>
                <a:ea typeface="黑体" panose="02010609060101010101" pitchFamily="49" charset="-122"/>
              </a:rPr>
              <a:t>夹紧</a:t>
            </a:r>
          </a:p>
        </p:txBody>
      </p:sp>
      <p:cxnSp>
        <p:nvCxnSpPr>
          <p:cNvPr id="15" name="直接箭头连接符 14"/>
          <p:cNvCxnSpPr/>
          <p:nvPr/>
        </p:nvCxnSpPr>
        <p:spPr>
          <a:xfrm>
            <a:off x="5847611" y="1614653"/>
            <a:ext cx="840105" cy="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headEnd type="triangle" w="med" len="med"/>
            <a:tailEnd type="triangle" w="med" len="med"/>
          </a:ln>
          <a:effectLst/>
        </p:spPr>
      </p:cxnSp>
      <p:sp>
        <p:nvSpPr>
          <p:cNvPr id="16" name="文本框 15"/>
          <p:cNvSpPr txBox="1"/>
          <p:nvPr/>
        </p:nvSpPr>
        <p:spPr>
          <a:xfrm>
            <a:off x="464024" y="2699227"/>
            <a:ext cx="26025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3.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化曲为直法</a:t>
            </a: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AFBFF"/>
              </a:clrFrom>
              <a:clrTo>
                <a:srgbClr val="EAFB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" t="14005" r="3285" b="6744"/>
          <a:stretch>
            <a:fillRect/>
          </a:stretch>
        </p:blipFill>
        <p:spPr bwMode="auto">
          <a:xfrm>
            <a:off x="1034389" y="3258651"/>
            <a:ext cx="2626631" cy="1502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文本框 17"/>
          <p:cNvSpPr txBox="1"/>
          <p:nvPr/>
        </p:nvSpPr>
        <p:spPr>
          <a:xfrm>
            <a:off x="4758975" y="3158292"/>
            <a:ext cx="2011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4.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滚轮法</a:t>
            </a:r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04430" y="3249241"/>
            <a:ext cx="2011680" cy="1600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4" grpId="0"/>
      <p:bldP spid="16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60388" y="345307"/>
            <a:ext cx="8014652" cy="1379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小明为了研究弹簧枪能射多远（水平射程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x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），准备 了一把可调节弹簧压缩量的弹簧枪和三种大小一样、质量 不同的弹珠，并提出如下猜想：</a:t>
            </a:r>
            <a:endParaRPr lang="en-US" altLang="zh-CN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60387" y="3520214"/>
            <a:ext cx="8014651" cy="127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猜想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：弹珠水平射程与弹簧压缩量有关。</a:t>
            </a:r>
            <a:endParaRPr lang="en-US" altLang="zh-CN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猜想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：弹珠水平射程与弹珠质量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有关。</a:t>
            </a:r>
            <a:endParaRPr lang="en-US" altLang="zh-CN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猜想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：弹珠水平射程与发射点距离地面高度</a:t>
            </a:r>
            <a:r>
              <a:rPr lang="en-US" altLang="zh-CN" sz="2400" b="1" i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h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有关。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4551" y="1741840"/>
            <a:ext cx="2666321" cy="176138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3"/>
          <p:cNvGraphicFramePr>
            <a:graphicFrameLocks noGrp="1"/>
          </p:cNvGraphicFramePr>
          <p:nvPr/>
        </p:nvGraphicFramePr>
        <p:xfrm>
          <a:off x="594815" y="1488610"/>
          <a:ext cx="7954370" cy="34423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7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90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6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8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229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实验次序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弹簧压缩量</a:t>
                      </a:r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/cm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弹珠质量</a:t>
                      </a:r>
                      <a:r>
                        <a:rPr lang="en-US" altLang="zh-CN" sz="1800" b="1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/g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发射点离地面高度</a:t>
                      </a:r>
                      <a:r>
                        <a:rPr lang="en-US" altLang="zh-CN" sz="1800" b="1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/m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水平射程</a:t>
                      </a:r>
                      <a:r>
                        <a:rPr lang="en-US" altLang="zh-CN" sz="1800" b="1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/m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0.45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1.34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0.45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2.68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0.45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4.02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0.45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1.90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0.45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0.50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1.00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2.84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1.50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3.84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437557" y="169687"/>
            <a:ext cx="7901225" cy="127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小明先后调整弹簧的压缩量和发射点距离地面的高度，选 用不同质量的弹珠，分别进行实验，实验中弹珠均水平射出。实验数据记录如下表：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3"/>
          <p:cNvGraphicFramePr>
            <a:graphicFrameLocks noGrp="1"/>
          </p:cNvGraphicFramePr>
          <p:nvPr/>
        </p:nvGraphicFramePr>
        <p:xfrm>
          <a:off x="594815" y="376320"/>
          <a:ext cx="7954370" cy="34423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7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90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6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8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229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实验次序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弹簧压缩量</a:t>
                      </a:r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/cm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弹珠质量</a:t>
                      </a:r>
                      <a:r>
                        <a:rPr lang="en-US" altLang="zh-CN" sz="1800" b="1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/g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发射点离地面高度</a:t>
                      </a:r>
                      <a:r>
                        <a:rPr lang="en-US" altLang="zh-CN" sz="1800" b="1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/m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水平射程</a:t>
                      </a:r>
                      <a:r>
                        <a:rPr lang="en-US" altLang="zh-CN" sz="1800" b="1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/m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0.45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1.34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0.45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2.68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0.45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4.02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0.45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1.90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0.45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0.50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1.00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2.84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1.50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3.84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443967" y="3888705"/>
            <a:ext cx="8256067" cy="897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）比较第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三次实验数据，可验证猜想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，结论是在其他条件相同时，弹簧压缩量越大，水平射程越远。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219666" y="3888705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45603" y="333543"/>
            <a:ext cx="2115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Medium" panose="020B0600000000000000" pitchFamily="34" charset="-122"/>
              </a:rPr>
              <a:t>本章知识结构</a:t>
            </a:r>
            <a:endParaRPr lang="zh-CN" altLang="en-US" sz="2250" b="1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07075" y="2209054"/>
            <a:ext cx="1958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走进实验室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661313" y="1030730"/>
            <a:ext cx="2299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走进实验室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503759" y="720142"/>
            <a:ext cx="3336879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①认识科学探究的工具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503759" y="1336624"/>
            <a:ext cx="2729554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②科学探究的环节</a:t>
            </a:r>
          </a:p>
        </p:txBody>
      </p:sp>
      <p:cxnSp>
        <p:nvCxnSpPr>
          <p:cNvPr id="13" name="连接符: 曲线 12"/>
          <p:cNvCxnSpPr>
            <a:stCxn id="6" idx="3"/>
            <a:endCxn id="10" idx="1"/>
          </p:cNvCxnSpPr>
          <p:nvPr/>
        </p:nvCxnSpPr>
        <p:spPr>
          <a:xfrm flipV="1">
            <a:off x="2265528" y="1261563"/>
            <a:ext cx="395785" cy="1178324"/>
          </a:xfrm>
          <a:prstGeom prst="curved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左大括号 13"/>
          <p:cNvSpPr/>
          <p:nvPr/>
        </p:nvSpPr>
        <p:spPr>
          <a:xfrm>
            <a:off x="4339673" y="803622"/>
            <a:ext cx="125275" cy="911187"/>
          </a:xfrm>
          <a:prstGeom prst="leftBrace">
            <a:avLst>
              <a:gd name="adj1" fmla="val 33148"/>
              <a:gd name="adj2" fmla="val 5000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2661313" y="2749314"/>
            <a:ext cx="1343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测量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3616969" y="2424033"/>
            <a:ext cx="1343991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①长度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3616969" y="3091659"/>
            <a:ext cx="1343991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②时间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2661313" y="4084566"/>
            <a:ext cx="5220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探究影响降落伞飞行时间的因素</a:t>
            </a:r>
          </a:p>
        </p:txBody>
      </p:sp>
      <p:cxnSp>
        <p:nvCxnSpPr>
          <p:cNvPr id="24" name="连接符: 曲线 23"/>
          <p:cNvCxnSpPr>
            <a:stCxn id="6" idx="3"/>
            <a:endCxn id="16" idx="1"/>
          </p:cNvCxnSpPr>
          <p:nvPr/>
        </p:nvCxnSpPr>
        <p:spPr>
          <a:xfrm>
            <a:off x="2265528" y="2439887"/>
            <a:ext cx="395785" cy="540260"/>
          </a:xfrm>
          <a:prstGeom prst="curved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连接符: 曲线 26"/>
          <p:cNvCxnSpPr>
            <a:stCxn id="6" idx="3"/>
            <a:endCxn id="21" idx="1"/>
          </p:cNvCxnSpPr>
          <p:nvPr/>
        </p:nvCxnSpPr>
        <p:spPr>
          <a:xfrm>
            <a:off x="2265528" y="2439887"/>
            <a:ext cx="395785" cy="1875512"/>
          </a:xfrm>
          <a:prstGeom prst="curved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左大括号 31"/>
          <p:cNvSpPr/>
          <p:nvPr/>
        </p:nvSpPr>
        <p:spPr>
          <a:xfrm>
            <a:off x="3443926" y="2492209"/>
            <a:ext cx="125275" cy="975875"/>
          </a:xfrm>
          <a:prstGeom prst="leftBrace">
            <a:avLst>
              <a:gd name="adj1" fmla="val 33148"/>
              <a:gd name="adj2" fmla="val 5000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3"/>
          <p:cNvGraphicFramePr>
            <a:graphicFrameLocks noGrp="1"/>
          </p:cNvGraphicFramePr>
          <p:nvPr/>
        </p:nvGraphicFramePr>
        <p:xfrm>
          <a:off x="594815" y="376320"/>
          <a:ext cx="7954370" cy="34423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7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90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6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8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229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实验次序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弹簧压缩量</a:t>
                      </a:r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/cm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弹珠质量</a:t>
                      </a:r>
                      <a:r>
                        <a:rPr lang="en-US" altLang="zh-CN" sz="1800" b="1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/g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发射点离地面高度</a:t>
                      </a:r>
                      <a:r>
                        <a:rPr lang="en-US" altLang="zh-CN" sz="1800" b="1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/m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水平射程</a:t>
                      </a:r>
                      <a:r>
                        <a:rPr lang="en-US" altLang="zh-CN" sz="1800" b="1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/m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0.45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1.34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0.45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2.68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0.45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4.02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0.45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1.90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0.45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0.50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1.00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2.84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1.50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3.84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443967" y="3888705"/>
            <a:ext cx="8256067" cy="897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）比较第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三次实验数据，可验证猜想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，结论是在其他条件相同时，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_________________________________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190465" y="3889464"/>
            <a:ext cx="1392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425590" y="4305515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弹珠质量越大，水平射程越近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3"/>
          <p:cNvGraphicFramePr>
            <a:graphicFrameLocks noGrp="1"/>
          </p:cNvGraphicFramePr>
          <p:nvPr/>
        </p:nvGraphicFramePr>
        <p:xfrm>
          <a:off x="594815" y="376320"/>
          <a:ext cx="7954370" cy="34423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2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7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90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6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8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229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实验次序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弹簧压缩量</a:t>
                      </a:r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/cm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弹珠质量</a:t>
                      </a:r>
                      <a:r>
                        <a:rPr lang="en-US" altLang="zh-CN" sz="1800" b="1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/g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发射点离地面高度</a:t>
                      </a:r>
                      <a:r>
                        <a:rPr lang="en-US" altLang="zh-CN" sz="1800" b="1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/m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水平射程</a:t>
                      </a:r>
                      <a:r>
                        <a:rPr lang="en-US" altLang="zh-CN" sz="1800" b="1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/m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0.45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1.34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0.45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2.68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0.45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4.02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0.45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1.90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0.45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0.50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1.00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2.84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032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7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1.50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3.84</a:t>
                      </a:r>
                      <a:endParaRPr lang="zh-CN" altLang="en-US" sz="1800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443967" y="3888705"/>
            <a:ext cx="8256067" cy="897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）比较第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三次实验数据，可验证猜想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，结论是在其他条件相同时，发射点离地面越高，水平射程越远。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190465" y="3889464"/>
            <a:ext cx="1392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274257" y="3888705"/>
            <a:ext cx="511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45603" y="333543"/>
            <a:ext cx="1470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Medium" panose="020B0600000000000000" pitchFamily="34" charset="-122"/>
              </a:rPr>
              <a:t>课堂小结</a:t>
            </a:r>
            <a:endParaRPr lang="zh-CN" altLang="en-US" sz="2250" b="1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2"/>
          <p:cNvSpPr/>
          <p:nvPr/>
        </p:nvSpPr>
        <p:spPr>
          <a:xfrm>
            <a:off x="1082664" y="2278857"/>
            <a:ext cx="6978673" cy="58578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通过本节课的学习，你有什么收获？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45602" y="333543"/>
            <a:ext cx="1470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Medium" panose="020B0600000000000000" pitchFamily="34" charset="-122"/>
              </a:rPr>
              <a:t>复习回顾</a:t>
            </a:r>
            <a:endParaRPr lang="zh-CN" altLang="en-US" sz="2250" b="1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76109" y="2509044"/>
            <a:ext cx="19109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①认识科学探究的工具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750029" y="1094300"/>
            <a:ext cx="5709684" cy="806759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长度</a:t>
            </a:r>
            <a:r>
              <a:rPr lang="zh-CN" altLang="en-US" sz="22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测量仪器：</a:t>
            </a:r>
            <a:r>
              <a:rPr lang="zh-CN" altLang="en-US" sz="22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刻度尺、盒尺、游标卡尺、千分尺、位移传感器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750029" y="1938492"/>
            <a:ext cx="5709684" cy="43435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质量</a:t>
            </a:r>
            <a:r>
              <a:rPr lang="zh-CN" altLang="en-US" sz="22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测量仪器：</a:t>
            </a:r>
            <a:r>
              <a:rPr lang="zh-CN" altLang="en-US" sz="22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托盘天平和砝码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750029" y="2410275"/>
            <a:ext cx="5709684" cy="43435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时间</a:t>
            </a:r>
            <a:r>
              <a:rPr lang="zh-CN" altLang="en-US" sz="22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测量仪器：</a:t>
            </a:r>
            <a:r>
              <a:rPr lang="zh-CN" altLang="en-US" sz="22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机械秒表、电子秒表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750029" y="2882058"/>
            <a:ext cx="5709684" cy="43435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温度</a:t>
            </a:r>
            <a:r>
              <a:rPr lang="zh-CN" altLang="en-US" sz="22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测量仪器：</a:t>
            </a:r>
            <a:r>
              <a:rPr lang="zh-CN" altLang="en-US" sz="22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温度计、温度传感器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750029" y="3353841"/>
            <a:ext cx="5709684" cy="43435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电</a:t>
            </a:r>
            <a:r>
              <a:rPr lang="zh-CN" altLang="en-US" sz="22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的测量仪器：</a:t>
            </a:r>
            <a:r>
              <a:rPr lang="zh-CN" altLang="en-US" sz="22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电流表、电压表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2750029" y="3825624"/>
            <a:ext cx="5709684" cy="43435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力</a:t>
            </a:r>
            <a:r>
              <a:rPr lang="zh-CN" altLang="en-US" sz="22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的测量仪器：</a:t>
            </a:r>
            <a:r>
              <a:rPr lang="zh-CN" altLang="en-US" sz="22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弹簧测力计、力的传感器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2750029" y="4297405"/>
            <a:ext cx="5709684" cy="43435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体积</a:t>
            </a:r>
            <a:r>
              <a:rPr lang="zh-CN" altLang="en-US" sz="22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测量仪器：</a:t>
            </a:r>
            <a:r>
              <a:rPr lang="zh-CN" altLang="en-US" sz="22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量筒、量杯</a:t>
            </a:r>
          </a:p>
        </p:txBody>
      </p:sp>
      <p:sp>
        <p:nvSpPr>
          <p:cNvPr id="19" name="左大括号 18"/>
          <p:cNvSpPr/>
          <p:nvPr/>
        </p:nvSpPr>
        <p:spPr>
          <a:xfrm>
            <a:off x="2624754" y="1206232"/>
            <a:ext cx="125275" cy="3436620"/>
          </a:xfrm>
          <a:prstGeom prst="leftBrace">
            <a:avLst>
              <a:gd name="adj1" fmla="val 33148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357188" y="831200"/>
            <a:ext cx="2836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一、走进实验室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627795" y="633765"/>
            <a:ext cx="3439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②科学探究的环节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275766" y="1215886"/>
            <a:ext cx="20981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1.</a:t>
            </a:r>
            <a:r>
              <a:rPr lang="zh-CN" altLang="en-US" sz="24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提出问题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1275766" y="1788588"/>
            <a:ext cx="22177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2.</a:t>
            </a:r>
            <a:r>
              <a:rPr lang="zh-CN" altLang="en-US"/>
              <a:t>猜想与假设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1275766" y="2361290"/>
            <a:ext cx="35076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3.</a:t>
            </a:r>
            <a:r>
              <a:rPr lang="zh-CN" altLang="en-US"/>
              <a:t>设计实验、制订方案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1275766" y="2933992"/>
            <a:ext cx="35076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4.</a:t>
            </a:r>
            <a:r>
              <a:rPr lang="zh-CN" altLang="en-US"/>
              <a:t>进行实验、收集证据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1275766" y="3506694"/>
            <a:ext cx="35076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5.</a:t>
            </a:r>
            <a:r>
              <a:rPr lang="zh-CN" altLang="en-US"/>
              <a:t>得出结论、做出解释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1275766" y="4079395"/>
            <a:ext cx="35076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6.</a:t>
            </a:r>
            <a:r>
              <a:rPr lang="zh-CN" altLang="en-US"/>
              <a:t>交流、评估和反思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  <p:bldP spid="23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357188" y="834131"/>
            <a:ext cx="1655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二、测量</a:t>
            </a: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357188" y="1366569"/>
            <a:ext cx="8429625" cy="2903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长度的测量 </a:t>
            </a: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）长度的单位</a:t>
            </a: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国际单位：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，符号：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常用单位：千米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(km)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、分米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(dm)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、厘米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(____)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、毫米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(mm)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、微米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(μm)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、纳米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(nm)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等。</a:t>
            </a: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单位换算：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km=1000 m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dm=______m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cm=______m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mm=______m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μm=______m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nm=______m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2330242" y="2158906"/>
            <a:ext cx="63804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米</a:t>
            </a: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4785055" y="2158906"/>
            <a:ext cx="63804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5803692" y="2589488"/>
            <a:ext cx="72371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cm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5061238" y="3371702"/>
            <a:ext cx="8190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endParaRPr lang="zh-CN" altLang="en-US" sz="2400" b="1" baseline="300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7312069" y="3371702"/>
            <a:ext cx="8190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endParaRPr lang="zh-CN" altLang="en-US" sz="2400" b="1" baseline="300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1480628" y="3807943"/>
            <a:ext cx="8190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endParaRPr lang="zh-CN" altLang="en-US" sz="2400" b="1" baseline="300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3808831" y="3807943"/>
            <a:ext cx="8190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</a:t>
            </a:r>
            <a:endParaRPr lang="zh-CN" altLang="en-US" sz="2400" b="1" baseline="300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6101864" y="3807943"/>
            <a:ext cx="8190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</a:t>
            </a:r>
            <a:endParaRPr lang="zh-CN" altLang="en-US" sz="2400" b="1" baseline="300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1"/>
      <p:bldP spid="19" grpId="1"/>
      <p:bldP spid="20" grpId="1"/>
      <p:bldP spid="21" grpId="1"/>
      <p:bldP spid="22" grpId="1"/>
      <p:bldP spid="23" grpId="1"/>
      <p:bldP spid="24" grpId="1"/>
      <p:bldP spid="2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357188" y="1153520"/>
            <a:ext cx="8429625" cy="12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）常考长度估测：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课桌的高度大约是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0.75 m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普通中学生的身高大约是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1.60______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铅笔的长度约为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18 cm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物理课本的长度约为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25______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一张纸的厚度约为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0.1______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357188" y="2712002"/>
            <a:ext cx="8429625" cy="12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）测量工具</a:t>
            </a: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常用测量工具：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、盒尺。</a:t>
            </a: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精确测量工具：游标卡尺、千分尺、位移传感器等。</a:t>
            </a:r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3336083" y="1542807"/>
            <a:ext cx="63804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3017062" y="1959472"/>
            <a:ext cx="63804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cm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7286606" y="1959472"/>
            <a:ext cx="9289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mm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2637236" y="3106090"/>
            <a:ext cx="13368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刻度尺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1"/>
      <p:bldP spid="22" grpId="1"/>
      <p:bldP spid="23" grpId="1"/>
      <p:bldP spid="2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357188" y="517762"/>
            <a:ext cx="8429625" cy="875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）刻度尺的使用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①使用前：三看，即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3396659" y="903393"/>
            <a:ext cx="10768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量程</a:t>
            </a:r>
          </a:p>
        </p:txBody>
      </p: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4852895" y="903392"/>
            <a:ext cx="13368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分度值</a:t>
            </a:r>
          </a:p>
        </p:txBody>
      </p: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6301867" y="903392"/>
            <a:ext cx="15549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零刻度线</a:t>
            </a: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41" y="2062253"/>
            <a:ext cx="8006717" cy="1306735"/>
          </a:xfrm>
          <a:prstGeom prst="rect">
            <a:avLst/>
          </a:prstGeom>
        </p:spPr>
      </p:pic>
      <p:cxnSp>
        <p:nvCxnSpPr>
          <p:cNvPr id="27" name="直接连接符 26"/>
          <p:cNvCxnSpPr/>
          <p:nvPr/>
        </p:nvCxnSpPr>
        <p:spPr>
          <a:xfrm flipH="1">
            <a:off x="741045" y="2062253"/>
            <a:ext cx="0" cy="281654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28" name="弧形 27"/>
          <p:cNvSpPr/>
          <p:nvPr/>
        </p:nvSpPr>
        <p:spPr>
          <a:xfrm>
            <a:off x="727710" y="1656202"/>
            <a:ext cx="741680" cy="1059418"/>
          </a:xfrm>
          <a:prstGeom prst="arc">
            <a:avLst>
              <a:gd name="adj1" fmla="val 12114699"/>
              <a:gd name="adj2" fmla="val 15413493"/>
            </a:avLst>
          </a:prstGeom>
          <a:noFill/>
          <a:ln w="9525" cap="flat" cmpd="sng" algn="ctr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956134" y="1443689"/>
            <a:ext cx="20126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零刻度线</a:t>
            </a:r>
          </a:p>
        </p:txBody>
      </p:sp>
      <p:sp>
        <p:nvSpPr>
          <p:cNvPr id="30" name="矩形 29"/>
          <p:cNvSpPr/>
          <p:nvPr/>
        </p:nvSpPr>
        <p:spPr bwMode="auto">
          <a:xfrm>
            <a:off x="1264921" y="2448682"/>
            <a:ext cx="342900" cy="21336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ctr"/>
          <a:lstStyle/>
          <a:p>
            <a:pPr indent="720090" algn="ctr" defTabSz="914400" eaLnBrk="0" fontAlgn="base" hangingPunct="0">
              <a:lnSpc>
                <a:spcPct val="110000"/>
              </a:lnSpc>
              <a:spcAft>
                <a:spcPct val="0"/>
              </a:spcAft>
              <a:buClr>
                <a:srgbClr val="0000FF"/>
              </a:buClr>
              <a:buFont typeface="Wingdings" panose="05000000000000000000" pitchFamily="2" charset="2"/>
              <a:buNone/>
            </a:pPr>
            <a:endParaRPr lang="zh-CN" altLang="en-US" sz="28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cxnSp>
        <p:nvCxnSpPr>
          <p:cNvPr id="31" name="连接符: 曲线 30"/>
          <p:cNvCxnSpPr>
            <a:stCxn id="30" idx="2"/>
          </p:cNvCxnSpPr>
          <p:nvPr/>
        </p:nvCxnSpPr>
        <p:spPr>
          <a:xfrm rot="16200000" flipH="1">
            <a:off x="1752600" y="2345813"/>
            <a:ext cx="297180" cy="929638"/>
          </a:xfrm>
          <a:prstGeom prst="curvedConnector2">
            <a:avLst/>
          </a:prstGeom>
          <a:noFill/>
          <a:ln w="9525" cap="flat" cmpd="sng" algn="ctr">
            <a:solidFill>
              <a:srgbClr val="FF0000"/>
            </a:solidFill>
            <a:prstDash val="solid"/>
            <a:tailEnd type="triangle"/>
          </a:ln>
          <a:effectLst/>
        </p:spPr>
      </p:cxnSp>
      <p:sp>
        <p:nvSpPr>
          <p:cNvPr id="32" name="文本框 31"/>
          <p:cNvSpPr txBox="1"/>
          <p:nvPr/>
        </p:nvSpPr>
        <p:spPr>
          <a:xfrm>
            <a:off x="2337120" y="2702440"/>
            <a:ext cx="10827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单位</a:t>
            </a:r>
          </a:p>
        </p:txBody>
      </p:sp>
      <p:sp>
        <p:nvSpPr>
          <p:cNvPr id="33" name="右大括号 32"/>
          <p:cNvSpPr/>
          <p:nvPr/>
        </p:nvSpPr>
        <p:spPr>
          <a:xfrm rot="16200000">
            <a:off x="4419362" y="-1867298"/>
            <a:ext cx="246221" cy="7602859"/>
          </a:xfrm>
          <a:prstGeom prst="rightBrace">
            <a:avLst>
              <a:gd name="adj1" fmla="val 32632"/>
              <a:gd name="adj2" fmla="val 50000"/>
            </a:avLst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4151695" y="1373770"/>
            <a:ext cx="10827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量程</a:t>
            </a:r>
          </a:p>
        </p:txBody>
      </p:sp>
      <p:grpSp>
        <p:nvGrpSpPr>
          <p:cNvPr id="35" name="组合 34"/>
          <p:cNvGrpSpPr/>
          <p:nvPr/>
        </p:nvGrpSpPr>
        <p:grpSpPr>
          <a:xfrm>
            <a:off x="3757834" y="1259736"/>
            <a:ext cx="2680702" cy="3541653"/>
            <a:chOff x="3757834" y="872264"/>
            <a:chExt cx="2680702" cy="3541653"/>
          </a:xfrm>
        </p:grpSpPr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85835" y="2361216"/>
              <a:ext cx="2052701" cy="2052701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sp>
          <p:nvSpPr>
            <p:cNvPr id="37" name="弧形 36"/>
            <p:cNvSpPr/>
            <p:nvPr/>
          </p:nvSpPr>
          <p:spPr>
            <a:xfrm flipV="1">
              <a:off x="3757834" y="872264"/>
              <a:ext cx="1476597" cy="1541752"/>
            </a:xfrm>
            <a:prstGeom prst="arc">
              <a:avLst>
                <a:gd name="adj1" fmla="val 12944852"/>
                <a:gd name="adj2" fmla="val 16451253"/>
              </a:avLst>
            </a:prstGeom>
            <a:noFill/>
            <a:ln w="9525" cap="flat" cmpd="sng" algn="ctr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endParaRPr>
            </a:p>
          </p:txBody>
        </p:sp>
      </p:grpSp>
      <p:sp>
        <p:nvSpPr>
          <p:cNvPr id="38" name="矩形 37"/>
          <p:cNvSpPr/>
          <p:nvPr/>
        </p:nvSpPr>
        <p:spPr bwMode="auto">
          <a:xfrm>
            <a:off x="3502660" y="2020692"/>
            <a:ext cx="612140" cy="42418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ctr"/>
          <a:lstStyle/>
          <a:p>
            <a:pPr indent="720090" algn="ctr" defTabSz="914400" eaLnBrk="0" fontAlgn="base" hangingPunct="0">
              <a:lnSpc>
                <a:spcPct val="110000"/>
              </a:lnSpc>
              <a:spcAft>
                <a:spcPct val="0"/>
              </a:spcAft>
              <a:buClr>
                <a:srgbClr val="0000FF"/>
              </a:buClr>
              <a:buFont typeface="Wingdings" panose="05000000000000000000" pitchFamily="2" charset="2"/>
              <a:buNone/>
            </a:pPr>
            <a:endParaRPr lang="zh-CN" altLang="en-US" sz="28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39" name="矩形 38"/>
          <p:cNvSpPr/>
          <p:nvPr/>
        </p:nvSpPr>
        <p:spPr bwMode="auto">
          <a:xfrm>
            <a:off x="5570220" y="2909692"/>
            <a:ext cx="161925" cy="740649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 rtlCol="0" anchor="ctr"/>
          <a:lstStyle/>
          <a:p>
            <a:pPr indent="720090" algn="ctr" defTabSz="914400" eaLnBrk="0" fontAlgn="base" hangingPunct="0">
              <a:lnSpc>
                <a:spcPct val="110000"/>
              </a:lnSpc>
              <a:spcAft>
                <a:spcPct val="0"/>
              </a:spcAft>
              <a:buClr>
                <a:srgbClr val="0000FF"/>
              </a:buClr>
              <a:buFont typeface="Wingdings" panose="05000000000000000000" pitchFamily="2" charset="2"/>
              <a:buNone/>
            </a:pPr>
            <a:endParaRPr lang="zh-CN" altLang="en-US" sz="28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6438536" y="3750307"/>
            <a:ext cx="24554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分度值：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0.1cm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7" presetClass="emph" presetSubtype="0" repeatCount="3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0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1"/>
      <p:bldP spid="24" grpId="1"/>
      <p:bldP spid="25" grpId="1"/>
      <p:bldP spid="28" grpId="0" animBg="1"/>
      <p:bldP spid="29" grpId="0"/>
      <p:bldP spid="30" grpId="0" animBg="1"/>
      <p:bldP spid="32" grpId="0"/>
      <p:bldP spid="33" grpId="0" animBg="1"/>
      <p:bldP spid="34" grpId="0"/>
      <p:bldP spid="38" grpId="0" animBg="1"/>
      <p:bldP spid="39" grpId="0" animBg="1"/>
      <p:bldP spid="39" grpId="1" animBg="1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357188" y="437841"/>
            <a:ext cx="8526560" cy="2903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②使用时：五会。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选：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根据测量对象和测量要求选择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适当量程和分度值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的刻度尺。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放：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零刻度线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被测物体的一端，有刻度线的一边要紧靠被测物体且与被测物体边缘保持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，不能歪斜。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看：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读数时，视线要正对刻度线。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读：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读出准确值，并估读到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记：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记录结果包括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 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63" y="3620160"/>
            <a:ext cx="1800915" cy="97212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654" y="3643803"/>
            <a:ext cx="1762707" cy="92483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1537" y="3403757"/>
            <a:ext cx="3525408" cy="1404927"/>
          </a:xfrm>
          <a:prstGeom prst="rect">
            <a:avLst/>
          </a:prstGeom>
        </p:spPr>
      </p:pic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2530139" y="1233984"/>
            <a:ext cx="10768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对准</a:t>
            </a: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5241524" y="1644459"/>
            <a:ext cx="10768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平行</a:t>
            </a:r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4172941" y="2453938"/>
            <a:ext cx="25514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分度值的下一位</a:t>
            </a: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2954418" y="2853890"/>
            <a:ext cx="13051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准确值</a:t>
            </a: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4588935" y="2853890"/>
            <a:ext cx="13051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估读值</a:t>
            </a:r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6204237" y="2853890"/>
            <a:ext cx="13051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单位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1"/>
      <p:bldP spid="16" grpId="1"/>
      <p:bldP spid="17" grpId="1"/>
      <p:bldP spid="18" grpId="1"/>
      <p:bldP spid="19" grpId="1"/>
      <p:bldP spid="2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560388" y="809330"/>
            <a:ext cx="8014652" cy="1379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zh-CN" altLang="en-US" sz="2400" b="1">
                <a:solidFill>
                  <a:srgbClr val="0066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如图甲、乙所示，刻度尺的使用正确的是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；如图丙刻度尺的读数正确的是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，测量结果为    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2400" b="1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8010" y="2280251"/>
            <a:ext cx="7159408" cy="211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7124598" y="810615"/>
            <a:ext cx="7392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甲</a:t>
            </a: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5014445" y="1268269"/>
            <a:ext cx="7392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endParaRPr lang="zh-CN" altLang="en-US" sz="2400" b="1" i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716765" y="1727210"/>
            <a:ext cx="13441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4.00cm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1"/>
      <p:bldP spid="18" grpId="1"/>
      <p:bldP spid="19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YmE1MWRiMjIzZDMwOTFhNDdhYzA4OWUzYjdhZDA4NzYifQ=="/>
  <p:tag name="KSO_WPP_MARK_KEY" val="13365c4b-1559-4319-bdab-a322a813918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1429</Words>
  <Application>Microsoft Office PowerPoint</Application>
  <PresentationFormat>全屏显示(16:9)</PresentationFormat>
  <Paragraphs>307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1" baseType="lpstr">
      <vt:lpstr>等线</vt:lpstr>
      <vt:lpstr>黑体</vt:lpstr>
      <vt:lpstr>楷体</vt:lpstr>
      <vt:lpstr>思源黑体 CN Medium</vt:lpstr>
      <vt:lpstr>微软雅黑</vt:lpstr>
      <vt:lpstr>Arial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2024-08-21T19:30:29Z</cp:lastPrinted>
  <dcterms:created xsi:type="dcterms:W3CDTF">2024-08-21T19:30:29Z</dcterms:created>
  <dcterms:modified xsi:type="dcterms:W3CDTF">2024-07-30T02:15:47Z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