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4" r:id="rId1"/>
    <p:sldMasterId id="2147483697" r:id="rId2"/>
  </p:sldMasterIdLst>
  <p:sldIdLst>
    <p:sldId id="424" r:id="rId3"/>
    <p:sldId id="425" r:id="rId4"/>
    <p:sldId id="257" r:id="rId5"/>
    <p:sldId id="422" r:id="rId6"/>
    <p:sldId id="348" r:id="rId7"/>
    <p:sldId id="393" r:id="rId8"/>
    <p:sldId id="268" r:id="rId9"/>
    <p:sldId id="407" r:id="rId10"/>
    <p:sldId id="277" r:id="rId11"/>
    <p:sldId id="420" r:id="rId12"/>
    <p:sldId id="370" r:id="rId13"/>
    <p:sldId id="423" r:id="rId14"/>
    <p:sldId id="395" r:id="rId15"/>
    <p:sldId id="397" r:id="rId16"/>
    <p:sldId id="398" r:id="rId17"/>
    <p:sldId id="399" r:id="rId18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6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6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6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6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6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6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6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6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6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0000"/>
    <a:srgbClr val="640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704" y="18"/>
      </p:cViewPr>
      <p:guideLst>
        <p:guide orient="horz" pos="2188"/>
        <p:guide pos="28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6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7" name="Picture 5" descr="E:\PPT素材\卡通b02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4" descr="E:\PPT素材\卡通b01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图片 9" descr="万向思维logo源文件-白色-横竖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E:\PPT素材\卡通b02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2" descr="E:\PPT素材\卡通b1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12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DD3C8B32-CDE2-46F4-B61A-924CB4BF7FF7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3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C97A7F3C-3301-4D87-BAB5-6E330CA7DEF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4" name="矩形 3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5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6" name="Picture 5" descr="E:\PPT素材\卡通b02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4" descr="E:\PPT素材\卡通b01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图片 9" descr="万向思维logo源文件-白色-横竖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E:\PPT素材\卡通b02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2" descr="E:\PPT素材\卡通b1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1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9EDA9336-0557-4B57-B6CF-F5CF64B63C3F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2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C63DC24-7CC2-40BE-9DCB-618DDBEE6B0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3" name="矩形 2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4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5" name="Picture 5" descr="E:\PPT素材\卡通b02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4" descr="E:\PPT素材\卡通b01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" name="图片 9" descr="万向思维logo源文件-白色-横竖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E:\PPT素材\卡通b02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E:\PPT素材\卡通b1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8012EB6D-0BFF-445C-B96A-160998C4B3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3" name="矩形 2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4" name="图片 13" descr="万向思维logo源文件-白色-横竖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E:\PPT素材\卡通b1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7" name="Picture 5" descr="E:\PPT素材\卡通b02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4" descr="E:\PPT素材\卡通b01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Picture 5" descr="E:\PPT素材\卡通b02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9"/>
          <p:cNvSpPr/>
          <p:nvPr userDrawn="1"/>
        </p:nvSpPr>
        <p:spPr>
          <a:xfrm>
            <a:off x="-9525" y="1528763"/>
            <a:ext cx="9159875" cy="3222625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1" name="矩形 10"/>
          <p:cNvSpPr/>
          <p:nvPr userDrawn="1"/>
        </p:nvSpPr>
        <p:spPr>
          <a:xfrm>
            <a:off x="-6350" y="49291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12" name="Picture 5" descr="E:\PPT素材\卡通b02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6" name="图片 3" descr="万向思维logo源文件-白色-横竖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2" descr="E:\PPT素材\卡通b1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9" name="Picture 5" descr="E:\PPT素材\卡通b02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4" descr="E:\PPT素材\卡通b01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" name="Picture 5" descr="E:\PPT素材\卡通b02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矩形 11"/>
          <p:cNvSpPr/>
          <p:nvPr userDrawn="1"/>
        </p:nvSpPr>
        <p:spPr>
          <a:xfrm>
            <a:off x="-9525" y="1528763"/>
            <a:ext cx="9159875" cy="3222625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3" name="矩形 12"/>
          <p:cNvSpPr/>
          <p:nvPr userDrawn="1"/>
        </p:nvSpPr>
        <p:spPr>
          <a:xfrm>
            <a:off x="-6350" y="49291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2D52AAAE-D3A8-4C94-A53A-1AE94AEC9459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1362A88-D51A-40D5-A413-6805023214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6" name="图片 3" descr="万向思维logo源文件-白色-横竖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2" descr="E:\PPT素材\卡通b1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9" name="Picture 5" descr="E:\PPT素材\卡通b02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4" descr="E:\PPT素材\卡通b01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" name="Picture 5" descr="E:\PPT素材\卡通b02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矩形 11"/>
          <p:cNvSpPr/>
          <p:nvPr userDrawn="1"/>
        </p:nvSpPr>
        <p:spPr>
          <a:xfrm>
            <a:off x="-9525" y="1528763"/>
            <a:ext cx="9159875" cy="3222625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3" name="矩形 12"/>
          <p:cNvSpPr/>
          <p:nvPr userDrawn="1"/>
        </p:nvSpPr>
        <p:spPr>
          <a:xfrm>
            <a:off x="-6350" y="49291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603F88EA-F9BA-42C3-BB44-7B40EE055C7A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9DA4EBA-02B4-4680-8070-0854AC3D849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6" name="矩形 5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7" name="图片 3" descr="万向思维logo源文件-白色-横竖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E:\PPT素材\卡通b1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10" name="Picture 5" descr="E:\PPT素材\卡通b02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4" descr="E:\PPT素材\卡通b01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2" name="Picture 5" descr="E:\PPT素材\卡通b02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矩形 12"/>
          <p:cNvSpPr/>
          <p:nvPr userDrawn="1"/>
        </p:nvSpPr>
        <p:spPr>
          <a:xfrm>
            <a:off x="-9525" y="1528763"/>
            <a:ext cx="9159875" cy="3222625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矩形 13"/>
          <p:cNvSpPr/>
          <p:nvPr userDrawn="1"/>
        </p:nvSpPr>
        <p:spPr>
          <a:xfrm>
            <a:off x="-6350" y="49291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F9A71524-368A-4A1D-82FD-4FA252DFF66B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599ED10-15B0-40E6-B186-2E5F7BE1C33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8" name="矩形 7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9" name="图片 3" descr="万向思维logo源文件-白色-横竖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2" descr="E:\PPT素材\卡通b1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12" name="Picture 5" descr="E:\PPT素材\卡通b02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4" descr="E:\PPT素材\卡通b01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4" name="Picture 5" descr="E:\PPT素材\卡通b02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矩形 14"/>
          <p:cNvSpPr/>
          <p:nvPr userDrawn="1"/>
        </p:nvSpPr>
        <p:spPr>
          <a:xfrm>
            <a:off x="-9525" y="1528763"/>
            <a:ext cx="9159875" cy="3222625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6" name="矩形 15"/>
          <p:cNvSpPr/>
          <p:nvPr userDrawn="1"/>
        </p:nvSpPr>
        <p:spPr>
          <a:xfrm>
            <a:off x="-6350" y="49291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8AA3319A-56B9-4407-890C-023C585D4389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FF67347-59A6-4D81-99C7-8D26BADCB6A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4" name="矩形 3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5" name="图片 3" descr="万向思维logo源文件-白色-横竖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E:\PPT素材\卡通b1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组合 15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8" name="Picture 5" descr="E:\PPT素材\卡通b02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4" descr="E:\PPT素材\卡通b01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5" descr="E:\PPT素材\卡通b02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矩形 10"/>
          <p:cNvSpPr/>
          <p:nvPr userDrawn="1"/>
        </p:nvSpPr>
        <p:spPr>
          <a:xfrm>
            <a:off x="-9525" y="1528763"/>
            <a:ext cx="9159875" cy="3222625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2" name="矩形 11"/>
          <p:cNvSpPr/>
          <p:nvPr userDrawn="1"/>
        </p:nvSpPr>
        <p:spPr>
          <a:xfrm>
            <a:off x="-6350" y="49291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CE722273-8ACD-494E-AA5A-AAE118A47091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689DE2D-C44E-4565-96F9-7BFF73801F3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3" name="矩形 2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4" name="图片 13" descr="万向思维logo源文件-白色-横竖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E:\PPT素材\卡通b1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7" name="Picture 5" descr="E:\PPT素材\卡通b02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4" descr="E:\PPT素材\卡通b01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Picture 5" descr="E:\PPT素材\卡通b02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9"/>
          <p:cNvSpPr/>
          <p:nvPr userDrawn="1"/>
        </p:nvSpPr>
        <p:spPr>
          <a:xfrm>
            <a:off x="-9525" y="1528763"/>
            <a:ext cx="9159875" cy="3222625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1" name="矩形 10"/>
          <p:cNvSpPr/>
          <p:nvPr userDrawn="1"/>
        </p:nvSpPr>
        <p:spPr>
          <a:xfrm>
            <a:off x="-6350" y="49291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39A98311-6488-432F-B596-11193E429157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844F9770-7A3A-4B23-A9C6-4637B390B03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6" name="矩形 5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7" name="图片 3" descr="万向思维logo源文件-白色-横竖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E:\PPT素材\卡通b1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10" name="Picture 5" descr="E:\PPT素材\卡通b02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4" descr="E:\PPT素材\卡通b01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2" name="Picture 5" descr="E:\PPT素材\卡通b02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矩形 12"/>
          <p:cNvSpPr/>
          <p:nvPr userDrawn="1"/>
        </p:nvSpPr>
        <p:spPr>
          <a:xfrm>
            <a:off x="-9525" y="1528763"/>
            <a:ext cx="9159875" cy="3222625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矩形 13"/>
          <p:cNvSpPr/>
          <p:nvPr userDrawn="1"/>
        </p:nvSpPr>
        <p:spPr>
          <a:xfrm>
            <a:off x="-6350" y="49291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128A2E05-E2F5-4639-8CB9-D784858964E7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DF979C4-F87D-48E4-BC17-E59768E4FE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6" name="图片 3" descr="万向思维logo源文件-白色-横竖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2" descr="E:\PPT素材\卡通b1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9" name="Picture 5" descr="E:\PPT素材\卡通b02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4" descr="E:\PPT素材\卡通b01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" name="Picture 5" descr="E:\PPT素材\卡通b02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矩形 11"/>
          <p:cNvSpPr/>
          <p:nvPr userDrawn="1"/>
        </p:nvSpPr>
        <p:spPr>
          <a:xfrm>
            <a:off x="-9525" y="1528763"/>
            <a:ext cx="9159875" cy="3222625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3" name="矩形 12"/>
          <p:cNvSpPr/>
          <p:nvPr userDrawn="1"/>
        </p:nvSpPr>
        <p:spPr>
          <a:xfrm>
            <a:off x="-6350" y="49291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9AF889B4-14D3-4D7F-97A5-2960C35FFAC3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EFE11F4D-3F20-408C-99DC-9CB80A5EDFA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4" name="矩形 3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5" name="图片 3" descr="万向思维logo源文件-白色-横竖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E:\PPT素材\卡通b1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组合 15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8" name="Picture 5" descr="E:\PPT素材\卡通b02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4" descr="E:\PPT素材\卡通b01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5" descr="E:\PPT素材\卡通b02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矩形 10"/>
          <p:cNvSpPr/>
          <p:nvPr userDrawn="1"/>
        </p:nvSpPr>
        <p:spPr>
          <a:xfrm>
            <a:off x="-9525" y="1528763"/>
            <a:ext cx="9159875" cy="3222625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2" name="矩形 11"/>
          <p:cNvSpPr/>
          <p:nvPr userDrawn="1"/>
        </p:nvSpPr>
        <p:spPr>
          <a:xfrm>
            <a:off x="-6350" y="49291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24DB1EEB-E7D1-4D59-A377-A41E5DF762E4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D467F3F-8E22-428F-ACFC-8BA9C6A80ED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6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7" name="Picture 5" descr="E:\PPT素材\卡通b02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4" descr="E:\PPT素材\卡通b01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图片 9" descr="万向思维logo源文件-白色-横竖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E:\PPT素材\卡通b02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2" descr="E:\PPT素材\卡通b1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2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ED53FFAC-4CBE-452A-8A74-4E9A4EC8CE57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3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7C5A0CAC-A891-4645-B284-C313AA748B1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6" name="矩形 5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7" name="组合 11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8" name="Picture 5" descr="E:\PPT素材\卡通b02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4" descr="E:\PPT素材\卡通b01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图片 14" descr="万向思维logo源文件-白色-横竖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 descr="E:\PPT素材\卡通b02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E:\PPT素材\卡通b1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3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4BCA6580-5792-4F3F-8923-2357D47A7339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4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5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F83D8BD-5BCF-4177-8073-97CE1B24A53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8" name="矩形 7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9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10" name="Picture 5" descr="E:\PPT素材\卡通b02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4" descr="E:\PPT素材\卡通b01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2" name="图片 9" descr="万向思维logo源文件-白色-横竖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" descr="E:\PPT素材\卡通b02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 descr="E:\PPT素材\卡通b1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5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E3A40D07-804B-4E38-B434-81BA97DB8E82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6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40436FE0-D979-41D3-9B34-C65C2A30FE5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4" name="矩形 3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5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6" name="Picture 5" descr="E:\PPT素材\卡通b02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4" descr="E:\PPT素材\卡通b01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图片 9" descr="万向思维logo源文件-白色-横竖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E:\PPT素材\卡通b02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2" descr="E:\PPT素材\卡通b1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1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61227FB8-BBBC-4942-8BC3-FE7088436832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2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0F35FC8-2A3D-4013-91BF-1EE54005DDD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3" name="矩形 2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4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5" name="Picture 5" descr="E:\PPT素材\卡通b02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4" descr="E:\PPT素材\卡通b01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" name="图片 9" descr="万向思维logo源文件-白色-横竖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E:\PPT素材\卡通b02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E:\PPT素材\卡通b1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70458AF8-D8D9-4A2D-9565-DE2795BA2CEE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EA5651E6-16E0-4264-9EA9-34EA67708FA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6" name="矩形 5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7" name="组合 11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8" name="Picture 5" descr="E:\PPT素材\卡通b02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4" descr="E:\PPT素材\卡通b01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图片 14" descr="万向思维logo源文件-白色-横竖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 descr="E:\PPT素材\卡通b02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E:\PPT素材\卡通b1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3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4E006B3F-8C55-4113-ABAB-11303E31360A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4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5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8F157DA-B077-4E80-AFFF-4A2797C00F0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6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7" name="Picture 5" descr="E:\PPT素材\卡通b02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4" descr="E:\PPT素材\卡通b01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图片 9" descr="万向思维logo源文件-白色-横竖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E:\PPT素材\卡通b02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2" descr="E:\PPT素材\卡通b1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2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>
            <a:lvl1pPr>
              <a:defRPr noProof="1" smtClean="0">
                <a:cs typeface="+mn-ea"/>
              </a:defRPr>
            </a:lvl1pPr>
          </a:lstStyle>
          <a:p>
            <a:pPr>
              <a:defRPr/>
            </a:pPr>
            <a:fld id="{85B3DA3E-BE08-42C0-AEA3-058648999E92}" type="datetimeFigureOut">
              <a:rPr lang="zh-CN" altLang="en-US"/>
              <a:pPr>
                <a:defRPr/>
              </a:pPr>
              <a:t>2020/4/23</a:t>
            </a:fld>
            <a:endParaRPr lang="zh-CN" altLang="en-US">
              <a:cs typeface="+mn-cs"/>
            </a:endParaRPr>
          </a:p>
        </p:txBody>
      </p:sp>
      <p:sp>
        <p:nvSpPr>
          <p:cNvPr id="13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F4267DC0-99EC-4FF4-9EFB-CF275207D38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1.jpeg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1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3" name="矩形 2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2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1032" name="Picture 5" descr="E:\PPT素材\卡通b02.png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4" descr="E:\PPT素材\卡通b01.png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9" name="图片 9" descr="万向思维logo源文件-白色-横竖2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6" name="Picture 5" descr="E:\PPT素材\卡通b02.png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0" name="Picture 12" descr="E:\PPT素材\卡通b11.png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ea typeface="宋体" pitchFamily="2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ea typeface="宋体" pitchFamily="2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ea typeface="宋体" pitchFamily="2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ea typeface="宋体" pitchFamily="2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ea typeface="宋体" pitchFamily="2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ea typeface="宋体" pitchFamily="2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ea typeface="宋体" pitchFamily="2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ea typeface="宋体" pitchFamily="2" charset="-122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0815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0815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0815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0815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1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-9525" y="-31750"/>
            <a:ext cx="9159875" cy="6896100"/>
          </a:xfrm>
          <a:prstGeom prst="rect">
            <a:avLst/>
          </a:prstGeom>
          <a:solidFill>
            <a:srgbClr val="E6F5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9" name="矩形 8"/>
          <p:cNvSpPr/>
          <p:nvPr userDrawn="1"/>
        </p:nvSpPr>
        <p:spPr>
          <a:xfrm>
            <a:off x="-9525" y="5984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pic>
        <p:nvPicPr>
          <p:cNvPr id="2052" name="图片 3" descr="万向思维logo源文件-白色-横竖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5250" y="50800"/>
            <a:ext cx="18097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0" name="Picture 12" descr="E:\PPT素材\卡通b11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440738" y="-31750"/>
            <a:ext cx="4905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6"/>
          <p:cNvGrpSpPr>
            <a:grpSpLocks/>
          </p:cNvGrpSpPr>
          <p:nvPr userDrawn="1"/>
        </p:nvGrpSpPr>
        <p:grpSpPr bwMode="auto">
          <a:xfrm>
            <a:off x="-9525" y="6200775"/>
            <a:ext cx="9163050" cy="727075"/>
            <a:chOff x="-17860" y="4481070"/>
            <a:chExt cx="9161860" cy="727100"/>
          </a:xfrm>
        </p:grpSpPr>
        <p:pic>
          <p:nvPicPr>
            <p:cNvPr id="2058" name="Picture 5" descr="E:\PPT素材\卡通b02.png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 rot="1077800">
              <a:off x="3510732" y="4481070"/>
              <a:ext cx="793144" cy="72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4" descr="E:\PPT素材\卡通b01.png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-17860" y="4641573"/>
              <a:ext cx="9161860" cy="501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96" name="Picture 5" descr="E:\PPT素材\卡通b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 rot="300000">
            <a:off x="8237538" y="6191250"/>
            <a:ext cx="7874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矩形 22"/>
          <p:cNvSpPr/>
          <p:nvPr userDrawn="1"/>
        </p:nvSpPr>
        <p:spPr>
          <a:xfrm>
            <a:off x="-9525" y="1528763"/>
            <a:ext cx="9159875" cy="3222625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4" name="矩形 23"/>
          <p:cNvSpPr/>
          <p:nvPr userDrawn="1"/>
        </p:nvSpPr>
        <p:spPr>
          <a:xfrm>
            <a:off x="-6350" y="4929188"/>
            <a:ext cx="9159875" cy="76200"/>
          </a:xfrm>
          <a:prstGeom prst="rect">
            <a:avLst/>
          </a:prstGeom>
          <a:solidFill>
            <a:srgbClr val="D4F787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5121"/>
          <p:cNvSpPr>
            <a:spLocks noChangeArrowheads="1"/>
          </p:cNvSpPr>
          <p:nvPr/>
        </p:nvSpPr>
        <p:spPr bwMode="auto">
          <a:xfrm>
            <a:off x="1619250" y="2027238"/>
            <a:ext cx="59055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0"/>
            <a:r>
              <a:rPr lang="zh-CN" altLang="en-US" sz="6000" b="1" dirty="0">
                <a:solidFill>
                  <a:srgbClr val="FF6700"/>
                </a:solidFill>
                <a:latin typeface="华文新魏" charset="-122"/>
                <a:ea typeface="华文新魏" charset="-122"/>
                <a:cs typeface="+mn-cs"/>
              </a:rPr>
              <a:t>教学课件</a:t>
            </a:r>
          </a:p>
        </p:txBody>
      </p:sp>
      <p:sp>
        <p:nvSpPr>
          <p:cNvPr id="3" name="文本框 5122"/>
          <p:cNvSpPr txBox="1">
            <a:spLocks noChangeArrowheads="1"/>
          </p:cNvSpPr>
          <p:nvPr/>
        </p:nvSpPr>
        <p:spPr bwMode="auto">
          <a:xfrm>
            <a:off x="500063" y="2571750"/>
            <a:ext cx="8393112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zh-CN" sz="6000" b="1" dirty="0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  <a:p>
            <a:pPr algn="ctr"/>
            <a:r>
              <a:rPr lang="zh-CN" altLang="en-US" sz="4000" b="1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4000" b="1" noProof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楷体" panose="02010600040101010101" charset="-122"/>
                <a:ea typeface="华文楷体" panose="02010600040101010101" charset="-122"/>
                <a:cs typeface="+mn-cs"/>
              </a:rPr>
              <a:t>物理  八年级下册  粤教沪科版</a:t>
            </a:r>
          </a:p>
          <a:p>
            <a:pPr algn="ctr"/>
            <a:endParaRPr lang="en-US" altLang="zh-CN" sz="4000" b="1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矩形 7177"/>
          <p:cNvSpPr/>
          <p:nvPr/>
        </p:nvSpPr>
        <p:spPr>
          <a:xfrm>
            <a:off x="571472" y="1714488"/>
            <a:ext cx="8143900" cy="34163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 smtClean="0">
                <a:latin typeface="+mn-ea"/>
                <a:ea typeface="+mn-ea"/>
              </a:rPr>
              <a:t>解析</a:t>
            </a:r>
            <a:r>
              <a:rPr lang="zh-CN" altLang="en-US" sz="2400" dirty="0" smtClean="0">
                <a:latin typeface="+mn-ea"/>
                <a:ea typeface="+mn-ea"/>
              </a:rPr>
              <a:t>：</a:t>
            </a:r>
            <a:r>
              <a:rPr sz="2400" dirty="0" smtClean="0">
                <a:latin typeface="+mn-ea"/>
                <a:ea typeface="+mn-ea"/>
              </a:rPr>
              <a:t>普通潜水艇从海面下潜但未全部没入海水的过程中</a:t>
            </a:r>
            <a:r>
              <a:rPr sz="2400" dirty="0">
                <a:latin typeface="+mn-ea"/>
                <a:ea typeface="+mn-ea"/>
              </a:rPr>
              <a:t>，V</a:t>
            </a:r>
            <a:r>
              <a:rPr sz="2400" baseline="-25000" dirty="0">
                <a:latin typeface="+mn-ea"/>
                <a:ea typeface="+mn-ea"/>
              </a:rPr>
              <a:t>排</a:t>
            </a:r>
            <a:r>
              <a:rPr sz="2400" dirty="0">
                <a:latin typeface="+mn-ea"/>
                <a:ea typeface="+mn-ea"/>
              </a:rPr>
              <a:t>不断增大，由F</a:t>
            </a:r>
            <a:r>
              <a:rPr sz="2400" baseline="-25000" dirty="0">
                <a:latin typeface="+mn-ea"/>
                <a:ea typeface="+mn-ea"/>
              </a:rPr>
              <a:t>浮</a:t>
            </a:r>
            <a:r>
              <a:rPr sz="2400" dirty="0">
                <a:latin typeface="+mn-ea"/>
                <a:ea typeface="+mn-ea"/>
              </a:rPr>
              <a:t>＝ρ</a:t>
            </a:r>
            <a:r>
              <a:rPr sz="2400" baseline="-25000" dirty="0">
                <a:latin typeface="+mn-ea"/>
                <a:ea typeface="+mn-ea"/>
              </a:rPr>
              <a:t>水</a:t>
            </a:r>
            <a:r>
              <a:rPr sz="2400" dirty="0">
                <a:latin typeface="+mn-ea"/>
                <a:ea typeface="+mn-ea"/>
              </a:rPr>
              <a:t>gV</a:t>
            </a:r>
            <a:r>
              <a:rPr sz="2400" baseline="-25000" dirty="0">
                <a:latin typeface="+mn-ea"/>
                <a:ea typeface="+mn-ea"/>
              </a:rPr>
              <a:t>排</a:t>
            </a:r>
            <a:r>
              <a:rPr sz="2400" dirty="0">
                <a:latin typeface="+mn-ea"/>
                <a:ea typeface="+mn-ea"/>
              </a:rPr>
              <a:t>可知它所受的浮力逐渐增大. 当将水舱内的水排出一部分后，潜水艇的重力减小，故重力小于浮力，潜水艇将上浮. 在未露出水出之前，由于排开水的体积不变，故潜水艇所受到的浮力不变.</a:t>
            </a:r>
          </a:p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答案　</a:t>
            </a:r>
            <a:r>
              <a:rPr sz="2400" dirty="0">
                <a:solidFill>
                  <a:srgbClr val="FF0000"/>
                </a:solidFill>
                <a:latin typeface="+mn-ea"/>
                <a:ea typeface="+mn-ea"/>
              </a:rPr>
              <a:t>变大　上浮　不变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矩形 7177"/>
          <p:cNvSpPr/>
          <p:nvPr/>
        </p:nvSpPr>
        <p:spPr>
          <a:xfrm>
            <a:off x="357158" y="1000108"/>
            <a:ext cx="8466165" cy="507831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zh-CN" altLang="en-US" sz="2400" b="1" dirty="0">
                <a:solidFill>
                  <a:schemeClr val="hlink"/>
                </a:solidFill>
                <a:latin typeface="+mn-ea"/>
                <a:ea typeface="+mn-ea"/>
                <a:sym typeface="+mn-ea"/>
              </a:rPr>
              <a:t>举一反三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(2016台州)小晨设计了一个实验，用排水法测某实心金属块的密度. 实验器材有小空桶、溢水烧杯、量筒和水. </a:t>
            </a:r>
            <a:r>
              <a:rPr sz="2400" dirty="0" smtClean="0">
                <a:latin typeface="+mn-ea"/>
                <a:ea typeface="+mn-ea"/>
              </a:rPr>
              <a:t>实验步骤如下</a:t>
            </a:r>
            <a:endParaRPr lang="en-US" sz="2400" dirty="0" smtClean="0">
              <a:latin typeface="+mn-ea"/>
              <a:ea typeface="+mn-ea"/>
            </a:endParaRPr>
          </a:p>
          <a:p>
            <a:pPr lvl="0" algn="l">
              <a:lnSpc>
                <a:spcPct val="150000"/>
              </a:lnSpc>
            </a:pPr>
            <a:endParaRPr lang="en-US" sz="2400" dirty="0" smtClean="0">
              <a:latin typeface="+mn-ea"/>
              <a:ea typeface="+mn-ea"/>
            </a:endParaRPr>
          </a:p>
          <a:p>
            <a:pPr lvl="0" algn="l">
              <a:lnSpc>
                <a:spcPct val="150000"/>
              </a:lnSpc>
            </a:pPr>
            <a:endParaRPr lang="en-US" sz="2400" dirty="0" smtClean="0">
              <a:latin typeface="+mn-ea"/>
              <a:ea typeface="+mn-ea"/>
            </a:endParaRPr>
          </a:p>
          <a:p>
            <a:pPr lvl="0" algn="l">
              <a:lnSpc>
                <a:spcPct val="150000"/>
              </a:lnSpc>
            </a:pPr>
            <a:endParaRPr lang="en-US" sz="2400" dirty="0" smtClean="0">
              <a:latin typeface="+mn-ea"/>
              <a:ea typeface="+mn-ea"/>
            </a:endParaRPr>
          </a:p>
          <a:p>
            <a:pPr lvl="0" algn="l">
              <a:lnSpc>
                <a:spcPct val="150000"/>
              </a:lnSpc>
            </a:pPr>
            <a:endParaRPr lang="en-US" sz="2400" dirty="0" smtClean="0">
              <a:latin typeface="+mn-ea"/>
              <a:ea typeface="+mn-ea"/>
            </a:endParaRPr>
          </a:p>
          <a:p>
            <a:pPr lvl="0" algn="l">
              <a:lnSpc>
                <a:spcPct val="150000"/>
              </a:lnSpc>
            </a:pPr>
            <a:endParaRPr lang="en-US" sz="2400" dirty="0" smtClean="0">
              <a:latin typeface="+mn-ea"/>
              <a:ea typeface="+mn-ea"/>
            </a:endParaRPr>
          </a:p>
          <a:p>
            <a:pPr lvl="0" algn="l">
              <a:lnSpc>
                <a:spcPct val="150000"/>
              </a:lnSpc>
            </a:pPr>
            <a:r>
              <a:rPr lang="en-US" sz="2400" dirty="0" smtClean="0">
                <a:latin typeface="+mn-ea"/>
                <a:ea typeface="+mn-ea"/>
              </a:rPr>
              <a:t>                                          </a:t>
            </a:r>
            <a:r>
              <a:rPr lang="zh-CN" altLang="en-US" sz="2400" dirty="0" smtClean="0">
                <a:latin typeface="+mn-ea"/>
                <a:ea typeface="+mn-ea"/>
              </a:rPr>
              <a:t>图</a:t>
            </a:r>
            <a:r>
              <a:rPr lang="en-US" altLang="zh-CN" sz="2400" dirty="0" smtClean="0">
                <a:latin typeface="+mn-ea"/>
                <a:ea typeface="+mn-ea"/>
              </a:rPr>
              <a:t>9-3-1</a:t>
            </a:r>
            <a:endParaRPr sz="2400" dirty="0">
              <a:latin typeface="+mn-ea"/>
              <a:ea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3357562"/>
            <a:ext cx="4104640" cy="183832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4876" y="3286124"/>
            <a:ext cx="4152265" cy="2000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矩形 7177"/>
          <p:cNvSpPr/>
          <p:nvPr/>
        </p:nvSpPr>
        <p:spPr>
          <a:xfrm>
            <a:off x="214283" y="928670"/>
            <a:ext cx="8929717" cy="563231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①让小空筒漂浮在盛满水的溢水杯中，如图9－3－1甲；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②将金属块浸没在水中，测得溢出水的体积为20 mL，如图9－3－1乙；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③将烧杯中20 mL水倒掉，从水中取出金属块，如图9－3－1丙；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④将金属块放入小空筒，小空筒仍漂浮在水面，测得此时溢出水的体积为44 mL，如图9－3－1丁. 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请回答下列问题：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(1)被测金属块的密度是</a:t>
            </a:r>
            <a:r>
              <a:rPr lang="en-US" sz="2400" dirty="0">
                <a:latin typeface="+mn-ea"/>
                <a:ea typeface="+mn-ea"/>
              </a:rPr>
              <a:t>________</a:t>
            </a:r>
            <a:r>
              <a:rPr sz="2400" dirty="0">
                <a:latin typeface="+mn-ea"/>
                <a:ea typeface="+mn-ea"/>
              </a:rPr>
              <a:t>g/cm</a:t>
            </a:r>
            <a:r>
              <a:rPr sz="2400" baseline="30000" dirty="0">
                <a:latin typeface="+mn-ea"/>
                <a:ea typeface="+mn-ea"/>
              </a:rPr>
              <a:t>3</a:t>
            </a:r>
            <a:r>
              <a:rPr sz="2400" dirty="0">
                <a:latin typeface="+mn-ea"/>
                <a:ea typeface="+mn-ea"/>
              </a:rPr>
              <a:t>.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(2)在实验步骤③和④中，将沾有水的金属块放入小空筒，测出的金属块密度将</a:t>
            </a:r>
            <a:r>
              <a:rPr lang="en-US" sz="2400" dirty="0">
                <a:latin typeface="+mn-ea"/>
                <a:ea typeface="+mn-ea"/>
                <a:sym typeface="+mn-ea"/>
              </a:rPr>
              <a:t>________</a:t>
            </a:r>
            <a:r>
              <a:rPr sz="2400" dirty="0">
                <a:latin typeface="+mn-ea"/>
                <a:ea typeface="+mn-ea"/>
              </a:rPr>
              <a:t>(填“偏大”“不变”或“偏小”).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714744" y="4857760"/>
            <a:ext cx="646331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sz="2400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3.2</a:t>
            </a:r>
            <a:endParaRPr sz="2400" baseline="30000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43108" y="5929330"/>
            <a:ext cx="800219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sz="2400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不变</a:t>
            </a:r>
            <a:endParaRPr sz="2400" baseline="30000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075"/>
          <p:cNvSpPr/>
          <p:nvPr/>
        </p:nvSpPr>
        <p:spPr>
          <a:xfrm>
            <a:off x="827584" y="1412776"/>
            <a:ext cx="6713554" cy="46166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lvl="0" algn="l" eaLnBrk="0" fontAlgn="base" hangingPunct="0"/>
            <a:r>
              <a:rPr lang="zh-CN" altLang="en-US" sz="2400" b="1" dirty="0">
                <a:solidFill>
                  <a:srgbClr val="0000FF"/>
                </a:solidFill>
                <a:latin typeface="+mn-ea"/>
                <a:ea typeface="+mn-ea"/>
              </a:rPr>
              <a:t>新知</a:t>
            </a:r>
            <a:r>
              <a:rPr lang="en-US" altLang="zh-CN" sz="2400" b="1" dirty="0">
                <a:solidFill>
                  <a:srgbClr val="0000FF"/>
                </a:solidFill>
                <a:latin typeface="+mn-ea"/>
                <a:ea typeface="+mn-ea"/>
              </a:rPr>
              <a:t>3    </a:t>
            </a:r>
            <a:r>
              <a:rPr lang="zh-CN" altLang="en-US" sz="2400" b="1" dirty="0">
                <a:solidFill>
                  <a:srgbClr val="0000FF"/>
                </a:solidFill>
                <a:latin typeface="+mn-ea"/>
                <a:ea typeface="+mn-ea"/>
              </a:rPr>
              <a:t>漂浮和悬浮的相同点和不同点</a:t>
            </a:r>
          </a:p>
        </p:txBody>
      </p:sp>
      <p:sp>
        <p:nvSpPr>
          <p:cNvPr id="8" name="矩形 7"/>
          <p:cNvSpPr/>
          <p:nvPr/>
        </p:nvSpPr>
        <p:spPr>
          <a:xfrm>
            <a:off x="683568" y="2348880"/>
            <a:ext cx="7643834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相同点：物体所受浮力和自身重力相等，即F</a:t>
            </a:r>
            <a:r>
              <a:rPr sz="2400" baseline="-25000" dirty="0">
                <a:latin typeface="+mn-ea"/>
                <a:ea typeface="+mn-ea"/>
              </a:rPr>
              <a:t>浮</a:t>
            </a:r>
            <a:r>
              <a:rPr sz="2400" dirty="0">
                <a:latin typeface="+mn-ea"/>
                <a:ea typeface="+mn-ea"/>
              </a:rPr>
              <a:t>＝G. </a:t>
            </a:r>
          </a:p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不同点：①漂浮的物体静止在液面上，即V</a:t>
            </a:r>
            <a:r>
              <a:rPr sz="2400" baseline="-25000" dirty="0">
                <a:latin typeface="+mn-ea"/>
                <a:ea typeface="+mn-ea"/>
              </a:rPr>
              <a:t>排</a:t>
            </a:r>
            <a:r>
              <a:rPr sz="2400" dirty="0">
                <a:latin typeface="+mn-ea"/>
                <a:ea typeface="+mn-ea"/>
              </a:rPr>
              <a:t>&lt;V</a:t>
            </a:r>
            <a:r>
              <a:rPr sz="2400" baseline="-25000" dirty="0">
                <a:latin typeface="+mn-ea"/>
                <a:ea typeface="+mn-ea"/>
              </a:rPr>
              <a:t>物</a:t>
            </a:r>
            <a:r>
              <a:rPr sz="2400" dirty="0">
                <a:latin typeface="+mn-ea"/>
                <a:ea typeface="+mn-ea"/>
              </a:rPr>
              <a:t>；而悬浮的物体可以静止在液体内部任意深度的位置，物体全部浸入液体中，即V</a:t>
            </a:r>
            <a:r>
              <a:rPr sz="2400" baseline="-25000" dirty="0">
                <a:latin typeface="+mn-ea"/>
                <a:ea typeface="+mn-ea"/>
              </a:rPr>
              <a:t>排</a:t>
            </a:r>
            <a:r>
              <a:rPr sz="2400" dirty="0">
                <a:latin typeface="+mn-ea"/>
                <a:ea typeface="+mn-ea"/>
              </a:rPr>
              <a:t>＝V</a:t>
            </a:r>
            <a:r>
              <a:rPr sz="2400" baseline="-25000" dirty="0">
                <a:latin typeface="+mn-ea"/>
                <a:ea typeface="+mn-ea"/>
              </a:rPr>
              <a:t>物</a:t>
            </a:r>
            <a:r>
              <a:rPr sz="2400" dirty="0">
                <a:latin typeface="+mn-ea"/>
                <a:ea typeface="+mn-ea"/>
              </a:rPr>
              <a:t>；②漂浮的物体ρ</a:t>
            </a:r>
            <a:r>
              <a:rPr sz="2400" baseline="-25000" dirty="0">
                <a:latin typeface="+mn-ea"/>
                <a:ea typeface="+mn-ea"/>
              </a:rPr>
              <a:t>物</a:t>
            </a:r>
            <a:r>
              <a:rPr sz="2400" dirty="0">
                <a:latin typeface="+mn-ea"/>
                <a:ea typeface="+mn-ea"/>
              </a:rPr>
              <a:t>&lt;ρ</a:t>
            </a:r>
            <a:r>
              <a:rPr sz="2400" baseline="-25000" dirty="0">
                <a:latin typeface="+mn-ea"/>
                <a:ea typeface="+mn-ea"/>
              </a:rPr>
              <a:t>液</a:t>
            </a:r>
            <a:r>
              <a:rPr sz="2400" dirty="0">
                <a:latin typeface="+mn-ea"/>
                <a:ea typeface="+mn-ea"/>
              </a:rPr>
              <a:t>；悬浮的物体ρ</a:t>
            </a:r>
            <a:r>
              <a:rPr sz="2400" baseline="-25000" dirty="0">
                <a:latin typeface="+mn-ea"/>
                <a:ea typeface="+mn-ea"/>
              </a:rPr>
              <a:t>物</a:t>
            </a:r>
            <a:r>
              <a:rPr sz="2400" dirty="0">
                <a:latin typeface="+mn-ea"/>
                <a:ea typeface="+mn-ea"/>
              </a:rPr>
              <a:t>＝ρ</a:t>
            </a:r>
            <a:r>
              <a:rPr sz="2400" baseline="-25000" dirty="0">
                <a:latin typeface="+mn-ea"/>
                <a:ea typeface="+mn-ea"/>
              </a:rPr>
              <a:t>液</a:t>
            </a:r>
            <a:r>
              <a:rPr sz="2400" dirty="0">
                <a:latin typeface="+mn-ea"/>
                <a:ea typeface="+mn-ea"/>
              </a:rPr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矩形 7177"/>
          <p:cNvSpPr/>
          <p:nvPr/>
        </p:nvSpPr>
        <p:spPr>
          <a:xfrm>
            <a:off x="285720" y="857232"/>
            <a:ext cx="8572528" cy="563231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zh-CN" altLang="en-US" sz="2400" b="1" dirty="0">
                <a:solidFill>
                  <a:schemeClr val="hlink"/>
                </a:solidFill>
                <a:latin typeface="+mn-ea"/>
                <a:ea typeface="+mn-ea"/>
                <a:sym typeface="+mn-ea"/>
              </a:rPr>
              <a:t>例题精讲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【例3】同一只鸡蛋先后放入甲、乙两杯不同浓度的盐水中. 鸡蛋在甲杯中处于悬浮状态，如图9－3－2甲所示；在乙杯中处于漂浮状态，如图9－3－2乙所示. 可以肯定的是(　　)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A. 甲杯盐水密度比乙杯盐水密度小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 B. 甲杯盐水密度比乙杯盐水密度大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 C. 甲杯中鸡蛋受到的浮力比乙杯中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鸡蛋受到的浮力小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 D. 甲杯中鸡蛋受到的浮力比乙杯中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鸡蛋受到的浮力大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62270" y="3571557"/>
            <a:ext cx="3151505" cy="2270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矩形 7177"/>
          <p:cNvSpPr/>
          <p:nvPr/>
        </p:nvSpPr>
        <p:spPr>
          <a:xfrm>
            <a:off x="500034" y="1500174"/>
            <a:ext cx="8323289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</a:pPr>
            <a:r>
              <a:rPr sz="2400" dirty="0" smtClean="0">
                <a:latin typeface="+mn-ea"/>
                <a:ea typeface="+mn-ea"/>
              </a:rPr>
              <a:t>解析</a:t>
            </a:r>
            <a:r>
              <a:rPr lang="zh-CN" altLang="en-US" sz="2400" dirty="0" smtClean="0">
                <a:latin typeface="+mn-ea"/>
                <a:ea typeface="+mn-ea"/>
              </a:rPr>
              <a:t>：</a:t>
            </a:r>
            <a:r>
              <a:rPr sz="2400" dirty="0" smtClean="0">
                <a:latin typeface="+mn-ea"/>
                <a:ea typeface="+mn-ea"/>
              </a:rPr>
              <a:t>由物体的浮沉条件可知</a:t>
            </a:r>
            <a:r>
              <a:rPr sz="2400" dirty="0">
                <a:latin typeface="+mn-ea"/>
                <a:ea typeface="+mn-ea"/>
              </a:rPr>
              <a:t>，鸡蛋在甲杯中处于悬浮状态，故鸡蛋受到的浮力等于鸡蛋的重力，鸡蛋的密度等于甲杯盐水的密度；鸡蛋在乙杯中处于漂浮状态，故鸡蛋受到的浮力等于鸡蛋的重力，鸡蛋的密度小于乙杯盐水的密度. 由此知，甲杯盐水密度比乙杯盐水密度小，甲杯中鸡蛋受到的浮力和乙杯中鸡蛋受到的浮力一样大. 正确选项为A. 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答案　</a:t>
            </a:r>
            <a:r>
              <a:rPr sz="2400" dirty="0">
                <a:solidFill>
                  <a:srgbClr val="FF0000"/>
                </a:solidFill>
                <a:latin typeface="+mn-ea"/>
                <a:ea typeface="+mn-ea"/>
              </a:rPr>
              <a:t>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矩形 7177"/>
          <p:cNvSpPr/>
          <p:nvPr/>
        </p:nvSpPr>
        <p:spPr>
          <a:xfrm>
            <a:off x="428596" y="857232"/>
            <a:ext cx="8108975" cy="563231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zh-CN" altLang="en-US" sz="2400" b="1" dirty="0">
                <a:solidFill>
                  <a:schemeClr val="hlink"/>
                </a:solidFill>
                <a:latin typeface="+mn-ea"/>
                <a:ea typeface="+mn-ea"/>
                <a:sym typeface="+mn-ea"/>
              </a:rPr>
              <a:t>举一反三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(2016东营)如图9－3－3所示，水平桌面上有甲、乙两个相同的烧杯，分别装有两种不同的液体，将两个相同的小球分别放在两烧杯中，小球静止时，两烧杯液面相平，</a:t>
            </a:r>
            <a:r>
              <a:rPr sz="2400" dirty="0" smtClean="0">
                <a:latin typeface="+mn-ea"/>
                <a:ea typeface="+mn-ea"/>
              </a:rPr>
              <a:t>下列判断正确的是</a:t>
            </a:r>
            <a:r>
              <a:rPr lang="en-US" sz="2400" dirty="0" smtClean="0">
                <a:latin typeface="+mn-ea"/>
                <a:ea typeface="+mn-ea"/>
              </a:rPr>
              <a:t> </a:t>
            </a:r>
            <a:r>
              <a:rPr sz="2400" dirty="0" smtClean="0">
                <a:latin typeface="+mn-ea"/>
                <a:ea typeface="+mn-ea"/>
              </a:rPr>
              <a:t>(     </a:t>
            </a:r>
            <a:r>
              <a:rPr sz="2400" dirty="0">
                <a:latin typeface="+mn-ea"/>
                <a:ea typeface="+mn-ea"/>
              </a:rPr>
              <a:t>)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A. 甲烧杯中液体的密度小于乙烧杯中液体的密度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B. </a:t>
            </a:r>
            <a:r>
              <a:rPr sz="2400" dirty="0" smtClean="0">
                <a:latin typeface="+mn-ea"/>
                <a:ea typeface="+mn-ea"/>
              </a:rPr>
              <a:t>甲烧杯中小球受到的浮力大于乙烧杯中小球受到的浮力</a:t>
            </a:r>
            <a:endParaRPr sz="2400" dirty="0">
              <a:latin typeface="+mn-ea"/>
              <a:ea typeface="+mn-ea"/>
            </a:endParaRP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C. 甲烧杯对水平桌面的压强大于乙烧杯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对水平桌面的压强</a:t>
            </a:r>
          </a:p>
          <a:p>
            <a:pPr lvl="0" algn="l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D. 甲、乙两烧杯底受到液体的压强相等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928794" y="3214686"/>
            <a:ext cx="338554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sz="2400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C</a:t>
            </a:r>
            <a:endParaRPr lang="en-US" sz="2400" baseline="30000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4714884"/>
            <a:ext cx="2799715" cy="1952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869950" y="2603500"/>
            <a:ext cx="72294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defRPr/>
            </a:pPr>
            <a:r>
              <a:rPr lang="zh-CN" altLang="en-US" sz="4800" noProof="1" smtClean="0">
                <a:solidFill>
                  <a:srgbClr val="FF6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华文新魏" panose="02010800040101010101" charset="-122"/>
                <a:ea typeface="华文新魏" panose="02010800040101010101" charset="-122"/>
                <a:cs typeface="+mn-cs"/>
              </a:rPr>
              <a:t>第九章  浮力与升力</a:t>
            </a:r>
          </a:p>
          <a:p>
            <a:pPr algn="ctr"/>
            <a:endParaRPr lang="zh-CN" altLang="en-US" sz="3600" dirty="0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  <a:p>
            <a:pPr algn="ctr" rtl="0">
              <a:defRPr/>
            </a:pPr>
            <a:r>
              <a:rPr lang="en-US" altLang="zh-CN" sz="3600" noProof="1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华文新魏" panose="02010800040101010101" charset="-122"/>
                <a:ea typeface="华文新魏" panose="02010800040101010101" charset="-122"/>
                <a:cs typeface="+mn-cs"/>
              </a:rPr>
              <a:t>9.3 </a:t>
            </a:r>
            <a:r>
              <a:rPr lang="zh-CN" altLang="en-US" sz="3600" noProof="1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华文新魏" panose="02010800040101010101" charset="-122"/>
                <a:ea typeface="华文新魏" panose="02010800040101010101" charset="-122"/>
                <a:cs typeface="+mn-cs"/>
              </a:rPr>
              <a:t>研究物体的浮沉条件</a:t>
            </a:r>
            <a:endParaRPr lang="zh-CN" altLang="en-US" sz="3600" noProof="1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华文新魏" panose="02010800040101010101" charset="-122"/>
              <a:ea typeface="华文新魏" panose="02010800040101010101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文本框 1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1142984"/>
            <a:ext cx="2074862" cy="6572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矩形 3075"/>
          <p:cNvSpPr/>
          <p:nvPr/>
        </p:nvSpPr>
        <p:spPr>
          <a:xfrm>
            <a:off x="857224" y="1928802"/>
            <a:ext cx="3746538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lvl="0" algn="l" eaLnBrk="0" fontAlgn="base" hangingPunct="0">
              <a:lnSpc>
                <a:spcPct val="150000"/>
              </a:lnSpc>
            </a:pPr>
            <a:r>
              <a:rPr lang="zh-CN" altLang="en-US" sz="2400" b="1" dirty="0">
                <a:solidFill>
                  <a:srgbClr val="0000FF"/>
                </a:solidFill>
                <a:latin typeface="+mn-ea"/>
                <a:ea typeface="+mn-ea"/>
              </a:rPr>
              <a:t>新知</a:t>
            </a:r>
            <a:r>
              <a:rPr lang="en-US" altLang="zh-CN" sz="2400" b="1" dirty="0">
                <a:solidFill>
                  <a:srgbClr val="0000FF"/>
                </a:solidFill>
                <a:latin typeface="+mn-ea"/>
                <a:ea typeface="+mn-ea"/>
              </a:rPr>
              <a:t>1    </a:t>
            </a:r>
            <a:r>
              <a:rPr sz="2400" b="1" dirty="0">
                <a:solidFill>
                  <a:srgbClr val="0000FF"/>
                </a:solidFill>
                <a:latin typeface="+mn-ea"/>
                <a:ea typeface="+mn-ea"/>
              </a:rPr>
              <a:t>物体的浮沉条件</a:t>
            </a:r>
          </a:p>
        </p:txBody>
      </p:sp>
      <p:sp>
        <p:nvSpPr>
          <p:cNvPr id="7178" name="矩形 7177"/>
          <p:cNvSpPr/>
          <p:nvPr/>
        </p:nvSpPr>
        <p:spPr>
          <a:xfrm>
            <a:off x="642910" y="2428868"/>
            <a:ext cx="7823223" cy="230832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浸没在液体中的物体，它的浮沉取决于物体所受的重力和浮力的大小关系. </a:t>
            </a:r>
          </a:p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如果浮力大于重力时，则上浮；当浮力小于重力时，物体将下沉；当浮力等于重力时，物体悬浮. 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4857760"/>
            <a:ext cx="4040505" cy="125349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矩形 7177"/>
          <p:cNvSpPr/>
          <p:nvPr/>
        </p:nvSpPr>
        <p:spPr>
          <a:xfrm>
            <a:off x="500034" y="928670"/>
            <a:ext cx="8037537" cy="563231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(2)</a:t>
            </a:r>
            <a:r>
              <a:rPr sz="2400" dirty="0" err="1">
                <a:latin typeface="+mn-ea"/>
                <a:ea typeface="+mn-ea"/>
              </a:rPr>
              <a:t>在液体中上浮的物体，最终将会静止在液面上，即漂浮，静止在液面的物体受到的重力和液体对物体的浮力是一对平衡力</a:t>
            </a:r>
            <a:r>
              <a:rPr sz="2400" dirty="0">
                <a:latin typeface="+mn-ea"/>
                <a:ea typeface="+mn-ea"/>
              </a:rPr>
              <a:t>. </a:t>
            </a:r>
          </a:p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 err="1">
                <a:latin typeface="+mn-ea"/>
                <a:ea typeface="+mn-ea"/>
              </a:rPr>
              <a:t>注意</a:t>
            </a:r>
            <a:r>
              <a:rPr sz="2400" dirty="0">
                <a:latin typeface="+mn-ea"/>
                <a:ea typeface="+mn-ea"/>
              </a:rPr>
              <a:t>　</a:t>
            </a:r>
            <a:r>
              <a:rPr sz="2400" dirty="0" err="1">
                <a:latin typeface="+mn-ea"/>
                <a:ea typeface="+mn-ea"/>
              </a:rPr>
              <a:t>当浸没在液体中的物体受到向上的浮力大于物体所受重力</a:t>
            </a:r>
            <a:r>
              <a:rPr sz="2400" dirty="0">
                <a:latin typeface="+mn-ea"/>
                <a:ea typeface="+mn-ea"/>
              </a:rPr>
              <a:t>(</a:t>
            </a:r>
            <a:r>
              <a:rPr sz="2400" dirty="0" err="1">
                <a:latin typeface="+mn-ea"/>
                <a:ea typeface="+mn-ea"/>
              </a:rPr>
              <a:t>即F</a:t>
            </a:r>
            <a:r>
              <a:rPr sz="2400" baseline="-25000" dirty="0" err="1">
                <a:latin typeface="+mn-ea"/>
                <a:ea typeface="+mn-ea"/>
              </a:rPr>
              <a:t>浮</a:t>
            </a:r>
            <a:r>
              <a:rPr sz="2400" dirty="0">
                <a:latin typeface="+mn-ea"/>
                <a:ea typeface="+mn-ea"/>
              </a:rPr>
              <a:t>&gt;</a:t>
            </a:r>
            <a:r>
              <a:rPr sz="2400" dirty="0" err="1">
                <a:latin typeface="+mn-ea"/>
                <a:ea typeface="+mn-ea"/>
              </a:rPr>
              <a:t>G</a:t>
            </a:r>
            <a:r>
              <a:rPr sz="2400" baseline="-25000" dirty="0" err="1">
                <a:latin typeface="+mn-ea"/>
                <a:ea typeface="+mn-ea"/>
              </a:rPr>
              <a:t>物</a:t>
            </a:r>
            <a:r>
              <a:rPr sz="2400" dirty="0">
                <a:latin typeface="+mn-ea"/>
                <a:ea typeface="+mn-ea"/>
              </a:rPr>
              <a:t>)</a:t>
            </a:r>
            <a:r>
              <a:rPr sz="2400" dirty="0" err="1">
                <a:latin typeface="+mn-ea"/>
                <a:ea typeface="+mn-ea"/>
              </a:rPr>
              <a:t>时，物体上浮，因此，上浮是物体全部浸没时的一种不平衡的状态</a:t>
            </a:r>
            <a:r>
              <a:rPr sz="2400" dirty="0">
                <a:latin typeface="+mn-ea"/>
                <a:ea typeface="+mn-ea"/>
              </a:rPr>
              <a:t>. </a:t>
            </a:r>
            <a:r>
              <a:rPr sz="2400" dirty="0" err="1">
                <a:latin typeface="+mn-ea"/>
                <a:ea typeface="+mn-ea"/>
              </a:rPr>
              <a:t>在液体中上浮的物体，最终可以静止地浮在液面上，漂浮是部分物体浸入时的一种平衡状态；当F</a:t>
            </a:r>
            <a:r>
              <a:rPr sz="2400" baseline="-25000" dirty="0" err="1">
                <a:latin typeface="+mn-ea"/>
                <a:ea typeface="+mn-ea"/>
              </a:rPr>
              <a:t>浮</a:t>
            </a:r>
            <a:r>
              <a:rPr sz="2400" dirty="0">
                <a:latin typeface="+mn-ea"/>
                <a:ea typeface="+mn-ea"/>
              </a:rPr>
              <a:t>&lt;G</a:t>
            </a:r>
            <a:r>
              <a:rPr sz="2400" baseline="-25000" dirty="0">
                <a:latin typeface="+mn-ea"/>
                <a:ea typeface="+mn-ea"/>
              </a:rPr>
              <a:t>物</a:t>
            </a:r>
            <a:r>
              <a:rPr sz="2400" dirty="0">
                <a:latin typeface="+mn-ea"/>
                <a:ea typeface="+mn-ea"/>
              </a:rPr>
              <a:t>时，物体下沉，因此下沉也是物体全部浸没时的一种不平衡状态；在液体中悬浮的物体，F</a:t>
            </a:r>
            <a:r>
              <a:rPr sz="2400" baseline="-25000" dirty="0">
                <a:latin typeface="+mn-ea"/>
                <a:ea typeface="+mn-ea"/>
              </a:rPr>
              <a:t>浮</a:t>
            </a:r>
            <a:r>
              <a:rPr sz="2400" dirty="0">
                <a:latin typeface="+mn-ea"/>
                <a:ea typeface="+mn-ea"/>
              </a:rPr>
              <a:t>＝G</a:t>
            </a:r>
            <a:r>
              <a:rPr sz="2400" baseline="-25000" dirty="0">
                <a:latin typeface="+mn-ea"/>
                <a:ea typeface="+mn-ea"/>
              </a:rPr>
              <a:t>物</a:t>
            </a:r>
            <a:r>
              <a:rPr sz="2400" dirty="0">
                <a:latin typeface="+mn-ea"/>
                <a:ea typeface="+mn-ea"/>
              </a:rPr>
              <a:t>，所以悬浮是物体全部浸没时的一种平衡状态.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矩形 7177"/>
          <p:cNvSpPr/>
          <p:nvPr/>
        </p:nvSpPr>
        <p:spPr>
          <a:xfrm>
            <a:off x="428596" y="1285860"/>
            <a:ext cx="8323289" cy="45243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>
                <a:solidFill>
                  <a:schemeClr val="hlink"/>
                </a:solidFill>
                <a:latin typeface="+mn-ea"/>
                <a:ea typeface="+mn-ea"/>
              </a:rPr>
              <a:t>例题精讲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【</a:t>
            </a:r>
            <a:r>
              <a:rPr sz="2400" dirty="0" smtClean="0">
                <a:latin typeface="+mn-ea"/>
                <a:ea typeface="+mn-ea"/>
              </a:rPr>
              <a:t>例</a:t>
            </a:r>
            <a:r>
              <a:rPr lang="en-US" sz="2400" dirty="0" smtClean="0">
                <a:latin typeface="+mn-ea"/>
                <a:ea typeface="+mn-ea"/>
              </a:rPr>
              <a:t>1</a:t>
            </a:r>
            <a:r>
              <a:rPr sz="2400" dirty="0" smtClean="0">
                <a:latin typeface="+mn-ea"/>
                <a:ea typeface="+mn-ea"/>
              </a:rPr>
              <a:t>】</a:t>
            </a:r>
            <a:r>
              <a:rPr sz="2400" dirty="0">
                <a:latin typeface="+mn-ea"/>
                <a:ea typeface="+mn-ea"/>
              </a:rPr>
              <a:t>某物理兴趣小组在研究物体沉浮条件时做过一个小实验，他们将一土豆放入水槽中发现其在水中悬浮，然后将几枚大头针完全插入土豆中后发现土豆(　　)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A. 下沉　　B. 上浮　　C. 悬浮　　D. 漂浮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解析　由于原来的土豆在水中是悬浮的，加上大头针后，重力增大，而体积却没变，故重力大于浮力，土豆会下沉. 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答案</a:t>
            </a:r>
            <a:r>
              <a:rPr sz="2400" dirty="0">
                <a:solidFill>
                  <a:srgbClr val="FF0000"/>
                </a:solidFill>
                <a:latin typeface="+mn-ea"/>
                <a:ea typeface="+mn-ea"/>
              </a:rPr>
              <a:t>　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矩形 7177"/>
          <p:cNvSpPr/>
          <p:nvPr/>
        </p:nvSpPr>
        <p:spPr>
          <a:xfrm>
            <a:off x="285720" y="1285860"/>
            <a:ext cx="8555383" cy="222176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zh-CN" altLang="en-US" sz="2400" b="1" dirty="0">
                <a:solidFill>
                  <a:schemeClr val="hlink"/>
                </a:solidFill>
                <a:latin typeface="+mn-ea"/>
                <a:ea typeface="+mn-ea"/>
              </a:rPr>
              <a:t>举一反三</a:t>
            </a:r>
          </a:p>
          <a:p>
            <a:pPr lvl="0">
              <a:lnSpc>
                <a:spcPct val="150000"/>
              </a:lnSpc>
            </a:pPr>
            <a:r>
              <a:rPr sz="2400" dirty="0">
                <a:latin typeface="+mn-ea"/>
                <a:ea typeface="+mn-ea"/>
              </a:rPr>
              <a:t>(2016泰安)同一个小球，先后放入四个盛有不同液体的容器中，静止时的位置如图所示. 四个容器中的液面到容器底面的距离相等，则容器底面受到液体压强最大的是</a:t>
            </a:r>
            <a:r>
              <a:rPr lang="en-US" sz="2400" dirty="0">
                <a:latin typeface="+mn-ea"/>
                <a:ea typeface="+mn-ea"/>
              </a:rPr>
              <a:t>	    </a:t>
            </a:r>
            <a:r>
              <a:rPr sz="2400" dirty="0">
                <a:latin typeface="+mn-ea"/>
                <a:ea typeface="+mn-ea"/>
              </a:rPr>
              <a:t>(     )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215206" y="3071810"/>
            <a:ext cx="338554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sz="2400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A</a:t>
            </a:r>
            <a:endParaRPr lang="en-US" sz="2400" baseline="30000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64590" y="4072557"/>
            <a:ext cx="6663055" cy="15824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075"/>
          <p:cNvSpPr/>
          <p:nvPr/>
        </p:nvSpPr>
        <p:spPr>
          <a:xfrm>
            <a:off x="715934" y="1149813"/>
            <a:ext cx="5499140" cy="646331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lvl="0" algn="l" eaLnBrk="0" fontAlgn="base" hangingPunct="0">
              <a:lnSpc>
                <a:spcPct val="150000"/>
              </a:lnSpc>
            </a:pPr>
            <a:r>
              <a:rPr lang="zh-CN" altLang="en-US" sz="2400" b="1" dirty="0">
                <a:solidFill>
                  <a:srgbClr val="0000FF"/>
                </a:solidFill>
                <a:latin typeface="+mn-ea"/>
                <a:ea typeface="+mn-ea"/>
              </a:rPr>
              <a:t>新知</a:t>
            </a:r>
            <a:r>
              <a:rPr lang="en-US" altLang="zh-CN" sz="2400" b="1" dirty="0">
                <a:solidFill>
                  <a:srgbClr val="0000FF"/>
                </a:solidFill>
                <a:latin typeface="+mn-ea"/>
                <a:ea typeface="+mn-ea"/>
              </a:rPr>
              <a:t>2    </a:t>
            </a:r>
            <a:r>
              <a:rPr lang="zh-CN" altLang="en-US" sz="2400" b="1" dirty="0">
                <a:solidFill>
                  <a:srgbClr val="0000FF"/>
                </a:solidFill>
                <a:latin typeface="+mn-ea"/>
                <a:ea typeface="+mn-ea"/>
              </a:rPr>
              <a:t>物体浮沉条件的应用</a:t>
            </a:r>
          </a:p>
        </p:txBody>
      </p:sp>
      <p:sp>
        <p:nvSpPr>
          <p:cNvPr id="8" name="矩形 7"/>
          <p:cNvSpPr/>
          <p:nvPr/>
        </p:nvSpPr>
        <p:spPr>
          <a:xfrm>
            <a:off x="500034" y="1571612"/>
            <a:ext cx="8323289" cy="45243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(1)潜水艇：</a:t>
            </a:r>
          </a:p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latin typeface="+mn-ea"/>
                <a:ea typeface="+mn-ea"/>
              </a:rPr>
              <a:t> 潜水艇是极其重要的国防装备，在水中能够方便地实现浮沉，即能改变重力和浮力的大小关系，潜水艇是靠改变自身受到的重力来实现上浮和下沉的. </a:t>
            </a:r>
            <a:r>
              <a:rPr sz="2400" dirty="0" smtClean="0">
                <a:latin typeface="+mn-ea"/>
                <a:ea typeface="+mn-ea"/>
              </a:rPr>
              <a:t>当打开</a:t>
            </a:r>
            <a:r>
              <a:rPr lang="zh-CN" altLang="en-US" sz="2400" dirty="0" smtClean="0">
                <a:latin typeface="+mn-ea"/>
                <a:ea typeface="+mn-ea"/>
              </a:rPr>
              <a:t>排水</a:t>
            </a:r>
            <a:r>
              <a:rPr sz="2400" dirty="0" smtClean="0">
                <a:latin typeface="+mn-ea"/>
                <a:ea typeface="+mn-ea"/>
              </a:rPr>
              <a:t>阀门时</a:t>
            </a:r>
            <a:r>
              <a:rPr sz="2400" dirty="0">
                <a:latin typeface="+mn-ea"/>
                <a:ea typeface="+mn-ea"/>
              </a:rPr>
              <a:t>，使高压空气进入压舱罐，将水排出，艇重变小，潜水艇上浮(F</a:t>
            </a:r>
            <a:r>
              <a:rPr sz="2400" baseline="-25000" dirty="0">
                <a:latin typeface="+mn-ea"/>
                <a:ea typeface="+mn-ea"/>
              </a:rPr>
              <a:t>浮</a:t>
            </a:r>
            <a:r>
              <a:rPr sz="2400" dirty="0">
                <a:latin typeface="+mn-ea"/>
                <a:ea typeface="+mn-ea"/>
              </a:rPr>
              <a:t>&gt;G)；当潜水艇浮在水面上时，压舱罐里没有水，潜水艇浮在水面上航行(F</a:t>
            </a:r>
            <a:r>
              <a:rPr sz="2400" baseline="-25000" dirty="0">
                <a:latin typeface="+mn-ea"/>
                <a:ea typeface="+mn-ea"/>
              </a:rPr>
              <a:t>浮</a:t>
            </a:r>
            <a:r>
              <a:rPr sz="2400" dirty="0">
                <a:latin typeface="+mn-ea"/>
                <a:ea typeface="+mn-ea"/>
              </a:rPr>
              <a:t>＝G)；</a:t>
            </a:r>
            <a:r>
              <a:rPr sz="2400" dirty="0" smtClean="0">
                <a:latin typeface="+mn-ea"/>
                <a:ea typeface="+mn-ea"/>
              </a:rPr>
              <a:t>打开</a:t>
            </a:r>
            <a:r>
              <a:rPr lang="zh-CN" altLang="en-US" sz="2400" dirty="0" smtClean="0">
                <a:latin typeface="+mn-ea"/>
                <a:ea typeface="+mn-ea"/>
              </a:rPr>
              <a:t>进水</a:t>
            </a:r>
            <a:r>
              <a:rPr sz="2400" dirty="0" smtClean="0">
                <a:latin typeface="+mn-ea"/>
                <a:ea typeface="+mn-ea"/>
              </a:rPr>
              <a:t>阀门</a:t>
            </a:r>
            <a:r>
              <a:rPr sz="2400" dirty="0">
                <a:latin typeface="+mn-ea"/>
                <a:ea typeface="+mn-ea"/>
              </a:rPr>
              <a:t>，使水流压进舱罐，艇重变大，潜水艇下沉(F</a:t>
            </a:r>
            <a:r>
              <a:rPr sz="2400" baseline="-25000" dirty="0">
                <a:latin typeface="+mn-ea"/>
                <a:ea typeface="+mn-ea"/>
              </a:rPr>
              <a:t>浮</a:t>
            </a:r>
            <a:r>
              <a:rPr sz="2400" dirty="0">
                <a:latin typeface="+mn-ea"/>
                <a:ea typeface="+mn-ea"/>
              </a:rPr>
              <a:t>&lt;G).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57158" y="857232"/>
            <a:ext cx="8786842" cy="563231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latin typeface="+mn-ea"/>
                <a:ea typeface="+mn-ea"/>
              </a:rPr>
              <a:t>(2)气象探测气球：</a:t>
            </a:r>
          </a:p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latin typeface="+mn-ea"/>
                <a:ea typeface="+mn-ea"/>
              </a:rPr>
              <a:t> 气象探测气球在空气中受到浮力作用，当浮力大于其重力时，气球便上升；在上升过程中，外界空气密度逐渐减小，所受的浮力也会减小，当上升到一定高度，浮力减小到等于气球的重力时，气球可以停在这一高度上；当其工作完毕后，会自动打开阀门放出部分气体，使气球体积缩小，它就缓缓地落回到地面. </a:t>
            </a:r>
          </a:p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latin typeface="+mn-ea"/>
                <a:ea typeface="+mn-ea"/>
              </a:rPr>
              <a:t>(3)利用浮筒打捞沉船：</a:t>
            </a:r>
          </a:p>
          <a:p>
            <a:pPr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latin typeface="+mn-ea"/>
                <a:ea typeface="+mn-ea"/>
              </a:rPr>
              <a:t> 利用浮筒打捞沉船时，先将浮筒注满水，沉在船底，并将其固定在沉船上；再向浮筒内输入高压气体，排出其中的水，使浮筒在浮力的作用下带动沉船上升.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矩形 7177"/>
          <p:cNvSpPr/>
          <p:nvPr/>
        </p:nvSpPr>
        <p:spPr>
          <a:xfrm>
            <a:off x="428596" y="1571612"/>
            <a:ext cx="8215338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>
                <a:solidFill>
                  <a:schemeClr val="hlink"/>
                </a:solidFill>
                <a:latin typeface="+mn-ea"/>
                <a:ea typeface="+mn-ea"/>
              </a:rPr>
              <a:t>例题精讲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latin typeface="+mn-ea"/>
                <a:ea typeface="+mn-ea"/>
              </a:rPr>
              <a:t>【例2】普通潜水艇从海面下潜但未全部没入海水的过程中，它所受的浮力逐渐</a:t>
            </a:r>
            <a:r>
              <a:rPr lang="en-US" sz="2400">
                <a:latin typeface="+mn-ea"/>
                <a:ea typeface="+mn-ea"/>
              </a:rPr>
              <a:t>________</a:t>
            </a:r>
            <a:r>
              <a:rPr sz="2400">
                <a:latin typeface="+mn-ea"/>
                <a:ea typeface="+mn-ea"/>
              </a:rPr>
              <a:t>(填“变大”“不变”或“变小”)；若潜水艇悬浮在海水中，当用压缩空气把水舱中的海水排出一部分时，潜水艇将</a:t>
            </a:r>
            <a:r>
              <a:rPr lang="en-US" sz="2400">
                <a:latin typeface="+mn-ea"/>
                <a:ea typeface="+mn-ea"/>
                <a:sym typeface="+mn-ea"/>
              </a:rPr>
              <a:t>________</a:t>
            </a:r>
            <a:r>
              <a:rPr sz="2400">
                <a:latin typeface="+mn-ea"/>
                <a:ea typeface="+mn-ea"/>
              </a:rPr>
              <a:t>(填“上浮”或“下沉”)；在露出海面之前，潜水艇所受的浮力将</a:t>
            </a:r>
            <a:r>
              <a:rPr lang="en-US" sz="2400">
                <a:latin typeface="+mn-ea"/>
                <a:ea typeface="+mn-ea"/>
                <a:sym typeface="+mn-ea"/>
              </a:rPr>
              <a:t>________</a:t>
            </a:r>
            <a:r>
              <a:rPr sz="2400">
                <a:latin typeface="+mn-ea"/>
                <a:ea typeface="+mn-ea"/>
              </a:rPr>
              <a:t>(填“变大”“不变”或“变小”).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565</Words>
  <Application>Microsoft Office PowerPoint</Application>
  <PresentationFormat>全屏显示(4:3)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18" baseType="lpstr">
      <vt:lpstr>1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2</cp:revision>
  <dcterms:created xsi:type="dcterms:W3CDTF">2015-09-08T08:17:00Z</dcterms:created>
  <dcterms:modified xsi:type="dcterms:W3CDTF">2020-04-23T00:41:15Z</dcterms:modified>
  <cp:category/>
</cp:coreProperties>
</file>