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7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9144000"/>
  <p:embeddedFontLst>
    <p:embeddedFont>
      <p:font typeface="微软雅黑" panose="020B0503020204020204" charset="-122"/>
      <p:regular r:id="rId28"/>
    </p:embeddedFont>
    <p:embeddedFont>
      <p:font typeface="华文中宋" panose="02010600040101010101" charset="-122"/>
      <p:regular r:id="rId29"/>
    </p:embeddedFont>
    <p:embeddedFont>
      <p:font typeface="楷体" panose="02010609060101010101" charset="-122"/>
      <p:regular r:id="rId30"/>
    </p:embeddedFont>
    <p:embeddedFont>
      <p:font typeface="等线" panose="02010600030101010101" charset="-122"/>
      <p:regular r:id="rId31"/>
    </p:embeddedFont>
    <p:embeddedFont>
      <p:font typeface="黑体" panose="02010600030101010101" charset="-122"/>
      <p:regular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128.xml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首页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圆角矩形 9"/>
          <p:cNvSpPr/>
          <p:nvPr userDrawn="1">
            <p:custDataLst>
              <p:tags r:id="rId4"/>
            </p:custDataLst>
          </p:nvPr>
        </p:nvSpPr>
        <p:spPr>
          <a:xfrm>
            <a:off x="2081530" y="2019300"/>
            <a:ext cx="8028305" cy="2823210"/>
          </a:xfrm>
          <a:prstGeom prst="roundRect">
            <a:avLst/>
          </a:prstGeom>
          <a:noFill/>
          <a:ln w="28575" cmpd="sng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zh-CN" altLang="en-US">
                <a:sym typeface="+mn-ea"/>
              </a:rPr>
              <a:t>     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13" name="图片 12" descr="32303833393133303b32303833323833303bcceccdf5d0c7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03680" y="1317625"/>
            <a:ext cx="1381760" cy="138176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7"/>
            </p:custDataLst>
          </p:nvPr>
        </p:nvSpPr>
        <p:spPr>
          <a:xfrm>
            <a:off x="550545" y="6043295"/>
            <a:ext cx="818515" cy="290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solidFill>
                  <a:srgbClr val="F9F5EA"/>
                </a:solidFill>
              </a:rPr>
              <a:t>24999</a:t>
            </a:r>
            <a:endParaRPr lang="en-US" altLang="zh-CN">
              <a:solidFill>
                <a:srgbClr val="F9F5EA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2326640" cy="812800"/>
            <a:chOff x="1070" y="-166"/>
            <a:chExt cx="3664" cy="1280"/>
          </a:xfrm>
        </p:grpSpPr>
        <p:sp>
          <p:nvSpPr>
            <p:cNvPr id="16" name="平行四边形 15"/>
            <p:cNvSpPr/>
            <p:nvPr>
              <p:custDataLst>
                <p:tags r:id="rId3"/>
              </p:custDataLst>
            </p:nvPr>
          </p:nvSpPr>
          <p:spPr>
            <a:xfrm>
              <a:off x="1640" y="304"/>
              <a:ext cx="3094" cy="810"/>
            </a:xfrm>
            <a:prstGeom prst="parallelogram">
              <a:avLst>
                <a:gd name="adj" fmla="val 24995"/>
              </a:avLst>
            </a:prstGeom>
            <a:solidFill>
              <a:srgbClr val="FFBF53"/>
            </a:solidFill>
            <a:ln w="12700">
              <a:noFill/>
            </a:ln>
          </p:spPr>
          <p:txBody>
            <a:bodyPr anchor="ctr" anchorCtr="0"/>
            <a:lstStyle/>
            <a:p>
              <a:pPr algn="ctr"/>
              <a:r>
                <a:rPr lang="zh-CN" altLang="en-US" sz="2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学习目标</a:t>
              </a:r>
              <a:endParaRPr lang="zh-CN" altLang="en-US" sz="2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" name="图片 16" descr="水星_#3333385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b="12800"/>
            <a:stretch>
              <a:fillRect/>
            </a:stretch>
          </p:blipFill>
          <p:spPr>
            <a:xfrm>
              <a:off x="1070" y="-166"/>
              <a:ext cx="952" cy="831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 userDrawn="1">
            <p:custDataLst>
              <p:tags r:id="rId6"/>
            </p:custDataLst>
          </p:nvPr>
        </p:nvSpPr>
        <p:spPr>
          <a:xfrm>
            <a:off x="550545" y="6043295"/>
            <a:ext cx="818515" cy="290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solidFill>
                  <a:srgbClr val="F9F5EA"/>
                </a:solidFill>
              </a:rPr>
              <a:t>24999</a:t>
            </a:r>
            <a:endParaRPr lang="en-US" altLang="zh-CN">
              <a:solidFill>
                <a:srgbClr val="F9F5EA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2326640" cy="812800"/>
            <a:chOff x="1070" y="-166"/>
            <a:chExt cx="3664" cy="1280"/>
          </a:xfrm>
        </p:grpSpPr>
        <p:sp>
          <p:nvSpPr>
            <p:cNvPr id="16" name="平行四边形 15"/>
            <p:cNvSpPr/>
            <p:nvPr>
              <p:custDataLst>
                <p:tags r:id="rId3"/>
              </p:custDataLst>
            </p:nvPr>
          </p:nvSpPr>
          <p:spPr>
            <a:xfrm>
              <a:off x="1640" y="304"/>
              <a:ext cx="3094" cy="810"/>
            </a:xfrm>
            <a:prstGeom prst="parallelogram">
              <a:avLst>
                <a:gd name="adj" fmla="val 24995"/>
              </a:avLst>
            </a:prstGeom>
            <a:solidFill>
              <a:srgbClr val="FFBF53"/>
            </a:solidFill>
            <a:ln w="12700">
              <a:noFill/>
            </a:ln>
          </p:spPr>
          <p:txBody>
            <a:bodyPr anchor="ctr" anchorCtr="0"/>
            <a:lstStyle/>
            <a:p>
              <a:pPr algn="ctr"/>
              <a:r>
                <a:rPr lang="zh-CN" altLang="en-US" sz="2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新知导入</a:t>
              </a:r>
              <a:endParaRPr lang="zh-CN" altLang="en-US" sz="2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" name="图片 16" descr="水星_#3333385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b="12800"/>
            <a:stretch>
              <a:fillRect/>
            </a:stretch>
          </p:blipFill>
          <p:spPr>
            <a:xfrm>
              <a:off x="1070" y="-166"/>
              <a:ext cx="952" cy="831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 userDrawn="1">
            <p:custDataLst>
              <p:tags r:id="rId6"/>
            </p:custDataLst>
          </p:nvPr>
        </p:nvSpPr>
        <p:spPr>
          <a:xfrm>
            <a:off x="550545" y="6043295"/>
            <a:ext cx="818515" cy="290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solidFill>
                  <a:srgbClr val="F9F5EA"/>
                </a:solidFill>
              </a:rPr>
              <a:t>24999</a:t>
            </a:r>
            <a:endParaRPr lang="en-US" altLang="zh-CN">
              <a:solidFill>
                <a:srgbClr val="F9F5EA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2326640" cy="812800"/>
            <a:chOff x="1070" y="-166"/>
            <a:chExt cx="3664" cy="1280"/>
          </a:xfrm>
        </p:grpSpPr>
        <p:sp>
          <p:nvSpPr>
            <p:cNvPr id="16" name="平行四边形 15"/>
            <p:cNvSpPr/>
            <p:nvPr>
              <p:custDataLst>
                <p:tags r:id="rId3"/>
              </p:custDataLst>
            </p:nvPr>
          </p:nvSpPr>
          <p:spPr>
            <a:xfrm>
              <a:off x="1640" y="304"/>
              <a:ext cx="3094" cy="810"/>
            </a:xfrm>
            <a:prstGeom prst="parallelogram">
              <a:avLst>
                <a:gd name="adj" fmla="val 24995"/>
              </a:avLst>
            </a:prstGeom>
            <a:solidFill>
              <a:srgbClr val="FFBF53"/>
            </a:solidFill>
            <a:ln w="12700">
              <a:noFill/>
            </a:ln>
          </p:spPr>
          <p:txBody>
            <a:bodyPr anchor="ctr" anchorCtr="0"/>
            <a:lstStyle/>
            <a:p>
              <a:pPr algn="ctr"/>
              <a:r>
                <a:rPr lang="zh-CN" altLang="en-US" sz="2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新知学习</a:t>
              </a:r>
              <a:endParaRPr lang="zh-CN" altLang="en-US" sz="2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" name="图片 16" descr="水星_#3333385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b="12800"/>
            <a:stretch>
              <a:fillRect/>
            </a:stretch>
          </p:blipFill>
          <p:spPr>
            <a:xfrm>
              <a:off x="1070" y="-166"/>
              <a:ext cx="952" cy="831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 userDrawn="1">
            <p:custDataLst>
              <p:tags r:id="rId6"/>
            </p:custDataLst>
          </p:nvPr>
        </p:nvSpPr>
        <p:spPr>
          <a:xfrm>
            <a:off x="550545" y="6043295"/>
            <a:ext cx="818515" cy="290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solidFill>
                  <a:srgbClr val="F9F5EA"/>
                </a:solidFill>
              </a:rPr>
              <a:t>24999</a:t>
            </a:r>
            <a:endParaRPr lang="en-US" altLang="zh-CN">
              <a:solidFill>
                <a:srgbClr val="F9F5EA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2326640" cy="812800"/>
            <a:chOff x="1070" y="-166"/>
            <a:chExt cx="3664" cy="1280"/>
          </a:xfrm>
        </p:grpSpPr>
        <p:sp>
          <p:nvSpPr>
            <p:cNvPr id="16" name="平行四边形 15"/>
            <p:cNvSpPr/>
            <p:nvPr>
              <p:custDataLst>
                <p:tags r:id="rId3"/>
              </p:custDataLst>
            </p:nvPr>
          </p:nvSpPr>
          <p:spPr>
            <a:xfrm>
              <a:off x="1640" y="304"/>
              <a:ext cx="3094" cy="810"/>
            </a:xfrm>
            <a:prstGeom prst="parallelogram">
              <a:avLst>
                <a:gd name="adj" fmla="val 24995"/>
              </a:avLst>
            </a:prstGeom>
            <a:solidFill>
              <a:srgbClr val="FFBF53"/>
            </a:solidFill>
            <a:ln w="12700">
              <a:noFill/>
            </a:ln>
          </p:spPr>
          <p:txBody>
            <a:bodyPr anchor="ctr" anchorCtr="0"/>
            <a:lstStyle/>
            <a:p>
              <a:pPr algn="ctr"/>
              <a:r>
                <a:rPr lang="zh-CN" altLang="en-US" sz="2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课堂小结</a:t>
              </a:r>
              <a:endParaRPr lang="zh-CN" altLang="en-US" sz="2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" name="图片 16" descr="水星_#3333385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b="12800"/>
            <a:stretch>
              <a:fillRect/>
            </a:stretch>
          </p:blipFill>
          <p:spPr>
            <a:xfrm>
              <a:off x="1070" y="-166"/>
              <a:ext cx="952" cy="831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2326640" cy="812800"/>
            <a:chOff x="1070" y="-166"/>
            <a:chExt cx="3664" cy="1280"/>
          </a:xfrm>
        </p:grpSpPr>
        <p:sp>
          <p:nvSpPr>
            <p:cNvPr id="16" name="平行四边形 15"/>
            <p:cNvSpPr/>
            <p:nvPr>
              <p:custDataLst>
                <p:tags r:id="rId3"/>
              </p:custDataLst>
            </p:nvPr>
          </p:nvSpPr>
          <p:spPr>
            <a:xfrm>
              <a:off x="1640" y="304"/>
              <a:ext cx="3094" cy="810"/>
            </a:xfrm>
            <a:prstGeom prst="parallelogram">
              <a:avLst>
                <a:gd name="adj" fmla="val 24995"/>
              </a:avLst>
            </a:prstGeom>
            <a:solidFill>
              <a:srgbClr val="FFBF53"/>
            </a:solidFill>
            <a:ln w="12700">
              <a:noFill/>
            </a:ln>
          </p:spPr>
          <p:txBody>
            <a:bodyPr anchor="ctr" anchorCtr="0"/>
            <a:lstStyle/>
            <a:p>
              <a:pPr algn="ctr"/>
              <a:r>
                <a:rPr lang="zh-CN" altLang="en-US" sz="2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随堂练习</a:t>
              </a:r>
              <a:endParaRPr lang="zh-CN" altLang="en-US" sz="24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" name="图片 16" descr="水星_#3333385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b="12800"/>
            <a:stretch>
              <a:fillRect/>
            </a:stretch>
          </p:blipFill>
          <p:spPr>
            <a:xfrm>
              <a:off x="1070" y="-166"/>
              <a:ext cx="952" cy="831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file:///D:\qq&#25991;&#20214;\712321467\Image\C2C\Image2\%7b75232B38-A165-1FB7-499C-2E1C792CACB5%7d.png" TargetMode="External"/><Relationship Id="rId15" Type="http://schemas.openxmlformats.org/officeDocument/2006/relationships/image" Target="../media/image5.png"/><Relationship Id="rId14" Type="http://schemas.openxmlformats.org/officeDocument/2006/relationships/tags" Target="../tags/tag25.xml"/><Relationship Id="rId13" Type="http://schemas.openxmlformats.org/officeDocument/2006/relationships/tags" Target="../tags/tag24.xml"/><Relationship Id="rId12" Type="http://schemas.openxmlformats.org/officeDocument/2006/relationships/image" Target="../media/image4.png"/><Relationship Id="rId11" Type="http://schemas.openxmlformats.org/officeDocument/2006/relationships/tags" Target="../tags/tag23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正文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540" y="0"/>
            <a:ext cx="1218692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13"/>
            </p:custDataLst>
          </p:nvPr>
        </p:nvSpPr>
        <p:spPr>
          <a:xfrm>
            <a:off x="550545" y="6043295"/>
            <a:ext cx="818515" cy="290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solidFill>
                  <a:srgbClr val="F9F5EA"/>
                </a:solidFill>
              </a:rPr>
              <a:t>24999</a:t>
            </a:r>
            <a:endParaRPr lang="en-US" altLang="zh-CN">
              <a:solidFill>
                <a:srgbClr val="F9F5EA"/>
              </a:solidFill>
            </a:endParaRPr>
          </a:p>
        </p:txBody>
      </p:sp>
      <p:pic>
        <p:nvPicPr>
          <p:cNvPr id="4" name="图片 1073743875" descr="学科网 zxxk.com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r:link="rId1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5.xml"/><Relationship Id="rId4" Type="http://schemas.openxmlformats.org/officeDocument/2006/relationships/image" Target="../media/image16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image" Target="../media/image17.png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6.xml"/><Relationship Id="rId4" Type="http://schemas.openxmlformats.org/officeDocument/2006/relationships/image" Target="../media/image18.png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9.png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3.xml"/><Relationship Id="rId4" Type="http://schemas.openxmlformats.org/officeDocument/2006/relationships/image" Target="../media/image20.png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87.xml"/><Relationship Id="rId5" Type="http://schemas.openxmlformats.org/officeDocument/2006/relationships/image" Target="../media/image22.png"/><Relationship Id="rId4" Type="http://schemas.openxmlformats.org/officeDocument/2006/relationships/tags" Target="../tags/tag86.xml"/><Relationship Id="rId3" Type="http://schemas.openxmlformats.org/officeDocument/2006/relationships/image" Target="../media/image21.png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image" Target="../media/image24.png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image" Target="../media/image23.png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8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image" Target="../media/image25.png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95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image" Target="../media/image21.png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image" Target="../media/image27.png"/><Relationship Id="rId11" Type="http://schemas.openxmlformats.org/officeDocument/2006/relationships/slideLayout" Target="../slideLayouts/slideLayout4.xml"/><Relationship Id="rId10" Type="http://schemas.openxmlformats.org/officeDocument/2006/relationships/image" Target="../media/image22.png"/><Relationship Id="rId1" Type="http://schemas.openxmlformats.org/officeDocument/2006/relationships/tags" Target="../tags/tag10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4" Type="http://schemas.openxmlformats.org/officeDocument/2006/relationships/slideLayout" Target="../slideLayouts/slideLayout5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tags" Target="../tags/tag10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30.xml"/><Relationship Id="rId2" Type="http://schemas.openxmlformats.org/officeDocument/2006/relationships/image" Target="../media/image6.png"/><Relationship Id="rId1" Type="http://schemas.openxmlformats.org/officeDocument/2006/relationships/tags" Target="../tags/tag2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image" Target="../media/image8.png"/><Relationship Id="rId6" Type="http://schemas.openxmlformats.org/officeDocument/2006/relationships/tags" Target="../tags/tag35.xml"/><Relationship Id="rId5" Type="http://schemas.openxmlformats.org/officeDocument/2006/relationships/image" Target="../media/image7.jpe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image" Target="../media/image9.png"/><Relationship Id="rId1" Type="http://schemas.openxmlformats.org/officeDocument/2006/relationships/tags" Target="../tags/tag3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4.xml"/><Relationship Id="rId4" Type="http://schemas.openxmlformats.org/officeDocument/2006/relationships/image" Target="../media/image10.png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50.xml"/><Relationship Id="rId6" Type="http://schemas.openxmlformats.org/officeDocument/2006/relationships/image" Target="../media/image11.png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56.xml"/><Relationship Id="rId7" Type="http://schemas.openxmlformats.org/officeDocument/2006/relationships/image" Target="../media/image13.png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image" Target="../media/image12.jpeg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51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1.xml"/><Relationship Id="rId5" Type="http://schemas.openxmlformats.org/officeDocument/2006/relationships/image" Target="../media/image15.png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060575" y="3429000"/>
            <a:ext cx="76187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5400" b="1">
                <a:solidFill>
                  <a:srgbClr val="F69D33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第</a:t>
            </a:r>
            <a:r>
              <a:rPr lang="en-US" altLang="zh-CN" sz="5400" b="1">
                <a:solidFill>
                  <a:srgbClr val="F69D33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</a:t>
            </a:r>
            <a:r>
              <a:rPr lang="zh-CN" altLang="en-US" sz="5400" b="1">
                <a:solidFill>
                  <a:srgbClr val="F69D33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节</a:t>
            </a:r>
            <a:r>
              <a:rPr lang="en-US" altLang="zh-CN" sz="5400" b="1">
                <a:solidFill>
                  <a:srgbClr val="F69D33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5400" b="1">
                <a:solidFill>
                  <a:srgbClr val="F69D33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探索宇宙</a:t>
            </a:r>
            <a:endParaRPr lang="zh-CN" altLang="en-US" sz="5400" b="1">
              <a:solidFill>
                <a:srgbClr val="F69D33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060575" y="2426335"/>
            <a:ext cx="79959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5400" b="1">
                <a:solidFill>
                  <a:srgbClr val="3F999C"/>
                </a:solidFill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第十章</a:t>
            </a:r>
            <a:r>
              <a:rPr lang="en-US" altLang="zh-CN" sz="5400" b="1">
                <a:solidFill>
                  <a:srgbClr val="3F999C"/>
                </a:solidFill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5400" b="1">
                <a:solidFill>
                  <a:srgbClr val="3F999C"/>
                </a:solidFill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从粒子到宇宙</a:t>
            </a:r>
            <a:endParaRPr lang="zh-CN" altLang="en-US" sz="5400" b="1">
              <a:solidFill>
                <a:srgbClr val="3F999C"/>
              </a:solidFill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/>
          <p:nvPr>
            <p:custDataLst>
              <p:tags r:id="rId1"/>
            </p:custDataLst>
          </p:nvPr>
        </p:nvSpPr>
        <p:spPr>
          <a:xfrm>
            <a:off x="1348740" y="1021715"/>
            <a:ext cx="938784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</a:rPr>
              <a:t>       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</a:rPr>
              <a:t>哥白尼认为：太阳是宇宙的中心，地球和其他行星都绕着太阳旋转，月球是地球的一颗卫星，它绕着地球旋转。</a:t>
            </a:r>
            <a:endParaRPr lang="zh-CN" altLang="en-US" sz="28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4220845" y="2830830"/>
            <a:ext cx="3642995" cy="3466465"/>
            <a:chOff x="10505" y="4192"/>
            <a:chExt cx="5737" cy="5459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05" y="4192"/>
              <a:ext cx="5737" cy="463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10505" y="8829"/>
              <a:ext cx="506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日心说</a:t>
              </a:r>
              <a:r>
                <a:rPr lang="en-US" altLang="zh-CN" sz="2800">
                  <a:latin typeface="楷体" panose="02010609060101010101" charset="-122"/>
                  <a:ea typeface="楷体" panose="02010609060101010101" charset="-122"/>
                </a:rPr>
                <a:t>”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模型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2"/>
          <p:cNvSpPr txBox="1"/>
          <p:nvPr>
            <p:custDataLst>
              <p:tags r:id="rId1"/>
            </p:custDataLst>
          </p:nvPr>
        </p:nvSpPr>
        <p:spPr>
          <a:xfrm>
            <a:off x="2216150" y="1468755"/>
            <a:ext cx="771144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algn="just" fontAlgn="auto">
              <a:lnSpc>
                <a:spcPct val="150000"/>
              </a:lnSpc>
              <a:spcBef>
                <a:spcPct val="0"/>
              </a:spcBef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</a:rPr>
              <a:t>                 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</a:rPr>
              <a:t>通过观察上面的两种模型，你认为哪种模型更接近实际？</a:t>
            </a:r>
            <a:endParaRPr lang="zh-CN" altLang="en-US" sz="28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4515" name="Text Box 3"/>
          <p:cNvSpPr txBox="1"/>
          <p:nvPr>
            <p:custDataLst>
              <p:tags r:id="rId2"/>
            </p:custDataLst>
          </p:nvPr>
        </p:nvSpPr>
        <p:spPr>
          <a:xfrm>
            <a:off x="1971675" y="3091815"/>
            <a:ext cx="8248650" cy="20300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   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日心说模型更接近实际，</a:t>
            </a:r>
            <a:r>
              <a:rPr lang="zh-CN" altLang="en-US" sz="2800" noProof="1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哥白尼的学说掀起了天文学的革命，使人们的思想挣脱了教会的束缚，从此，使自然科学从神学的束缚下解脱了出来。</a:t>
            </a:r>
            <a:endParaRPr lang="zh-CN" altLang="en-US" sz="2800" noProof="1"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72" name="组合 171"/>
          <p:cNvGrpSpPr/>
          <p:nvPr>
            <p:custDataLst>
              <p:tags r:id="rId3"/>
            </p:custDataLst>
          </p:nvPr>
        </p:nvGrpSpPr>
        <p:grpSpPr>
          <a:xfrm>
            <a:off x="1679575" y="1594485"/>
            <a:ext cx="2160270" cy="537210"/>
            <a:chOff x="2997" y="1488"/>
            <a:chExt cx="3402" cy="846"/>
          </a:xfrm>
        </p:grpSpPr>
        <p:grpSp>
          <p:nvGrpSpPr>
            <p:cNvPr id="173" name="组合 172"/>
            <p:cNvGrpSpPr/>
            <p:nvPr>
              <p:custDataLst>
                <p:tags r:id="rId4"/>
              </p:custDataLst>
            </p:nvPr>
          </p:nvGrpSpPr>
          <p:grpSpPr>
            <a:xfrm>
              <a:off x="2997" y="1488"/>
              <a:ext cx="3354" cy="846"/>
              <a:chOff x="3018" y="2479"/>
              <a:chExt cx="3354" cy="846"/>
            </a:xfrm>
          </p:grpSpPr>
          <p:pic>
            <p:nvPicPr>
              <p:cNvPr id="177" name="图片 176" descr="思考_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3018" y="2479"/>
                <a:ext cx="845" cy="846"/>
              </a:xfrm>
              <a:prstGeom prst="rect">
                <a:avLst/>
              </a:prstGeom>
            </p:spPr>
          </p:pic>
          <p:sp>
            <p:nvSpPr>
              <p:cNvPr id="178" name="平行四边形 177"/>
              <p:cNvSpPr/>
              <p:nvPr>
                <p:custDataLst>
                  <p:tags r:id="rId7"/>
                </p:custDataLst>
              </p:nvPr>
            </p:nvSpPr>
            <p:spPr>
              <a:xfrm>
                <a:off x="3863" y="2515"/>
                <a:ext cx="2509" cy="810"/>
              </a:xfrm>
              <a:prstGeom prst="parallelogram">
                <a:avLst>
                  <a:gd name="adj" fmla="val 24995"/>
                </a:avLst>
              </a:prstGeom>
              <a:solidFill>
                <a:srgbClr val="FFBF53"/>
              </a:solidFill>
              <a:ln w="12700">
                <a:noFill/>
              </a:ln>
            </p:spPr>
            <p:txBody>
              <a:bodyPr anchor="ctr" anchorCtr="0"/>
              <a:lstStyle/>
              <a:p>
                <a:pPr algn="ctr"/>
                <a:r>
                  <a:rPr lang="en-US" altLang="zh-CN" sz="2800" b="1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</a:t>
                </a:r>
                <a:endParaRPr lang="en-US" altLang="zh-CN" sz="28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79" name="文本框 178"/>
            <p:cNvSpPr txBox="1"/>
            <p:nvPr>
              <p:custDataLst>
                <p:tags r:id="rId8"/>
              </p:custDataLst>
            </p:nvPr>
          </p:nvSpPr>
          <p:spPr>
            <a:xfrm>
              <a:off x="3890" y="1509"/>
              <a:ext cx="2509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>
                  <a:solidFill>
                    <a:schemeClr val="bg1"/>
                  </a:solidFill>
                  <a:uFillTx/>
                  <a:latin typeface="黑体" panose="02010600030101010101" charset="-122"/>
                  <a:ea typeface="黑体" panose="02010600030101010101" charset="-122"/>
                </a:rPr>
                <a:t>观察思考</a:t>
              </a:r>
              <a:endParaRPr lang="zh-CN" altLang="en-US" sz="2600" b="1">
                <a:solidFill>
                  <a:schemeClr val="bg1"/>
                </a:solidFill>
                <a:uFillTx/>
                <a:latin typeface="黑体" panose="02010600030101010101" charset="-122"/>
                <a:ea typeface="黑体" panose="0201060003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2534953" y="1122515"/>
            <a:ext cx="7121525" cy="4411950"/>
            <a:chOff x="3425724" y="1717131"/>
            <a:chExt cx="7171448" cy="5882599"/>
          </a:xfrm>
        </p:grpSpPr>
        <p:sp>
          <p:nvSpPr>
            <p:cNvPr id="5" name="圆角矩形 4"/>
            <p:cNvSpPr/>
            <p:nvPr>
              <p:custDataLst>
                <p:tags r:id="rId2"/>
              </p:custDataLst>
            </p:nvPr>
          </p:nvSpPr>
          <p:spPr>
            <a:xfrm>
              <a:off x="3425724" y="2383458"/>
              <a:ext cx="7171448" cy="5215466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077" y="1717131"/>
              <a:ext cx="2179251" cy="1012613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>
              <p:custDataLst>
                <p:tags r:id="rId5"/>
              </p:custDataLst>
            </p:nvPr>
          </p:nvSpPr>
          <p:spPr>
            <a:xfrm>
              <a:off x="3511351" y="2654351"/>
              <a:ext cx="7000023" cy="4945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>
                <a:lnSpc>
                  <a:spcPct val="120000"/>
                </a:lnSpc>
              </a:pPr>
              <a:r>
                <a:rPr lang="zh-CN" altLang="en-US" sz="2800" smtClean="0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观察</a:t>
              </a:r>
              <a:r>
                <a:rPr lang="zh-CN" altLang="en-US" sz="280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是研究天体运动最基本的方法，意大利诗人卡里马赫曾教导哥白尼说，天文学家只有两样法宝：</a:t>
              </a:r>
              <a:r>
                <a:rPr lang="zh-CN" altLang="en-US" sz="2800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数学和观察</a:t>
              </a:r>
              <a:r>
                <a:rPr lang="zh-CN" altLang="en-US" sz="280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。</a:t>
              </a:r>
              <a:endParaRPr lang="en-US" altLang="zh-CN" sz="28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  <a:p>
              <a:pPr indent="457200">
                <a:lnSpc>
                  <a:spcPct val="120000"/>
                </a:lnSpc>
              </a:pPr>
              <a:r>
                <a:rPr lang="zh-CN" altLang="en-US" sz="2800" smtClean="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根据</a:t>
              </a:r>
              <a:r>
                <a:rPr lang="zh-CN" altLang="en-US" sz="280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对天体位置及运动的观察记录，天文学家就可以</a:t>
              </a:r>
              <a:r>
                <a:rPr lang="zh-CN" altLang="en-US" sz="2800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运用数学工具构筑一个宇宙模型</a:t>
              </a:r>
              <a:r>
                <a:rPr lang="zh-CN" altLang="en-US" sz="280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，“地心说”和“日心说”就是两种典型的模型。</a:t>
              </a:r>
              <a:endParaRPr lang="zh-CN" altLang="en-US" sz="28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2600325" y="708025"/>
            <a:ext cx="69919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>
                <a:solidFill>
                  <a:srgbClr val="3F999C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</a:rPr>
              <a:t>知识点四：</a:t>
            </a:r>
            <a:r>
              <a:rPr lang="zh-CN" sz="3000" b="1">
                <a:solidFill>
                  <a:srgbClr val="3F999C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</a:rPr>
              <a:t>飞出地球</a:t>
            </a:r>
            <a:endParaRPr lang="zh-CN" sz="3000" b="1">
              <a:solidFill>
                <a:srgbClr val="3F999C"/>
              </a:solidFill>
              <a:uFillTx/>
              <a:latin typeface="Times New Roman" panose="02020603050405020304" pitchFamily="18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614805" y="1403985"/>
            <a:ext cx="89617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哥白尼对天体的位置作了安排，但没有告诉我们地球及其他行星为什么会依依不舍的绕着太阳旋转。</a:t>
            </a:r>
            <a:endParaRPr lang="zh-CN" altLang="en-US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735580" y="2930525"/>
            <a:ext cx="6722110" cy="33610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5060315" y="1456690"/>
            <a:ext cx="621030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1687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年，伟大的科学家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牛顿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发现了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万有引力定律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，对此做出了回答：</a:t>
            </a:r>
            <a:endParaRPr lang="zh-CN" altLang="en-US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任何两个物体间都存在着一种相互吸引的力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，太阳依靠它对地球和其他行星之间的巨大吸引力，使地球和各个行星乖乖绕着它旋转。</a:t>
            </a:r>
            <a:endParaRPr lang="zh-CN" altLang="en-US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904240" y="1654810"/>
            <a:ext cx="3924300" cy="3872230"/>
            <a:chOff x="892" y="2447"/>
            <a:chExt cx="6180" cy="6098"/>
          </a:xfrm>
        </p:grpSpPr>
        <p:pic>
          <p:nvPicPr>
            <p:cNvPr id="15364" name="图片 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892" y="2447"/>
              <a:ext cx="6180" cy="513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2518" y="7723"/>
              <a:ext cx="21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牛顿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>
            <p:custDataLst>
              <p:tags r:id="rId1"/>
            </p:custDataLst>
          </p:nvPr>
        </p:nvGrpSpPr>
        <p:grpSpPr>
          <a:xfrm>
            <a:off x="1341120" y="1217930"/>
            <a:ext cx="2263140" cy="817880"/>
            <a:chOff x="2352" y="1779"/>
            <a:chExt cx="3564" cy="1288"/>
          </a:xfrm>
        </p:grpSpPr>
        <p:pic>
          <p:nvPicPr>
            <p:cNvPr id="24" name="图片 2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2352" y="1779"/>
              <a:ext cx="1180" cy="1289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3532" y="2000"/>
              <a:ext cx="2384" cy="787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1341120" y="2036445"/>
            <a:ext cx="950912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万有引力的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大小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跟两个物体的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质量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和物体间的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距离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有关。通常，物体间的引力很小，我们也察觉不到。</a:t>
            </a:r>
            <a:endParaRPr lang="zh-CN" altLang="en-US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天体的质量都非常巨大，因此天体间的引力也就大的惊人。例如，如果把太阳吸引地球的力作用在直径是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9000km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的钢柱上，则完全可以把钢柱拉断。</a:t>
            </a:r>
            <a:endParaRPr lang="zh-CN" altLang="en-US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230120" y="1097915"/>
            <a:ext cx="7731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千百年来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人们就幻想着飞向宇宙，探索其奥秘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1083945" y="2231390"/>
            <a:ext cx="4701540" cy="3260090"/>
            <a:chOff x="1707" y="4671"/>
            <a:chExt cx="7404" cy="5134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707" y="4671"/>
              <a:ext cx="7404" cy="426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1707" y="9081"/>
              <a:ext cx="740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indent="0" algn="ctr" fontAlgn="auto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4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（</a:t>
              </a:r>
              <a:r>
                <a:rPr lang="en-US" altLang="zh-CN" sz="24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a)</a:t>
              </a:r>
              <a:r>
                <a:rPr lang="zh-CN" altLang="en-US" sz="24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敦煌的飞天壁画</a:t>
              </a:r>
              <a:endPara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6"/>
            </p:custDataLst>
          </p:nvPr>
        </p:nvGrpSpPr>
        <p:grpSpPr>
          <a:xfrm>
            <a:off x="6058535" y="2230755"/>
            <a:ext cx="4699000" cy="3260090"/>
            <a:chOff x="9541" y="4670"/>
            <a:chExt cx="7400" cy="5134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9541" y="4670"/>
              <a:ext cx="7401" cy="426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9"/>
              </p:custDataLst>
            </p:nvPr>
          </p:nvSpPr>
          <p:spPr>
            <a:xfrm>
              <a:off x="9541" y="9080"/>
              <a:ext cx="740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indent="0" algn="ctr" fontAlgn="auto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4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（</a:t>
              </a:r>
              <a:r>
                <a:rPr lang="en-US" altLang="zh-CN" sz="24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b)</a:t>
              </a:r>
              <a:r>
                <a:rPr lang="zh-CN" altLang="en-US" sz="24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古代利用火药发射的火箭</a:t>
              </a:r>
              <a:endPara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72185" y="939165"/>
            <a:ext cx="10247630" cy="1412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fontAlgn="auto">
              <a:lnSpc>
                <a:spcPct val="150000"/>
              </a:lnSpc>
              <a:spcBef>
                <a:spcPct val="0"/>
              </a:spcBef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飞向太空一直是人类不灭的梦想。随着科学技术的发展，到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世纪，人类终于梦想成真，踏上了太空的旅程。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6652895" y="2901950"/>
            <a:ext cx="3980180" cy="3261360"/>
            <a:chOff x="10066" y="4667"/>
            <a:chExt cx="6268" cy="5136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10066" y="9079"/>
              <a:ext cx="626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indent="0" algn="ctr" fontAlgn="auto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4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（</a:t>
              </a:r>
              <a:r>
                <a:rPr lang="en-US" altLang="zh-CN" sz="24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d)</a:t>
              </a:r>
              <a:r>
                <a:rPr lang="zh-CN" altLang="en-US" sz="24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中国空间站</a:t>
              </a:r>
              <a:endPara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067" y="4667"/>
              <a:ext cx="6267" cy="4272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>
            <p:custDataLst>
              <p:tags r:id="rId6"/>
            </p:custDataLst>
          </p:nvPr>
        </p:nvGrpSpPr>
        <p:grpSpPr>
          <a:xfrm>
            <a:off x="1690370" y="2903220"/>
            <a:ext cx="4010660" cy="3206115"/>
            <a:chOff x="2251" y="4669"/>
            <a:chExt cx="6316" cy="5049"/>
          </a:xfrm>
        </p:grpSpPr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2251" y="8994"/>
              <a:ext cx="631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indent="0" algn="ctr" fontAlgn="auto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4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（</a:t>
              </a:r>
              <a:r>
                <a:rPr lang="en-US" altLang="zh-CN" sz="24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c)“</a:t>
              </a:r>
              <a:r>
                <a:rPr lang="zh-CN" altLang="en-US" sz="24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玉兔二号</a:t>
              </a:r>
              <a:r>
                <a:rPr lang="en-US" altLang="zh-CN" sz="24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”</a:t>
              </a:r>
              <a:r>
                <a:rPr lang="zh-CN" altLang="en-US" sz="24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月球车</a:t>
              </a:r>
              <a:endPara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2251" y="4669"/>
              <a:ext cx="6316" cy="427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56945" y="1713230"/>
            <a:ext cx="3101975" cy="322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427220" y="760730"/>
            <a:ext cx="741997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人造地球卫星在地面附近环绕地球做匀速圆周运动必须具有的速度，叫做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第一宇宙速度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，也叫做环绕速度，其大小为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7.9km/s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772795" y="4939030"/>
            <a:ext cx="1107503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要想使物体挣脱太阳束缚，飞到太阳系以外去，速度必须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等于或大于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16.7km/s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，这个速度叫做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第三宇宙速度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4427220" y="2790825"/>
            <a:ext cx="733171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卫星速度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等于或大于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11.2km/s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时，卫星就可以挣脱地球引力的束缚，成为绕太阳运动的人造卫星，这个速度叫做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第二宇宙速度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>
            <p:custDataLst>
              <p:tags r:id="rId6"/>
            </p:custDataLst>
          </p:nvPr>
        </p:nvGrpSpPr>
        <p:grpSpPr>
          <a:xfrm>
            <a:off x="772795" y="885825"/>
            <a:ext cx="2263140" cy="817880"/>
            <a:chOff x="2352" y="1779"/>
            <a:chExt cx="3564" cy="1288"/>
          </a:xfrm>
        </p:grpSpPr>
        <p:pic>
          <p:nvPicPr>
            <p:cNvPr id="24" name="图片 2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352" y="1779"/>
              <a:ext cx="1180" cy="1289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3532" y="2000"/>
              <a:ext cx="2384" cy="787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>
            <p:custDataLst>
              <p:tags r:id="rId1"/>
            </p:custDataLst>
          </p:nvPr>
        </p:nvGrpSpPr>
        <p:grpSpPr>
          <a:xfrm>
            <a:off x="1579880" y="1171575"/>
            <a:ext cx="8308975" cy="4344670"/>
            <a:chOff x="1835" y="2744"/>
            <a:chExt cx="13085" cy="6842"/>
          </a:xfrm>
        </p:grpSpPr>
        <p:sp>
          <p:nvSpPr>
            <p:cNvPr id="4" name="流程图: 可选过程 3"/>
            <p:cNvSpPr/>
            <p:nvPr>
              <p:custDataLst>
                <p:tags r:id="rId2"/>
              </p:custDataLst>
            </p:nvPr>
          </p:nvSpPr>
          <p:spPr>
            <a:xfrm>
              <a:off x="1835" y="5425"/>
              <a:ext cx="2617" cy="911"/>
            </a:xfrm>
            <a:prstGeom prst="flowChartAlternateProcess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22AF49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飞出地球</a:t>
              </a:r>
              <a:endPara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" name="流程图: 可选过程 4"/>
            <p:cNvSpPr/>
            <p:nvPr>
              <p:custDataLst>
                <p:tags r:id="rId3"/>
              </p:custDataLst>
            </p:nvPr>
          </p:nvSpPr>
          <p:spPr>
            <a:xfrm>
              <a:off x="5145" y="3426"/>
              <a:ext cx="4845" cy="899"/>
            </a:xfrm>
            <a:prstGeom prst="flowChartAlternateProcess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BEAC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宇宙结构两种学说</a:t>
              </a:r>
              <a:endPara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7" name="流程图: 可选过程 6"/>
            <p:cNvSpPr/>
            <p:nvPr>
              <p:custDataLst>
                <p:tags r:id="rId4"/>
              </p:custDataLst>
            </p:nvPr>
          </p:nvSpPr>
          <p:spPr>
            <a:xfrm>
              <a:off x="10376" y="2744"/>
              <a:ext cx="4223" cy="899"/>
            </a:xfrm>
            <a:prstGeom prst="flowChartAlternateProcess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托勒密</a:t>
              </a:r>
              <a:r>
                <a:rPr lang="en-US" altLang="zh-CN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“</a:t>
              </a:r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地心说</a:t>
              </a:r>
              <a:r>
                <a:rPr lang="en-US" altLang="zh-CN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”</a:t>
              </a:r>
              <a:endPara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10" name="流程图: 可选过程 9"/>
            <p:cNvSpPr/>
            <p:nvPr>
              <p:custDataLst>
                <p:tags r:id="rId5"/>
              </p:custDataLst>
            </p:nvPr>
          </p:nvSpPr>
          <p:spPr>
            <a:xfrm>
              <a:off x="10379" y="3968"/>
              <a:ext cx="4223" cy="899"/>
            </a:xfrm>
            <a:prstGeom prst="flowChartAlternateProcess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zh-CN" altLang="zh-CN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哥白尼</a:t>
              </a:r>
              <a:r>
                <a:rPr lang="en-US" altLang="zh-CN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“</a:t>
              </a:r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日心说</a:t>
              </a:r>
              <a:r>
                <a:rPr lang="en-US" altLang="zh-CN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”</a:t>
              </a:r>
              <a:endPara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流程图: 可选过程 11"/>
            <p:cNvSpPr/>
            <p:nvPr>
              <p:custDataLst>
                <p:tags r:id="rId6"/>
              </p:custDataLst>
            </p:nvPr>
          </p:nvSpPr>
          <p:spPr>
            <a:xfrm>
              <a:off x="5297" y="5431"/>
              <a:ext cx="4845" cy="899"/>
            </a:xfrm>
            <a:prstGeom prst="flowChartAlternateProcess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BEAC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牛顿万有引力定律</a:t>
              </a:r>
              <a:endPara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" name="流程图: 可选过程 13"/>
            <p:cNvSpPr/>
            <p:nvPr>
              <p:custDataLst>
                <p:tags r:id="rId7"/>
              </p:custDataLst>
            </p:nvPr>
          </p:nvSpPr>
          <p:spPr>
            <a:xfrm>
              <a:off x="5145" y="7655"/>
              <a:ext cx="2605" cy="899"/>
            </a:xfrm>
            <a:prstGeom prst="flowChartAlternateProcess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BEAC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宇宙速度</a:t>
              </a:r>
              <a:endPara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7" name="流程图: 可选过程 16"/>
            <p:cNvSpPr/>
            <p:nvPr>
              <p:custDataLst>
                <p:tags r:id="rId8"/>
              </p:custDataLst>
            </p:nvPr>
          </p:nvSpPr>
          <p:spPr>
            <a:xfrm>
              <a:off x="8258" y="6451"/>
              <a:ext cx="6075" cy="899"/>
            </a:xfrm>
            <a:prstGeom prst="flowChartAlternateProcess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第一宇宙速度：</a:t>
              </a:r>
              <a:r>
                <a:rPr lang="en-US" altLang="zh-CN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7.9km/s</a:t>
              </a:r>
              <a:endPara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19" name="流程图: 可选过程 18"/>
            <p:cNvSpPr/>
            <p:nvPr>
              <p:custDataLst>
                <p:tags r:id="rId9"/>
              </p:custDataLst>
            </p:nvPr>
          </p:nvSpPr>
          <p:spPr>
            <a:xfrm>
              <a:off x="8258" y="7638"/>
              <a:ext cx="6641" cy="899"/>
            </a:xfrm>
            <a:prstGeom prst="flowChartAlternateProcess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第二宇宙速度：≥</a:t>
              </a:r>
              <a:r>
                <a:rPr lang="en-US" altLang="zh-CN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11.2km/s</a:t>
              </a:r>
              <a:endPara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流程图: 可选过程 20"/>
            <p:cNvSpPr/>
            <p:nvPr>
              <p:custDataLst>
                <p:tags r:id="rId10"/>
              </p:custDataLst>
            </p:nvPr>
          </p:nvSpPr>
          <p:spPr>
            <a:xfrm>
              <a:off x="8258" y="8688"/>
              <a:ext cx="6662" cy="899"/>
            </a:xfrm>
            <a:prstGeom prst="flowChartAlternateProcess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第三宇宙速度：≥</a:t>
              </a:r>
              <a:r>
                <a:rPr lang="en-US" altLang="zh-CN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16.7km/s</a:t>
              </a:r>
              <a:endPara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2" name="左大括号 1"/>
            <p:cNvSpPr/>
            <p:nvPr>
              <p:custDataLst>
                <p:tags r:id="rId11"/>
              </p:custDataLst>
            </p:nvPr>
          </p:nvSpPr>
          <p:spPr>
            <a:xfrm>
              <a:off x="4520" y="3849"/>
              <a:ext cx="557" cy="4159"/>
            </a:xfrm>
            <a:prstGeom prst="leftBrace">
              <a:avLst>
                <a:gd name="adj1" fmla="val 48966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左大括号 2"/>
            <p:cNvSpPr/>
            <p:nvPr>
              <p:custDataLst>
                <p:tags r:id="rId12"/>
              </p:custDataLst>
            </p:nvPr>
          </p:nvSpPr>
          <p:spPr>
            <a:xfrm>
              <a:off x="9993" y="3107"/>
              <a:ext cx="383" cy="1536"/>
            </a:xfrm>
            <a:prstGeom prst="leftBrace">
              <a:avLst>
                <a:gd name="adj1" fmla="val 48966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左大括号 8"/>
            <p:cNvSpPr/>
            <p:nvPr>
              <p:custDataLst>
                <p:tags r:id="rId13"/>
              </p:custDataLst>
            </p:nvPr>
          </p:nvSpPr>
          <p:spPr>
            <a:xfrm>
              <a:off x="7818" y="6862"/>
              <a:ext cx="429" cy="2320"/>
            </a:xfrm>
            <a:prstGeom prst="leftBrace">
              <a:avLst>
                <a:gd name="adj1" fmla="val 48966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773555" y="1831340"/>
            <a:ext cx="905637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sz="280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了解人类对宇宙的认识过程</a:t>
            </a:r>
            <a:r>
              <a:rPr lang="zh-CN" sz="280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；</a:t>
            </a:r>
            <a:endParaRPr lang="zh-CN" sz="280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2.了解“地心说”、日心说的基本观点</a:t>
            </a:r>
            <a:r>
              <a:rPr lang="zh-CN" altLang="en-US" sz="280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；</a:t>
            </a:r>
            <a:endParaRPr lang="zh-CN" altLang="en-US" sz="280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3.通过实验感受物体绕中心旋转需要拉力，知道万有引力是使行星绕太阳旋转的力。</a:t>
            </a:r>
            <a:endParaRPr lang="en-US" altLang="zh-CN" sz="280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833245" y="1405890"/>
            <a:ext cx="8801735" cy="4399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1.</a:t>
            </a:r>
            <a:r>
              <a:rPr lang="zh-CN" altLang="en-US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为建立经典力学体系铺平了道路，从根本上动摇了人类中心论神话的是（</a:t>
            </a:r>
            <a:r>
              <a:rPr lang="en-US" altLang="zh-CN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  </a:t>
            </a:r>
            <a:r>
              <a:rPr lang="zh-CN" altLang="en-US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）</a:t>
            </a:r>
            <a:endParaRPr lang="zh-CN" altLang="en-US" sz="2800" smtClean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A</a:t>
            </a:r>
            <a:r>
              <a:rPr lang="zh-CN" altLang="en-US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．“地心说”</a:t>
            </a:r>
            <a:endParaRPr lang="zh-CN" altLang="en-US" sz="280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B</a:t>
            </a:r>
            <a:r>
              <a:rPr lang="zh-CN" altLang="en-US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．“日心说”</a:t>
            </a:r>
            <a:endParaRPr lang="zh-CN" altLang="en-US" sz="280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</a:t>
            </a:r>
            <a:r>
              <a:rPr lang="zh-CN" altLang="en-US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．广阔的恒星世界的发现</a:t>
            </a:r>
            <a:endParaRPr lang="zh-CN" altLang="en-US" sz="280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D</a:t>
            </a:r>
            <a:r>
              <a:rPr lang="zh-CN" altLang="en-US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．发现银河系</a:t>
            </a:r>
            <a:endParaRPr lang="zh-CN" altLang="en-US" sz="280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zh-CN" altLang="en-US" sz="2800" smtClean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254625" y="2183130"/>
            <a:ext cx="318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31570" y="1551940"/>
            <a:ext cx="1028192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2.</a:t>
            </a:r>
            <a:r>
              <a:rPr lang="zh-CN" altLang="en-US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关于“地心说”与“日心说”，以下说法错误的是（</a:t>
            </a:r>
            <a:r>
              <a:rPr lang="en-US" altLang="zh-CN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  </a:t>
            </a:r>
            <a:r>
              <a:rPr lang="zh-CN" altLang="en-US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）</a:t>
            </a:r>
            <a:endParaRPr lang="zh-CN" altLang="en-US" sz="2800" smtClean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A</a:t>
            </a:r>
            <a:r>
              <a:rPr lang="zh-CN" altLang="en-US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．“地心说”是古希腊天文学家托勒密提出的</a:t>
            </a:r>
            <a:endParaRPr lang="zh-CN" altLang="en-US" sz="280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B</a:t>
            </a:r>
            <a:r>
              <a:rPr lang="zh-CN" altLang="en-US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．“日心说”是波兰天文学家哥白尼创立的</a:t>
            </a:r>
            <a:endParaRPr lang="zh-CN" altLang="en-US" sz="280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</a:t>
            </a:r>
            <a:r>
              <a:rPr lang="zh-CN" altLang="en-US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．“地心说”认为地球时宇宙的中心</a:t>
            </a:r>
            <a:endParaRPr lang="zh-CN" altLang="en-US" sz="280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D</a:t>
            </a:r>
            <a:r>
              <a:rPr lang="zh-CN" altLang="en-US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．“日心说”认为太阳是宇宙的中心，经科学探究被证明是正确的</a:t>
            </a:r>
            <a:endParaRPr lang="zh-CN" altLang="en-US" sz="2800" smtClean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643745" y="1696085"/>
            <a:ext cx="490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603500" y="1551305"/>
            <a:ext cx="6985635" cy="3107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3.</a:t>
            </a:r>
            <a:r>
              <a:rPr lang="zh-CN" altLang="en-US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下列关于宇宙的认识错误的是（</a:t>
            </a:r>
            <a:r>
              <a:rPr lang="en-US" altLang="zh-CN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   </a:t>
            </a:r>
            <a:r>
              <a:rPr lang="zh-CN" altLang="en-US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）</a:t>
            </a:r>
            <a:endParaRPr lang="zh-CN" altLang="en-US" sz="2800" smtClean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A. </a:t>
            </a:r>
            <a:r>
              <a:rPr lang="zh-CN" altLang="en-US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太阳是宇宙的中心</a:t>
            </a:r>
            <a:endParaRPr lang="zh-CN" altLang="en-US" sz="280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B. </a:t>
            </a:r>
            <a:r>
              <a:rPr lang="zh-CN" altLang="en-US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宇宙是无边的、膨胀的</a:t>
            </a:r>
            <a:endParaRPr lang="zh-CN" altLang="en-US" sz="280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C. </a:t>
            </a:r>
            <a:r>
              <a:rPr lang="zh-CN" altLang="en-US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地球是太阳系中的行星之一</a:t>
            </a:r>
            <a:endParaRPr lang="zh-CN" altLang="en-US" sz="280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D. </a:t>
            </a:r>
            <a:r>
              <a:rPr lang="zh-CN" altLang="en-US" sz="2800" smtClean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宇宙是由大量不同层次的星系构成的</a:t>
            </a:r>
            <a:endParaRPr lang="zh-CN" altLang="en-US" sz="2800" smtClean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043545" y="1551305"/>
            <a:ext cx="472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11985" y="1383665"/>
            <a:ext cx="8373745" cy="40303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716530" y="5631180"/>
            <a:ext cx="67583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eaLnBrk="0" fontAlgn="auto" hangingPunct="0">
              <a:lnSpc>
                <a:spcPct val="10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楷体" panose="02010609060101010101" charset="-122"/>
              </a:rPr>
              <a:t>宇宙到底有多大?人们能不能飞出地球去?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2600325" y="554355"/>
            <a:ext cx="69919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>
                <a:solidFill>
                  <a:srgbClr val="3F999C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</a:rPr>
              <a:t>知识点一：</a:t>
            </a:r>
            <a:r>
              <a:rPr lang="zh-CN" sz="3000" b="1">
                <a:solidFill>
                  <a:srgbClr val="3F999C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</a:rPr>
              <a:t>古代人富有想象的宇宙图景</a:t>
            </a:r>
            <a:endParaRPr lang="zh-CN" sz="3000" b="1">
              <a:solidFill>
                <a:srgbClr val="3F999C"/>
              </a:solidFill>
              <a:uFillTx/>
              <a:latin typeface="Times New Roman" panose="02020603050405020304" pitchFamily="18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146" name="TextBox 7"/>
          <p:cNvSpPr txBox="1"/>
          <p:nvPr>
            <p:custDataLst>
              <p:tags r:id="rId2"/>
            </p:custDataLst>
          </p:nvPr>
        </p:nvSpPr>
        <p:spPr>
          <a:xfrm>
            <a:off x="1464310" y="1204595"/>
            <a:ext cx="9486900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盖天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说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”——天圆如张盖，地方如棋局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；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浑天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说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”——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浑天如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鸡子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，天体圆如弹丸，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地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如鸡子中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黄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，孤居于内……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6147" name="组合 8"/>
          <p:cNvGrpSpPr/>
          <p:nvPr>
            <p:custDataLst>
              <p:tags r:id="rId3"/>
            </p:custDataLst>
          </p:nvPr>
        </p:nvGrpSpPr>
        <p:grpSpPr>
          <a:xfrm>
            <a:off x="2712720" y="3429000"/>
            <a:ext cx="6730366" cy="2538095"/>
            <a:chOff x="2128514" y="1321753"/>
            <a:chExt cx="6760943" cy="3210434"/>
          </a:xfrm>
        </p:grpSpPr>
        <p:pic>
          <p:nvPicPr>
            <p:cNvPr id="6148" name="Picture 5" descr="u=951683871,1434916042&amp;fm=23&amp;gp=0[1]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l="2920" t="4203" r="4441" b="4500"/>
            <a:stretch>
              <a:fillRect/>
            </a:stretch>
          </p:blipFill>
          <p:spPr>
            <a:xfrm>
              <a:off x="6392229" y="1470307"/>
              <a:ext cx="2377305" cy="2137523"/>
            </a:xfrm>
            <a:prstGeom prst="ellipse">
              <a:avLst/>
            </a:prstGeom>
            <a:noFill/>
            <a:ln w="9525">
              <a:noFill/>
            </a:ln>
          </p:spPr>
        </p:pic>
        <p:pic>
          <p:nvPicPr>
            <p:cNvPr id="6149" name="Picture 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4048" r="3799"/>
            <a:stretch>
              <a:fillRect/>
            </a:stretch>
          </p:blipFill>
          <p:spPr>
            <a:xfrm>
              <a:off x="2128514" y="1321753"/>
              <a:ext cx="2586959" cy="2286077"/>
            </a:xfrm>
            <a:prstGeom prst="ellipse">
              <a:avLst/>
            </a:prstGeom>
            <a:noFill/>
            <a:ln w="9525">
              <a:noFill/>
            </a:ln>
          </p:spPr>
        </p:pic>
        <p:sp>
          <p:nvSpPr>
            <p:cNvPr id="6150" name="TextBox 6"/>
            <p:cNvSpPr txBox="1"/>
            <p:nvPr>
              <p:custDataLst>
                <p:tags r:id="rId8"/>
              </p:custDataLst>
            </p:nvPr>
          </p:nvSpPr>
          <p:spPr>
            <a:xfrm>
              <a:off x="2328810" y="3599659"/>
              <a:ext cx="6560647" cy="9325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“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盖天说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” </a:t>
              </a:r>
              <a:r>
                <a:rPr lang="zh-CN" altLang="en-US" sz="2800">
                  <a:latin typeface="Times New Roman" panose="02020603050405020304" pitchFamily="18" charset="0"/>
                  <a:ea typeface="宋体" panose="02010600030101010101" pitchFamily="2" charset="-122"/>
                </a:rPr>
                <a:t> </a:t>
              </a:r>
              <a:r>
                <a:rPr lang="en-US" altLang="zh-CN" sz="2800">
                  <a:latin typeface="Times New Roman" panose="02020603050405020304" pitchFamily="18" charset="0"/>
                  <a:ea typeface="宋体" panose="02010600030101010101" pitchFamily="2" charset="-122"/>
                </a:rPr>
                <a:t>                          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“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浑天说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”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4866323" y="5967730"/>
            <a:ext cx="2621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中国古代的宇宙观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lum bright="-6000" contrast="12000"/>
          </a:blip>
          <a:stretch>
            <a:fillRect/>
          </a:stretch>
        </p:blipFill>
        <p:spPr>
          <a:xfrm>
            <a:off x="3415030" y="1055370"/>
            <a:ext cx="4782185" cy="3267075"/>
          </a:xfrm>
          <a:prstGeom prst="rect">
            <a:avLst/>
          </a:prstGeom>
        </p:spPr>
      </p:pic>
      <p:sp>
        <p:nvSpPr>
          <p:cNvPr id="7172" name="TextBox 10"/>
          <p:cNvSpPr txBox="1"/>
          <p:nvPr>
            <p:custDataLst>
              <p:tags r:id="rId3"/>
            </p:custDataLst>
          </p:nvPr>
        </p:nvSpPr>
        <p:spPr>
          <a:xfrm>
            <a:off x="4424641" y="4448176"/>
            <a:ext cx="27635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古埃及的宇宙观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3415030" y="4970145"/>
            <a:ext cx="54209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（星星像悬挂的油灯吊在上空）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>
            <p:custDataLst>
              <p:tags r:id="rId1"/>
            </p:custDataLst>
          </p:nvPr>
        </p:nvSpPr>
        <p:spPr>
          <a:xfrm>
            <a:off x="1722120" y="4502785"/>
            <a:ext cx="8747125" cy="13735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  <a:t>  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古印度的</a:t>
            </a:r>
            <a:r>
              <a:rPr lang="zh-CN" altLang="en-US" sz="28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大象背驮大地</a:t>
            </a:r>
            <a:r>
              <a:rPr lang="en-US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宇宙观认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为蛇上的</a:t>
            </a:r>
            <a:r>
              <a:rPr lang="en-US" altLang="zh-CN" sz="28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花点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就是天上的</a:t>
            </a:r>
            <a:r>
              <a:rPr lang="en-US" altLang="zh-CN" sz="28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星星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3362960" y="1140460"/>
            <a:ext cx="4381500" cy="3361690"/>
            <a:chOff x="5296" y="1796"/>
            <a:chExt cx="6900" cy="5294"/>
          </a:xfrm>
        </p:grpSpPr>
        <p:pic>
          <p:nvPicPr>
            <p:cNvPr id="8195" name="Picture 4" descr="u=856232923,3359013925&amp;fm=23&amp;gp=0[1]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5296" y="1796"/>
              <a:ext cx="6900" cy="44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196" name="TextBox 6"/>
            <p:cNvSpPr txBox="1"/>
            <p:nvPr>
              <p:custDataLst>
                <p:tags r:id="rId5"/>
              </p:custDataLst>
            </p:nvPr>
          </p:nvSpPr>
          <p:spPr>
            <a:xfrm>
              <a:off x="6575" y="6228"/>
              <a:ext cx="4343" cy="8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古印度的宇宙观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2600325" y="554355"/>
            <a:ext cx="69919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>
                <a:solidFill>
                  <a:srgbClr val="3F999C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</a:rPr>
              <a:t>知识点二：</a:t>
            </a:r>
            <a:r>
              <a:rPr lang="zh-CN" sz="3000" b="1">
                <a:solidFill>
                  <a:srgbClr val="3F999C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</a:rPr>
              <a:t>托勒密的</a:t>
            </a:r>
            <a:r>
              <a:rPr lang="en-US" altLang="zh-CN" sz="3000" b="1">
                <a:solidFill>
                  <a:srgbClr val="3F999C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3000" b="1">
                <a:solidFill>
                  <a:srgbClr val="3F999C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</a:rPr>
              <a:t>地心说</a:t>
            </a:r>
            <a:r>
              <a:rPr lang="en-US" altLang="zh-CN" sz="3000" b="1">
                <a:solidFill>
                  <a:srgbClr val="3F999C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zh-CN" sz="3000" b="1">
              <a:solidFill>
                <a:srgbClr val="3F999C"/>
              </a:solidFill>
              <a:uFillTx/>
              <a:latin typeface="Times New Roman" panose="02020603050405020304" pitchFamily="18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218" name="Text Box 5"/>
          <p:cNvSpPr txBox="1"/>
          <p:nvPr>
            <p:custDataLst>
              <p:tags r:id="rId2"/>
            </p:custDataLst>
          </p:nvPr>
        </p:nvSpPr>
        <p:spPr>
          <a:xfrm>
            <a:off x="5030470" y="2021205"/>
            <a:ext cx="4561840" cy="20300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</a:rPr>
              <a:t>       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</a:rPr>
              <a:t>古希腊天文学家托勒密提出了以地球为中心的宇宙结构学说，简称“地心说”。</a:t>
            </a:r>
            <a:endParaRPr lang="zh-CN" altLang="en-US" sz="28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2277745" y="1607820"/>
            <a:ext cx="2419350" cy="3379470"/>
            <a:chOff x="3519" y="3475"/>
            <a:chExt cx="3810" cy="5322"/>
          </a:xfrm>
        </p:grpSpPr>
        <p:sp>
          <p:nvSpPr>
            <p:cNvPr id="9217" name="Text Box 4"/>
            <p:cNvSpPr txBox="1"/>
            <p:nvPr>
              <p:custDataLst>
                <p:tags r:id="rId4"/>
              </p:custDataLst>
            </p:nvPr>
          </p:nvSpPr>
          <p:spPr>
            <a:xfrm>
              <a:off x="4440" y="7975"/>
              <a:ext cx="1968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algn="ctr"/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托勒密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9220" name="图片 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3519" y="3475"/>
              <a:ext cx="3810" cy="45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244" name="Text Box 3"/>
          <p:cNvSpPr txBox="1"/>
          <p:nvPr>
            <p:custDataLst>
              <p:tags r:id="rId7"/>
            </p:custDataLst>
          </p:nvPr>
        </p:nvSpPr>
        <p:spPr>
          <a:xfrm>
            <a:off x="1129030" y="4987290"/>
            <a:ext cx="957897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托勒密认为：地球位于宇宙的中心，月亮、水星、太阳及其他行星都绕着地球转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恒星都镶嵌在最外边的天球上.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6"/>
          <p:cNvSpPr txBox="1"/>
          <p:nvPr>
            <p:custDataLst>
              <p:tags r:id="rId1"/>
            </p:custDataLst>
          </p:nvPr>
        </p:nvSpPr>
        <p:spPr>
          <a:xfrm>
            <a:off x="2755265" y="5107305"/>
            <a:ext cx="6456045" cy="1383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noProof="1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“地心说”认为地球是宇宙的中心，被教会利用，禁锢人类思想达一千多年。</a:t>
            </a:r>
            <a:endParaRPr lang="zh-CN" altLang="en-US" sz="2800" noProof="1"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2032000" y="1051560"/>
            <a:ext cx="8446135" cy="4055745"/>
            <a:chOff x="3006" y="1286"/>
            <a:chExt cx="13301" cy="6387"/>
          </a:xfrm>
        </p:grpSpPr>
        <p:pic>
          <p:nvPicPr>
            <p:cNvPr id="13313" name="Picture 4" descr="u=647407175,498436580&amp;fm=23&amp;gp=0[1]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3006" y="1287"/>
              <a:ext cx="5733" cy="556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Text Box 6"/>
            <p:cNvSpPr txBox="1"/>
            <p:nvPr>
              <p:custDataLst>
                <p:tags r:id="rId5"/>
              </p:custDataLst>
            </p:nvPr>
          </p:nvSpPr>
          <p:spPr>
            <a:xfrm>
              <a:off x="8055" y="6851"/>
              <a:ext cx="3088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algn="ctr"/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地心说模型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0007" y="1286"/>
              <a:ext cx="6300" cy="5565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11353800" y="118237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2600325" y="554355"/>
            <a:ext cx="69919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>
                <a:solidFill>
                  <a:srgbClr val="3F999C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</a:rPr>
              <a:t>知识点三：</a:t>
            </a:r>
            <a:r>
              <a:rPr lang="zh-CN" sz="3000" b="1">
                <a:solidFill>
                  <a:srgbClr val="3F999C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</a:rPr>
              <a:t>哥白尼的</a:t>
            </a:r>
            <a:r>
              <a:rPr lang="en-US" altLang="zh-CN" sz="3000" b="1">
                <a:solidFill>
                  <a:srgbClr val="3F999C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3000" b="1">
                <a:solidFill>
                  <a:srgbClr val="3F999C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</a:rPr>
              <a:t>日心说</a:t>
            </a:r>
            <a:r>
              <a:rPr lang="en-US" altLang="zh-CN" sz="3000" b="1">
                <a:solidFill>
                  <a:srgbClr val="3F999C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zh-CN" sz="3000" b="1">
              <a:solidFill>
                <a:srgbClr val="3F999C"/>
              </a:solidFill>
              <a:uFillTx/>
              <a:latin typeface="Times New Roman" panose="02020603050405020304" pitchFamily="18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5110480" y="2748915"/>
            <a:ext cx="5770245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smtClean="0">
                <a:latin typeface="Times New Roman" panose="02020603050405020304" pitchFamily="18" charset="0"/>
                <a:ea typeface="宋体" panose="02010600030101010101" pitchFamily="2" charset="-122"/>
              </a:rPr>
              <a:t>        </a:t>
            </a:r>
            <a:r>
              <a:rPr lang="zh-CN" altLang="en-US" sz="2800" smtClean="0">
                <a:latin typeface="Times New Roman" panose="02020603050405020304" pitchFamily="18" charset="0"/>
                <a:ea typeface="宋体" panose="02010600030101010101" pitchFamily="2" charset="-122"/>
              </a:rPr>
              <a:t>波兰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</a:rPr>
              <a:t>天文学家哥白尼通过长期的观察和研究，提出了太阳中心说宇宙模型，即“日心说”</a:t>
            </a:r>
            <a:endParaRPr lang="zh-CN" altLang="en-US" sz="28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1676400" y="1631315"/>
            <a:ext cx="3048000" cy="4401185"/>
            <a:chOff x="2447" y="2424"/>
            <a:chExt cx="4800" cy="6931"/>
          </a:xfrm>
        </p:grpSpPr>
        <p:pic>
          <p:nvPicPr>
            <p:cNvPr id="13316" name="图片 1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47" y="2424"/>
              <a:ext cx="4800" cy="6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3513" y="8533"/>
              <a:ext cx="201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哥白尼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AS_UNIQUEID" val="4680"/>
</p:tagLst>
</file>

<file path=ppt/tags/tag10.xml><?xml version="1.0" encoding="utf-8"?>
<p:tagLst xmlns:p="http://schemas.openxmlformats.org/presentationml/2006/main">
  <p:tag name="AS_UNIQUEID" val="4690"/>
  <p:tag name="KSO_WM_DIAGRAM_VIRTUALLY_FRAME" val="{&quot;height&quot;:617.5499877929688,&quot;left&quot;:81.7,&quot;top&quot;:36,&quot;width&quot;:771.3}"/>
</p:tagLst>
</file>

<file path=ppt/tags/tag100.xml><?xml version="1.0" encoding="utf-8"?>
<p:tagLst xmlns:p="http://schemas.openxmlformats.org/presentationml/2006/main">
  <p:tag name="AS_UNIQUEID" val="4678"/>
</p:tagLst>
</file>

<file path=ppt/tags/tag101.xml><?xml version="1.0" encoding="utf-8"?>
<p:tagLst xmlns:p="http://schemas.openxmlformats.org/presentationml/2006/main">
  <p:tag name="AS_UNIQUEID" val="4794"/>
</p:tagLst>
</file>

<file path=ppt/tags/tag102.xml><?xml version="1.0" encoding="utf-8"?>
<p:tagLst xmlns:p="http://schemas.openxmlformats.org/presentationml/2006/main">
  <p:tag name="AS_UNIQUEID" val="4796"/>
</p:tagLst>
</file>

<file path=ppt/tags/tag103.xml><?xml version="1.0" encoding="utf-8"?>
<p:tagLst xmlns:p="http://schemas.openxmlformats.org/presentationml/2006/main">
  <p:tag name="AS_UNIQUEID" val="4797"/>
</p:tagLst>
</file>

<file path=ppt/tags/tag104.xml><?xml version="1.0" encoding="utf-8"?>
<p:tagLst xmlns:p="http://schemas.openxmlformats.org/presentationml/2006/main">
  <p:tag name="AS_UNIQUEID" val="4798"/>
</p:tagLst>
</file>

<file path=ppt/tags/tag105.xml><?xml version="1.0" encoding="utf-8"?>
<p:tagLst xmlns:p="http://schemas.openxmlformats.org/presentationml/2006/main">
  <p:tag name="AS_UNIQUEID" val="4799"/>
</p:tagLst>
</file>

<file path=ppt/tags/tag106.xml><?xml version="1.0" encoding="utf-8"?>
<p:tagLst xmlns:p="http://schemas.openxmlformats.org/presentationml/2006/main">
  <p:tag name="AS_UNIQUEID" val="4800"/>
</p:tagLst>
</file>

<file path=ppt/tags/tag107.xml><?xml version="1.0" encoding="utf-8"?>
<p:tagLst xmlns:p="http://schemas.openxmlformats.org/presentationml/2006/main">
  <p:tag name="AS_UNIQUEID" val="4801"/>
</p:tagLst>
</file>

<file path=ppt/tags/tag108.xml><?xml version="1.0" encoding="utf-8"?>
<p:tagLst xmlns:p="http://schemas.openxmlformats.org/presentationml/2006/main">
  <p:tag name="AS_UNIQUEID" val="4802"/>
</p:tagLst>
</file>

<file path=ppt/tags/tag109.xml><?xml version="1.0" encoding="utf-8"?>
<p:tagLst xmlns:p="http://schemas.openxmlformats.org/presentationml/2006/main">
  <p:tag name="AS_UNIQUEID" val="4804"/>
</p:tagLst>
</file>

<file path=ppt/tags/tag11.xml><?xml version="1.0" encoding="utf-8"?>
<p:tagLst xmlns:p="http://schemas.openxmlformats.org/presentationml/2006/main">
  <p:tag name="AS_UNIQUEID" val="4691"/>
  <p:tag name="KSO_WM_BEAUTIFY_FLAG" val=""/>
</p:tagLst>
</file>

<file path=ppt/tags/tag110.xml><?xml version="1.0" encoding="utf-8"?>
<p:tagLst xmlns:p="http://schemas.openxmlformats.org/presentationml/2006/main">
  <p:tag name="AS_UNIQUEID" val="4805"/>
</p:tagLst>
</file>

<file path=ppt/tags/tag111.xml><?xml version="1.0" encoding="utf-8"?>
<p:tagLst xmlns:p="http://schemas.openxmlformats.org/presentationml/2006/main">
  <p:tag name="AS_UNIQUEID" val="4806"/>
</p:tagLst>
</file>

<file path=ppt/tags/tag112.xml><?xml version="1.0" encoding="utf-8"?>
<p:tagLst xmlns:p="http://schemas.openxmlformats.org/presentationml/2006/main">
  <p:tag name="AS_UNIQUEID" val="4807"/>
</p:tagLst>
</file>

<file path=ppt/tags/tag113.xml><?xml version="1.0" encoding="utf-8"?>
<p:tagLst xmlns:p="http://schemas.openxmlformats.org/presentationml/2006/main">
  <p:tag name="AS_UNIQUEID" val="4808"/>
</p:tagLst>
</file>

<file path=ppt/tags/tag114.xml><?xml version="1.0" encoding="utf-8"?>
<p:tagLst xmlns:p="http://schemas.openxmlformats.org/presentationml/2006/main">
  <p:tag name="AS_UNIQUEID" val="4809"/>
</p:tagLst>
</file>

<file path=ppt/tags/tag115.xml><?xml version="1.0" encoding="utf-8"?>
<p:tagLst xmlns:p="http://schemas.openxmlformats.org/presentationml/2006/main">
  <p:tag name="AS_UNIQUEID" val="4810"/>
</p:tagLst>
</file>

<file path=ppt/tags/tag116.xml><?xml version="1.0" encoding="utf-8"?>
<p:tagLst xmlns:p="http://schemas.openxmlformats.org/presentationml/2006/main">
  <p:tag name="AS_UNIQUEID" val="4811"/>
</p:tagLst>
</file>

<file path=ppt/tags/tag117.xml><?xml version="1.0" encoding="utf-8"?>
<p:tagLst xmlns:p="http://schemas.openxmlformats.org/presentationml/2006/main">
  <p:tag name="AS_UNIQUEID" val="4812"/>
</p:tagLst>
</file>

<file path=ppt/tags/tag118.xml><?xml version="1.0" encoding="utf-8"?>
<p:tagLst xmlns:p="http://schemas.openxmlformats.org/presentationml/2006/main">
  <p:tag name="AS_UNIQUEID" val="4813"/>
</p:tagLst>
</file>

<file path=ppt/tags/tag119.xml><?xml version="1.0" encoding="utf-8"?>
<p:tagLst xmlns:p="http://schemas.openxmlformats.org/presentationml/2006/main">
  <p:tag name="AS_UNIQUEID" val="4814"/>
</p:tagLst>
</file>

<file path=ppt/tags/tag12.xml><?xml version="1.0" encoding="utf-8"?>
<p:tagLst xmlns:p="http://schemas.openxmlformats.org/presentationml/2006/main">
  <p:tag name="AS_UNIQUEID" val="4692"/>
</p:tagLst>
</file>

<file path=ppt/tags/tag120.xml><?xml version="1.0" encoding="utf-8"?>
<p:tagLst xmlns:p="http://schemas.openxmlformats.org/presentationml/2006/main">
  <p:tag name="AS_UNIQUEID" val="4815"/>
</p:tagLst>
</file>

<file path=ppt/tags/tag121.xml><?xml version="1.0" encoding="utf-8"?>
<p:tagLst xmlns:p="http://schemas.openxmlformats.org/presentationml/2006/main">
  <p:tag name="AS_UNIQUEID" val="4816"/>
</p:tagLst>
</file>

<file path=ppt/tags/tag122.xml><?xml version="1.0" encoding="utf-8"?>
<p:tagLst xmlns:p="http://schemas.openxmlformats.org/presentationml/2006/main">
  <p:tag name="AS_UNIQUEID" val="4818"/>
</p:tagLst>
</file>

<file path=ppt/tags/tag123.xml><?xml version="1.0" encoding="utf-8"?>
<p:tagLst xmlns:p="http://schemas.openxmlformats.org/presentationml/2006/main">
  <p:tag name="AS_UNIQUEID" val="4819"/>
</p:tagLst>
</file>

<file path=ppt/tags/tag124.xml><?xml version="1.0" encoding="utf-8"?>
<p:tagLst xmlns:p="http://schemas.openxmlformats.org/presentationml/2006/main">
  <p:tag name="AS_UNIQUEID" val="4821"/>
</p:tagLst>
</file>

<file path=ppt/tags/tag125.xml><?xml version="1.0" encoding="utf-8"?>
<p:tagLst xmlns:p="http://schemas.openxmlformats.org/presentationml/2006/main">
  <p:tag name="AS_UNIQUEID" val="4822"/>
</p:tagLst>
</file>

<file path=ppt/tags/tag126.xml><?xml version="1.0" encoding="utf-8"?>
<p:tagLst xmlns:p="http://schemas.openxmlformats.org/presentationml/2006/main">
  <p:tag name="AS_UNIQUEID" val="4824"/>
</p:tagLst>
</file>

<file path=ppt/tags/tag127.xml><?xml version="1.0" encoding="utf-8"?>
<p:tagLst xmlns:p="http://schemas.openxmlformats.org/presentationml/2006/main">
  <p:tag name="AS_UNIQUEID" val="4825"/>
</p:tagLst>
</file>

<file path=ppt/tags/tag128.xml><?xml version="1.0" encoding="utf-8"?>
<p:tagLst xmlns:p="http://schemas.openxmlformats.org/presentationml/2006/main">
  <p:tag name="AS_NET" val="4.0.30319.42000"/>
  <p:tag name="AS_OS" val="Unix 3.10 unknown"/>
  <p:tag name="AS_RELEASE_DATE" val="2023.03.31"/>
  <p:tag name="AS_TITLE" val="Aspose.Slides for Java"/>
  <p:tag name="AS_VERSION" val="23.3"/>
  <p:tag name="COMMONDATA" val="eyJoZGlkIjoiZjhlN2NkMWE0MDhkMGIyZjYwZDJiZGI4YTZhN2JiNzYifQ=="/>
</p:tagLst>
</file>

<file path=ppt/tags/tag13.xml><?xml version="1.0" encoding="utf-8"?>
<p:tagLst xmlns:p="http://schemas.openxmlformats.org/presentationml/2006/main">
  <p:tag name="AS_UNIQUEID" val="4694"/>
</p:tagLst>
</file>

<file path=ppt/tags/tag14.xml><?xml version="1.0" encoding="utf-8"?>
<p:tagLst xmlns:p="http://schemas.openxmlformats.org/presentationml/2006/main">
  <p:tag name="AS_UNIQUEID" val="4695"/>
  <p:tag name="KSO_WM_DIAGRAM_VIRTUALLY_FRAME" val="{&quot;height&quot;:617.5499877929688,&quot;left&quot;:81.7,&quot;top&quot;:36,&quot;width&quot;:771.3}"/>
</p:tagLst>
</file>

<file path=ppt/tags/tag15.xml><?xml version="1.0" encoding="utf-8"?>
<p:tagLst xmlns:p="http://schemas.openxmlformats.org/presentationml/2006/main">
  <p:tag name="AS_UNIQUEID" val="4696"/>
  <p:tag name="KSO_WM_BEAUTIFY_FLAG" val=""/>
</p:tagLst>
</file>

<file path=ppt/tags/tag16.xml><?xml version="1.0" encoding="utf-8"?>
<p:tagLst xmlns:p="http://schemas.openxmlformats.org/presentationml/2006/main">
  <p:tag name="AS_UNIQUEID" val="4697"/>
</p:tagLst>
</file>

<file path=ppt/tags/tag17.xml><?xml version="1.0" encoding="utf-8"?>
<p:tagLst xmlns:p="http://schemas.openxmlformats.org/presentationml/2006/main">
  <p:tag name="AS_UNIQUEID" val="4699"/>
</p:tagLst>
</file>

<file path=ppt/tags/tag18.xml><?xml version="1.0" encoding="utf-8"?>
<p:tagLst xmlns:p="http://schemas.openxmlformats.org/presentationml/2006/main">
  <p:tag name="AS_UNIQUEID" val="4700"/>
  <p:tag name="KSO_WM_DIAGRAM_VIRTUALLY_FRAME" val="{&quot;height&quot;:617.5499877929688,&quot;left&quot;:81.7,&quot;top&quot;:36,&quot;width&quot;:771.3}"/>
</p:tagLst>
</file>

<file path=ppt/tags/tag19.xml><?xml version="1.0" encoding="utf-8"?>
<p:tagLst xmlns:p="http://schemas.openxmlformats.org/presentationml/2006/main">
  <p:tag name="AS_UNIQUEID" val="4701"/>
  <p:tag name="KSO_WM_BEAUTIFY_FLAG" val=""/>
</p:tagLst>
</file>

<file path=ppt/tags/tag2.xml><?xml version="1.0" encoding="utf-8"?>
<p:tagLst xmlns:p="http://schemas.openxmlformats.org/presentationml/2006/main">
  <p:tag name="AS_UNIQUEID" val="2241"/>
  <p:tag name="KSO_WM_BEAUTIFY_FLAG" val=""/>
</p:tagLst>
</file>

<file path=ppt/tags/tag20.xml><?xml version="1.0" encoding="utf-8"?>
<p:tagLst xmlns:p="http://schemas.openxmlformats.org/presentationml/2006/main">
  <p:tag name="AS_UNIQUEID" val="4703"/>
</p:tagLst>
</file>

<file path=ppt/tags/tag21.xml><?xml version="1.0" encoding="utf-8"?>
<p:tagLst xmlns:p="http://schemas.openxmlformats.org/presentationml/2006/main">
  <p:tag name="AS_UNIQUEID" val="4704"/>
  <p:tag name="KSO_WM_DIAGRAM_VIRTUALLY_FRAME" val="{&quot;height&quot;:617.5499877929688,&quot;left&quot;:81.7,&quot;top&quot;:36,&quot;width&quot;:771.3}"/>
</p:tagLst>
</file>

<file path=ppt/tags/tag22.xml><?xml version="1.0" encoding="utf-8"?>
<p:tagLst xmlns:p="http://schemas.openxmlformats.org/presentationml/2006/main">
  <p:tag name="AS_UNIQUEID" val="4705"/>
  <p:tag name="KSO_WM_BEAUTIFY_FLAG" val=""/>
</p:tagLst>
</file>

<file path=ppt/tags/tag23.xml><?xml version="1.0" encoding="utf-8"?>
<p:tagLst xmlns:p="http://schemas.openxmlformats.org/presentationml/2006/main">
  <p:tag name="AS_UNIQUEID" val="4711"/>
</p:tagLst>
</file>

<file path=ppt/tags/tag24.xml><?xml version="1.0" encoding="utf-8"?>
<p:tagLst xmlns:p="http://schemas.openxmlformats.org/presentationml/2006/main">
  <p:tag name="AS_UNIQUEID" val="4712"/>
</p:tagLst>
</file>

<file path=ppt/tags/tag25.xml><?xml version="1.0" encoding="utf-8"?>
<p:tagLst xmlns:p="http://schemas.openxmlformats.org/presentationml/2006/main">
  <p:tag name="AS_UNIQUEID" val="4713"/>
</p:tagLst>
</file>

<file path=ppt/tags/tag26.xml><?xml version="1.0" encoding="utf-8"?>
<p:tagLst xmlns:p="http://schemas.openxmlformats.org/presentationml/2006/main">
  <p:tag name="AS_UNIQUEID" val="4715"/>
</p:tagLst>
</file>

<file path=ppt/tags/tag27.xml><?xml version="1.0" encoding="utf-8"?>
<p:tagLst xmlns:p="http://schemas.openxmlformats.org/presentationml/2006/main">
  <p:tag name="AS_UNIQUEID" val="4716"/>
</p:tagLst>
</file>

<file path=ppt/tags/tag28.xml><?xml version="1.0" encoding="utf-8"?>
<p:tagLst xmlns:p="http://schemas.openxmlformats.org/presentationml/2006/main">
  <p:tag name="AS_UNIQUEID" val="4718"/>
</p:tagLst>
</file>

<file path=ppt/tags/tag29.xml><?xml version="1.0" encoding="utf-8"?>
<p:tagLst xmlns:p="http://schemas.openxmlformats.org/presentationml/2006/main">
  <p:tag name="AS_UNIQUEID" val="4720"/>
</p:tagLst>
</file>

<file path=ppt/tags/tag3.xml><?xml version="1.0" encoding="utf-8"?>
<p:tagLst xmlns:p="http://schemas.openxmlformats.org/presentationml/2006/main">
  <p:tag name="AS_UNIQUEID" val="4681"/>
  <p:tag name="KSO_WM_BEAUTIFY_FLAG" val=""/>
</p:tagLst>
</file>

<file path=ppt/tags/tag30.xml><?xml version="1.0" encoding="utf-8"?>
<p:tagLst xmlns:p="http://schemas.openxmlformats.org/presentationml/2006/main">
  <p:tag name="AS_UNIQUEID" val="4721"/>
</p:tagLst>
</file>

<file path=ppt/tags/tag31.xml><?xml version="1.0" encoding="utf-8"?>
<p:tagLst xmlns:p="http://schemas.openxmlformats.org/presentationml/2006/main">
  <p:tag name="AS_UNIQUEID" val="4723"/>
</p:tagLst>
</file>

<file path=ppt/tags/tag32.xml><?xml version="1.0" encoding="utf-8"?>
<p:tagLst xmlns:p="http://schemas.openxmlformats.org/presentationml/2006/main">
  <p:tag name="AS_UNIQUEID" val="4724"/>
</p:tagLst>
</file>

<file path=ppt/tags/tag33.xml><?xml version="1.0" encoding="utf-8"?>
<p:tagLst xmlns:p="http://schemas.openxmlformats.org/presentationml/2006/main">
  <p:tag name="AS_UNIQUEID" val="4725"/>
</p:tagLst>
</file>

<file path=ppt/tags/tag34.xml><?xml version="1.0" encoding="utf-8"?>
<p:tagLst xmlns:p="http://schemas.openxmlformats.org/presentationml/2006/main">
  <p:tag name="AS_UNIQUEID" val="4726"/>
  <p:tag name="KSO_WM_BEAUTIFY_FLAG" val=""/>
</p:tagLst>
</file>

<file path=ppt/tags/tag35.xml><?xml version="1.0" encoding="utf-8"?>
<p:tagLst xmlns:p="http://schemas.openxmlformats.org/presentationml/2006/main">
  <p:tag name="AS_UNIQUEID" val="4727"/>
  <p:tag name="KSO_WM_BEAUTIFY_FLAG" val=""/>
</p:tagLst>
</file>

<file path=ppt/tags/tag36.xml><?xml version="1.0" encoding="utf-8"?>
<p:tagLst xmlns:p="http://schemas.openxmlformats.org/presentationml/2006/main">
  <p:tag name="AS_UNIQUEID" val="4728"/>
  <p:tag name="KSO_WM_BEAUTIFY_FLAG" val=""/>
</p:tagLst>
</file>

<file path=ppt/tags/tag37.xml><?xml version="1.0" encoding="utf-8"?>
<p:tagLst xmlns:p="http://schemas.openxmlformats.org/presentationml/2006/main">
  <p:tag name="AS_UNIQUEID" val="4729"/>
  <p:tag name="KSO_WM_BEAUTIFY_FLAG" val=""/>
</p:tagLst>
</file>

<file path=ppt/tags/tag38.xml><?xml version="1.0" encoding="utf-8"?>
<p:tagLst xmlns:p="http://schemas.openxmlformats.org/presentationml/2006/main">
  <p:tag name="AS_UNIQUEID" val="4592"/>
  <p:tag name="KSO_WM_BEAUTIFY_FLAG" val=""/>
</p:tagLst>
</file>

<file path=ppt/tags/tag39.xml><?xml version="1.0" encoding="utf-8"?>
<p:tagLst xmlns:p="http://schemas.openxmlformats.org/presentationml/2006/main">
  <p:tag name="AS_UNIQUEID" val="4731"/>
</p:tagLst>
</file>

<file path=ppt/tags/tag4.xml><?xml version="1.0" encoding="utf-8"?>
<p:tagLst xmlns:p="http://schemas.openxmlformats.org/presentationml/2006/main">
  <p:tag name="AS_UNIQUEID" val="4682"/>
</p:tagLst>
</file>

<file path=ppt/tags/tag40.xml><?xml version="1.0" encoding="utf-8"?>
<p:tagLst xmlns:p="http://schemas.openxmlformats.org/presentationml/2006/main">
  <p:tag name="AS_UNIQUEID" val="4732"/>
</p:tagLst>
</file>

<file path=ppt/tags/tag41.xml><?xml version="1.0" encoding="utf-8"?>
<p:tagLst xmlns:p="http://schemas.openxmlformats.org/presentationml/2006/main">
  <p:tag name="AS_UNIQUEID" val="4734"/>
</p:tagLst>
</file>

<file path=ppt/tags/tag42.xml><?xml version="1.0" encoding="utf-8"?>
<p:tagLst xmlns:p="http://schemas.openxmlformats.org/presentationml/2006/main">
  <p:tag name="AS_UNIQUEID" val="4735"/>
</p:tagLst>
</file>

<file path=ppt/tags/tag43.xml><?xml version="1.0" encoding="utf-8"?>
<p:tagLst xmlns:p="http://schemas.openxmlformats.org/presentationml/2006/main">
  <p:tag name="AS_UNIQUEID" val="4736"/>
</p:tagLst>
</file>

<file path=ppt/tags/tag44.xml><?xml version="1.0" encoding="utf-8"?>
<p:tagLst xmlns:p="http://schemas.openxmlformats.org/presentationml/2006/main">
  <p:tag name="AS_UNIQUEID" val="4737"/>
</p:tagLst>
</file>

<file path=ppt/tags/tag45.xml><?xml version="1.0" encoding="utf-8"?>
<p:tagLst xmlns:p="http://schemas.openxmlformats.org/presentationml/2006/main">
  <p:tag name="AS_UNIQUEID" val="4739"/>
</p:tagLst>
</file>

<file path=ppt/tags/tag46.xml><?xml version="1.0" encoding="utf-8"?>
<p:tagLst xmlns:p="http://schemas.openxmlformats.org/presentationml/2006/main">
  <p:tag name="AS_UNIQUEID" val="4740"/>
</p:tagLst>
</file>

<file path=ppt/tags/tag47.xml><?xml version="1.0" encoding="utf-8"?>
<p:tagLst xmlns:p="http://schemas.openxmlformats.org/presentationml/2006/main">
  <p:tag name="AS_UNIQUEID" val="4741"/>
</p:tagLst>
</file>

<file path=ppt/tags/tag48.xml><?xml version="1.0" encoding="utf-8"?>
<p:tagLst xmlns:p="http://schemas.openxmlformats.org/presentationml/2006/main">
  <p:tag name="AS_UNIQUEID" val="4742"/>
</p:tagLst>
</file>

<file path=ppt/tags/tag49.xml><?xml version="1.0" encoding="utf-8"?>
<p:tagLst xmlns:p="http://schemas.openxmlformats.org/presentationml/2006/main">
  <p:tag name="AS_UNIQUEID" val="4743"/>
</p:tagLst>
</file>

<file path=ppt/tags/tag5.xml><?xml version="1.0" encoding="utf-8"?>
<p:tagLst xmlns:p="http://schemas.openxmlformats.org/presentationml/2006/main">
  <p:tag name="AS_UNIQUEID" val="4684"/>
</p:tagLst>
</file>

<file path=ppt/tags/tag50.xml><?xml version="1.0" encoding="utf-8"?>
<p:tagLst xmlns:p="http://schemas.openxmlformats.org/presentationml/2006/main">
  <p:tag name="AS_UNIQUEID" val="4744"/>
</p:tagLst>
</file>

<file path=ppt/tags/tag51.xml><?xml version="1.0" encoding="utf-8"?>
<p:tagLst xmlns:p="http://schemas.openxmlformats.org/presentationml/2006/main">
  <p:tag name="AS_UNIQUEID" val="4746"/>
</p:tagLst>
</file>

<file path=ppt/tags/tag52.xml><?xml version="1.0" encoding="utf-8"?>
<p:tagLst xmlns:p="http://schemas.openxmlformats.org/presentationml/2006/main">
  <p:tag name="AS_UNIQUEID" val="4747"/>
</p:tagLst>
</file>

<file path=ppt/tags/tag53.xml><?xml version="1.0" encoding="utf-8"?>
<p:tagLst xmlns:p="http://schemas.openxmlformats.org/presentationml/2006/main">
  <p:tag name="AS_UNIQUEID" val="4748"/>
</p:tagLst>
</file>

<file path=ppt/tags/tag54.xml><?xml version="1.0" encoding="utf-8"?>
<p:tagLst xmlns:p="http://schemas.openxmlformats.org/presentationml/2006/main">
  <p:tag name="AS_UNIQUEID" val="4749"/>
  <p:tag name="KSO_WM_BEAUTIFY_FLAG" val=""/>
</p:tagLst>
</file>

<file path=ppt/tags/tag55.xml><?xml version="1.0" encoding="utf-8"?>
<p:tagLst xmlns:p="http://schemas.openxmlformats.org/presentationml/2006/main">
  <p:tag name="AS_UNIQUEID" val="4750"/>
</p:tagLst>
</file>

<file path=ppt/tags/tag56.xml><?xml version="1.0" encoding="utf-8"?>
<p:tagLst xmlns:p="http://schemas.openxmlformats.org/presentationml/2006/main">
  <p:tag name="AS_UNIQUEID" val="4826"/>
</p:tagLst>
</file>

<file path=ppt/tags/tag57.xml><?xml version="1.0" encoding="utf-8"?>
<p:tagLst xmlns:p="http://schemas.openxmlformats.org/presentationml/2006/main">
  <p:tag name="AS_UNIQUEID" val="4752"/>
</p:tagLst>
</file>

<file path=ppt/tags/tag58.xml><?xml version="1.0" encoding="utf-8"?>
<p:tagLst xmlns:p="http://schemas.openxmlformats.org/presentationml/2006/main">
  <p:tag name="AS_UNIQUEID" val="357"/>
</p:tagLst>
</file>

<file path=ppt/tags/tag59.xml><?xml version="1.0" encoding="utf-8"?>
<p:tagLst xmlns:p="http://schemas.openxmlformats.org/presentationml/2006/main">
  <p:tag name="AS_UNIQUEID" val="4753"/>
</p:tagLst>
</file>

<file path=ppt/tags/tag6.xml><?xml version="1.0" encoding="utf-8"?>
<p:tagLst xmlns:p="http://schemas.openxmlformats.org/presentationml/2006/main">
  <p:tag name="AS_UNIQUEID" val="4685"/>
  <p:tag name="KSO_WM_DIAGRAM_VIRTUALLY_FRAME" val="{&quot;height&quot;:617.5499877929688,&quot;left&quot;:81.7,&quot;top&quot;:36,&quot;width&quot;:771.3}"/>
</p:tagLst>
</file>

<file path=ppt/tags/tag60.xml><?xml version="1.0" encoding="utf-8"?>
<p:tagLst xmlns:p="http://schemas.openxmlformats.org/presentationml/2006/main">
  <p:tag name="AS_UNIQUEID" val="4754"/>
  <p:tag name="KSO_WM_BEAUTIFY_FLAG" val=""/>
</p:tagLst>
</file>

<file path=ppt/tags/tag61.xml><?xml version="1.0" encoding="utf-8"?>
<p:tagLst xmlns:p="http://schemas.openxmlformats.org/presentationml/2006/main">
  <p:tag name="AS_UNIQUEID" val="4755"/>
</p:tagLst>
</file>

<file path=ppt/tags/tag62.xml><?xml version="1.0" encoding="utf-8"?>
<p:tagLst xmlns:p="http://schemas.openxmlformats.org/presentationml/2006/main">
  <p:tag name="AS_UNIQUEID" val="4757"/>
</p:tagLst>
</file>

<file path=ppt/tags/tag63.xml><?xml version="1.0" encoding="utf-8"?>
<p:tagLst xmlns:p="http://schemas.openxmlformats.org/presentationml/2006/main">
  <p:tag name="AS_UNIQUEID" val="4758"/>
</p:tagLst>
</file>

<file path=ppt/tags/tag64.xml><?xml version="1.0" encoding="utf-8"?>
<p:tagLst xmlns:p="http://schemas.openxmlformats.org/presentationml/2006/main">
  <p:tag name="AS_UNIQUEID" val="4759"/>
</p:tagLst>
</file>

<file path=ppt/tags/tag65.xml><?xml version="1.0" encoding="utf-8"?>
<p:tagLst xmlns:p="http://schemas.openxmlformats.org/presentationml/2006/main">
  <p:tag name="AS_UNIQUEID" val="4760"/>
</p:tagLst>
</file>

<file path=ppt/tags/tag66.xml><?xml version="1.0" encoding="utf-8"?>
<p:tagLst xmlns:p="http://schemas.openxmlformats.org/presentationml/2006/main">
  <p:tag name="AS_UNIQUEID" val="4762"/>
</p:tagLst>
</file>

<file path=ppt/tags/tag67.xml><?xml version="1.0" encoding="utf-8"?>
<p:tagLst xmlns:p="http://schemas.openxmlformats.org/presentationml/2006/main">
  <p:tag name="AS_UNIQUEID" val="4763"/>
</p:tagLst>
</file>

<file path=ppt/tags/tag68.xml><?xml version="1.0" encoding="utf-8"?>
<p:tagLst xmlns:p="http://schemas.openxmlformats.org/presentationml/2006/main">
  <p:tag name="AS_UNIQUEID" val="4764"/>
</p:tagLst>
</file>

<file path=ppt/tags/tag69.xml><?xml version="1.0" encoding="utf-8"?>
<p:tagLst xmlns:p="http://schemas.openxmlformats.org/presentationml/2006/main">
  <p:tag name="AS_UNIQUEID" val="4765"/>
</p:tagLst>
</file>

<file path=ppt/tags/tag7.xml><?xml version="1.0" encoding="utf-8"?>
<p:tagLst xmlns:p="http://schemas.openxmlformats.org/presentationml/2006/main">
  <p:tag name="AS_UNIQUEID" val="4686"/>
  <p:tag name="KSO_WM_BEAUTIFY_FLAG" val=""/>
</p:tagLst>
</file>

<file path=ppt/tags/tag70.xml><?xml version="1.0" encoding="utf-8"?>
<p:tagLst xmlns:p="http://schemas.openxmlformats.org/presentationml/2006/main">
  <p:tag name="AS_UNIQUEID" val="4766"/>
  <p:tag name="KSO_WM_DIAGRAM_VIRTUALLY_FRAME" val="{&quot;height&quot;:617.5499877929688,&quot;left&quot;:81.7,&quot;top&quot;:36,&quot;width&quot;:771.3}"/>
</p:tagLst>
</file>

<file path=ppt/tags/tag71.xml><?xml version="1.0" encoding="utf-8"?>
<p:tagLst xmlns:p="http://schemas.openxmlformats.org/presentationml/2006/main">
  <p:tag name="AS_UNIQUEID" val="4767"/>
  <p:tag name="KSO_WM_DIAGRAM_VIRTUALLY_FRAME" val="{&quot;height&quot;:617.5499877929688,&quot;left&quot;:81.7,&quot;top&quot;:36,&quot;width&quot;:771.3}"/>
</p:tagLst>
</file>

<file path=ppt/tags/tag72.xml><?xml version="1.0" encoding="utf-8"?>
<p:tagLst xmlns:p="http://schemas.openxmlformats.org/presentationml/2006/main">
  <p:tag name="AS_UNIQUEID" val="4768"/>
</p:tagLst>
</file>

<file path=ppt/tags/tag73.xml><?xml version="1.0" encoding="utf-8"?>
<p:tagLst xmlns:p="http://schemas.openxmlformats.org/presentationml/2006/main">
  <p:tag name="AS_UNIQUEID" val="4668"/>
</p:tagLst>
</file>

<file path=ppt/tags/tag74.xml><?xml version="1.0" encoding="utf-8"?>
<p:tagLst xmlns:p="http://schemas.openxmlformats.org/presentationml/2006/main">
  <p:tag name="AS_UNIQUEID" val="4669"/>
  <p:tag name="KSO_WM_BEAUTIFY_FLAG" val=""/>
</p:tagLst>
</file>

<file path=ppt/tags/tag75.xml><?xml version="1.0" encoding="utf-8"?>
<p:tagLst xmlns:p="http://schemas.openxmlformats.org/presentationml/2006/main">
  <p:tag name="AS_UNIQUEID" val="4670"/>
  <p:tag name="KSO_WM_BEAUTIFY_FLAG" val=""/>
</p:tagLst>
</file>

<file path=ppt/tags/tag76.xml><?xml version="1.0" encoding="utf-8"?>
<p:tagLst xmlns:p="http://schemas.openxmlformats.org/presentationml/2006/main">
  <p:tag name="AS_UNIQUEID" val="4671"/>
  <p:tag name="KSO_WM_BEAUTIFY_FLAG" val=""/>
</p:tagLst>
</file>

<file path=ppt/tags/tag77.xml><?xml version="1.0" encoding="utf-8"?>
<p:tagLst xmlns:p="http://schemas.openxmlformats.org/presentationml/2006/main">
  <p:tag name="AS_UNIQUEID" val="4771"/>
</p:tagLst>
</file>

<file path=ppt/tags/tag78.xml><?xml version="1.0" encoding="utf-8"?>
<p:tagLst xmlns:p="http://schemas.openxmlformats.org/presentationml/2006/main">
  <p:tag name="AS_UNIQUEID" val="4772"/>
</p:tagLst>
</file>

<file path=ppt/tags/tag79.xml><?xml version="1.0" encoding="utf-8"?>
<p:tagLst xmlns:p="http://schemas.openxmlformats.org/presentationml/2006/main">
  <p:tag name="AS_UNIQUEID" val="4773"/>
</p:tagLst>
</file>

<file path=ppt/tags/tag8.xml><?xml version="1.0" encoding="utf-8"?>
<p:tagLst xmlns:p="http://schemas.openxmlformats.org/presentationml/2006/main">
  <p:tag name="AS_UNIQUEID" val="4687"/>
</p:tagLst>
</file>

<file path=ppt/tags/tag80.xml><?xml version="1.0" encoding="utf-8"?>
<p:tagLst xmlns:p="http://schemas.openxmlformats.org/presentationml/2006/main">
  <p:tag name="AS_UNIQUEID" val="4775"/>
</p:tagLst>
</file>

<file path=ppt/tags/tag81.xml><?xml version="1.0" encoding="utf-8"?>
<p:tagLst xmlns:p="http://schemas.openxmlformats.org/presentationml/2006/main">
  <p:tag name="AS_UNIQUEID" val="4776"/>
</p:tagLst>
</file>

<file path=ppt/tags/tag82.xml><?xml version="1.0" encoding="utf-8"?>
<p:tagLst xmlns:p="http://schemas.openxmlformats.org/presentationml/2006/main">
  <p:tag name="AS_UNIQUEID" val="4777"/>
  <p:tag name="KSO_WM_BEAUTIFY_FLAG" val=""/>
</p:tagLst>
</file>

<file path=ppt/tags/tag83.xml><?xml version="1.0" encoding="utf-8"?>
<p:tagLst xmlns:p="http://schemas.openxmlformats.org/presentationml/2006/main">
  <p:tag name="AS_UNIQUEID" val="4778"/>
</p:tagLst>
</file>

<file path=ppt/tags/tag84.xml><?xml version="1.0" encoding="utf-8"?>
<p:tagLst xmlns:p="http://schemas.openxmlformats.org/presentationml/2006/main">
  <p:tag name="AS_UNIQUEID" val="4780"/>
</p:tagLst>
</file>

<file path=ppt/tags/tag85.xml><?xml version="1.0" encoding="utf-8"?>
<p:tagLst xmlns:p="http://schemas.openxmlformats.org/presentationml/2006/main">
  <p:tag name="AS_UNIQUEID" val="4781"/>
</p:tagLst>
</file>

<file path=ppt/tags/tag86.xml><?xml version="1.0" encoding="utf-8"?>
<p:tagLst xmlns:p="http://schemas.openxmlformats.org/presentationml/2006/main">
  <p:tag name="AS_UNIQUEID" val="4782"/>
</p:tagLst>
</file>

<file path=ppt/tags/tag87.xml><?xml version="1.0" encoding="utf-8"?>
<p:tagLst xmlns:p="http://schemas.openxmlformats.org/presentationml/2006/main">
  <p:tag name="AS_UNIQUEID" val="4783"/>
</p:tagLst>
</file>

<file path=ppt/tags/tag88.xml><?xml version="1.0" encoding="utf-8"?>
<p:tagLst xmlns:p="http://schemas.openxmlformats.org/presentationml/2006/main">
  <p:tag name="AS_UNIQUEID" val="4785"/>
</p:tagLst>
</file>

<file path=ppt/tags/tag89.xml><?xml version="1.0" encoding="utf-8"?>
<p:tagLst xmlns:p="http://schemas.openxmlformats.org/presentationml/2006/main">
  <p:tag name="AS_UNIQUEID" val="4786"/>
</p:tagLst>
</file>

<file path=ppt/tags/tag9.xml><?xml version="1.0" encoding="utf-8"?>
<p:tagLst xmlns:p="http://schemas.openxmlformats.org/presentationml/2006/main">
  <p:tag name="AS_UNIQUEID" val="4689"/>
</p:tagLst>
</file>

<file path=ppt/tags/tag90.xml><?xml version="1.0" encoding="utf-8"?>
<p:tagLst xmlns:p="http://schemas.openxmlformats.org/presentationml/2006/main">
  <p:tag name="AS_UNIQUEID" val="4787"/>
</p:tagLst>
</file>

<file path=ppt/tags/tag91.xml><?xml version="1.0" encoding="utf-8"?>
<p:tagLst xmlns:p="http://schemas.openxmlformats.org/presentationml/2006/main">
  <p:tag name="AS_UNIQUEID" val="4678"/>
</p:tagLst>
</file>

<file path=ppt/tags/tag92.xml><?xml version="1.0" encoding="utf-8"?>
<p:tagLst xmlns:p="http://schemas.openxmlformats.org/presentationml/2006/main">
  <p:tag name="AS_UNIQUEID" val="4788"/>
</p:tagLst>
</file>

<file path=ppt/tags/tag93.xml><?xml version="1.0" encoding="utf-8"?>
<p:tagLst xmlns:p="http://schemas.openxmlformats.org/presentationml/2006/main">
  <p:tag name="AS_UNIQUEID" val="4789"/>
</p:tagLst>
</file>

<file path=ppt/tags/tag94.xml><?xml version="1.0" encoding="utf-8"?>
<p:tagLst xmlns:p="http://schemas.openxmlformats.org/presentationml/2006/main">
  <p:tag name="AS_UNIQUEID" val="4678"/>
</p:tagLst>
</file>

<file path=ppt/tags/tag95.xml><?xml version="1.0" encoding="utf-8"?>
<p:tagLst xmlns:p="http://schemas.openxmlformats.org/presentationml/2006/main">
  <p:tag name="AS_UNIQUEID" val="350"/>
</p:tagLst>
</file>

<file path=ppt/tags/tag96.xml><?xml version="1.0" encoding="utf-8"?>
<p:tagLst xmlns:p="http://schemas.openxmlformats.org/presentationml/2006/main">
  <p:tag name="AS_UNIQUEID" val="4791"/>
</p:tagLst>
</file>

<file path=ppt/tags/tag97.xml><?xml version="1.0" encoding="utf-8"?>
<p:tagLst xmlns:p="http://schemas.openxmlformats.org/presentationml/2006/main">
  <p:tag name="AS_UNIQUEID" val="4678"/>
</p:tagLst>
</file>

<file path=ppt/tags/tag98.xml><?xml version="1.0" encoding="utf-8"?>
<p:tagLst xmlns:p="http://schemas.openxmlformats.org/presentationml/2006/main">
  <p:tag name="AS_UNIQUEID" val="4792"/>
</p:tagLst>
</file>

<file path=ppt/tags/tag99.xml><?xml version="1.0" encoding="utf-8"?>
<p:tagLst xmlns:p="http://schemas.openxmlformats.org/presentationml/2006/main">
  <p:tag name="AS_UNIQUEID" val="479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1772</Words>
  <PresentationFormat/>
  <Paragraphs>133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宋体</vt:lpstr>
      <vt:lpstr>Wingdings</vt:lpstr>
      <vt:lpstr>华文楷体</vt:lpstr>
      <vt:lpstr>微软雅黑</vt:lpstr>
      <vt:lpstr>华文中宋</vt:lpstr>
      <vt:lpstr>Times New Roman</vt:lpstr>
      <vt:lpstr>楷体</vt:lpstr>
      <vt:lpstr>等线</vt:lpstr>
      <vt:lpstr>Arial Unicode MS</vt:lpstr>
      <vt:lpstr>Calibri</vt:lpstr>
      <vt:lpstr>黑体</vt:lpstr>
      <vt:lpstr>隶书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Printed>2025-04-03T22:06:00Z</cp:lastPrinted>
  <dcterms:created xsi:type="dcterms:W3CDTF">2025-04-03T22:06:00Z</dcterms:created>
  <dcterms:modified xsi:type="dcterms:W3CDTF">2025-05-19T06:02:08Z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1FE28913055747679FC4B5DB47777AA0_12</vt:lpwstr>
  </property>
  <property fmtid="{D5CDD505-2E9C-101B-9397-08002B2CF9AE}" pid="7" name="KSOProductBuildVer">
    <vt:lpwstr>2052-12.1.0.20784</vt:lpwstr>
  </property>
</Properties>
</file>