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4" ContentType="video/mp4"/>
  <Default Extension="wmv" ContentType="video/x-ms-wmv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83" r:id="rId9"/>
    <p:sldId id="284" r:id="rId10"/>
    <p:sldId id="262" r:id="rId11"/>
    <p:sldId id="266" r:id="rId12"/>
    <p:sldId id="263" r:id="rId13"/>
    <p:sldId id="264" r:id="rId14"/>
    <p:sldId id="265" r:id="rId15"/>
    <p:sldId id="267" r:id="rId16"/>
    <p:sldId id="268" r:id="rId17"/>
    <p:sldId id="269" r:id="rId18"/>
    <p:sldId id="270" r:id="rId19"/>
    <p:sldId id="271" r:id="rId20"/>
    <p:sldId id="272" r:id="rId21"/>
    <p:sldId id="277" r:id="rId22"/>
    <p:sldId id="280" r:id="rId23"/>
    <p:sldId id="281" r:id="rId24"/>
    <p:sldId id="278" r:id="rId25"/>
    <p:sldId id="279" r:id="rId26"/>
    <p:sldId id="282" r:id="rId27"/>
    <p:sldId id="274" r:id="rId28"/>
    <p:sldId id="273" r:id="rId29"/>
  </p:sldIdLst>
  <p:sldSz cx="12192000" cy="6858000"/>
  <p:notesSz cx="6858000" cy="9144000"/>
  <p:embeddedFontLst>
    <p:embeddedFont>
      <p:font typeface="微软雅黑" panose="020B0503020204020204" charset="-122"/>
      <p:regular r:id="rId33"/>
    </p:embeddedFont>
    <p:embeddedFont>
      <p:font typeface="华文中宋" panose="02010600040101010101" charset="-122"/>
      <p:regular r:id="rId34"/>
    </p:embeddedFont>
    <p:embeddedFont>
      <p:font typeface="黑体" panose="02010600030101010101" charset="-122"/>
      <p:regular r:id="rId35"/>
    </p:embeddedFont>
    <p:embeddedFont>
      <p:font typeface="等线" panose="02010600030101010101" charset="-122"/>
      <p:regular r:id="rId36"/>
    </p:embeddedFont>
    <p:embeddedFont>
      <p:font typeface="楷体" panose="02010609060101010101" charset="-122"/>
      <p:regular r:id="rId37"/>
    </p:embeddedFont>
  </p:embeddedFontLst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179.xml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2.xml"/><Relationship Id="rId5" Type="http://schemas.openxmlformats.org/officeDocument/2006/relationships/image" Target="../media/image3.png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image" Target="../media/image3.png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7首页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圆角矩形 9"/>
          <p:cNvSpPr/>
          <p:nvPr userDrawn="1">
            <p:custDataLst>
              <p:tags r:id="rId4"/>
            </p:custDataLst>
          </p:nvPr>
        </p:nvSpPr>
        <p:spPr>
          <a:xfrm>
            <a:off x="2081530" y="2019300"/>
            <a:ext cx="8028305" cy="2823210"/>
          </a:xfrm>
          <a:prstGeom prst="roundRect">
            <a:avLst/>
          </a:prstGeom>
          <a:noFill/>
          <a:ln w="28575" cmpd="sng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zh-CN" altLang="en-US">
                <a:sym typeface="+mn-ea"/>
              </a:rPr>
              <a:t>     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13" name="图片 12" descr="32303833393133303b32303833323833303bcceccdf5d0c7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03680" y="1317625"/>
            <a:ext cx="1381760" cy="138176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7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学习目标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 userDrawn="1">
            <p:custDataLst>
              <p:tags r:id="rId6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新知导入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 userDrawn="1">
            <p:custDataLst>
              <p:tags r:id="rId6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新知探究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 userDrawn="1">
            <p:custDataLst>
              <p:tags r:id="rId6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2326640" cy="812800"/>
            <a:chOff x="1070" y="-166"/>
            <a:chExt cx="3664" cy="1280"/>
          </a:xfrm>
        </p:grpSpPr>
        <p:sp>
          <p:nvSpPr>
            <p:cNvPr id="16" name="平行四边形 15"/>
            <p:cNvSpPr/>
            <p:nvPr>
              <p:custDataLst>
                <p:tags r:id="rId3"/>
              </p:custDataLst>
            </p:nvPr>
          </p:nvSpPr>
          <p:spPr>
            <a:xfrm>
              <a:off x="1640" y="304"/>
              <a:ext cx="3094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4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学以致用</a:t>
              </a:r>
              <a:endParaRPr lang="zh-CN" altLang="en-US" sz="24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7" name="图片 16" descr="水星_#33333850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b="12800"/>
            <a:stretch>
              <a:fillRect/>
            </a:stretch>
          </p:blipFill>
          <p:spPr>
            <a:xfrm>
              <a:off x="1070" y="-166"/>
              <a:ext cx="952" cy="83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file:///D:\qq&#25991;&#20214;\712321467\Image\C2C\Image2\%7b75232B38-A165-1FB7-499C-2E1C792CACB5%7d.png" TargetMode="External"/><Relationship Id="rId15" Type="http://schemas.openxmlformats.org/officeDocument/2006/relationships/image" Target="../media/image5.png"/><Relationship Id="rId14" Type="http://schemas.openxmlformats.org/officeDocument/2006/relationships/tags" Target="../tags/tag25.xml"/><Relationship Id="rId13" Type="http://schemas.openxmlformats.org/officeDocument/2006/relationships/tags" Target="../tags/tag24.xml"/><Relationship Id="rId12" Type="http://schemas.openxmlformats.org/officeDocument/2006/relationships/image" Target="../media/image4.png"/><Relationship Id="rId11" Type="http://schemas.openxmlformats.org/officeDocument/2006/relationships/tags" Target="../tags/tag23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正文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40" y="0"/>
            <a:ext cx="1218692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>
            <p:custDataLst>
              <p:tags r:id="rId13"/>
            </p:custDataLst>
          </p:nvPr>
        </p:nvSpPr>
        <p:spPr>
          <a:xfrm>
            <a:off x="550545" y="6043295"/>
            <a:ext cx="818515" cy="290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>
                <a:solidFill>
                  <a:srgbClr val="F9F5EA"/>
                </a:solidFill>
              </a:rPr>
              <a:t>24999</a:t>
            </a:r>
            <a:endParaRPr lang="en-US" altLang="zh-CN">
              <a:solidFill>
                <a:srgbClr val="F9F5EA"/>
              </a:solidFill>
            </a:endParaRPr>
          </a:p>
        </p:txBody>
      </p:sp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image" Target="../media/image23.jpeg"/><Relationship Id="rId11" Type="http://schemas.openxmlformats.org/officeDocument/2006/relationships/slideLayout" Target="../slideLayouts/slideLayout4.xml"/><Relationship Id="rId10" Type="http://schemas.openxmlformats.org/officeDocument/2006/relationships/tags" Target="../tags/tag85.xml"/><Relationship Id="rId1" Type="http://schemas.openxmlformats.org/officeDocument/2006/relationships/tags" Target="../tags/tag78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tags" Target="../tags/tag88.xml"/><Relationship Id="rId4" Type="http://schemas.microsoft.com/office/2007/relationships/media" Target="../media/media4.mp4"/><Relationship Id="rId3" Type="http://schemas.openxmlformats.org/officeDocument/2006/relationships/video" Target="../media/media4.mp4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image" Target="../media/image26.png"/><Relationship Id="rId1" Type="http://schemas.openxmlformats.org/officeDocument/2006/relationships/tags" Target="../tags/tag89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96.xml"/><Relationship Id="rId2" Type="http://schemas.openxmlformats.org/officeDocument/2006/relationships/image" Target="../media/image27.png"/><Relationship Id="rId1" Type="http://schemas.openxmlformats.org/officeDocument/2006/relationships/tags" Target="../tags/tag9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image" Target="../media/image29.png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image" Target="../media/image28.png"/><Relationship Id="rId4" Type="http://schemas.openxmlformats.org/officeDocument/2006/relationships/tags" Target="../tags/tag98.xml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4" Type="http://schemas.openxmlformats.org/officeDocument/2006/relationships/slideLayout" Target="../slideLayouts/slideLayout4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tags" Target="../tags/tag9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microsoft.com/office/2007/relationships/media" Target="../media/media6.mp4"/><Relationship Id="rId7" Type="http://schemas.openxmlformats.org/officeDocument/2006/relationships/video" Target="../media/media6.mp4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2" Type="http://schemas.openxmlformats.org/officeDocument/2006/relationships/slideLayout" Target="../slideLayouts/slideLayout4.xml"/><Relationship Id="rId11" Type="http://schemas.openxmlformats.org/officeDocument/2006/relationships/tags" Target="../tags/tag113.xml"/><Relationship Id="rId10" Type="http://schemas.openxmlformats.org/officeDocument/2006/relationships/image" Target="../media/image30.png"/><Relationship Id="rId1" Type="http://schemas.openxmlformats.org/officeDocument/2006/relationships/tags" Target="../tags/tag10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image" Target="../media/image31.png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25.xml"/><Relationship Id="rId8" Type="http://schemas.openxmlformats.org/officeDocument/2006/relationships/tags" Target="../tags/tag124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image" Target="../media/image32.png"/><Relationship Id="rId3" Type="http://schemas.openxmlformats.org/officeDocument/2006/relationships/tags" Target="../tags/tag120.xml"/><Relationship Id="rId2" Type="http://schemas.microsoft.com/office/2007/relationships/media" Target="../media/media7.wmv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29.xml"/><Relationship Id="rId13" Type="http://schemas.openxmlformats.org/officeDocument/2006/relationships/image" Target="../media/image24.png"/><Relationship Id="rId12" Type="http://schemas.openxmlformats.org/officeDocument/2006/relationships/tags" Target="../tags/tag128.xml"/><Relationship Id="rId11" Type="http://schemas.openxmlformats.org/officeDocument/2006/relationships/tags" Target="../tags/tag127.xml"/><Relationship Id="rId10" Type="http://schemas.openxmlformats.org/officeDocument/2006/relationships/tags" Target="../tags/tag126.xml"/><Relationship Id="rId1" Type="http://schemas.openxmlformats.org/officeDocument/2006/relationships/video" Target="../media/media7.wmv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image" Target="../media/image33.GIF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image" Target="../media/image34.png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image" Target="../media/image35.png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5" Type="http://schemas.openxmlformats.org/officeDocument/2006/relationships/slideLayout" Target="../slideLayouts/slideLayout4.xml"/><Relationship Id="rId14" Type="http://schemas.openxmlformats.org/officeDocument/2006/relationships/image" Target="../media/image37.png"/><Relationship Id="rId13" Type="http://schemas.openxmlformats.org/officeDocument/2006/relationships/tags" Target="../tags/tag154.xml"/><Relationship Id="rId12" Type="http://schemas.openxmlformats.org/officeDocument/2006/relationships/tags" Target="../tags/tag153.xml"/><Relationship Id="rId11" Type="http://schemas.openxmlformats.org/officeDocument/2006/relationships/tags" Target="../tags/tag152.xml"/><Relationship Id="rId10" Type="http://schemas.openxmlformats.org/officeDocument/2006/relationships/tags" Target="../tags/tag151.xml"/><Relationship Id="rId1" Type="http://schemas.openxmlformats.org/officeDocument/2006/relationships/tags" Target="../tags/tag144.xml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tags" Target="../tags/tag157.xml"/><Relationship Id="rId3" Type="http://schemas.openxmlformats.org/officeDocument/2006/relationships/tags" Target="../tags/tag156.xml"/><Relationship Id="rId2" Type="http://schemas.openxmlformats.org/officeDocument/2006/relationships/image" Target="../media/image38.jpeg"/><Relationship Id="rId1" Type="http://schemas.openxmlformats.org/officeDocument/2006/relationships/tags" Target="../tags/tag155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41.GIF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40.jpeg"/><Relationship Id="rId1" Type="http://schemas.openxmlformats.org/officeDocument/2006/relationships/tags" Target="../tags/tag15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44.GIF"/><Relationship Id="rId6" Type="http://schemas.openxmlformats.org/officeDocument/2006/relationships/tags" Target="../tags/tag164.xml"/><Relationship Id="rId5" Type="http://schemas.openxmlformats.org/officeDocument/2006/relationships/image" Target="../media/image43.GIF"/><Relationship Id="rId4" Type="http://schemas.openxmlformats.org/officeDocument/2006/relationships/tags" Target="../tags/tag163.xml"/><Relationship Id="rId3" Type="http://schemas.openxmlformats.org/officeDocument/2006/relationships/image" Target="../media/image42.jpeg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167.xml"/><Relationship Id="rId3" Type="http://schemas.openxmlformats.org/officeDocument/2006/relationships/image" Target="../media/image45.png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tags" Target="../tags/tag175.xml"/><Relationship Id="rId7" Type="http://schemas.openxmlformats.org/officeDocument/2006/relationships/tags" Target="../tags/tag174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2" Type="http://schemas.openxmlformats.org/officeDocument/2006/relationships/slideLayout" Target="../slideLayouts/slideLayout5.xml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tags" Target="../tags/tag168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3.xml"/><Relationship Id="rId3" Type="http://schemas.openxmlformats.org/officeDocument/2006/relationships/image" Target="../media/image6.png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image" Target="../media/image7.png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2" Type="http://schemas.openxmlformats.org/officeDocument/2006/relationships/slideLayout" Target="../slideLayouts/slideLayout4.xml"/><Relationship Id="rId11" Type="http://schemas.openxmlformats.org/officeDocument/2006/relationships/tags" Target="../tags/tag42.xml"/><Relationship Id="rId10" Type="http://schemas.openxmlformats.org/officeDocument/2006/relationships/image" Target="../media/image8.png"/><Relationship Id="rId1" Type="http://schemas.openxmlformats.org/officeDocument/2006/relationships/tags" Target="../tags/tag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microsoft.com/office/2007/relationships/media" Target="../media/media1.mp4"/><Relationship Id="rId7" Type="http://schemas.openxmlformats.org/officeDocument/2006/relationships/video" Target="../media/media1.mp4"/><Relationship Id="rId6" Type="http://schemas.openxmlformats.org/officeDocument/2006/relationships/tags" Target="../tags/tag46.xml"/><Relationship Id="rId5" Type="http://schemas.openxmlformats.org/officeDocument/2006/relationships/image" Target="../media/image10.jpeg"/><Relationship Id="rId4" Type="http://schemas.openxmlformats.org/officeDocument/2006/relationships/tags" Target="../tags/tag45.xml"/><Relationship Id="rId3" Type="http://schemas.openxmlformats.org/officeDocument/2006/relationships/image" Target="../media/image9.png"/><Relationship Id="rId2" Type="http://schemas.openxmlformats.org/officeDocument/2006/relationships/tags" Target="../tags/tag44.xml"/><Relationship Id="rId11" Type="http://schemas.openxmlformats.org/officeDocument/2006/relationships/slideLayout" Target="../slideLayouts/slideLayout4.xml"/><Relationship Id="rId10" Type="http://schemas.openxmlformats.org/officeDocument/2006/relationships/image" Target="../media/image11.png"/><Relationship Id="rId1" Type="http://schemas.openxmlformats.org/officeDocument/2006/relationships/tags" Target="../tags/tag4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13.png"/><Relationship Id="rId7" Type="http://schemas.openxmlformats.org/officeDocument/2006/relationships/tags" Target="../tags/tag51.xml"/><Relationship Id="rId6" Type="http://schemas.microsoft.com/office/2007/relationships/media" Target="../media/media2.mp4"/><Relationship Id="rId5" Type="http://schemas.openxmlformats.org/officeDocument/2006/relationships/video" Target="../media/media2.mp4"/><Relationship Id="rId4" Type="http://schemas.openxmlformats.org/officeDocument/2006/relationships/tags" Target="../tags/tag50.xml"/><Relationship Id="rId3" Type="http://schemas.openxmlformats.org/officeDocument/2006/relationships/image" Target="../media/image12.jpeg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image" Target="../media/image15.png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image" Target="../media/image14.png"/><Relationship Id="rId4" Type="http://schemas.openxmlformats.org/officeDocument/2006/relationships/tags" Target="../tags/tag53.xml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9" Type="http://schemas.openxmlformats.org/officeDocument/2006/relationships/slideLayout" Target="../slideLayouts/slideLayout4.xml"/><Relationship Id="rId18" Type="http://schemas.openxmlformats.org/officeDocument/2006/relationships/image" Target="../media/image18.png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image" Target="../media/image17.png"/><Relationship Id="rId11" Type="http://schemas.openxmlformats.org/officeDocument/2006/relationships/tags" Target="../tags/tag57.xml"/><Relationship Id="rId10" Type="http://schemas.openxmlformats.org/officeDocument/2006/relationships/image" Target="../media/image16.png"/><Relationship Id="rId1" Type="http://schemas.openxmlformats.org/officeDocument/2006/relationships/tags" Target="../tags/tag52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image" Target="../media/image21.jpeg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image" Target="../media/image20.jpeg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22.jpeg"/><Relationship Id="rId12" Type="http://schemas.openxmlformats.org/officeDocument/2006/relationships/tags" Target="../tags/tag77.xml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tags" Target="../tags/tag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060575" y="3551555"/>
            <a:ext cx="761873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</a:t>
            </a:r>
            <a:r>
              <a:rPr lang="en-US" altLang="zh-CN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</a:t>
            </a:r>
            <a:r>
              <a:rPr lang="zh-CN" altLang="en-US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节</a:t>
            </a:r>
            <a:r>
              <a:rPr lang="en-US" altLang="zh-CN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4400" b="1">
                <a:solidFill>
                  <a:srgbClr val="F69D33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分子动理论的初步知识</a:t>
            </a:r>
            <a:endParaRPr lang="zh-CN" altLang="en-US" sz="4400" b="1">
              <a:solidFill>
                <a:srgbClr val="F69D33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060575" y="2426335"/>
            <a:ext cx="79959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5400" b="1">
                <a:solidFill>
                  <a:srgbClr val="3F999C"/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第十章</a:t>
            </a:r>
            <a:r>
              <a:rPr lang="en-US" altLang="zh-CN" sz="5400" b="1">
                <a:solidFill>
                  <a:srgbClr val="3F999C"/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</a:t>
            </a:r>
            <a:r>
              <a:rPr lang="zh-CN" altLang="en-US" sz="5400" b="1">
                <a:solidFill>
                  <a:srgbClr val="3F999C"/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从粒子到宇宙</a:t>
            </a:r>
            <a:endParaRPr lang="zh-CN" altLang="en-US" sz="5400" b="1">
              <a:solidFill>
                <a:srgbClr val="3F999C"/>
              </a:solidFill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E08D">
                  <a:alpha val="100000"/>
                </a:srgbClr>
              </a:clrFrom>
              <a:clrTo>
                <a:srgbClr val="FFE08D">
                  <a:alpha val="100000"/>
                  <a:alpha val="0"/>
                </a:srgbClr>
              </a:clrTo>
            </a:clrChange>
            <a:lum bright="-6000" contrast="6000"/>
          </a:blip>
          <a:srcRect t="14522" b="13663"/>
          <a:stretch>
            <a:fillRect/>
          </a:stretch>
        </p:blipFill>
        <p:spPr>
          <a:xfrm>
            <a:off x="6740525" y="2346960"/>
            <a:ext cx="3223895" cy="23158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289050" y="3228975"/>
            <a:ext cx="529717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我们通常用热水泡茶、冲药……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288415" y="4662805"/>
            <a:ext cx="687768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把凉了的菜加热之后会感到香味浓郁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……</a:t>
            </a:r>
            <a:endParaRPr lang="en-US" altLang="zh-CN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1178560" y="1424305"/>
            <a:ext cx="9345930" cy="1383030"/>
            <a:chOff x="1855" y="2485"/>
            <a:chExt cx="14718" cy="2178"/>
          </a:xfrm>
        </p:grpSpPr>
        <p:sp>
          <p:nvSpPr>
            <p:cNvPr id="2" name="文本框 1"/>
            <p:cNvSpPr txBox="1"/>
            <p:nvPr>
              <p:custDataLst>
                <p:tags r:id="rId6"/>
              </p:custDataLst>
            </p:nvPr>
          </p:nvSpPr>
          <p:spPr>
            <a:xfrm>
              <a:off x="2029" y="2485"/>
              <a:ext cx="14545" cy="217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457200" fontAlgn="auto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2800">
                  <a:latin typeface="Times New Roman" panose="02020603050405020304" pitchFamily="18" charset="0"/>
                  <a:ea typeface="宋体" panose="02010600030101010101" pitchFamily="2" charset="-122"/>
                  <a:cs typeface="黑体" panose="02010600030101010101" charset="-122"/>
                  <a:sym typeface="+mn-ea"/>
                </a:rPr>
                <a:t>              </a:t>
              </a:r>
              <a:r>
                <a:rPr lang="zh-CN" sz="2800">
                  <a:latin typeface="Times New Roman" panose="02020603050405020304" pitchFamily="18" charset="0"/>
                  <a:ea typeface="宋体" panose="02010600030101010101" pitchFamily="2" charset="-122"/>
                  <a:cs typeface="黑体" panose="02010600030101010101" charset="-122"/>
                  <a:sym typeface="+mn-ea"/>
                </a:rPr>
                <a:t>分子会运动，那么分子运动会有快慢吗？什么因素会影响分子运动的快慢呢？</a:t>
              </a:r>
              <a:endParaRPr lang="zh-CN" sz="2800">
                <a:latin typeface="Times New Roman" panose="02020603050405020304" pitchFamily="18" charset="0"/>
                <a:ea typeface="宋体" panose="02010600030101010101" pitchFamily="2" charset="-122"/>
                <a:cs typeface="黑体" panose="02010600030101010101" charset="-122"/>
                <a:sym typeface="+mn-ea"/>
              </a:endParaRPr>
            </a:p>
          </p:txBody>
        </p:sp>
        <p:grpSp>
          <p:nvGrpSpPr>
            <p:cNvPr id="159" name="组合 158"/>
            <p:cNvGrpSpPr/>
            <p:nvPr>
              <p:custDataLst>
                <p:tags r:id="rId7"/>
              </p:custDataLst>
            </p:nvPr>
          </p:nvGrpSpPr>
          <p:grpSpPr>
            <a:xfrm>
              <a:off x="1855" y="2672"/>
              <a:ext cx="2893" cy="846"/>
              <a:chOff x="3018" y="2479"/>
              <a:chExt cx="2893" cy="846"/>
            </a:xfrm>
          </p:grpSpPr>
          <p:pic>
            <p:nvPicPr>
              <p:cNvPr id="160" name="图片 159" descr="思考_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3018" y="2479"/>
                <a:ext cx="845" cy="846"/>
              </a:xfrm>
              <a:prstGeom prst="rect">
                <a:avLst/>
              </a:prstGeom>
            </p:spPr>
          </p:pic>
          <p:sp>
            <p:nvSpPr>
              <p:cNvPr id="161" name="平行四边形 160"/>
              <p:cNvSpPr/>
              <p:nvPr>
                <p:custDataLst>
                  <p:tags r:id="rId10"/>
                </p:custDataLst>
              </p:nvPr>
            </p:nvSpPr>
            <p:spPr>
              <a:xfrm>
                <a:off x="3863" y="2515"/>
                <a:ext cx="2049" cy="810"/>
              </a:xfrm>
              <a:prstGeom prst="parallelogram">
                <a:avLst>
                  <a:gd name="adj" fmla="val 24995"/>
                </a:avLst>
              </a:prstGeom>
              <a:solidFill>
                <a:srgbClr val="FFBF53"/>
              </a:solidFill>
              <a:ln w="12700">
                <a:noFill/>
              </a:ln>
            </p:spPr>
            <p:txBody>
              <a:bodyPr anchor="ctr" anchorCtr="0"/>
              <a:lstStyle/>
              <a:p>
                <a:pPr algn="ctr"/>
                <a:r>
                  <a:rPr lang="zh-CN" altLang="en-US" sz="2800" b="1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思考</a:t>
                </a:r>
                <a:endParaRPr lang="zh-CN" altLang="en-US" sz="28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194050" y="678815"/>
            <a:ext cx="5803265" cy="521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活动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：观察温度对分子运动的影响</a:t>
            </a:r>
            <a:endParaRPr lang="zh-CN" altLang="en-US" sz="2800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2741930" y="1397000"/>
            <a:ext cx="67087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在等量的两杯水中同时各滴入两滴红墨水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9" name="10.2 扩散快慢与温度的关系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41930" y="2330450"/>
            <a:ext cx="6534785" cy="38538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6" grpId="0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75940" y="1252220"/>
            <a:ext cx="5780405" cy="251714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374140" y="1092835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现象：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grpSp>
        <p:nvGrpSpPr>
          <p:cNvPr id="7" name="PA-组合 6"/>
          <p:cNvGrpSpPr/>
          <p:nvPr>
            <p:custDataLst>
              <p:tags r:id="rId4"/>
            </p:custDataLst>
          </p:nvPr>
        </p:nvGrpSpPr>
        <p:grpSpPr>
          <a:xfrm>
            <a:off x="1374140" y="3853815"/>
            <a:ext cx="9977755" cy="1782445"/>
            <a:chOff x="2164" y="6501"/>
            <a:chExt cx="15713" cy="2807"/>
          </a:xfrm>
        </p:grpSpPr>
        <p:sp>
          <p:nvSpPr>
            <p:cNvPr id="3" name="PA-文本框 2"/>
            <p:cNvSpPr txBox="1"/>
            <p:nvPr>
              <p:custDataLst>
                <p:tags r:id="rId5"/>
              </p:custDataLst>
            </p:nvPr>
          </p:nvSpPr>
          <p:spPr>
            <a:xfrm>
              <a:off x="2164" y="7129"/>
              <a:ext cx="15713" cy="217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        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物质中</a:t>
              </a:r>
              <a:r>
                <a:rPr lang="zh-CN" altLang="en-US" sz="2800">
                  <a:solidFill>
                    <a:srgbClr val="FF0000"/>
                  </a:solidFill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分子的运动情况与温度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有关。温度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越高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，分子的无规则运动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越剧烈</a:t>
              </a: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。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       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5" name="PA-文本框 4"/>
            <p:cNvSpPr txBox="1"/>
            <p:nvPr>
              <p:custDataLst>
                <p:tags r:id="rId6"/>
              </p:custDataLst>
            </p:nvPr>
          </p:nvSpPr>
          <p:spPr>
            <a:xfrm>
              <a:off x="2164" y="6501"/>
              <a:ext cx="1977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结论：</a:t>
              </a:r>
              <a:endPara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6" name="PA-文本框 5"/>
          <p:cNvSpPr txBox="1"/>
          <p:nvPr>
            <p:custDataLst>
              <p:tags r:id="rId7"/>
            </p:custDataLst>
          </p:nvPr>
        </p:nvSpPr>
        <p:spPr>
          <a:xfrm>
            <a:off x="1374140" y="5636260"/>
            <a:ext cx="1013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物理学中，把大量分子的无规则运动，叫做分子的</a:t>
            </a:r>
            <a:r>
              <a:rPr lang="zh-CN" altLang="en-US" sz="2800">
                <a:solidFill>
                  <a:srgbClr val="FF0000"/>
                </a:solidFill>
                <a:latin typeface="黑体" panose="02010600030101010101" charset="-122"/>
                <a:ea typeface="黑体" panose="02010600030101010101" charset="-122"/>
                <a:sym typeface="+mn-ea"/>
              </a:rPr>
              <a:t>热运动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475480" y="2957195"/>
            <a:ext cx="3032760" cy="335724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609090" y="927100"/>
            <a:ext cx="897445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我们都听过，将石头、细沙和水按照顺序都可以倒入一个瓶子里，这说明了物质之间具有间隙，那么，组成物质的分子之间，也具有间隙吗？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091940" y="678815"/>
            <a:ext cx="4007485" cy="521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活动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：分子间有间隙</a:t>
            </a:r>
            <a:endParaRPr lang="en-US" altLang="zh-CN" sz="2800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pic>
        <p:nvPicPr>
          <p:cNvPr id="2" name="10.2 分子间存在间隙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27125" y="3429000"/>
            <a:ext cx="4840605" cy="300164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127125" y="1299845"/>
            <a:ext cx="1011999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用量筒分别量取 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50 mL </a:t>
            </a:r>
            <a:r>
              <a:rPr lang="zh-CN" altLang="en-US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的染色酒精和 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50 mL</a:t>
            </a:r>
            <a:r>
              <a:rPr lang="zh-CN" altLang="en-US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的水，往装有水的量筒中缓慢注入染色酒精。水与染色酒精混合后，总体积是 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100 mL </a:t>
            </a:r>
            <a:r>
              <a:rPr lang="zh-CN" altLang="en-US" sz="2800">
                <a:solidFill>
                  <a:srgbClr val="231F2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吗？观察实验，你发现了什么？</a:t>
            </a:r>
            <a:endParaRPr lang="zh-CN" altLang="en-US" sz="2800">
              <a:solidFill>
                <a:srgbClr val="231F2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lum bright="-30000" contrast="6000"/>
          </a:blip>
          <a:srcRect l="2240" t="4556" r="2382" b="4300"/>
          <a:stretch>
            <a:fillRect/>
          </a:stretch>
        </p:blipFill>
        <p:spPr>
          <a:xfrm>
            <a:off x="7865110" y="3521075"/>
            <a:ext cx="1605493" cy="1548000"/>
          </a:xfrm>
          <a:prstGeom prst="ellipse">
            <a:avLst/>
          </a:prstGeom>
          <a:ln w="15875">
            <a:solidFill>
              <a:srgbClr val="002060"/>
            </a:solidFill>
          </a:ln>
        </p:spPr>
      </p:pic>
      <p:cxnSp>
        <p:nvCxnSpPr>
          <p:cNvPr id="5" name="直接箭头连接符 4"/>
          <p:cNvCxnSpPr>
            <a:stCxn id="9" idx="3"/>
          </p:cNvCxnSpPr>
          <p:nvPr>
            <p:custDataLst>
              <p:tags r:id="rId9"/>
            </p:custDataLst>
          </p:nvPr>
        </p:nvCxnSpPr>
        <p:spPr>
          <a:xfrm flipV="1">
            <a:off x="7865110" y="4529085"/>
            <a:ext cx="576580" cy="23495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6297930" y="4538345"/>
            <a:ext cx="1567180" cy="450215"/>
          </a:xfrm>
          <a:prstGeom prst="roundRect">
            <a:avLst/>
          </a:prstGeom>
          <a:noFill/>
          <a:ln w="22225" cmpd="sng">
            <a:solidFill>
              <a:srgbClr val="00B0F0"/>
            </a:solidFill>
            <a:prstDash val="sysDot"/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酒精分子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cxnSp>
        <p:nvCxnSpPr>
          <p:cNvPr id="11" name="直接箭头连接符 10"/>
          <p:cNvCxnSpPr>
            <a:stCxn id="13" idx="1"/>
          </p:cNvCxnSpPr>
          <p:nvPr>
            <p:custDataLst>
              <p:tags r:id="rId11"/>
            </p:custDataLst>
          </p:nvPr>
        </p:nvCxnSpPr>
        <p:spPr>
          <a:xfrm flipH="1" flipV="1">
            <a:off x="9233694" y="4457171"/>
            <a:ext cx="390525" cy="8128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9624060" y="4312920"/>
            <a:ext cx="1345565" cy="450215"/>
          </a:xfrm>
          <a:prstGeom prst="roundRect">
            <a:avLst/>
          </a:prstGeom>
          <a:noFill/>
          <a:ln w="22225" cmpd="sng">
            <a:solidFill>
              <a:srgbClr val="00B0F0"/>
            </a:solidFill>
            <a:prstDash val="sysDot"/>
          </a:ln>
        </p:spPr>
        <p:txBody>
          <a:bodyPr wrap="square" rtlCol="0">
            <a:no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水分子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6802120" y="5771515"/>
            <a:ext cx="3299460" cy="5824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800">
                <a:latin typeface="黑体" panose="02010600030101010101" charset="-122"/>
                <a:ea typeface="黑体" panose="02010600030101010101" charset="-122"/>
                <a:sym typeface="+mn-ea"/>
              </a:rPr>
              <a:t>分子间存在着</a:t>
            </a:r>
            <a:r>
              <a:rPr lang="zh-CN" altLang="en-US" sz="2800">
                <a:solidFill>
                  <a:srgbClr val="C00000"/>
                </a:solidFill>
                <a:latin typeface="黑体" panose="02010600030101010101" charset="-122"/>
                <a:ea typeface="黑体" panose="02010600030101010101" charset="-122"/>
                <a:sym typeface="+mn-ea"/>
              </a:rPr>
              <a:t>空隙</a:t>
            </a:r>
            <a:endParaRPr lang="zh-CN" altLang="en-US" sz="2800">
              <a:solidFill>
                <a:srgbClr val="C00000"/>
              </a:solidFill>
              <a:latin typeface="黑体" panose="02010600030101010101" charset="-122"/>
              <a:ea typeface="黑体" panose="0201060003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文本框 100"/>
          <p:cNvSpPr txBox="1"/>
          <p:nvPr>
            <p:custDataLst>
              <p:tags r:id="rId1"/>
            </p:custDataLst>
          </p:nvPr>
        </p:nvSpPr>
        <p:spPr>
          <a:xfrm>
            <a:off x="1289050" y="595630"/>
            <a:ext cx="961326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既然分子间有空隙，而且分子又是运动的，那么为什么我们看到的物体却没有散开？</a:t>
            </a:r>
            <a:endParaRPr lang="zh-CN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62325" y="2086610"/>
            <a:ext cx="5466080" cy="521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活动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：探究分子间的相互作用力</a:t>
            </a:r>
            <a:endParaRPr lang="en-US" altLang="zh-CN" sz="2800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5350510" y="4836160"/>
            <a:ext cx="430212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结合的铅柱吊起很多钩码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350510" y="4004310"/>
            <a:ext cx="897890" cy="521970"/>
          </a:xfrm>
          <a:prstGeom prst="rect">
            <a:avLst/>
          </a:prstGeom>
          <a:solidFill>
            <a:srgbClr val="5BA3EB"/>
          </a:solidFill>
        </p:spPr>
        <p:txBody>
          <a:bodyPr wrap="none" rtlCol="0" anchor="t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现象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5311775" y="5721985"/>
            <a:ext cx="895350" cy="521970"/>
          </a:xfrm>
          <a:prstGeom prst="rect">
            <a:avLst/>
          </a:prstGeom>
          <a:solidFill>
            <a:srgbClr val="5BA3EB"/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结论</a:t>
            </a:r>
            <a:endParaRPr lang="zh-CN" altLang="en-US" sz="2800" b="1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6248400" y="5688330"/>
            <a:ext cx="27781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黑体" panose="02010600030101010101" charset="-122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分子之间有引力</a:t>
            </a:r>
            <a:endParaRPr lang="zh-CN" altLang="en-US" sz="2800">
              <a:solidFill>
                <a:srgbClr val="FF0000"/>
              </a:solidFill>
              <a:latin typeface="黑体" panose="02010600030101010101" charset="-122"/>
              <a:ea typeface="黑体" panose="02010600030101010101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7.1 分子间存在引力">
            <a:hlinkClick r:id="" action="ppaction://media"/>
          </p:cNvPr>
          <p:cNvPicPr/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457960" y="4206875"/>
            <a:ext cx="3126740" cy="2197735"/>
          </a:xfrm>
          <a:prstGeom prst="rect">
            <a:avLst/>
          </a:prstGeom>
        </p:spPr>
      </p:pic>
      <p:sp>
        <p:nvSpPr>
          <p:cNvPr id="30722" name="矩形 1"/>
          <p:cNvSpPr/>
          <p:nvPr>
            <p:custDataLst>
              <p:tags r:id="rId11"/>
            </p:custDataLst>
          </p:nvPr>
        </p:nvSpPr>
        <p:spPr>
          <a:xfrm>
            <a:off x="1276350" y="2715895"/>
            <a:ext cx="962533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实验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把两块表面干净铅块压紧，下面吊一个重物，观察是否能把它们拉开。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 animBg="1" advAuto="0"/>
      <p:bldP spid="19" grpId="1" advAuto="0"/>
      <p:bldP spid="5" grpId="2" animBg="1" advAuto="0"/>
      <p:bldP spid="6" grpId="3" advAuto="0"/>
      <p:bldP spid="3" grpId="0" animBg="1"/>
      <p:bldP spid="307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479290" y="5368925"/>
            <a:ext cx="2615565" cy="626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17" tIns="60958" rIns="121917" bIns="60958" anchor="ctr"/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800">
                <a:solidFill>
                  <a:srgbClr val="FF0000"/>
                </a:solidFill>
                <a:latin typeface="黑体" panose="02010600030101010101" charset="-122"/>
                <a:ea typeface="黑体" panose="02010600030101010101" charset="-122"/>
              </a:rPr>
              <a:t>分子间存在斥力</a:t>
            </a:r>
            <a:endParaRPr lang="zh-CN" altLang="en-US" sz="2800">
              <a:solidFill>
                <a:srgbClr val="FF0000"/>
              </a:solidFill>
              <a:latin typeface="黑体" panose="02010600030101010101" charset="-122"/>
              <a:ea typeface="黑体" panose="02010600030101010101" charset="-122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54425" y="2626360"/>
            <a:ext cx="3908425" cy="1436370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2649220" y="4430395"/>
            <a:ext cx="1698625" cy="521970"/>
          </a:xfrm>
          <a:prstGeom prst="rect">
            <a:avLst/>
          </a:prstGeom>
          <a:solidFill>
            <a:srgbClr val="5BA3EB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kern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实验现象</a:t>
            </a:r>
            <a:endParaRPr lang="zh-CN" altLang="en-US" sz="2800" b="1" kern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4479290" y="4347845"/>
            <a:ext cx="567118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水不易被压缩，体积几乎没变化。</a:t>
            </a:r>
            <a:endParaRPr lang="zh-CN" altLang="en-US" sz="2800" kern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2649220" y="5445125"/>
            <a:ext cx="1830070" cy="521970"/>
          </a:xfrm>
          <a:prstGeom prst="rect">
            <a:avLst/>
          </a:prstGeom>
          <a:solidFill>
            <a:srgbClr val="5BA3EB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kern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实验结论</a:t>
            </a:r>
            <a:endParaRPr lang="zh-CN" altLang="en-US" sz="2800" b="1" kern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1644650" y="1025525"/>
            <a:ext cx="9313545" cy="13823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实验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利用针筒抽取半筒水，用食指按住针筒嘴，然后用力推入活塞，看看能否能将水压缩。</a:t>
            </a:r>
            <a:endParaRPr kumimoji="0" lang="zh-CN" altLang="en-US" sz="280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dvAuto="0"/>
      <p:bldP spid="4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分子类比于弹簧连接的小球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28445" y="3314700"/>
            <a:ext cx="4832350" cy="2717800"/>
          </a:xfrm>
          <a:prstGeom prst="rect">
            <a:avLst/>
          </a:prstGeom>
        </p:spPr>
      </p:pic>
      <p:sp>
        <p:nvSpPr>
          <p:cNvPr id="5" name="矩形 4"/>
          <p:cNvSpPr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8267485" y="2991220"/>
            <a:ext cx="953770" cy="551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分子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cxnSp>
        <p:nvCxnSpPr>
          <p:cNvPr id="11" name="直接箭头连接符 10"/>
          <p:cNvCxnSpPr>
            <a:cxnSpLocks noChangeShapeType="1"/>
          </p:cNvCxnSpPr>
          <p:nvPr>
            <p:custDataLst>
              <p:tags r:id="rId6"/>
            </p:custDataLst>
          </p:nvPr>
        </p:nvCxnSpPr>
        <p:spPr>
          <a:xfrm>
            <a:off x="8744724" y="3917998"/>
            <a:ext cx="1" cy="1154329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矩形 8"/>
          <p:cNvSpPr>
            <a:spLocks noChangeArrowheads="1"/>
          </p:cNvSpPr>
          <p:nvPr>
            <p:custDataLst>
              <p:tags r:id="rId7"/>
            </p:custDataLst>
          </p:nvPr>
        </p:nvSpPr>
        <p:spPr>
          <a:xfrm>
            <a:off x="7377711" y="4219357"/>
            <a:ext cx="953770" cy="551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类比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>
            <a:spLocks noChangeArrowheads="1"/>
          </p:cNvSpPr>
          <p:nvPr>
            <p:custDataLst>
              <p:tags r:id="rId8"/>
            </p:custDataLst>
          </p:nvPr>
        </p:nvSpPr>
        <p:spPr>
          <a:xfrm>
            <a:off x="7556464" y="5447612"/>
            <a:ext cx="2731770" cy="551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弹簧连接的小球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文本框 11"/>
          <p:cNvSpPr txBox="1">
            <a:spLocks noChangeArrowheads="1"/>
          </p:cNvSpPr>
          <p:nvPr>
            <p:custDataLst>
              <p:tags r:id="rId9"/>
            </p:custDataLst>
          </p:nvPr>
        </p:nvSpPr>
        <p:spPr>
          <a:xfrm>
            <a:off x="1564005" y="2640330"/>
            <a:ext cx="454596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微软雅黑" panose="020B0503020204020204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sym typeface="+mn-ea"/>
              </a:rPr>
              <a:t>分子间作用力与</a:t>
            </a:r>
            <a:r>
              <a:rPr lang="zh-CN" altLang="en-US" smtClean="0">
                <a:latin typeface="楷体" panose="02010609060101010101" charset="-122"/>
                <a:ea typeface="楷体" panose="02010609060101010101" charset="-122"/>
                <a:sym typeface="+mn-ea"/>
              </a:rPr>
              <a:t>距离的关系</a:t>
            </a:r>
            <a:endParaRPr lang="zh-CN" altLang="en-US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0"/>
            </p:custDataLst>
          </p:nvPr>
        </p:nvSpPr>
        <p:spPr>
          <a:xfrm>
            <a:off x="1392555" y="1034415"/>
            <a:ext cx="1013015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defRPr/>
            </a:pPr>
            <a:r>
              <a:rPr lang="en-US" altLang="zh-CN" sz="28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</a:t>
            </a:r>
            <a:r>
              <a:rPr lang="zh-CN" altLang="zh-CN" sz="2800" smtClean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既然分子间相互作用的引力和斥力是同时存在的，那么为什么有时候表现为引力，有时候表现为斥力呢？</a:t>
            </a:r>
            <a:endParaRPr lang="zh-CN" altLang="zh-CN" sz="2800" smtClean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9" name="组合 158"/>
          <p:cNvGrpSpPr/>
          <p:nvPr>
            <p:custDataLst>
              <p:tags r:id="rId11"/>
            </p:custDataLst>
          </p:nvPr>
        </p:nvGrpSpPr>
        <p:grpSpPr>
          <a:xfrm>
            <a:off x="1392555" y="1220470"/>
            <a:ext cx="1837055" cy="537210"/>
            <a:chOff x="3018" y="2479"/>
            <a:chExt cx="2893" cy="846"/>
          </a:xfrm>
        </p:grpSpPr>
        <p:pic>
          <p:nvPicPr>
            <p:cNvPr id="160" name="图片 159" descr="思考_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3018" y="2479"/>
              <a:ext cx="845" cy="846"/>
            </a:xfrm>
            <a:prstGeom prst="rect">
              <a:avLst/>
            </a:prstGeom>
          </p:spPr>
        </p:pic>
        <p:sp>
          <p:nvSpPr>
            <p:cNvPr id="161" name="平行四边形 160"/>
            <p:cNvSpPr/>
            <p:nvPr>
              <p:custDataLst>
                <p:tags r:id="rId14"/>
              </p:custDataLst>
            </p:nvPr>
          </p:nvSpPr>
          <p:spPr>
            <a:xfrm>
              <a:off x="3863" y="2515"/>
              <a:ext cx="2049" cy="810"/>
            </a:xfrm>
            <a:prstGeom prst="parallelogram">
              <a:avLst>
                <a:gd name="adj" fmla="val 24995"/>
              </a:avLst>
            </a:prstGeom>
            <a:solidFill>
              <a:srgbClr val="FFBF53"/>
            </a:solidFill>
            <a:ln w="12700">
              <a:noFill/>
            </a:ln>
          </p:spPr>
          <p:txBody>
            <a:bodyPr anchor="ctr" anchorCtr="0"/>
            <a:lstStyle/>
            <a:p>
              <a:pPr algn="ctr"/>
              <a:r>
                <a:rPr lang="zh-CN" altLang="en-US" sz="2800" b="1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</a:rPr>
                <a:t>思考</a:t>
              </a:r>
              <a:endParaRPr lang="zh-CN" altLang="en-US" sz="28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 prLst="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 prLst="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 advAuto="0"/>
      <p:bldP spid="9" grpId="1" advAuto="0"/>
      <p:bldP spid="8" grpId="2" advAuto="0"/>
      <p:bldP spid="2" grpId="3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83360" y="1447165"/>
            <a:ext cx="1611630" cy="807085"/>
            <a:chOff x="3160" y="1830"/>
            <a:chExt cx="2538" cy="1271"/>
          </a:xfrm>
        </p:grpSpPr>
        <p:pic>
          <p:nvPicPr>
            <p:cNvPr id="180" name="Picture 18"/>
            <p:cNvPicPr>
              <a:picLocks noChangeAspect="1" noChangeArrowheads="1" noCrop="1"/>
            </p:cNvPicPr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3160" y="1830"/>
              <a:ext cx="1271" cy="1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文本框 1"/>
            <p:cNvSpPr txBox="1"/>
            <p:nvPr>
              <p:custDataLst>
                <p:tags r:id="rId4"/>
              </p:custDataLst>
            </p:nvPr>
          </p:nvSpPr>
          <p:spPr>
            <a:xfrm>
              <a:off x="4182" y="2279"/>
              <a:ext cx="151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solidFill>
                    <a:srgbClr val="0070C0"/>
                  </a:solidFill>
                  <a:latin typeface="黑体" panose="02010600030101010101" charset="-122"/>
                  <a:ea typeface="黑体" panose="02010600030101010101" charset="-122"/>
                </a:rPr>
                <a:t>小结</a:t>
              </a:r>
              <a:endParaRPr lang="zh-CN" altLang="en-US" sz="2800">
                <a:solidFill>
                  <a:srgbClr val="0070C0"/>
                </a:solidFill>
                <a:latin typeface="黑体" panose="02010600030101010101" charset="-122"/>
                <a:ea typeface="黑体" panose="02010600030101010101" charset="-122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1483360" y="2413635"/>
            <a:ext cx="9225915" cy="20300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prstDash val="dashDot"/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综上所述，</a:t>
            </a:r>
            <a:r>
              <a:rPr lang="zh-CN" altLang="en-US" sz="2800" b="1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物质是由大量分子构成的，分子间是有空隙的，分子在不停息地做无规则运动，分子间存在相互作用力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。这就是</a:t>
            </a:r>
            <a:r>
              <a:rPr lang="zh-CN" altLang="en-US" sz="2800" b="1" i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分子动理论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kinetic theory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）的初步知识。</a:t>
            </a:r>
            <a:endParaRPr lang="zh-CN" altLang="en-US" sz="2800" b="0" i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203960" y="1298575"/>
            <a:ext cx="9845040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装修房屋时，如果选用不环保的材料会闻到对人体有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害的刺激性气味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材料散发出刺激性气味是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现象，说明了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___________________</a:t>
            </a:r>
            <a:r>
              <a:rPr lang="en-US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这种现象在夏天特别明显，原因是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_________________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所以我们要选用优质环保的材料进行装修.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1701800" y="3228340"/>
            <a:ext cx="5153025" cy="5403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分子在不停的做的无规则运动</a:t>
            </a:r>
            <a:endParaRPr lang="zh-CN" altLang="en-US" sz="28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7006590" y="2522855"/>
            <a:ext cx="13004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扩散</a:t>
            </a:r>
            <a:endParaRPr lang="zh-CN" altLang="en-US" sz="28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3161030" y="3953510"/>
            <a:ext cx="459359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kern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温度越高，分子运动越剧烈</a:t>
            </a:r>
            <a:r>
              <a:rPr lang="en-US" altLang="zh-CN" sz="2800" kern="0" noProof="0"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endParaRPr lang="en-US" altLang="zh-CN" sz="2800" kern="0" noProof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dvAuto="0"/>
      <p:bldP spid="8" grpId="1" advAuto="0"/>
      <p:bldP spid="10" grpId="2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>
            <p:custDataLst>
              <p:tags r:id="rId1"/>
            </p:custDataLst>
          </p:nvPr>
        </p:nvSpPr>
        <p:spPr>
          <a:xfrm>
            <a:off x="1839595" y="1509395"/>
            <a:ext cx="85128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知道一切物质的分子都在不停地做无规则运动；能识别扩散现象，并能用分子热运动的观点进行解释</a:t>
            </a:r>
            <a:r>
              <a:rPr 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sz="280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839595" y="3000375"/>
            <a:ext cx="46285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2.知道分子之间存在着间隙</a:t>
            </a:r>
            <a:r>
              <a:rPr lang="zh-CN" altLang="en-US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smtClean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839595" y="3629660"/>
            <a:ext cx="85128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3.知道分子之间存在着相互的作用力，并能从分子间距离角度进行解释作用力大小关系。</a:t>
            </a:r>
            <a:endParaRPr lang="en-US" altLang="zh-CN" sz="2800" smtClean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1831975" y="1457325"/>
            <a:ext cx="821944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在空气不流通的房间里，只要有一人吸烟，一会儿房间里就会烟雾缭绕充满烟味，这表明（    ）</a:t>
            </a:r>
            <a:endParaRPr lang="zh-CN" altLang="en-US" sz="28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</a:t>
            </a:r>
            <a:r>
              <a:rPr lang="zh-CN" altLang="en-US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分子的体积发生了变化</a:t>
            </a:r>
            <a:endParaRPr lang="zh-CN" altLang="en-US" sz="28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B.</a:t>
            </a:r>
            <a:r>
              <a:rPr lang="zh-CN" altLang="en-US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分子之间有引力</a:t>
            </a:r>
            <a:endParaRPr lang="zh-CN" altLang="en-US" sz="28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</a:t>
            </a:r>
            <a:r>
              <a:rPr lang="zh-CN" altLang="en-US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分子在不停地运动</a:t>
            </a:r>
            <a:endParaRPr lang="zh-CN" altLang="en-US" sz="28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D.</a:t>
            </a:r>
            <a:r>
              <a:rPr lang="zh-CN" altLang="en-US" sz="28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分子之间有斥力</a:t>
            </a:r>
            <a:endParaRPr lang="zh-CN" altLang="en-US" sz="28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8649048" y="2247127"/>
            <a:ext cx="4203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2800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 prLst="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1507490" y="1447800"/>
            <a:ext cx="8986520" cy="2733087"/>
          </a:xfrm>
          <a:prstGeom prst="roundRect">
            <a:avLst>
              <a:gd name="adj" fmla="val 3533"/>
            </a:avLst>
          </a:prstGeom>
          <a:noFill/>
          <a:ln w="60325">
            <a:noFill/>
          </a:ln>
          <a:effectLst>
            <a:softEdge rad="31750"/>
          </a:effectLst>
        </p:spPr>
        <p:txBody>
          <a:bodyPr wrap="square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如图所示，小明和小红两位同学分别握住处于原长的弹簧的两端，若将两位同学比作组成某些物质的分子，物质被压缩时，分子间表现为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</a:t>
            </a:r>
            <a:r>
              <a:rPr 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；物质被拉伸时，分子间表现为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_</a:t>
            </a:r>
            <a:r>
              <a:rPr 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endParaRPr lang="zh-CN" altLang="en-US" sz="280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图片 -214748261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20603" y="4181475"/>
            <a:ext cx="2550795" cy="20180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337935" y="290703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斥力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3926840" y="342900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引力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dvAuto="0"/>
      <p:bldP spid="6" grpId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3006725" y="730885"/>
            <a:ext cx="6178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3F999C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知识点二：</a:t>
            </a:r>
            <a:r>
              <a:rPr lang="zh-CN" sz="2800" b="1">
                <a:solidFill>
                  <a:srgbClr val="3F999C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固、液、气三态中的分子</a:t>
            </a:r>
            <a:endParaRPr lang="zh-CN" sz="2800" b="1">
              <a:solidFill>
                <a:srgbClr val="3F999C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矩形 19"/>
          <p:cNvSpPr/>
          <p:nvPr>
            <p:custDataLst>
              <p:tags r:id="rId2"/>
            </p:custDataLst>
          </p:nvPr>
        </p:nvSpPr>
        <p:spPr>
          <a:xfrm>
            <a:off x="1767205" y="1417955"/>
            <a:ext cx="865886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物质的状态常分为固态、液态、气态。在不同的物质状态中，其分子的状态也是不同的。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1255395" y="2801620"/>
            <a:ext cx="3133090" cy="2969260"/>
            <a:chOff x="11377" y="5182"/>
            <a:chExt cx="4934" cy="4676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1377" y="5182"/>
              <a:ext cx="4841" cy="3991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>
              <p:custDataLst>
                <p:tags r:id="rId6"/>
              </p:custDataLst>
            </p:nvPr>
          </p:nvSpPr>
          <p:spPr>
            <a:xfrm>
              <a:off x="11377" y="9133"/>
              <a:ext cx="493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固体的分子模型</a:t>
              </a:r>
              <a:endParaRPr lang="zh-CN" altLang="en-US" sz="24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4329430" y="2966720"/>
            <a:ext cx="2784475" cy="2804160"/>
            <a:chOff x="11256" y="4121"/>
            <a:chExt cx="4385" cy="4416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349" y="4121"/>
              <a:ext cx="4005" cy="3691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10"/>
              </p:custDataLst>
            </p:nvPr>
          </p:nvSpPr>
          <p:spPr>
            <a:xfrm>
              <a:off x="11256" y="7812"/>
              <a:ext cx="4385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液体的分子模型</a:t>
              </a:r>
              <a:endParaRPr lang="zh-CN" altLang="en-US" sz="24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11"/>
            </p:custDataLst>
          </p:nvPr>
        </p:nvGrpSpPr>
        <p:grpSpPr>
          <a:xfrm>
            <a:off x="7113905" y="3180080"/>
            <a:ext cx="3354070" cy="2585720"/>
            <a:chOff x="10828" y="4629"/>
            <a:chExt cx="5282" cy="4072"/>
          </a:xfrm>
        </p:grpSpPr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10828" y="7976"/>
              <a:ext cx="493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气体的分子模型</a:t>
              </a:r>
              <a:endParaRPr lang="zh-CN" altLang="en-US" sz="24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10828" y="4629"/>
              <a:ext cx="5282" cy="3347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 prLst="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charRg st="0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885815" y="2764155"/>
            <a:ext cx="4117975" cy="299783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388745" y="1091565"/>
            <a:ext cx="913384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固体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中，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分子间力的作用比较强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，因而，固体有一定的体积和形状，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不能流动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64665" y="3350260"/>
            <a:ext cx="3707130" cy="23983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 prLst="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 prLst="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423660" y="2858770"/>
            <a:ext cx="4474210" cy="3213735"/>
          </a:xfrm>
          <a:prstGeom prst="rect">
            <a:avLst/>
          </a:prstGeom>
        </p:spPr>
      </p:pic>
      <p:sp>
        <p:nvSpPr>
          <p:cNvPr id="22530" name="矩形 1"/>
          <p:cNvSpPr/>
          <p:nvPr>
            <p:custDataLst>
              <p:tags r:id="rId3"/>
            </p:custDataLst>
          </p:nvPr>
        </p:nvSpPr>
        <p:spPr>
          <a:xfrm>
            <a:off x="1415415" y="1024890"/>
            <a:ext cx="911034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（2）在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液体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分子间力的作用较弱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分子在一定限度内可以运动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。因而，液体没有确定的形状，但占有一定的体积，能够流动。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8450" y="3172460"/>
            <a:ext cx="4398010" cy="29000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 prLst="">
                                      <p:cBhvr>
                                        <p:cTn id="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 prLst="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矩形 1"/>
          <p:cNvSpPr/>
          <p:nvPr>
            <p:custDataLst>
              <p:tags r:id="rId1"/>
            </p:custDataLst>
          </p:nvPr>
        </p:nvSpPr>
        <p:spPr>
          <a:xfrm>
            <a:off x="988695" y="694055"/>
            <a:ext cx="1021461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）在气体中，分子间力的作用更弱了，因此，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气体分子能自由地沿各个方向运动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。因而，气体没有固定的形状，也没有确定的体积，能够流动。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88695" y="3061970"/>
            <a:ext cx="4800600" cy="3383280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953250" y="2138045"/>
            <a:ext cx="3502025" cy="2223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53250" y="4361180"/>
            <a:ext cx="3502025" cy="2263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 prLst="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 prLst="">
                                      <p:cBhvr>
                                        <p:cTn id="11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 prLst="">
                                      <p:cBhvr>
                                        <p:cTn id="1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228090" y="1355725"/>
            <a:ext cx="9438005" cy="5046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老师在引导学生理解固体、液体和气体的微观结构时，带领学生做游戏，用人群的状态类比物体的状态，如图所示甲、乙、丙三种情景分别对应的是（　　）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A．固态、液态、气态	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B．气态、固态、液态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C．固态、气态，液态	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D．液态、气态、固态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0" name="图片 99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025390" y="3689985"/>
            <a:ext cx="5640070" cy="1848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6563995" y="2792095"/>
            <a:ext cx="480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 prLst="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"/>
          <p:cNvSpPr txBox="1"/>
          <p:nvPr>
            <p:custDataLst>
              <p:tags r:id="rId1"/>
            </p:custDataLst>
          </p:nvPr>
        </p:nvSpPr>
        <p:spPr>
          <a:xfrm>
            <a:off x="1528445" y="2467610"/>
            <a:ext cx="101473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</a:rPr>
              <a:t>分子动理论的初步认识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3"/>
          <p:cNvSpPr txBox="1"/>
          <p:nvPr>
            <p:custDataLst>
              <p:tags r:id="rId2"/>
            </p:custDataLst>
          </p:nvPr>
        </p:nvSpPr>
        <p:spPr>
          <a:xfrm>
            <a:off x="2872740" y="4545965"/>
            <a:ext cx="207200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</a:rPr>
              <a:t>固液气三态中的分子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4822825" y="1771650"/>
            <a:ext cx="44602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物质是由大量分子组成的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文本框 8"/>
          <p:cNvSpPr txBox="1"/>
          <p:nvPr>
            <p:custDataLst>
              <p:tags r:id="rId4"/>
            </p:custDataLst>
          </p:nvPr>
        </p:nvSpPr>
        <p:spPr>
          <a:xfrm>
            <a:off x="4822563" y="3346778"/>
            <a:ext cx="4435778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分子间存在相互作用力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" name="AutoShape 14"/>
          <p:cNvSpPr/>
          <p:nvPr>
            <p:custDataLst>
              <p:tags r:id="rId5"/>
            </p:custDataLst>
          </p:nvPr>
        </p:nvSpPr>
        <p:spPr>
          <a:xfrm>
            <a:off x="2601831" y="2688825"/>
            <a:ext cx="215803" cy="2209880"/>
          </a:xfrm>
          <a:prstGeom prst="leftBrace">
            <a:avLst>
              <a:gd name="adj1" fmla="val 69880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875915" y="2269490"/>
            <a:ext cx="172339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</a:rPr>
              <a:t>认识分子动理论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" name="AutoShape 14"/>
          <p:cNvSpPr/>
          <p:nvPr>
            <p:custDataLst>
              <p:tags r:id="rId7"/>
            </p:custDataLst>
          </p:nvPr>
        </p:nvSpPr>
        <p:spPr>
          <a:xfrm>
            <a:off x="4463488" y="1950467"/>
            <a:ext cx="196405" cy="1622004"/>
          </a:xfrm>
          <a:prstGeom prst="leftBrace">
            <a:avLst>
              <a:gd name="adj1" fmla="val 69880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5"/>
          <p:cNvSpPr txBox="1"/>
          <p:nvPr>
            <p:custDataLst>
              <p:tags r:id="rId8"/>
            </p:custDataLst>
          </p:nvPr>
        </p:nvSpPr>
        <p:spPr>
          <a:xfrm>
            <a:off x="4822825" y="2821940"/>
            <a:ext cx="50774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分子在不停息地做无规则运动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" name="右箭头 10"/>
          <p:cNvSpPr/>
          <p:nvPr>
            <p:custDataLst>
              <p:tags r:id="rId9"/>
            </p:custDataLst>
          </p:nvPr>
        </p:nvSpPr>
        <p:spPr>
          <a:xfrm>
            <a:off x="4822675" y="4779824"/>
            <a:ext cx="458243" cy="288032"/>
          </a:xfrm>
          <a:prstGeom prst="rightArrow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8"/>
          <p:cNvSpPr txBox="1"/>
          <p:nvPr>
            <p:custDataLst>
              <p:tags r:id="rId10"/>
            </p:custDataLst>
          </p:nvPr>
        </p:nvSpPr>
        <p:spPr>
          <a:xfrm>
            <a:off x="5108575" y="4712970"/>
            <a:ext cx="59810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2800" smtClean="0">
                <a:latin typeface="Times New Roman" panose="02020603050405020304" pitchFamily="18" charset="0"/>
                <a:ea typeface="宋体" panose="02010600030101010101" pitchFamily="2" charset="-122"/>
              </a:rPr>
              <a:t>分子间距离决定了分子间作用力大小</a:t>
            </a:r>
            <a:endParaRPr lang="zh-CN" altLang="en-US" sz="2800" smtClean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" name="文本框 5"/>
          <p:cNvSpPr txBox="1"/>
          <p:nvPr>
            <p:custDataLst>
              <p:tags r:id="rId11"/>
            </p:custDataLst>
          </p:nvPr>
        </p:nvSpPr>
        <p:spPr>
          <a:xfrm>
            <a:off x="4822563" y="2296488"/>
            <a:ext cx="3888432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l"/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分子间是有间隙的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61185" y="1335405"/>
            <a:ext cx="846963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人类有嗅觉，能闻到各种气味。例如，在客厅能闻到厨房烹饪中的菜香；远处金灿灿的油菜花送来沁人肺腑的花香</a:t>
            </a: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这些气味是怎么传播的呢？</a:t>
            </a:r>
            <a:endParaRPr lang="zh-CN" altLang="en-US" sz="2800">
              <a:solidFill>
                <a:srgbClr val="000000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263390" y="3571875"/>
            <a:ext cx="3861435" cy="213296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751705" y="5716270"/>
            <a:ext cx="2752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闻得到的花香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3482975" y="554355"/>
            <a:ext cx="52266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3F999C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知识点一：</a:t>
            </a:r>
            <a:r>
              <a:rPr lang="zh-CN" sz="2800" b="1">
                <a:solidFill>
                  <a:srgbClr val="3F999C"/>
                </a:solidFill>
                <a:latin typeface="Times New Roman" panose="02020603050405020304" pitchFamily="18" charset="0"/>
                <a:ea typeface="微软雅黑" panose="020B0503020204020204" charset="-122"/>
                <a:cs typeface="微软雅黑" panose="020B0503020204020204" charset="-122"/>
              </a:rPr>
              <a:t>认识分子动理论</a:t>
            </a:r>
            <a:endParaRPr lang="zh-CN" sz="2800" b="1">
              <a:solidFill>
                <a:srgbClr val="3F999C"/>
              </a:solidFill>
              <a:latin typeface="Times New Roman" panose="02020603050405020304" pitchFamily="18" charset="0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069080" y="1308735"/>
            <a:ext cx="4053840" cy="521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活动</a:t>
            </a:r>
            <a:r>
              <a:rPr lang="en-US" altLang="zh-CN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：体会分子的运动</a:t>
            </a:r>
            <a:endParaRPr lang="zh-CN" altLang="en-US" sz="2800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614170" y="1985963"/>
            <a:ext cx="186880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5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进行实验：</a:t>
            </a:r>
            <a:endParaRPr lang="zh-CN" altLang="en-US" sz="2800" b="1"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614170" y="2667000"/>
            <a:ext cx="552450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  <a:buClrTx/>
              <a:buSzTx/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将香水瓶的盖子打开，很快就能在较远处闻到香味。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  <a:buClrTx/>
              <a:buSzTx/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(2)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在一杯清水中滴入一滴红墨水，不一会儿，整杯水就变成了红色。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5"/>
            </p:custDataLst>
          </p:nvPr>
        </p:nvGrpSpPr>
        <p:grpSpPr>
          <a:xfrm>
            <a:off x="7045960" y="1986280"/>
            <a:ext cx="4197350" cy="3502025"/>
            <a:chOff x="8992" y="4552"/>
            <a:chExt cx="6610" cy="5515"/>
          </a:xfrm>
        </p:grpSpPr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9783" y="9487"/>
              <a:ext cx="4173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闻香</a:t>
              </a:r>
              <a:r>
                <a:rPr lang="en-US" altLang="zh-CN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                 </a:t>
              </a:r>
              <a:r>
                <a: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变色</a:t>
              </a: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992" y="4552"/>
              <a:ext cx="2715" cy="493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368" y="5624"/>
              <a:ext cx="4235" cy="3863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4260850" y="5621020"/>
            <a:ext cx="3669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以上现象说明了什么？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397000" y="1258570"/>
            <a:ext cx="4742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实验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：探究气体分子的运动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7914" r="8392" b="1354"/>
          <a:stretch>
            <a:fillRect/>
          </a:stretch>
        </p:blipFill>
        <p:spPr>
          <a:xfrm>
            <a:off x="5523230" y="2103755"/>
            <a:ext cx="3001645" cy="3747135"/>
          </a:xfrm>
          <a:prstGeom prst="rect">
            <a:avLst/>
          </a:prstGeom>
        </p:spPr>
      </p:pic>
      <p:pic>
        <p:nvPicPr>
          <p:cNvPr id="2067" name="Picture 19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29" r="29556"/>
          <a:stretch>
            <a:fillRect/>
          </a:stretch>
        </p:blipFill>
        <p:spPr bwMode="auto">
          <a:xfrm>
            <a:off x="9893300" y="2068830"/>
            <a:ext cx="1332230" cy="364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右箭头 1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524875" y="3706495"/>
            <a:ext cx="1087755" cy="370205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923F"/>
          </a:solidFill>
          <a:ln w="9525" algn="ctr">
            <a:solidFill>
              <a:srgbClr val="228989"/>
            </a:solidFill>
            <a:round/>
          </a:ln>
        </p:spPr>
        <p:txBody>
          <a:bodyPr lIns="121917" tIns="60958" rIns="121917" bIns="60958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4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7" name="【教学实验】气体的扩散-平台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231265" y="2802890"/>
            <a:ext cx="4175125" cy="23488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5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397000" y="1258570"/>
            <a:ext cx="4742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实验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：探究液体分子的运动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2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60" y="2437130"/>
            <a:ext cx="4198620" cy="2647950"/>
          </a:xfrm>
          <a:prstGeom prst="rect">
            <a:avLst/>
          </a:prstGeom>
          <a:noFill/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2576195" y="5651500"/>
            <a:ext cx="776033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气体和液体的分子都会发生运动，那么固体呢？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" name="10.2 液体扩散实验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397000" y="2051685"/>
            <a:ext cx="4941570" cy="34182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642745" y="1017270"/>
            <a:ext cx="47421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实验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：探究固体分子的运动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10.2 固体扩散实验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391025" y="1637665"/>
            <a:ext cx="3165475" cy="2739390"/>
          </a:xfrm>
          <a:prstGeom prst="rect">
            <a:avLst/>
          </a:prstGeom>
        </p:spPr>
      </p:pic>
      <p:grpSp>
        <p:nvGrpSpPr>
          <p:cNvPr id="7" name="PA-组合 6"/>
          <p:cNvGrpSpPr/>
          <p:nvPr>
            <p:custDataLst>
              <p:tags r:id="rId6"/>
            </p:custDataLst>
          </p:nvPr>
        </p:nvGrpSpPr>
        <p:grpSpPr>
          <a:xfrm>
            <a:off x="1849120" y="4594860"/>
            <a:ext cx="7718425" cy="1733550"/>
            <a:chOff x="6819" y="4217"/>
            <a:chExt cx="12155" cy="2730"/>
          </a:xfrm>
        </p:grpSpPr>
        <p:pic>
          <p:nvPicPr>
            <p:cNvPr id="8" name="PA-图片 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rcRect b="29364"/>
            <a:stretch>
              <a:fillRect/>
            </a:stretch>
          </p:blipFill>
          <p:spPr>
            <a:xfrm>
              <a:off x="16607" y="4749"/>
              <a:ext cx="2367" cy="1948"/>
            </a:xfrm>
            <a:prstGeom prst="rect">
              <a:avLst/>
            </a:prstGeom>
          </p:spPr>
        </p:pic>
        <p:pic>
          <p:nvPicPr>
            <p:cNvPr id="10" name="PA-图片 9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6819" y="4217"/>
              <a:ext cx="2160" cy="2730"/>
            </a:xfrm>
            <a:prstGeom prst="rect">
              <a:avLst/>
            </a:prstGeom>
          </p:spPr>
        </p:pic>
        <p:pic>
          <p:nvPicPr>
            <p:cNvPr id="3" name="PA-图片 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2215" y="4641"/>
              <a:ext cx="2198" cy="1882"/>
            </a:xfrm>
            <a:prstGeom prst="rect">
              <a:avLst/>
            </a:prstGeom>
          </p:spPr>
        </p:pic>
        <p:sp>
          <p:nvSpPr>
            <p:cNvPr id="5" name="PA-右箭头 2"/>
            <p:cNvSpPr/>
            <p:nvPr>
              <p:custDataLst>
                <p:tags r:id="rId13"/>
              </p:custDataLst>
            </p:nvPr>
          </p:nvSpPr>
          <p:spPr>
            <a:xfrm>
              <a:off x="9123" y="5571"/>
              <a:ext cx="2988" cy="7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PA-右箭头 17"/>
            <p:cNvSpPr/>
            <p:nvPr>
              <p:custDataLst>
                <p:tags r:id="rId14"/>
              </p:custDataLst>
            </p:nvPr>
          </p:nvSpPr>
          <p:spPr>
            <a:xfrm>
              <a:off x="14651" y="5571"/>
              <a:ext cx="1856" cy="7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PA-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9014" y="4749"/>
              <a:ext cx="3088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 noProof="0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紧压在一起</a:t>
              </a:r>
              <a:endPara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20" name="PA-文本框 19"/>
            <p:cNvSpPr txBox="1"/>
            <p:nvPr>
              <p:custDataLst>
                <p:tags r:id="rId16"/>
              </p:custDataLst>
            </p:nvPr>
          </p:nvSpPr>
          <p:spPr>
            <a:xfrm>
              <a:off x="14526" y="4641"/>
              <a:ext cx="1968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 noProof="0"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五年后</a:t>
              </a:r>
              <a:endPara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12166600" y="11887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 mute="1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532890" y="2150110"/>
            <a:ext cx="93878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不同的物质互相接触时，都会发生彼此进入对方的现象。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物理学上把它叫做</a:t>
            </a:r>
            <a:r>
              <a:rPr lang="zh-CN" altLang="en-US" sz="2800">
                <a:solidFill>
                  <a:srgbClr val="FF0000"/>
                </a:solidFill>
                <a:latin typeface="黑体" panose="02010600030101010101" charset="-122"/>
                <a:ea typeface="黑体" panose="02010600030101010101" charset="-122"/>
                <a:cs typeface="Times New Roman" panose="02020603050405020304" pitchFamily="18" charset="0"/>
              </a:rPr>
              <a:t>扩散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532890" y="3533775"/>
            <a:ext cx="912622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无论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气体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液体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或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固体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，都会发生扩散，且没有固定的规则。这些都可以作为</a:t>
            </a:r>
            <a:r>
              <a:rPr lang="zh-CN" altLang="en-US" sz="2800">
                <a:solidFill>
                  <a:srgbClr val="FF0000"/>
                </a:solidFill>
                <a:latin typeface="黑体" panose="02010600030101010101" charset="-122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分子做无规则的运动的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有力证据。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62" name="组合 161"/>
          <p:cNvGrpSpPr/>
          <p:nvPr>
            <p:custDataLst>
              <p:tags r:id="rId3"/>
            </p:custDataLst>
          </p:nvPr>
        </p:nvGrpSpPr>
        <p:grpSpPr>
          <a:xfrm>
            <a:off x="1532890" y="1405890"/>
            <a:ext cx="1540510" cy="683895"/>
            <a:chOff x="4053" y="7726"/>
            <a:chExt cx="2426" cy="1077"/>
          </a:xfrm>
        </p:grpSpPr>
        <p:sp>
          <p:nvSpPr>
            <p:cNvPr id="163" name="文本框 162"/>
            <p:cNvSpPr txBox="1"/>
            <p:nvPr>
              <p:custDataLst>
                <p:tags r:id="rId4"/>
              </p:custDataLst>
            </p:nvPr>
          </p:nvSpPr>
          <p:spPr>
            <a:xfrm>
              <a:off x="4976" y="7981"/>
              <a:ext cx="150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chemeClr val="accent2"/>
                  </a:solidFill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归纳</a:t>
              </a:r>
              <a:endParaRPr lang="zh-CN" altLang="en-US" sz="2800" b="1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64" name="图片 16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4053" y="7726"/>
              <a:ext cx="1043" cy="1043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629535" y="971550"/>
            <a:ext cx="693356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你还能说出生活中其他的扩散现象吗？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6" name="PA-组合 5"/>
          <p:cNvGrpSpPr/>
          <p:nvPr>
            <p:custDataLst>
              <p:tags r:id="rId2"/>
            </p:custDataLst>
          </p:nvPr>
        </p:nvGrpSpPr>
        <p:grpSpPr>
          <a:xfrm>
            <a:off x="538480" y="2270125"/>
            <a:ext cx="4167505" cy="3801745"/>
            <a:chOff x="848" y="3575"/>
            <a:chExt cx="6563" cy="5987"/>
          </a:xfrm>
        </p:grpSpPr>
        <p:sp>
          <p:nvSpPr>
            <p:cNvPr id="5" name="PA-文本框 4"/>
            <p:cNvSpPr txBox="1"/>
            <p:nvPr>
              <p:custDataLst>
                <p:tags r:id="rId3"/>
              </p:custDataLst>
            </p:nvPr>
          </p:nvSpPr>
          <p:spPr>
            <a:xfrm>
              <a:off x="848" y="7926"/>
              <a:ext cx="6563" cy="1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sym typeface="+mn-ea"/>
                </a:rPr>
                <a:t>长时间堆放煤的墙角会变黑，用笤帚扫都扫不干净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endParaRPr>
            </a:p>
          </p:txBody>
        </p:sp>
        <p:pic>
          <p:nvPicPr>
            <p:cNvPr id="3" name="PA-图片 2"/>
            <p:cNvPicPr/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313" y="3575"/>
              <a:ext cx="5612" cy="4351"/>
            </a:xfrm>
            <a:prstGeom prst="rect">
              <a:avLst/>
            </a:prstGeom>
            <a:ln w="63500" cap="flat" cmpd="sng" algn="ctr">
              <a:solidFill>
                <a:srgbClr val="FFFFFF">
                  <a:alpha val="149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grpSp>
        <p:nvGrpSpPr>
          <p:cNvPr id="16" name="组合 15"/>
          <p:cNvGrpSpPr/>
          <p:nvPr>
            <p:custDataLst>
              <p:tags r:id="rId6"/>
            </p:custDataLst>
          </p:nvPr>
        </p:nvGrpSpPr>
        <p:grpSpPr>
          <a:xfrm>
            <a:off x="7456542" y="2638788"/>
            <a:ext cx="3800475" cy="3100212"/>
            <a:chOff x="3837" y="1641"/>
            <a:chExt cx="6359" cy="5547"/>
          </a:xfrm>
        </p:grpSpPr>
        <p:pic>
          <p:nvPicPr>
            <p:cNvPr id="10" name="图片 9" descr="一氧化碳中毒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clrChange>
                <a:clrFrom>
                  <a:srgbClr val="FFFEFB">
                    <a:alpha val="100000"/>
                  </a:srgbClr>
                </a:clrFrom>
                <a:clrTo>
                  <a:srgbClr val="FFFEFB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837" y="1641"/>
              <a:ext cx="6359" cy="4283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9"/>
              </p:custDataLst>
            </p:nvPr>
          </p:nvSpPr>
          <p:spPr>
            <a:xfrm>
              <a:off x="5681" y="6202"/>
              <a:ext cx="2672" cy="986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60958" tIns="60958" rIns="60958" bIns="60958" numCol="1" spcCol="38100" rtlCol="0" anchor="t" forceAA="0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280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 panose="020B0604020202020204"/>
                  <a:sym typeface="Arial" panose="020B0604020202020204"/>
                </a:rPr>
                <a:t>煤气中毒</a:t>
              </a:r>
              <a:endParaRPr kumimoji="0" lang="zh-CN" altLang="en-US" sz="28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10"/>
            </p:custDataLst>
          </p:nvPr>
        </p:nvGrpSpPr>
        <p:grpSpPr>
          <a:xfrm>
            <a:off x="5342255" y="2199640"/>
            <a:ext cx="1923415" cy="3539490"/>
            <a:chOff x="8413" y="3464"/>
            <a:chExt cx="3029" cy="5574"/>
          </a:xfrm>
        </p:grpSpPr>
        <p:sp>
          <p:nvSpPr>
            <p:cNvPr id="12" name="PA-文本框 11"/>
            <p:cNvSpPr txBox="1"/>
            <p:nvPr>
              <p:custDataLst>
                <p:tags r:id="rId11"/>
              </p:custDataLst>
            </p:nvPr>
          </p:nvSpPr>
          <p:spPr>
            <a:xfrm>
              <a:off x="8413" y="8170"/>
              <a:ext cx="3028" cy="86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60958" tIns="60958" rIns="60958" bIns="60958" numCol="1" spcCol="38100" rtlCol="0" anchor="t" forceAA="0">
              <a:spAutoFit/>
            </a:bodyPr>
            <a:lstStyle/>
            <a:p>
              <a:pPr marL="0" marR="0" indent="0" algn="ctr" defTabSz="914400" rtl="0" fontAlgn="auto" latinLnBrk="1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280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Arial" panose="020B0604020202020204"/>
                  <a:sym typeface="Arial" panose="020B0604020202020204"/>
                </a:rPr>
                <a:t>醋的挥发</a:t>
              </a:r>
              <a:endParaRPr kumimoji="0" lang="zh-CN" altLang="en-US" sz="28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Arial" panose="020B0604020202020204"/>
                <a:sym typeface="Arial" panose="020B0604020202020204"/>
              </a:endParaRPr>
            </a:p>
          </p:txBody>
        </p:sp>
        <p:pic>
          <p:nvPicPr>
            <p:cNvPr id="100" name="图片 99"/>
            <p:cNvPicPr/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8413" y="3464"/>
              <a:ext cx="3029" cy="446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3694"/>
</p:tagLst>
</file>

<file path=ppt/tags/tag10.xml><?xml version="1.0" encoding="utf-8"?>
<p:tagLst xmlns:p="http://schemas.openxmlformats.org/presentationml/2006/main">
  <p:tag name="AS_UNIQUEID" val="3704"/>
  <p:tag name="KSO_WM_DIAGRAM_VIRTUALLY_FRAME" val="{&quot;height&quot;:617.5499877929688,&quot;left&quot;:81.7,&quot;top&quot;:36,&quot;width&quot;:771.3}"/>
</p:tagLst>
</file>

<file path=ppt/tags/tag100.xml><?xml version="1.0" encoding="utf-8"?>
<p:tagLst xmlns:p="http://schemas.openxmlformats.org/presentationml/2006/main">
  <p:tag name="AS_UNIQUEID" val="3806"/>
  <p:tag name="KSO_WM_BEAUTIFY_FLAG" val=""/>
</p:tagLst>
</file>

<file path=ppt/tags/tag101.xml><?xml version="1.0" encoding="utf-8"?>
<p:tagLst xmlns:p="http://schemas.openxmlformats.org/presentationml/2006/main">
  <p:tag name="AS_UNIQUEID" val="3807"/>
  <p:tag name="KSO_WM_BEAUTIFY_FLAG" val=""/>
</p:tagLst>
</file>

<file path=ppt/tags/tag102.xml><?xml version="1.0" encoding="utf-8"?>
<p:tagLst xmlns:p="http://schemas.openxmlformats.org/presentationml/2006/main">
  <p:tag name="AS_UNIQUEID" val="3808"/>
  <p:tag name="KSO_WM_BEAUTIFY_FLAG" val=""/>
</p:tagLst>
</file>

<file path=ppt/tags/tag103.xml><?xml version="1.0" encoding="utf-8"?>
<p:tagLst xmlns:p="http://schemas.openxmlformats.org/presentationml/2006/main">
  <p:tag name="AS_UNIQUEID" val="3809"/>
  <p:tag name="KSO_WM_BEAUTIFY_FLAG" val=""/>
</p:tagLst>
</file>

<file path=ppt/tags/tag104.xml><?xml version="1.0" encoding="utf-8"?>
<p:tagLst xmlns:p="http://schemas.openxmlformats.org/presentationml/2006/main">
  <p:tag name="AS_UNIQUEID" val="3810"/>
  <p:tag name="KSO_WM_BEAUTIFY_FLAG" val=""/>
</p:tagLst>
</file>

<file path=ppt/tags/tag105.xml><?xml version="1.0" encoding="utf-8"?>
<p:tagLst xmlns:p="http://schemas.openxmlformats.org/presentationml/2006/main">
  <p:tag name="AS_UNIQUEID" val="3811"/>
  <p:tag name="KSO_WM_BEAUTIFY_FLAG" val=""/>
</p:tagLst>
</file>

<file path=ppt/tags/tag106.xml><?xml version="1.0" encoding="utf-8"?>
<p:tagLst xmlns:p="http://schemas.openxmlformats.org/presentationml/2006/main">
  <p:tag name="AS_UNIQUEID" val="3813"/>
</p:tagLst>
</file>

<file path=ppt/tags/tag107.xml><?xml version="1.0" encoding="utf-8"?>
<p:tagLst xmlns:p="http://schemas.openxmlformats.org/presentationml/2006/main">
  <p:tag name="AS_UNIQUEID" val="3814"/>
</p:tagLst>
</file>

<file path=ppt/tags/tag108.xml><?xml version="1.0" encoding="utf-8"?>
<p:tagLst xmlns:p="http://schemas.openxmlformats.org/presentationml/2006/main">
  <p:tag name="AS_UNIQUEID" val="3815"/>
</p:tagLst>
</file>

<file path=ppt/tags/tag109.xml><?xml version="1.0" encoding="utf-8"?>
<p:tagLst xmlns:p="http://schemas.openxmlformats.org/presentationml/2006/main">
  <p:tag name="AS_UNIQUEID" val="3816"/>
</p:tagLst>
</file>

<file path=ppt/tags/tag11.xml><?xml version="1.0" encoding="utf-8"?>
<p:tagLst xmlns:p="http://schemas.openxmlformats.org/presentationml/2006/main">
  <p:tag name="AS_UNIQUEID" val="3705"/>
  <p:tag name="KSO_WM_BEAUTIFY_FLAG" val=""/>
</p:tagLst>
</file>

<file path=ppt/tags/tag110.xml><?xml version="1.0" encoding="utf-8"?>
<p:tagLst xmlns:p="http://schemas.openxmlformats.org/presentationml/2006/main">
  <p:tag name="AS_UNIQUEID" val="3817"/>
</p:tagLst>
</file>

<file path=ppt/tags/tag111.xml><?xml version="1.0" encoding="utf-8"?>
<p:tagLst xmlns:p="http://schemas.openxmlformats.org/presentationml/2006/main">
  <p:tag name="AS_UNIQUEID" val="3818"/>
</p:tagLst>
</file>

<file path=ppt/tags/tag112.xml><?xml version="1.0" encoding="utf-8"?>
<p:tagLst xmlns:p="http://schemas.openxmlformats.org/presentationml/2006/main">
  <p:tag name="AS_UNIQUEID" val="3819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232*1500*460*460"/>
  <p:tag name="KSO_WM_UNIT_MEDIACOVER_RGB" val="D2D2D2"/>
  <p:tag name="KSO_WM_UNIT_MEDIACOVER_STYLEID" val="1"/>
  <p:tag name="KSO_WM_UNIT_MEDIACOVER_TEXTSTATE" val="0"/>
  <p:tag name="KSO_WM_UNIT_MEDIACOVER_TRANSPARENCY" val="0.2"/>
</p:tagLst>
</file>

<file path=ppt/tags/tag113.xml><?xml version="1.0" encoding="utf-8"?>
<p:tagLst xmlns:p="http://schemas.openxmlformats.org/presentationml/2006/main">
  <p:tag name="AS_UNIQUEID" val="3820"/>
</p:tagLst>
</file>

<file path=ppt/tags/tag114.xml><?xml version="1.0" encoding="utf-8"?>
<p:tagLst xmlns:p="http://schemas.openxmlformats.org/presentationml/2006/main">
  <p:tag name="AS_UNIQUEID" val="3822"/>
</p:tagLst>
</file>

<file path=ppt/tags/tag115.xml><?xml version="1.0" encoding="utf-8"?>
<p:tagLst xmlns:p="http://schemas.openxmlformats.org/presentationml/2006/main">
  <p:tag name="AS_UNIQUEID" val="3823"/>
</p:tagLst>
</file>

<file path=ppt/tags/tag116.xml><?xml version="1.0" encoding="utf-8"?>
<p:tagLst xmlns:p="http://schemas.openxmlformats.org/presentationml/2006/main">
  <p:tag name="AS_UNIQUEID" val="3824"/>
</p:tagLst>
</file>

<file path=ppt/tags/tag117.xml><?xml version="1.0" encoding="utf-8"?>
<p:tagLst xmlns:p="http://schemas.openxmlformats.org/presentationml/2006/main">
  <p:tag name="AS_UNIQUEID" val="3825"/>
</p:tagLst>
</file>

<file path=ppt/tags/tag118.xml><?xml version="1.0" encoding="utf-8"?>
<p:tagLst xmlns:p="http://schemas.openxmlformats.org/presentationml/2006/main">
  <p:tag name="AS_UNIQUEID" val="3826"/>
  <p:tag name="KSO_WM_BEAUTIFY_FLAG" val=""/>
</p:tagLst>
</file>

<file path=ppt/tags/tag119.xml><?xml version="1.0" encoding="utf-8"?>
<p:tagLst xmlns:p="http://schemas.openxmlformats.org/presentationml/2006/main">
  <p:tag name="AS_UNIQUEID" val="3827"/>
</p:tagLst>
</file>

<file path=ppt/tags/tag12.xml><?xml version="1.0" encoding="utf-8"?>
<p:tagLst xmlns:p="http://schemas.openxmlformats.org/presentationml/2006/main">
  <p:tag name="AS_UNIQUEID" val="3706"/>
</p:tagLst>
</file>

<file path=ppt/tags/tag120.xml><?xml version="1.0" encoding="utf-8"?>
<p:tagLst xmlns:p="http://schemas.openxmlformats.org/presentationml/2006/main">
  <p:tag name="AS_UNIQUEID" val="3829"/>
  <p:tag name="KSO_WM_UNIT_MEDIACOVER_BTN_POS" val="c"/>
  <p:tag name="KSO_WM_UNIT_MEDIACOVER_BTN_STATE" val="1"/>
  <p:tag name="KSO_WM_UNIT_MEDIACOVER_BTN_STYLE" val="ee0bc779c1f3d7f3e90c96344320e69a"/>
  <p:tag name="KSO_WM_UNIT_MEDIACOVER_BTNRECT" val="3575*1910*460*46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1.xml><?xml version="1.0" encoding="utf-8"?>
<p:tagLst xmlns:p="http://schemas.openxmlformats.org/presentationml/2006/main">
  <p:tag name="AS_UNIQUEID" val="3830"/>
</p:tagLst>
</file>

<file path=ppt/tags/tag122.xml><?xml version="1.0" encoding="utf-8"?>
<p:tagLst xmlns:p="http://schemas.openxmlformats.org/presentationml/2006/main">
  <p:tag name="AS_UNIQUEID" val="3831"/>
</p:tagLst>
</file>

<file path=ppt/tags/tag123.xml><?xml version="1.0" encoding="utf-8"?>
<p:tagLst xmlns:p="http://schemas.openxmlformats.org/presentationml/2006/main">
  <p:tag name="AS_UNIQUEID" val="3832"/>
</p:tagLst>
</file>

<file path=ppt/tags/tag124.xml><?xml version="1.0" encoding="utf-8"?>
<p:tagLst xmlns:p="http://schemas.openxmlformats.org/presentationml/2006/main">
  <p:tag name="AS_UNIQUEID" val="3833"/>
</p:tagLst>
</file>

<file path=ppt/tags/tag125.xml><?xml version="1.0" encoding="utf-8"?>
<p:tagLst xmlns:p="http://schemas.openxmlformats.org/presentationml/2006/main">
  <p:tag name="AS_UNIQUEID" val="3834"/>
</p:tagLst>
</file>

<file path=ppt/tags/tag126.xml><?xml version="1.0" encoding="utf-8"?>
<p:tagLst xmlns:p="http://schemas.openxmlformats.org/presentationml/2006/main">
  <p:tag name="AS_UNIQUEID" val="3835"/>
</p:tagLst>
</file>

<file path=ppt/tags/tag127.xml><?xml version="1.0" encoding="utf-8"?>
<p:tagLst xmlns:p="http://schemas.openxmlformats.org/presentationml/2006/main">
  <p:tag name="AS_UNIQUEID" val="3836"/>
</p:tagLst>
</file>

<file path=ppt/tags/tag128.xml><?xml version="1.0" encoding="utf-8"?>
<p:tagLst xmlns:p="http://schemas.openxmlformats.org/presentationml/2006/main">
  <p:tag name="AS_UNIQUEID" val="3837"/>
  <p:tag name="KSO_WM_DIAGRAM_VIRTUALLY_FRAME" val="{&quot;height&quot;:617.5499877929688,&quot;left&quot;:81.7,&quot;top&quot;:36,&quot;width&quot;:771.3}"/>
</p:tagLst>
</file>

<file path=ppt/tags/tag129.xml><?xml version="1.0" encoding="utf-8"?>
<p:tagLst xmlns:p="http://schemas.openxmlformats.org/presentationml/2006/main">
  <p:tag name="AS_UNIQUEID" val="3838"/>
  <p:tag name="KSO_WM_DIAGRAM_VIRTUALLY_FRAME" val="{&quot;height&quot;:617.5499877929688,&quot;left&quot;:81.7,&quot;top&quot;:36,&quot;width&quot;:771.3}"/>
</p:tagLst>
</file>

<file path=ppt/tags/tag13.xml><?xml version="1.0" encoding="utf-8"?>
<p:tagLst xmlns:p="http://schemas.openxmlformats.org/presentationml/2006/main">
  <p:tag name="AS_UNIQUEID" val="3708"/>
</p:tagLst>
</file>

<file path=ppt/tags/tag130.xml><?xml version="1.0" encoding="utf-8"?>
<p:tagLst xmlns:p="http://schemas.openxmlformats.org/presentationml/2006/main">
  <p:tag name="AS_UNIQUEID" val="3840"/>
</p:tagLst>
</file>

<file path=ppt/tags/tag131.xml><?xml version="1.0" encoding="utf-8"?>
<p:tagLst xmlns:p="http://schemas.openxmlformats.org/presentationml/2006/main">
  <p:tag name="AS_UNIQUEID" val="3841"/>
  <p:tag name="KSO_WM_BEAUTIFY_FLAG" val=""/>
</p:tagLst>
</file>

<file path=ppt/tags/tag132.xml><?xml version="1.0" encoding="utf-8"?>
<p:tagLst xmlns:p="http://schemas.openxmlformats.org/presentationml/2006/main">
  <p:tag name="AS_UNIQUEID" val="3842"/>
</p:tagLst>
</file>

<file path=ppt/tags/tag133.xml><?xml version="1.0" encoding="utf-8"?>
<p:tagLst xmlns:p="http://schemas.openxmlformats.org/presentationml/2006/main">
  <p:tag name="AS_UNIQUEID" val="3843"/>
</p:tagLst>
</file>

<file path=ppt/tags/tag134.xml><?xml version="1.0" encoding="utf-8"?>
<p:tagLst xmlns:p="http://schemas.openxmlformats.org/presentationml/2006/main">
  <p:tag name="AS_UNIQUEID" val="3845"/>
</p:tagLst>
</file>

<file path=ppt/tags/tag135.xml><?xml version="1.0" encoding="utf-8"?>
<p:tagLst xmlns:p="http://schemas.openxmlformats.org/presentationml/2006/main">
  <p:tag name="AS_UNIQUEID" val="3846"/>
</p:tagLst>
</file>

<file path=ppt/tags/tag136.xml><?xml version="1.0" encoding="utf-8"?>
<p:tagLst xmlns:p="http://schemas.openxmlformats.org/presentationml/2006/main">
  <p:tag name="AS_UNIQUEID" val="3847"/>
</p:tagLst>
</file>

<file path=ppt/tags/tag137.xml><?xml version="1.0" encoding="utf-8"?>
<p:tagLst xmlns:p="http://schemas.openxmlformats.org/presentationml/2006/main">
  <p:tag name="AS_UNIQUEID" val="3848"/>
</p:tagLst>
</file>

<file path=ppt/tags/tag138.xml><?xml version="1.0" encoding="utf-8"?>
<p:tagLst xmlns:p="http://schemas.openxmlformats.org/presentationml/2006/main">
  <p:tag name="AS_UNIQUEID" val="3850"/>
</p:tagLst>
</file>

<file path=ppt/tags/tag139.xml><?xml version="1.0" encoding="utf-8"?>
<p:tagLst xmlns:p="http://schemas.openxmlformats.org/presentationml/2006/main">
  <p:tag name="AS_UNIQUEID" val="3851"/>
</p:tagLst>
</file>

<file path=ppt/tags/tag14.xml><?xml version="1.0" encoding="utf-8"?>
<p:tagLst xmlns:p="http://schemas.openxmlformats.org/presentationml/2006/main">
  <p:tag name="AS_UNIQUEID" val="3709"/>
  <p:tag name="KSO_WM_DIAGRAM_VIRTUALLY_FRAME" val="{&quot;height&quot;:617.5499877929688,&quot;left&quot;:81.7,&quot;top&quot;:36,&quot;width&quot;:771.3}"/>
</p:tagLst>
</file>

<file path=ppt/tags/tag140.xml><?xml version="1.0" encoding="utf-8"?>
<p:tagLst xmlns:p="http://schemas.openxmlformats.org/presentationml/2006/main">
  <p:tag name="AS_UNIQUEID" val="3853"/>
  <p:tag name="KSO_WM_BEAUTIFY_FLAG" val=""/>
</p:tagLst>
</file>

<file path=ppt/tags/tag141.xml><?xml version="1.0" encoding="utf-8"?>
<p:tagLst xmlns:p="http://schemas.openxmlformats.org/presentationml/2006/main">
  <p:tag name="AS_UNIQUEID" val="3854"/>
  <p:tag name="KSO_WM_BEAUTIFY_FLAG" val=""/>
</p:tagLst>
</file>

<file path=ppt/tags/tag142.xml><?xml version="1.0" encoding="utf-8"?>
<p:tagLst xmlns:p="http://schemas.openxmlformats.org/presentationml/2006/main">
  <p:tag name="AS_UNIQUEID" val="3855"/>
  <p:tag name="KSO_WM_BEAUTIFY_FLAG" val=""/>
</p:tagLst>
</file>

<file path=ppt/tags/tag143.xml><?xml version="1.0" encoding="utf-8"?>
<p:tagLst xmlns:p="http://schemas.openxmlformats.org/presentationml/2006/main">
  <p:tag name="AS_UNIQUEID" val="3856"/>
  <p:tag name="KSO_WM_BEAUTIFY_FLAG" val=""/>
</p:tagLst>
</file>

<file path=ppt/tags/tag144.xml><?xml version="1.0" encoding="utf-8"?>
<p:tagLst xmlns:p="http://schemas.openxmlformats.org/presentationml/2006/main">
  <p:tag name="AS_UNIQUEID" val="3858"/>
</p:tagLst>
</file>

<file path=ppt/tags/tag145.xml><?xml version="1.0" encoding="utf-8"?>
<p:tagLst xmlns:p="http://schemas.openxmlformats.org/presentationml/2006/main">
  <p:tag name="AS_UNIQUEID" val="3859"/>
</p:tagLst>
</file>

<file path=ppt/tags/tag146.xml><?xml version="1.0" encoding="utf-8"?>
<p:tagLst xmlns:p="http://schemas.openxmlformats.org/presentationml/2006/main">
  <p:tag name="AS_UNIQUEID" val="3860"/>
</p:tagLst>
</file>

<file path=ppt/tags/tag147.xml><?xml version="1.0" encoding="utf-8"?>
<p:tagLst xmlns:p="http://schemas.openxmlformats.org/presentationml/2006/main">
  <p:tag name="AS_UNIQUEID" val="3861"/>
</p:tagLst>
</file>

<file path=ppt/tags/tag148.xml><?xml version="1.0" encoding="utf-8"?>
<p:tagLst xmlns:p="http://schemas.openxmlformats.org/presentationml/2006/main">
  <p:tag name="AS_UNIQUEID" val="3862"/>
</p:tagLst>
</file>

<file path=ppt/tags/tag149.xml><?xml version="1.0" encoding="utf-8"?>
<p:tagLst xmlns:p="http://schemas.openxmlformats.org/presentationml/2006/main">
  <p:tag name="AS_UNIQUEID" val="3863"/>
</p:tagLst>
</file>

<file path=ppt/tags/tag15.xml><?xml version="1.0" encoding="utf-8"?>
<p:tagLst xmlns:p="http://schemas.openxmlformats.org/presentationml/2006/main">
  <p:tag name="AS_UNIQUEID" val="3710"/>
  <p:tag name="KSO_WM_BEAUTIFY_FLAG" val=""/>
</p:tagLst>
</file>

<file path=ppt/tags/tag150.xml><?xml version="1.0" encoding="utf-8"?>
<p:tagLst xmlns:p="http://schemas.openxmlformats.org/presentationml/2006/main">
  <p:tag name="AS_UNIQUEID" val="3864"/>
</p:tagLst>
</file>

<file path=ppt/tags/tag151.xml><?xml version="1.0" encoding="utf-8"?>
<p:tagLst xmlns:p="http://schemas.openxmlformats.org/presentationml/2006/main">
  <p:tag name="AS_UNIQUEID" val="3865"/>
</p:tagLst>
</file>

<file path=ppt/tags/tag152.xml><?xml version="1.0" encoding="utf-8"?>
<p:tagLst xmlns:p="http://schemas.openxmlformats.org/presentationml/2006/main">
  <p:tag name="AS_UNIQUEID" val="3866"/>
</p:tagLst>
</file>

<file path=ppt/tags/tag153.xml><?xml version="1.0" encoding="utf-8"?>
<p:tagLst xmlns:p="http://schemas.openxmlformats.org/presentationml/2006/main">
  <p:tag name="AS_UNIQUEID" val="3867"/>
</p:tagLst>
</file>

<file path=ppt/tags/tag154.xml><?xml version="1.0" encoding="utf-8"?>
<p:tagLst xmlns:p="http://schemas.openxmlformats.org/presentationml/2006/main">
  <p:tag name="AS_UNIQUEID" val="3868"/>
</p:tagLst>
</file>

<file path=ppt/tags/tag155.xml><?xml version="1.0" encoding="utf-8"?>
<p:tagLst xmlns:p="http://schemas.openxmlformats.org/presentationml/2006/main">
  <p:tag name="AS_UNIQUEID" val="3870"/>
</p:tagLst>
</file>

<file path=ppt/tags/tag156.xml><?xml version="1.0" encoding="utf-8"?>
<p:tagLst xmlns:p="http://schemas.openxmlformats.org/presentationml/2006/main">
  <p:tag name="AS_UNIQUEID" val="3871"/>
</p:tagLst>
</file>

<file path=ppt/tags/tag157.xml><?xml version="1.0" encoding="utf-8"?>
<p:tagLst xmlns:p="http://schemas.openxmlformats.org/presentationml/2006/main">
  <p:tag name="AS_UNIQUEID" val="3872"/>
</p:tagLst>
</file>

<file path=ppt/tags/tag158.xml><?xml version="1.0" encoding="utf-8"?>
<p:tagLst xmlns:p="http://schemas.openxmlformats.org/presentationml/2006/main">
  <p:tag name="AS_UNIQUEID" val="3874"/>
</p:tagLst>
</file>

<file path=ppt/tags/tag159.xml><?xml version="1.0" encoding="utf-8"?>
<p:tagLst xmlns:p="http://schemas.openxmlformats.org/presentationml/2006/main">
  <p:tag name="AS_UNIQUEID" val="3875"/>
</p:tagLst>
</file>

<file path=ppt/tags/tag16.xml><?xml version="1.0" encoding="utf-8"?>
<p:tagLst xmlns:p="http://schemas.openxmlformats.org/presentationml/2006/main">
  <p:tag name="AS_UNIQUEID" val="3711"/>
</p:tagLst>
</file>

<file path=ppt/tags/tag160.xml><?xml version="1.0" encoding="utf-8"?>
<p:tagLst xmlns:p="http://schemas.openxmlformats.org/presentationml/2006/main">
  <p:tag name="AS_UNIQUEID" val="3876"/>
</p:tagLst>
</file>

<file path=ppt/tags/tag161.xml><?xml version="1.0" encoding="utf-8"?>
<p:tagLst xmlns:p="http://schemas.openxmlformats.org/presentationml/2006/main">
  <p:tag name="AS_UNIQUEID" val="3878"/>
</p:tagLst>
</file>

<file path=ppt/tags/tag162.xml><?xml version="1.0" encoding="utf-8"?>
<p:tagLst xmlns:p="http://schemas.openxmlformats.org/presentationml/2006/main">
  <p:tag name="AS_UNIQUEID" val="3879"/>
</p:tagLst>
</file>

<file path=ppt/tags/tag163.xml><?xml version="1.0" encoding="utf-8"?>
<p:tagLst xmlns:p="http://schemas.openxmlformats.org/presentationml/2006/main">
  <p:tag name="AS_UNIQUEID" val="3880"/>
</p:tagLst>
</file>

<file path=ppt/tags/tag164.xml><?xml version="1.0" encoding="utf-8"?>
<p:tagLst xmlns:p="http://schemas.openxmlformats.org/presentationml/2006/main">
  <p:tag name="AS_UNIQUEID" val="3881"/>
</p:tagLst>
</file>

<file path=ppt/tags/tag165.xml><?xml version="1.0" encoding="utf-8"?>
<p:tagLst xmlns:p="http://schemas.openxmlformats.org/presentationml/2006/main">
  <p:tag name="AS_UNIQUEID" val="3883"/>
  <p:tag name="KSO_WM_BEAUTIFY_FLAG" val=""/>
</p:tagLst>
</file>

<file path=ppt/tags/tag166.xml><?xml version="1.0" encoding="utf-8"?>
<p:tagLst xmlns:p="http://schemas.openxmlformats.org/presentationml/2006/main">
  <p:tag name="AS_UNIQUEID" val="3884"/>
  <p:tag name="KSO_WM_BEAUTIFY_FLAG" val=""/>
</p:tagLst>
</file>

<file path=ppt/tags/tag167.xml><?xml version="1.0" encoding="utf-8"?>
<p:tagLst xmlns:p="http://schemas.openxmlformats.org/presentationml/2006/main">
  <p:tag name="AS_UNIQUEID" val="3885"/>
</p:tagLst>
</file>

<file path=ppt/tags/tag168.xml><?xml version="1.0" encoding="utf-8"?>
<p:tagLst xmlns:p="http://schemas.openxmlformats.org/presentationml/2006/main">
  <p:tag name="AS_UNIQUEID" val="646"/>
  <p:tag name="KSO_WM_BEAUTIFY_FLAG" val=""/>
</p:tagLst>
</file>

<file path=ppt/tags/tag169.xml><?xml version="1.0" encoding="utf-8"?>
<p:tagLst xmlns:p="http://schemas.openxmlformats.org/presentationml/2006/main">
  <p:tag name="AS_UNIQUEID" val="648"/>
  <p:tag name="KSO_WM_BEAUTIFY_FLAG" val=""/>
</p:tagLst>
</file>

<file path=ppt/tags/tag17.xml><?xml version="1.0" encoding="utf-8"?>
<p:tagLst xmlns:p="http://schemas.openxmlformats.org/presentationml/2006/main">
  <p:tag name="AS_UNIQUEID" val="3713"/>
</p:tagLst>
</file>

<file path=ppt/tags/tag170.xml><?xml version="1.0" encoding="utf-8"?>
<p:tagLst xmlns:p="http://schemas.openxmlformats.org/presentationml/2006/main">
  <p:tag name="AS_UNIQUEID" val="649"/>
  <p:tag name="KSO_WM_BEAUTIFY_FLAG" val=""/>
</p:tagLst>
</file>

<file path=ppt/tags/tag171.xml><?xml version="1.0" encoding="utf-8"?>
<p:tagLst xmlns:p="http://schemas.openxmlformats.org/presentationml/2006/main">
  <p:tag name="AS_UNIQUEID" val="650"/>
  <p:tag name="KSO_WM_BEAUTIFY_FLAG" val=""/>
</p:tagLst>
</file>

<file path=ppt/tags/tag172.xml><?xml version="1.0" encoding="utf-8"?>
<p:tagLst xmlns:p="http://schemas.openxmlformats.org/presentationml/2006/main">
  <p:tag name="AS_UNIQUEID" val="653"/>
  <p:tag name="KSO_WM_BEAUTIFY_FLAG" val=""/>
</p:tagLst>
</file>

<file path=ppt/tags/tag173.xml><?xml version="1.0" encoding="utf-8"?>
<p:tagLst xmlns:p="http://schemas.openxmlformats.org/presentationml/2006/main">
  <p:tag name="AS_UNIQUEID" val="3887"/>
  <p:tag name="KSO_WM_BEAUTIFY_FLAG" val=""/>
</p:tagLst>
</file>

<file path=ppt/tags/tag174.xml><?xml version="1.0" encoding="utf-8"?>
<p:tagLst xmlns:p="http://schemas.openxmlformats.org/presentationml/2006/main">
  <p:tag name="AS_UNIQUEID" val="653"/>
  <p:tag name="KSO_WM_BEAUTIFY_FLAG" val=""/>
</p:tagLst>
</file>

<file path=ppt/tags/tag175.xml><?xml version="1.0" encoding="utf-8"?>
<p:tagLst xmlns:p="http://schemas.openxmlformats.org/presentationml/2006/main">
  <p:tag name="AS_UNIQUEID" val="649"/>
  <p:tag name="KSO_WM_BEAUTIFY_FLAG" val=""/>
</p:tagLst>
</file>

<file path=ppt/tags/tag176.xml><?xml version="1.0" encoding="utf-8"?>
<p:tagLst xmlns:p="http://schemas.openxmlformats.org/presentationml/2006/main">
  <p:tag name="AS_UNIQUEID" val="3888"/>
  <p:tag name="KSO_WM_BEAUTIFY_FLAG" val=""/>
</p:tagLst>
</file>

<file path=ppt/tags/tag177.xml><?xml version="1.0" encoding="utf-8"?>
<p:tagLst xmlns:p="http://schemas.openxmlformats.org/presentationml/2006/main">
  <p:tag name="AS_UNIQUEID" val="650"/>
  <p:tag name="KSO_WM_BEAUTIFY_FLAG" val=""/>
</p:tagLst>
</file>

<file path=ppt/tags/tag178.xml><?xml version="1.0" encoding="utf-8"?>
<p:tagLst xmlns:p="http://schemas.openxmlformats.org/presentationml/2006/main">
  <p:tag name="AS_UNIQUEID" val="649"/>
  <p:tag name="KSO_WM_BEAUTIFY_FLAG" val=""/>
</p:tagLst>
</file>

<file path=ppt/tags/tag179.xml><?xml version="1.0" encoding="utf-8"?>
<p:tagLst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  <p:tag name="COMMONDATA" val="eyJoZGlkIjoiZjhlN2NkMWE0MDhkMGIyZjYwZDJiZGI4YTZhN2JiNzYifQ=="/>
</p:tagLst>
</file>

<file path=ppt/tags/tag18.xml><?xml version="1.0" encoding="utf-8"?>
<p:tagLst xmlns:p="http://schemas.openxmlformats.org/presentationml/2006/main">
  <p:tag name="AS_UNIQUEID" val="3714"/>
  <p:tag name="KSO_WM_DIAGRAM_VIRTUALLY_FRAME" val="{&quot;height&quot;:617.5499877929688,&quot;left&quot;:81.7,&quot;top&quot;:36,&quot;width&quot;:771.3}"/>
</p:tagLst>
</file>

<file path=ppt/tags/tag19.xml><?xml version="1.0" encoding="utf-8"?>
<p:tagLst xmlns:p="http://schemas.openxmlformats.org/presentationml/2006/main">
  <p:tag name="AS_UNIQUEID" val="3715"/>
  <p:tag name="KSO_WM_BEAUTIFY_FLAG" val=""/>
</p:tagLst>
</file>

<file path=ppt/tags/tag2.xml><?xml version="1.0" encoding="utf-8"?>
<p:tagLst xmlns:p="http://schemas.openxmlformats.org/presentationml/2006/main">
  <p:tag name="AS_UNIQUEID" val="2241"/>
  <p:tag name="KSO_WM_BEAUTIFY_FLAG" val=""/>
</p:tagLst>
</file>

<file path=ppt/tags/tag20.xml><?xml version="1.0" encoding="utf-8"?>
<p:tagLst xmlns:p="http://schemas.openxmlformats.org/presentationml/2006/main">
  <p:tag name="AS_UNIQUEID" val="3717"/>
</p:tagLst>
</file>

<file path=ppt/tags/tag21.xml><?xml version="1.0" encoding="utf-8"?>
<p:tagLst xmlns:p="http://schemas.openxmlformats.org/presentationml/2006/main">
  <p:tag name="AS_UNIQUEID" val="3718"/>
  <p:tag name="KSO_WM_DIAGRAM_VIRTUALLY_FRAME" val="{&quot;height&quot;:617.5499877929688,&quot;left&quot;:81.7,&quot;top&quot;:36,&quot;width&quot;:771.3}"/>
</p:tagLst>
</file>

<file path=ppt/tags/tag22.xml><?xml version="1.0" encoding="utf-8"?>
<p:tagLst xmlns:p="http://schemas.openxmlformats.org/presentationml/2006/main">
  <p:tag name="AS_UNIQUEID" val="3719"/>
  <p:tag name="KSO_WM_BEAUTIFY_FLAG" val=""/>
</p:tagLst>
</file>

<file path=ppt/tags/tag23.xml><?xml version="1.0" encoding="utf-8"?>
<p:tagLst xmlns:p="http://schemas.openxmlformats.org/presentationml/2006/main">
  <p:tag name="AS_UNIQUEID" val="3725"/>
</p:tagLst>
</file>

<file path=ppt/tags/tag24.xml><?xml version="1.0" encoding="utf-8"?>
<p:tagLst xmlns:p="http://schemas.openxmlformats.org/presentationml/2006/main">
  <p:tag name="AS_UNIQUEID" val="3726"/>
</p:tagLst>
</file>

<file path=ppt/tags/tag25.xml><?xml version="1.0" encoding="utf-8"?>
<p:tagLst xmlns:p="http://schemas.openxmlformats.org/presentationml/2006/main">
  <p:tag name="AS_UNIQUEID" val="3727"/>
</p:tagLst>
</file>

<file path=ppt/tags/tag26.xml><?xml version="1.0" encoding="utf-8"?>
<p:tagLst xmlns:p="http://schemas.openxmlformats.org/presentationml/2006/main">
  <p:tag name="AS_UNIQUEID" val="3729"/>
</p:tagLst>
</file>

<file path=ppt/tags/tag27.xml><?xml version="1.0" encoding="utf-8"?>
<p:tagLst xmlns:p="http://schemas.openxmlformats.org/presentationml/2006/main">
  <p:tag name="AS_UNIQUEID" val="3730"/>
</p:tagLst>
</file>

<file path=ppt/tags/tag28.xml><?xml version="1.0" encoding="utf-8"?>
<p:tagLst xmlns:p="http://schemas.openxmlformats.org/presentationml/2006/main">
  <p:tag name="AS_UNIQUEID" val="1319"/>
  <p:tag name="KSO_WM_BEAUTIFY_FLAG" val=""/>
</p:tagLst>
</file>

<file path=ppt/tags/tag29.xml><?xml version="1.0" encoding="utf-8"?>
<p:tagLst xmlns:p="http://schemas.openxmlformats.org/presentationml/2006/main">
  <p:tag name="AS_UNIQUEID" val="1319"/>
  <p:tag name="KSO_WM_BEAUTIFY_FLAG" val=""/>
</p:tagLst>
</file>

<file path=ppt/tags/tag3.xml><?xml version="1.0" encoding="utf-8"?>
<p:tagLst xmlns:p="http://schemas.openxmlformats.org/presentationml/2006/main">
  <p:tag name="AS_UNIQUEID" val="3695"/>
  <p:tag name="KSO_WM_BEAUTIFY_FLAG" val=""/>
</p:tagLst>
</file>

<file path=ppt/tags/tag30.xml><?xml version="1.0" encoding="utf-8"?>
<p:tagLst xmlns:p="http://schemas.openxmlformats.org/presentationml/2006/main">
  <p:tag name="AS_UNIQUEID" val="1319"/>
  <p:tag name="KSO_WM_BEAUTIFY_FLAG" val=""/>
</p:tagLst>
</file>

<file path=ppt/tags/tag31.xml><?xml version="1.0" encoding="utf-8"?>
<p:tagLst xmlns:p="http://schemas.openxmlformats.org/presentationml/2006/main">
  <p:tag name="AS_UNIQUEID" val="3733"/>
  <p:tag name="KSO_WM_UNIT_TEXT_FILL_FORE_SCHEMECOLOR_INDEX" val="13"/>
  <p:tag name="KSO_WM_UNIT_TEXT_FILL_FORE_SCHEMECOLOR_INDEX_BRIGHTNESS" val="0"/>
  <p:tag name="KSO_WM_UNIT_TEXT_FILL_TYPE" val="1"/>
</p:tagLst>
</file>

<file path=ppt/tags/tag32.xml><?xml version="1.0" encoding="utf-8"?>
<p:tagLst xmlns:p="http://schemas.openxmlformats.org/presentationml/2006/main">
  <p:tag name="AS_UNIQUEID" val="3734"/>
</p:tagLst>
</file>

<file path=ppt/tags/tag33.xml><?xml version="1.0" encoding="utf-8"?>
<p:tagLst xmlns:p="http://schemas.openxmlformats.org/presentationml/2006/main">
  <p:tag name="AS_UNIQUEID" val="3735"/>
</p:tagLst>
</file>

<file path=ppt/tags/tag34.xml><?xml version="1.0" encoding="utf-8"?>
<p:tagLst xmlns:p="http://schemas.openxmlformats.org/presentationml/2006/main">
  <p:tag name="AS_UNIQUEID" val="3737"/>
</p:tagLst>
</file>

<file path=ppt/tags/tag35.xml><?xml version="1.0" encoding="utf-8"?>
<p:tagLst xmlns:p="http://schemas.openxmlformats.org/presentationml/2006/main">
  <p:tag name="AS_UNIQUEID" val="3738"/>
</p:tagLst>
</file>

<file path=ppt/tags/tag36.xml><?xml version="1.0" encoding="utf-8"?>
<p:tagLst xmlns:p="http://schemas.openxmlformats.org/presentationml/2006/main">
  <p:tag name="AS_UNIQUEID" val="3739"/>
  <p:tag name="KSO_WM_BEAUTIFY_FLAG" val=""/>
</p:tagLst>
</file>

<file path=ppt/tags/tag37.xml><?xml version="1.0" encoding="utf-8"?>
<p:tagLst xmlns:p="http://schemas.openxmlformats.org/presentationml/2006/main">
  <p:tag name="AS_UNIQUEID" val="3740"/>
  <p:tag name="KSO_WM_BEAUTIFY_FLAG" val=""/>
</p:tagLst>
</file>

<file path=ppt/tags/tag38.xml><?xml version="1.0" encoding="utf-8"?>
<p:tagLst xmlns:p="http://schemas.openxmlformats.org/presentationml/2006/main">
  <p:tag name="AS_UNIQUEID" val="3741"/>
</p:tagLst>
</file>

<file path=ppt/tags/tag39.xml><?xml version="1.0" encoding="utf-8"?>
<p:tagLst xmlns:p="http://schemas.openxmlformats.org/presentationml/2006/main">
  <p:tag name="AS_UNIQUEID" val="3742"/>
</p:tagLst>
</file>

<file path=ppt/tags/tag4.xml><?xml version="1.0" encoding="utf-8"?>
<p:tagLst xmlns:p="http://schemas.openxmlformats.org/presentationml/2006/main">
  <p:tag name="AS_UNIQUEID" val="3696"/>
</p:tagLst>
</file>

<file path=ppt/tags/tag40.xml><?xml version="1.0" encoding="utf-8"?>
<p:tagLst xmlns:p="http://schemas.openxmlformats.org/presentationml/2006/main">
  <p:tag name="AS_UNIQUEID" val="3743"/>
</p:tagLst>
</file>

<file path=ppt/tags/tag41.xml><?xml version="1.0" encoding="utf-8"?>
<p:tagLst xmlns:p="http://schemas.openxmlformats.org/presentationml/2006/main">
  <p:tag name="AS_UNIQUEID" val="3744"/>
</p:tagLst>
</file>

<file path=ppt/tags/tag42.xml><?xml version="1.0" encoding="utf-8"?>
<p:tagLst xmlns:p="http://schemas.openxmlformats.org/presentationml/2006/main">
  <p:tag name="AS_UNIQUEID" val="3745"/>
</p:tagLst>
</file>

<file path=ppt/tags/tag43.xml><?xml version="1.0" encoding="utf-8"?>
<p:tagLst xmlns:p="http://schemas.openxmlformats.org/presentationml/2006/main">
  <p:tag name="AS_UNIQUEID" val="3747"/>
</p:tagLst>
</file>

<file path=ppt/tags/tag44.xml><?xml version="1.0" encoding="utf-8"?>
<p:tagLst xmlns:p="http://schemas.openxmlformats.org/presentationml/2006/main">
  <p:tag name="AS_UNIQUEID" val="3748"/>
</p:tagLst>
</file>

<file path=ppt/tags/tag45.xml><?xml version="1.0" encoding="utf-8"?>
<p:tagLst xmlns:p="http://schemas.openxmlformats.org/presentationml/2006/main">
  <p:tag name="AS_UNIQUEID" val="3749"/>
</p:tagLst>
</file>

<file path=ppt/tags/tag46.xml><?xml version="1.0" encoding="utf-8"?>
<p:tagLst xmlns:p="http://schemas.openxmlformats.org/presentationml/2006/main">
  <p:tag name="AS_UNIQUEID" val="3750"/>
</p:tagLst>
</file>

<file path=ppt/tags/tag47.xml><?xml version="1.0" encoding="utf-8"?>
<p:tagLst xmlns:p="http://schemas.openxmlformats.org/presentationml/2006/main">
  <p:tag name="AS_UNIQUEID" val="3751"/>
</p:tagLst>
</file>

<file path=ppt/tags/tag48.xml><?xml version="1.0" encoding="utf-8"?>
<p:tagLst xmlns:p="http://schemas.openxmlformats.org/presentationml/2006/main">
  <p:tag name="AS_UNIQUEID" val="3753"/>
</p:tagLst>
</file>

<file path=ppt/tags/tag49.xml><?xml version="1.0" encoding="utf-8"?>
<p:tagLst xmlns:p="http://schemas.openxmlformats.org/presentationml/2006/main">
  <p:tag name="AS_UNIQUEID" val="3754"/>
</p:tagLst>
</file>

<file path=ppt/tags/tag5.xml><?xml version="1.0" encoding="utf-8"?>
<p:tagLst xmlns:p="http://schemas.openxmlformats.org/presentationml/2006/main">
  <p:tag name="AS_UNIQUEID" val="3698"/>
</p:tagLst>
</file>

<file path=ppt/tags/tag50.xml><?xml version="1.0" encoding="utf-8"?>
<p:tagLst xmlns:p="http://schemas.openxmlformats.org/presentationml/2006/main">
  <p:tag name="AS_UNIQUEID" val="3755"/>
</p:tagLst>
</file>

<file path=ppt/tags/tag51.xml><?xml version="1.0" encoding="utf-8"?>
<p:tagLst xmlns:p="http://schemas.openxmlformats.org/presentationml/2006/main">
  <p:tag name="AS_UNIQUEID" val="3756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BTNRECT" val="3539*2340*702*702"/>
</p:tagLst>
</file>

<file path=ppt/tags/tag52.xml><?xml version="1.0" encoding="utf-8"?>
<p:tagLst xmlns:p="http://schemas.openxmlformats.org/presentationml/2006/main">
  <p:tag name="AS_UNIQUEID" val="3758"/>
</p:tagLst>
</file>

<file path=ppt/tags/tag53.xml><?xml version="1.0" encoding="utf-8"?>
<p:tagLst xmlns:p="http://schemas.openxmlformats.org/presentationml/2006/main">
  <p:tag name="AS_UNIQUEID" val="3759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BTNRECT" val="2262*1927*460*460"/>
</p:tagLst>
</file>

<file path=ppt/tags/tag54.xml><?xml version="1.0" encoding="utf-8"?>
<p:tagLst xmlns:p="http://schemas.openxmlformats.org/presentationml/2006/main">
  <p:tag name="AS_UNIQUEID" val="3760"/>
  <p:tag name="PA" val="v5.2.11"/>
</p:tagLst>
</file>

<file path=ppt/tags/tag55.xml><?xml version="1.0" encoding="utf-8"?>
<p:tagLst xmlns:p="http://schemas.openxmlformats.org/presentationml/2006/main">
  <p:tag name="AS_UNIQUEID" val="3761"/>
  <p:tag name="KSO_WM_UNIT_PLACING_PICTURE_USER_VIEWPORT" val="{&quot;height&quot;:1948,&quot;width&quot;:2367}"/>
  <p:tag name="PA" val="v5.2.11"/>
</p:tagLst>
</file>

<file path=ppt/tags/tag56.xml><?xml version="1.0" encoding="utf-8"?>
<p:tagLst xmlns:p="http://schemas.openxmlformats.org/presentationml/2006/main">
  <p:tag name="AS_UNIQUEID" val="3762"/>
  <p:tag name="KSO_WM_UNIT_PLACING_PICTURE_USER_VIEWPORT" val="{&quot;height&quot;:2730,&quot;width&quot;:2160}"/>
  <p:tag name="PA" val="v5.2.11"/>
</p:tagLst>
</file>

<file path=ppt/tags/tag57.xml><?xml version="1.0" encoding="utf-8"?>
<p:tagLst xmlns:p="http://schemas.openxmlformats.org/presentationml/2006/main">
  <p:tag name="AS_UNIQUEID" val="3763"/>
  <p:tag name="KSO_WM_UNIT_PLACING_PICTURE_USER_VIEWPORT" val="{&quot;height&quot;:1882,&quot;width&quot;:2198}"/>
  <p:tag name="PA" val="v5.2.11"/>
</p:tagLst>
</file>

<file path=ppt/tags/tag58.xml><?xml version="1.0" encoding="utf-8"?>
<p:tagLst xmlns:p="http://schemas.openxmlformats.org/presentationml/2006/main">
  <p:tag name="AS_UNIQUEID" val="3764"/>
  <p:tag name="PA" val="v5.2.11"/>
</p:tagLst>
</file>

<file path=ppt/tags/tag59.xml><?xml version="1.0" encoding="utf-8"?>
<p:tagLst xmlns:p="http://schemas.openxmlformats.org/presentationml/2006/main">
  <p:tag name="AS_UNIQUEID" val="3765"/>
  <p:tag name="PA" val="v5.2.11"/>
</p:tagLst>
</file>

<file path=ppt/tags/tag6.xml><?xml version="1.0" encoding="utf-8"?>
<p:tagLst xmlns:p="http://schemas.openxmlformats.org/presentationml/2006/main">
  <p:tag name="AS_UNIQUEID" val="3699"/>
  <p:tag name="KSO_WM_DIAGRAM_VIRTUALLY_FRAME" val="{&quot;height&quot;:617.5499877929688,&quot;left&quot;:81.7,&quot;top&quot;:36,&quot;width&quot;:771.3}"/>
</p:tagLst>
</file>

<file path=ppt/tags/tag60.xml><?xml version="1.0" encoding="utf-8"?>
<p:tagLst xmlns:p="http://schemas.openxmlformats.org/presentationml/2006/main">
  <p:tag name="AS_UNIQUEID" val="3766"/>
  <p:tag name="PA" val="v5.2.11"/>
</p:tagLst>
</file>

<file path=ppt/tags/tag61.xml><?xml version="1.0" encoding="utf-8"?>
<p:tagLst xmlns:p="http://schemas.openxmlformats.org/presentationml/2006/main">
  <p:tag name="AS_UNIQUEID" val="3767"/>
  <p:tag name="PA" val="v5.2.11"/>
</p:tagLst>
</file>

<file path=ppt/tags/tag62.xml><?xml version="1.0" encoding="utf-8"?>
<p:tagLst xmlns:p="http://schemas.openxmlformats.org/presentationml/2006/main">
  <p:tag name="AS_UNIQUEID" val="3889"/>
</p:tagLst>
</file>

<file path=ppt/tags/tag63.xml><?xml version="1.0" encoding="utf-8"?>
<p:tagLst xmlns:p="http://schemas.openxmlformats.org/presentationml/2006/main">
  <p:tag name="AS_UNIQUEID" val="3769"/>
</p:tagLst>
</file>

<file path=ppt/tags/tag64.xml><?xml version="1.0" encoding="utf-8"?>
<p:tagLst xmlns:p="http://schemas.openxmlformats.org/presentationml/2006/main">
  <p:tag name="AS_UNIQUEID" val="3770"/>
</p:tagLst>
</file>

<file path=ppt/tags/tag65.xml><?xml version="1.0" encoding="utf-8"?>
<p:tagLst xmlns:p="http://schemas.openxmlformats.org/presentationml/2006/main">
  <p:tag name="AS_UNIQUEID" val="3771"/>
</p:tagLst>
</file>

<file path=ppt/tags/tag66.xml><?xml version="1.0" encoding="utf-8"?>
<p:tagLst xmlns:p="http://schemas.openxmlformats.org/presentationml/2006/main">
  <p:tag name="AS_UNIQUEID" val="828"/>
</p:tagLst>
</file>

<file path=ppt/tags/tag67.xml><?xml version="1.0" encoding="utf-8"?>
<p:tagLst xmlns:p="http://schemas.openxmlformats.org/presentationml/2006/main">
  <p:tag name="AS_UNIQUEID" val="3692"/>
</p:tagLst>
</file>

<file path=ppt/tags/tag68.xml><?xml version="1.0" encoding="utf-8"?>
<p:tagLst xmlns:p="http://schemas.openxmlformats.org/presentationml/2006/main">
  <p:tag name="AS_UNIQUEID" val="3773"/>
</p:tagLst>
</file>

<file path=ppt/tags/tag69.xml><?xml version="1.0" encoding="utf-8"?>
<p:tagLst xmlns:p="http://schemas.openxmlformats.org/presentationml/2006/main">
  <p:tag name="AS_UNIQUEID" val="3774"/>
  <p:tag name="PA" val="v5.2.11"/>
</p:tagLst>
</file>

<file path=ppt/tags/tag7.xml><?xml version="1.0" encoding="utf-8"?>
<p:tagLst xmlns:p="http://schemas.openxmlformats.org/presentationml/2006/main">
  <p:tag name="AS_UNIQUEID" val="3700"/>
  <p:tag name="KSO_WM_BEAUTIFY_FLAG" val=""/>
</p:tagLst>
</file>

<file path=ppt/tags/tag70.xml><?xml version="1.0" encoding="utf-8"?>
<p:tagLst xmlns:p="http://schemas.openxmlformats.org/presentationml/2006/main">
  <p:tag name="AS_UNIQUEID" val="3775"/>
  <p:tag name="PA" val="v5.2.11"/>
</p:tagLst>
</file>

<file path=ppt/tags/tag71.xml><?xml version="1.0" encoding="utf-8"?>
<p:tagLst xmlns:p="http://schemas.openxmlformats.org/presentationml/2006/main">
  <p:tag name="AS_UNIQUEID" val="3776"/>
  <p:tag name="KSO_WM_UNIT_PLACING_PICTURE_USER_VIEWPORT" val="{&quot;height&quot;:5216.110236220472,&quot;width&quot;:8383.034645669291}"/>
  <p:tag name="PA" val="v5.2.11"/>
</p:tagLst>
</file>

<file path=ppt/tags/tag72.xml><?xml version="1.0" encoding="utf-8"?>
<p:tagLst xmlns:p="http://schemas.openxmlformats.org/presentationml/2006/main">
  <p:tag name="AS_UNIQUEID" val="1437"/>
</p:tagLst>
</file>

<file path=ppt/tags/tag73.xml><?xml version="1.0" encoding="utf-8"?>
<p:tagLst xmlns:p="http://schemas.openxmlformats.org/presentationml/2006/main">
  <p:tag name="AS_UNIQUEID" val="1438"/>
</p:tagLst>
</file>

<file path=ppt/tags/tag74.xml><?xml version="1.0" encoding="utf-8"?>
<p:tagLst xmlns:p="http://schemas.openxmlformats.org/presentationml/2006/main">
  <p:tag name="AS_UNIQUEID" val="1439"/>
</p:tagLst>
</file>

<file path=ppt/tags/tag75.xml><?xml version="1.0" encoding="utf-8"?>
<p:tagLst xmlns:p="http://schemas.openxmlformats.org/presentationml/2006/main">
  <p:tag name="AS_UNIQUEID" val="3777"/>
</p:tagLst>
</file>

<file path=ppt/tags/tag76.xml><?xml version="1.0" encoding="utf-8"?>
<p:tagLst xmlns:p="http://schemas.openxmlformats.org/presentationml/2006/main">
  <p:tag name="AS_UNIQUEID" val="1436"/>
  <p:tag name="PA" val="v5.2.11"/>
</p:tagLst>
</file>

<file path=ppt/tags/tag77.xml><?xml version="1.0" encoding="utf-8"?>
<p:tagLst xmlns:p="http://schemas.openxmlformats.org/presentationml/2006/main">
  <p:tag name="AS_UNIQUEID" val="3778"/>
</p:tagLst>
</file>

<file path=ppt/tags/tag78.xml><?xml version="1.0" encoding="utf-8"?>
<p:tagLst xmlns:p="http://schemas.openxmlformats.org/presentationml/2006/main">
  <p:tag name="AS_UNIQUEID" val="3780"/>
</p:tagLst>
</file>

<file path=ppt/tags/tag79.xml><?xml version="1.0" encoding="utf-8"?>
<p:tagLst xmlns:p="http://schemas.openxmlformats.org/presentationml/2006/main">
  <p:tag name="AS_UNIQUEID" val="3781"/>
</p:tagLst>
</file>

<file path=ppt/tags/tag8.xml><?xml version="1.0" encoding="utf-8"?>
<p:tagLst xmlns:p="http://schemas.openxmlformats.org/presentationml/2006/main">
  <p:tag name="AS_UNIQUEID" val="3701"/>
</p:tagLst>
</file>

<file path=ppt/tags/tag80.xml><?xml version="1.0" encoding="utf-8"?>
<p:tagLst xmlns:p="http://schemas.openxmlformats.org/presentationml/2006/main">
  <p:tag name="AS_UNIQUEID" val="3782"/>
</p:tagLst>
</file>

<file path=ppt/tags/tag81.xml><?xml version="1.0" encoding="utf-8"?>
<p:tagLst xmlns:p="http://schemas.openxmlformats.org/presentationml/2006/main">
  <p:tag name="AS_UNIQUEID" val="3783"/>
</p:tagLst>
</file>

<file path=ppt/tags/tag82.xml><?xml version="1.0" encoding="utf-8"?>
<p:tagLst xmlns:p="http://schemas.openxmlformats.org/presentationml/2006/main">
  <p:tag name="AS_UNIQUEID" val="3784"/>
</p:tagLst>
</file>

<file path=ppt/tags/tag83.xml><?xml version="1.0" encoding="utf-8"?>
<p:tagLst xmlns:p="http://schemas.openxmlformats.org/presentationml/2006/main">
  <p:tag name="AS_UNIQUEID" val="3785"/>
</p:tagLst>
</file>

<file path=ppt/tags/tag84.xml><?xml version="1.0" encoding="utf-8"?>
<p:tagLst xmlns:p="http://schemas.openxmlformats.org/presentationml/2006/main">
  <p:tag name="AS_UNIQUEID" val="3786"/>
  <p:tag name="KSO_WM_DIAGRAM_VIRTUALLY_FRAME" val="{&quot;height&quot;:617.5499877929688,&quot;left&quot;:81.7,&quot;top&quot;:36,&quot;width&quot;:771.3}"/>
</p:tagLst>
</file>

<file path=ppt/tags/tag85.xml><?xml version="1.0" encoding="utf-8"?>
<p:tagLst xmlns:p="http://schemas.openxmlformats.org/presentationml/2006/main">
  <p:tag name="AS_UNIQUEID" val="3787"/>
  <p:tag name="KSO_WM_DIAGRAM_VIRTUALLY_FRAME" val="{&quot;height&quot;:617.5499877929688,&quot;left&quot;:81.7,&quot;top&quot;:36,&quot;width&quot;:771.3}"/>
</p:tagLst>
</file>

<file path=ppt/tags/tag86.xml><?xml version="1.0" encoding="utf-8"?>
<p:tagLst xmlns:p="http://schemas.openxmlformats.org/presentationml/2006/main">
  <p:tag name="AS_UNIQUEID" val="3789"/>
</p:tagLst>
</file>

<file path=ppt/tags/tag87.xml><?xml version="1.0" encoding="utf-8"?>
<p:tagLst xmlns:p="http://schemas.openxmlformats.org/presentationml/2006/main">
  <p:tag name="AS_UNIQUEID" val="3790"/>
</p:tagLst>
</file>

<file path=ppt/tags/tag88.xml><?xml version="1.0" encoding="utf-8"?>
<p:tagLst xmlns:p="http://schemas.openxmlformats.org/presentationml/2006/main">
  <p:tag name="AS_UNIQUEID" val="3791"/>
  <p:tag name="KSO_WM_UNIT_MEDIACOVER_BTN_POS" val="c"/>
  <p:tag name="KSO_WM_UNIT_MEDIACOVER_BTN_STATE" val="1"/>
  <p:tag name="KSO_WM_UNIT_MEDIACOVER_BTN_STYLE" val="ee0bc779c1f3d7f3e90c96344320e69a"/>
  <p:tag name="KSO_WM_UNIT_MEDIACOVER_BTNRECT" val="4915*2804*460*46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3793"/>
</p:tagLst>
</file>

<file path=ppt/tags/tag9.xml><?xml version="1.0" encoding="utf-8"?>
<p:tagLst xmlns:p="http://schemas.openxmlformats.org/presentationml/2006/main">
  <p:tag name="AS_UNIQUEID" val="3703"/>
</p:tagLst>
</file>

<file path=ppt/tags/tag90.xml><?xml version="1.0" encoding="utf-8"?>
<p:tagLst xmlns:p="http://schemas.openxmlformats.org/presentationml/2006/main">
  <p:tag name="AS_UNIQUEID" val="3794"/>
</p:tagLst>
</file>

<file path=ppt/tags/tag91.xml><?xml version="1.0" encoding="utf-8"?>
<p:tagLst xmlns:p="http://schemas.openxmlformats.org/presentationml/2006/main">
  <p:tag name="AS_UNIQUEID" val="3795"/>
  <p:tag name="PA" val="v5.2.11"/>
</p:tagLst>
</file>

<file path=ppt/tags/tag92.xml><?xml version="1.0" encoding="utf-8"?>
<p:tagLst xmlns:p="http://schemas.openxmlformats.org/presentationml/2006/main">
  <p:tag name="AS_UNIQUEID" val="3796"/>
  <p:tag name="PA" val="v5.2.11"/>
</p:tagLst>
</file>

<file path=ppt/tags/tag93.xml><?xml version="1.0" encoding="utf-8"?>
<p:tagLst xmlns:p="http://schemas.openxmlformats.org/presentationml/2006/main">
  <p:tag name="AS_UNIQUEID" val="3797"/>
  <p:tag name="PA" val="v5.2.11"/>
</p:tagLst>
</file>

<file path=ppt/tags/tag94.xml><?xml version="1.0" encoding="utf-8"?>
<p:tagLst xmlns:p="http://schemas.openxmlformats.org/presentationml/2006/main">
  <p:tag name="AS_UNIQUEID" val="3798"/>
  <p:tag name="PA" val="v5.2.11"/>
</p:tagLst>
</file>

<file path=ppt/tags/tag95.xml><?xml version="1.0" encoding="utf-8"?>
<p:tagLst xmlns:p="http://schemas.openxmlformats.org/presentationml/2006/main">
  <p:tag name="AS_UNIQUEID" val="3800"/>
</p:tagLst>
</file>

<file path=ppt/tags/tag96.xml><?xml version="1.0" encoding="utf-8"?>
<p:tagLst xmlns:p="http://schemas.openxmlformats.org/presentationml/2006/main">
  <p:tag name="AS_UNIQUEID" val="3801"/>
</p:tagLst>
</file>

<file path=ppt/tags/tag97.xml><?xml version="1.0" encoding="utf-8"?>
<p:tagLst xmlns:p="http://schemas.openxmlformats.org/presentationml/2006/main">
  <p:tag name="AS_UNIQUEID" val="3803"/>
</p:tagLst>
</file>

<file path=ppt/tags/tag98.xml><?xml version="1.0" encoding="utf-8"?>
<p:tagLst xmlns:p="http://schemas.openxmlformats.org/presentationml/2006/main">
  <p:tag name="AS_UNIQUEID" val="3804"/>
  <p:tag name="KSO_WM_UNIT_MEDIACOVER_BTN_POS" val="c"/>
  <p:tag name="KSO_WM_UNIT_MEDIACOVER_BTN_STATE" val="1"/>
  <p:tag name="KSO_WM_UNIT_MEDIACOVER_BTN_STYLE" val="ee0bc779c1f3d7f3e90c96344320e69a"/>
  <p:tag name="KSO_WM_UNIT_MEDIACOVER_BTNRECT" val="3581*2133*460*460"/>
  <p:tag name="KSO_WM_UNIT_MEDIACOVER_RGB" val="D2D2D2"/>
  <p:tag name="KSO_WM_UNIT_MEDIACOVER_STYLEID" val="1"/>
  <p:tag name="KSO_WM_UNIT_MEDIACOVER_TEXTSTATE" val="0"/>
  <p:tag name="KSO_WM_UNIT_MEDIACOVER_TRANSPARENCY" val="0.2"/>
</p:tagLst>
</file>

<file path=ppt/tags/tag99.xml><?xml version="1.0" encoding="utf-8"?>
<p:tagLst xmlns:p="http://schemas.openxmlformats.org/presentationml/2006/main">
  <p:tag name="AS_UNIQUEID" val="3805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2124</Words>
  <PresentationFormat/>
  <Paragraphs>189</Paragraphs>
  <Slides>27</Slides>
  <Notes>0</Notes>
  <HiddenSlides>0</HiddenSlides>
  <MMClips>7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2" baseType="lpstr">
      <vt:lpstr>Arial</vt:lpstr>
      <vt:lpstr>宋体</vt:lpstr>
      <vt:lpstr>Wingdings</vt:lpstr>
      <vt:lpstr>华文楷体</vt:lpstr>
      <vt:lpstr>微软雅黑</vt:lpstr>
      <vt:lpstr>华文中宋</vt:lpstr>
      <vt:lpstr>Times New Roman</vt:lpstr>
      <vt:lpstr>黑体</vt:lpstr>
      <vt:lpstr>Arial</vt:lpstr>
      <vt:lpstr>等线</vt:lpstr>
      <vt:lpstr>Arial Unicode MS</vt:lpstr>
      <vt:lpstr>Calibri</vt:lpstr>
      <vt:lpstr>楷体</vt:lpstr>
      <vt:lpstr>方正教材规范楷体_GBK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2025-04-03T22:34:00Z</cp:lastPrinted>
  <dcterms:created xsi:type="dcterms:W3CDTF">2025-04-03T22:34:00Z</dcterms:created>
  <dcterms:modified xsi:type="dcterms:W3CDTF">2025-05-19T05:57:05Z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1602BF5530744FA88EDAF466B50013E1_12</vt:lpwstr>
  </property>
  <property fmtid="{D5CDD505-2E9C-101B-9397-08002B2CF9AE}" pid="7" name="KSOProductBuildVer">
    <vt:lpwstr>2052-12.1.0.20784</vt:lpwstr>
  </property>
</Properties>
</file>