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9" r:id="rId4"/>
    <p:sldId id="261" r:id="rId5"/>
    <p:sldId id="263" r:id="rId6"/>
    <p:sldId id="264" r:id="rId7"/>
    <p:sldId id="266" r:id="rId8"/>
    <p:sldId id="265" r:id="rId9"/>
    <p:sldId id="271" r:id="rId10"/>
    <p:sldId id="272" r:id="rId11"/>
    <p:sldId id="267" r:id="rId12"/>
    <p:sldId id="268" r:id="rId13"/>
    <p:sldId id="269" r:id="rId14"/>
    <p:sldId id="273" r:id="rId15"/>
    <p:sldId id="274" r:id="rId16"/>
    <p:sldId id="270" r:id="rId17"/>
  </p:sldIdLst>
  <p:sldSz cx="9144000" cy="6858000" type="screen4x3"/>
  <p:notesSz cx="6858000" cy="9144000"/>
  <p:custDataLst>
    <p:tags r:id="rId18"/>
  </p:custDataLst>
  <p:defaultTextStyle>
    <a:defPPr>
      <a:defRPr lang="zh-CN"/>
    </a:defPPr>
    <a:lvl1pPr algn="l" rtl="0" fontAlgn="base">
      <a:spcBef>
        <a:spcPct val="0"/>
      </a:spcBef>
      <a:spcAft>
        <a:spcPct val="0"/>
      </a:spcAft>
      <a:defRPr sz="5400" kern="1200">
        <a:solidFill>
          <a:schemeClr val="tx1"/>
        </a:solidFill>
        <a:latin typeface="Times New Roman" pitchFamily="18" charset="0"/>
        <a:ea typeface="楷体_GB2312" pitchFamily="49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5400" kern="1200">
        <a:solidFill>
          <a:schemeClr val="tx1"/>
        </a:solidFill>
        <a:latin typeface="Times New Roman" pitchFamily="18" charset="0"/>
        <a:ea typeface="楷体_GB2312" pitchFamily="49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5400" kern="1200">
        <a:solidFill>
          <a:schemeClr val="tx1"/>
        </a:solidFill>
        <a:latin typeface="Times New Roman" pitchFamily="18" charset="0"/>
        <a:ea typeface="楷体_GB2312" pitchFamily="49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5400" kern="1200">
        <a:solidFill>
          <a:schemeClr val="tx1"/>
        </a:solidFill>
        <a:latin typeface="Times New Roman" pitchFamily="18" charset="0"/>
        <a:ea typeface="楷体_GB2312" pitchFamily="49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5400" kern="1200">
        <a:solidFill>
          <a:schemeClr val="tx1"/>
        </a:solidFill>
        <a:latin typeface="Times New Roman" pitchFamily="18" charset="0"/>
        <a:ea typeface="楷体_GB2312" pitchFamily="49" charset="-122"/>
        <a:cs typeface="+mn-cs"/>
      </a:defRPr>
    </a:lvl5pPr>
    <a:lvl6pPr marL="2286000" algn="l" defTabSz="914400" rtl="0" eaLnBrk="1" latinLnBrk="0" hangingPunct="1">
      <a:defRPr sz="5400" kern="1200">
        <a:solidFill>
          <a:schemeClr val="tx1"/>
        </a:solidFill>
        <a:latin typeface="Times New Roman" pitchFamily="18" charset="0"/>
        <a:ea typeface="楷体_GB2312" pitchFamily="49" charset="-122"/>
        <a:cs typeface="+mn-cs"/>
      </a:defRPr>
    </a:lvl6pPr>
    <a:lvl7pPr marL="2743200" algn="l" defTabSz="914400" rtl="0" eaLnBrk="1" latinLnBrk="0" hangingPunct="1">
      <a:defRPr sz="5400" kern="1200">
        <a:solidFill>
          <a:schemeClr val="tx1"/>
        </a:solidFill>
        <a:latin typeface="Times New Roman" pitchFamily="18" charset="0"/>
        <a:ea typeface="楷体_GB2312" pitchFamily="49" charset="-122"/>
        <a:cs typeface="+mn-cs"/>
      </a:defRPr>
    </a:lvl7pPr>
    <a:lvl8pPr marL="3200400" algn="l" defTabSz="914400" rtl="0" eaLnBrk="1" latinLnBrk="0" hangingPunct="1">
      <a:defRPr sz="5400" kern="1200">
        <a:solidFill>
          <a:schemeClr val="tx1"/>
        </a:solidFill>
        <a:latin typeface="Times New Roman" pitchFamily="18" charset="0"/>
        <a:ea typeface="楷体_GB2312" pitchFamily="49" charset="-122"/>
        <a:cs typeface="+mn-cs"/>
      </a:defRPr>
    </a:lvl8pPr>
    <a:lvl9pPr marL="3657600" algn="l" defTabSz="914400" rtl="0" eaLnBrk="1" latinLnBrk="0" hangingPunct="1">
      <a:defRPr sz="5400" kern="1200">
        <a:solidFill>
          <a:schemeClr val="tx1"/>
        </a:solidFill>
        <a:latin typeface="Times New Roman" pitchFamily="18" charset="0"/>
        <a:ea typeface="楷体_GB2312" pitchFamily="49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  <p:ext uri="{1BD7E111-0CB8-44D6-8891-C1BB2F81B7CC}">
      <p1710:readonlyRecommended xmlns:p1710="http://schemas.microsoft.com/office/powerpoint/2017/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7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553066-6635-4F98-BAC4-45E0D11C5D6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B49D64-F1DE-45EC-8176-C3D81BE6CB4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FD051F-7765-4929-B5D2-E877C1D513E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标题和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表格占位符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zh-CN" alt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81848C-F980-48CA-8555-3C349A1D061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F1E28-204E-406C-9966-BCCE82B5A7C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C4BA8F-A2AA-4B87-8803-05D421615D4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1476D0-3AA2-4848-AE4E-E2B5D507AEA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0DE527-64E6-42AC-8164-81E75353AE1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56FBD3-C12E-4C84-B325-3A4F8DBF846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988AE5-39FF-4A16-8549-6BB930EC0FE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26F88A-8E51-4A0F-8D4B-D90AAD925AF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667419-1F0D-4BE3-986A-D77E48F76C8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  <a:ea typeface="+mn-ea"/>
              </a:defRPr>
            </a:lvl1pPr>
          </a:lstStyle>
          <a:p>
            <a:pPr>
              <a:defRPr/>
            </a:pPr>
            <a:fld id="{7BB0D293-3EEB-4B73-840F-DABDBE1FCA0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/>
          <a:ea typeface="宋体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/>
          <a:ea typeface="宋体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/>
          <a:ea typeface="宋体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/>
          <a:ea typeface="宋体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/>
          <a:ea typeface="宋体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/>
          <a:ea typeface="宋体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/>
          <a:ea typeface="宋体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7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4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</a:ln>
        </p:spPr>
      </p:pic>
      <p:sp>
        <p:nvSpPr>
          <p:cNvPr id="409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8077200" cy="1470025"/>
          </a:xfrm>
        </p:spPr>
        <p:txBody>
          <a:bodyPr/>
          <a:lstStyle/>
          <a:p>
            <a:pPr eaLnBrk="1" hangingPunct="1"/>
            <a:r>
              <a:rPr lang="zh-CN" altLang="en-US" sz="2400" b="1" dirty="0" smtClean="0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第十五章  电流和电路</a:t>
            </a:r>
            <a:r>
              <a:rPr lang="en-US" altLang="zh-CN" b="1" dirty="0" smtClean="0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/>
            </a:r>
            <a:br>
              <a:rPr lang="en-US" altLang="zh-CN" b="1" dirty="0" smtClean="0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</a:br>
            <a:r>
              <a:rPr lang="zh-CN" altLang="en-US" sz="4000" b="1" dirty="0" smtClean="0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第</a:t>
            </a:r>
            <a:r>
              <a:rPr lang="en-US" altLang="zh-CN" sz="4000" b="1" dirty="0" smtClean="0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5</a:t>
            </a:r>
            <a:r>
              <a:rPr lang="zh-CN" altLang="en-US" sz="4000" b="1" dirty="0" smtClean="0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节 串、并联电路中电流的规律</a:t>
            </a:r>
            <a:r>
              <a:rPr lang="zh-CN" altLang="en-US" sz="4000" dirty="0" smtClean="0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</a:t>
            </a:r>
          </a:p>
        </p:txBody>
      </p:sp>
      <p:sp>
        <p:nvSpPr>
          <p:cNvPr id="2" name="副标题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内容占位符 2"/>
          <p:cNvSpPr>
            <a:spLocks noGrp="1"/>
          </p:cNvSpPr>
          <p:nvPr>
            <p:ph idx="1"/>
          </p:nvPr>
        </p:nvSpPr>
        <p:spPr>
          <a:xfrm>
            <a:off x="533400" y="685800"/>
            <a:ext cx="8229600" cy="2895600"/>
          </a:xfrm>
        </p:spPr>
        <p:txBody>
          <a:bodyPr/>
          <a:lstStyle/>
          <a:p>
            <a:pPr>
              <a:buFontTx/>
              <a:buNone/>
            </a:pPr>
            <a:r>
              <a:rPr lang="zh-CN" altLang="en-US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（</a:t>
            </a:r>
            <a:r>
              <a:rPr lang="en-US" altLang="zh-CN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3</a:t>
            </a:r>
            <a:r>
              <a:rPr lang="zh-CN" altLang="en-US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）</a:t>
            </a:r>
            <a:r>
              <a:rPr lang="zh-CN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同一电路中两灯泡电流相等，则这两个灯泡属于哪种连接方式？</a:t>
            </a:r>
            <a:endParaRPr lang="en-US" altLang="zh-CN" b="1" smtClean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zh-CN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答：它们</a:t>
            </a:r>
            <a:r>
              <a:rPr lang="zh-CN" b="1" smtClean="0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可能串联</a:t>
            </a:r>
            <a:r>
              <a:rPr lang="zh-CN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，</a:t>
            </a:r>
            <a:endParaRPr lang="en-US" altLang="zh-CN" b="1" smtClean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zh-CN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也</a:t>
            </a:r>
            <a:r>
              <a:rPr lang="zh-CN" b="1" smtClean="0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可能并联</a:t>
            </a:r>
            <a:r>
              <a:rPr lang="zh-CN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，且并联时两者规格必须相同。</a:t>
            </a:r>
            <a:endParaRPr lang="zh-CN" altLang="en-US" b="1" smtClean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endParaRPr lang="zh-CN" altLang="en-US" b="1" smtClean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pic>
        <p:nvPicPr>
          <p:cNvPr id="11267" name="Picture 4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447800" y="4038600"/>
            <a:ext cx="3081338" cy="2159000"/>
          </a:xfrm>
          <a:prstGeom prst="rect">
            <a:avLst/>
          </a:prstGeom>
          <a:noFill/>
          <a:ln w="38100">
            <a:noFill/>
            <a:miter lim="800000"/>
          </a:ln>
        </p:spPr>
      </p:pic>
      <p:pic>
        <p:nvPicPr>
          <p:cNvPr id="11268" name="Picture 5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4800600" y="3681413"/>
            <a:ext cx="2971800" cy="2538412"/>
          </a:xfrm>
          <a:prstGeom prst="rect">
            <a:avLst/>
          </a:prstGeom>
          <a:noFill/>
          <a:ln w="38100">
            <a:noFill/>
            <a:miter lim="800000"/>
          </a:ln>
        </p:spPr>
      </p:pic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内容占位符 29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pPr>
              <a:buNone/>
            </a:pPr>
            <a:r>
              <a:rPr lang="en-US" altLang="zh-CN" b="1" smtClean="0">
                <a:solidFill>
                  <a:srgbClr val="00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</a:t>
            </a:r>
            <a:r>
              <a:rPr lang="zh-CN" altLang="en-US" b="1" smtClean="0">
                <a:solidFill>
                  <a:srgbClr val="00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</a:t>
            </a:r>
            <a:r>
              <a:rPr lang="zh-CN" altLang="en-US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如图所示，小阳用电流表探究串联电路中的电流关系，他分别用电流表测电路中</a:t>
            </a:r>
            <a:r>
              <a:rPr lang="en-US" altLang="zh-CN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A</a:t>
            </a:r>
            <a:r>
              <a:rPr lang="zh-CN" altLang="en-US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、</a:t>
            </a:r>
            <a:r>
              <a:rPr lang="en-US" altLang="zh-CN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B</a:t>
            </a:r>
            <a:r>
              <a:rPr lang="zh-CN" altLang="en-US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、</a:t>
            </a:r>
            <a:r>
              <a:rPr lang="en-US" altLang="zh-CN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C</a:t>
            </a:r>
            <a:r>
              <a:rPr lang="zh-CN" altLang="en-US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三处的电流，得知</a:t>
            </a:r>
            <a:r>
              <a:rPr lang="en-US" altLang="zh-CN" b="1" i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I</a:t>
            </a:r>
            <a:r>
              <a:rPr lang="en-US" altLang="zh-CN" b="1" baseline="-2500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A</a:t>
            </a:r>
            <a:r>
              <a:rPr lang="zh-CN" altLang="en-US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＝</a:t>
            </a:r>
            <a:r>
              <a:rPr lang="en-US" altLang="zh-CN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0.2 A</a:t>
            </a:r>
            <a:r>
              <a:rPr lang="zh-CN" altLang="en-US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，则</a:t>
            </a:r>
            <a:r>
              <a:rPr lang="en-US" altLang="zh-CN" b="1" i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I</a:t>
            </a:r>
            <a:r>
              <a:rPr lang="en-US" altLang="zh-CN" b="1" baseline="-2500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B</a:t>
            </a:r>
            <a:r>
              <a:rPr lang="zh-CN" altLang="en-US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＝</a:t>
            </a:r>
            <a:r>
              <a:rPr lang="en-US" altLang="zh-CN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_______</a:t>
            </a:r>
            <a:r>
              <a:rPr lang="zh-CN" altLang="en-US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，</a:t>
            </a:r>
            <a:r>
              <a:rPr lang="en-US" altLang="zh-CN" b="1" i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I</a:t>
            </a:r>
            <a:r>
              <a:rPr lang="en-US" altLang="zh-CN" b="1" baseline="-2500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C</a:t>
            </a:r>
            <a:r>
              <a:rPr lang="zh-CN" altLang="en-US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＝</a:t>
            </a:r>
            <a:r>
              <a:rPr lang="en-US" altLang="zh-CN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_______</a:t>
            </a:r>
            <a:r>
              <a:rPr lang="zh-CN" altLang="en-US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。</a:t>
            </a:r>
            <a:r>
              <a:rPr lang="zh-CN" altLang="en-US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</a:t>
            </a:r>
          </a:p>
          <a:p>
            <a:endParaRPr lang="zh-CN" altLang="en-US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45059" name="Text Box 3"/>
          <p:cNvSpPr txBox="1">
            <a:spLocks noChangeArrowheads="1"/>
          </p:cNvSpPr>
          <p:nvPr/>
        </p:nvSpPr>
        <p:spPr bwMode="auto">
          <a:xfrm>
            <a:off x="3581400" y="2743200"/>
            <a:ext cx="1074140" cy="5847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>
              <a:buFont typeface="Arial"/>
              <a:buNone/>
            </a:pPr>
            <a:r>
              <a:rPr lang="en-US" altLang="zh-CN" sz="3200" b="1">
                <a:solidFill>
                  <a:srgbClr val="CC0000"/>
                </a:solidFill>
                <a:ea typeface="楷体" pitchFamily="49" charset="-122"/>
                <a:cs typeface="Times New Roman" pitchFamily="18" charset="0"/>
              </a:rPr>
              <a:t>0.2 A</a:t>
            </a:r>
          </a:p>
        </p:txBody>
      </p:sp>
      <p:sp>
        <p:nvSpPr>
          <p:cNvPr id="45060" name="Text Box 4"/>
          <p:cNvSpPr txBox="1">
            <a:spLocks noChangeArrowheads="1"/>
          </p:cNvSpPr>
          <p:nvPr/>
        </p:nvSpPr>
        <p:spPr bwMode="auto">
          <a:xfrm>
            <a:off x="990600" y="2743200"/>
            <a:ext cx="1074140" cy="5847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>
              <a:buFont typeface="Arial"/>
              <a:buNone/>
            </a:pPr>
            <a:r>
              <a:rPr lang="en-US" altLang="zh-CN" sz="3200" b="1">
                <a:solidFill>
                  <a:srgbClr val="CC0000"/>
                </a:solidFill>
                <a:ea typeface="楷体" pitchFamily="49" charset="-122"/>
                <a:cs typeface="Times New Roman" pitchFamily="18" charset="0"/>
              </a:rPr>
              <a:t>0.2 A</a:t>
            </a:r>
          </a:p>
        </p:txBody>
      </p:sp>
      <p:grpSp>
        <p:nvGrpSpPr>
          <p:cNvPr id="12293" name="Group 5"/>
          <p:cNvGrpSpPr/>
          <p:nvPr/>
        </p:nvGrpSpPr>
        <p:grpSpPr>
          <a:xfrm>
            <a:off x="3059113" y="3679825"/>
            <a:ext cx="3276600" cy="2447925"/>
            <a:chOff x="0" y="0"/>
            <a:chExt cx="2064" cy="1542"/>
          </a:xfrm>
        </p:grpSpPr>
        <p:sp>
          <p:nvSpPr>
            <p:cNvPr id="12298" name="Rectangle 102"/>
            <p:cNvSpPr>
              <a:spLocks noChangeArrowheads="1"/>
            </p:cNvSpPr>
            <p:nvPr/>
          </p:nvSpPr>
          <p:spPr bwMode="auto">
            <a:xfrm>
              <a:off x="0" y="386"/>
              <a:ext cx="2064" cy="99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>
                <a:buFont typeface="Arial"/>
                <a:buNone/>
              </a:pPr>
              <a:endParaRPr lang="zh-CN" altLang="en-US" sz="1800">
                <a:ea typeface="楷体" pitchFamily="49" charset="-122"/>
                <a:cs typeface="Times New Roman" pitchFamily="18" charset="0"/>
              </a:endParaRPr>
            </a:p>
          </p:txBody>
        </p:sp>
        <p:sp>
          <p:nvSpPr>
            <p:cNvPr id="12299" name="AutoShape 44"/>
            <p:cNvSpPr>
              <a:spLocks noChangeArrowheads="1"/>
            </p:cNvSpPr>
            <p:nvPr/>
          </p:nvSpPr>
          <p:spPr bwMode="auto">
            <a:xfrm>
              <a:off x="431" y="204"/>
              <a:ext cx="317" cy="317"/>
            </a:xfrm>
            <a:prstGeom prst="flowChartSummingJunction">
              <a:avLst/>
            </a:prstGeom>
            <a:solidFill>
              <a:srgbClr val="FFFFFF"/>
            </a:solidFill>
            <a:ln w="28575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pPr>
                <a:buFont typeface="Arial"/>
                <a:buNone/>
              </a:pPr>
              <a:endParaRPr lang="zh-CN" altLang="en-US" sz="1800">
                <a:ea typeface="楷体" pitchFamily="49" charset="-122"/>
                <a:cs typeface="Times New Roman" pitchFamily="18" charset="0"/>
              </a:endParaRPr>
            </a:p>
          </p:txBody>
        </p:sp>
        <p:sp>
          <p:nvSpPr>
            <p:cNvPr id="12300" name="AutoShape 44"/>
            <p:cNvSpPr>
              <a:spLocks noChangeArrowheads="1"/>
            </p:cNvSpPr>
            <p:nvPr/>
          </p:nvSpPr>
          <p:spPr bwMode="auto">
            <a:xfrm>
              <a:off x="1293" y="227"/>
              <a:ext cx="317" cy="317"/>
            </a:xfrm>
            <a:prstGeom prst="flowChartSummingJunction">
              <a:avLst/>
            </a:prstGeom>
            <a:solidFill>
              <a:srgbClr val="FFFFFF"/>
            </a:solidFill>
            <a:ln w="28575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pPr>
                <a:buFont typeface="Arial"/>
                <a:buNone/>
              </a:pPr>
              <a:endParaRPr lang="zh-CN" altLang="en-US" sz="1800">
                <a:ea typeface="楷体" pitchFamily="49" charset="-122"/>
                <a:cs typeface="Times New Roman" pitchFamily="18" charset="0"/>
              </a:endParaRPr>
            </a:p>
          </p:txBody>
        </p:sp>
        <p:grpSp>
          <p:nvGrpSpPr>
            <p:cNvPr id="12301" name="Group 9"/>
            <p:cNvGrpSpPr/>
            <p:nvPr/>
          </p:nvGrpSpPr>
          <p:grpSpPr>
            <a:xfrm>
              <a:off x="817" y="1202"/>
              <a:ext cx="85" cy="340"/>
              <a:chOff x="0" y="0"/>
              <a:chExt cx="85" cy="340"/>
            </a:xfrm>
          </p:grpSpPr>
          <p:sp>
            <p:nvSpPr>
              <p:cNvPr id="12314" name="Rectangle 19"/>
              <p:cNvSpPr>
                <a:spLocks noChangeArrowheads="1"/>
              </p:cNvSpPr>
              <p:nvPr/>
            </p:nvSpPr>
            <p:spPr bwMode="auto">
              <a:xfrm>
                <a:off x="0" y="113"/>
                <a:ext cx="85" cy="85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</a:ln>
            </p:spPr>
            <p:txBody>
              <a:bodyPr wrap="none" anchor="ctr"/>
              <a:lstStyle/>
              <a:p>
                <a:pPr>
                  <a:buFont typeface="Arial"/>
                  <a:buNone/>
                </a:pPr>
                <a:endParaRPr lang="zh-CN" altLang="en-US" sz="1800"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12315" name="Line 20"/>
              <p:cNvSpPr>
                <a:spLocks noChangeShapeType="1"/>
              </p:cNvSpPr>
              <p:nvPr/>
            </p:nvSpPr>
            <p:spPr bwMode="auto">
              <a:xfrm flipH="1">
                <a:off x="0" y="0"/>
                <a:ext cx="0" cy="34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12316" name="Line 21"/>
              <p:cNvSpPr>
                <a:spLocks noChangeShapeType="1"/>
              </p:cNvSpPr>
              <p:nvPr/>
            </p:nvSpPr>
            <p:spPr bwMode="auto">
              <a:xfrm flipH="1">
                <a:off x="85" y="85"/>
                <a:ext cx="0" cy="17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>
                  <a:ea typeface="楷体" pitchFamily="49" charset="-122"/>
                  <a:cs typeface="Times New Roman" pitchFamily="18" charset="0"/>
                </a:endParaRPr>
              </a:p>
            </p:txBody>
          </p:sp>
        </p:grpSp>
        <p:grpSp>
          <p:nvGrpSpPr>
            <p:cNvPr id="12302" name="Group 13"/>
            <p:cNvGrpSpPr/>
            <p:nvPr/>
          </p:nvGrpSpPr>
          <p:grpSpPr>
            <a:xfrm>
              <a:off x="1338" y="1270"/>
              <a:ext cx="283" cy="170"/>
              <a:chOff x="0" y="0"/>
              <a:chExt cx="256" cy="142"/>
            </a:xfrm>
          </p:grpSpPr>
          <p:sp>
            <p:nvSpPr>
              <p:cNvPr id="12311" name="Rectangle 15"/>
              <p:cNvSpPr>
                <a:spLocks noChangeArrowheads="1"/>
              </p:cNvSpPr>
              <p:nvPr/>
            </p:nvSpPr>
            <p:spPr bwMode="auto">
              <a:xfrm>
                <a:off x="29" y="0"/>
                <a:ext cx="226" cy="142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</a:ln>
            </p:spPr>
            <p:txBody>
              <a:bodyPr wrap="none" anchor="ctr"/>
              <a:lstStyle/>
              <a:p>
                <a:pPr>
                  <a:buFont typeface="Arial"/>
                  <a:buNone/>
                </a:pPr>
                <a:endParaRPr lang="zh-CN" altLang="en-US" sz="1800"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12312" name="Line 16"/>
              <p:cNvSpPr>
                <a:spLocks noChangeShapeType="1"/>
              </p:cNvSpPr>
              <p:nvPr/>
            </p:nvSpPr>
            <p:spPr bwMode="auto">
              <a:xfrm flipV="1">
                <a:off x="29" y="0"/>
                <a:ext cx="227" cy="8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12313" name="Oval 17"/>
              <p:cNvSpPr>
                <a:spLocks noChangeArrowheads="1"/>
              </p:cNvSpPr>
              <p:nvPr/>
            </p:nvSpPr>
            <p:spPr bwMode="auto">
              <a:xfrm>
                <a:off x="0" y="57"/>
                <a:ext cx="57" cy="56"/>
              </a:xfrm>
              <a:prstGeom prst="ellipse">
                <a:avLst/>
              </a:prstGeom>
              <a:solidFill>
                <a:srgbClr val="FFFFFF"/>
              </a:solidFill>
              <a:ln w="2857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pPr>
                  <a:buFont typeface="Arial"/>
                  <a:buNone/>
                </a:pPr>
                <a:endParaRPr lang="zh-CN" altLang="en-US" sz="1800">
                  <a:ea typeface="楷体" pitchFamily="49" charset="-122"/>
                  <a:cs typeface="Times New Roman" pitchFamily="18" charset="0"/>
                </a:endParaRPr>
              </a:p>
            </p:txBody>
          </p:sp>
        </p:grpSp>
        <p:sp>
          <p:nvSpPr>
            <p:cNvPr id="12303" name="Oval 125"/>
            <p:cNvSpPr>
              <a:spLocks noChangeArrowheads="1"/>
            </p:cNvSpPr>
            <p:nvPr/>
          </p:nvSpPr>
          <p:spPr bwMode="auto">
            <a:xfrm rot="5400000" flipV="1">
              <a:off x="175" y="356"/>
              <a:ext cx="57" cy="57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</a:ln>
          </p:spPr>
          <p:txBody>
            <a:bodyPr vert="eaVert" wrap="none" anchor="ctr"/>
            <a:lstStyle/>
            <a:p>
              <a:pPr>
                <a:buFont typeface="Arial"/>
                <a:buNone/>
              </a:pPr>
              <a:endParaRPr lang="zh-CN" altLang="en-US" sz="1800">
                <a:ea typeface="楷体" pitchFamily="49" charset="-122"/>
                <a:cs typeface="Times New Roman" pitchFamily="18" charset="0"/>
              </a:endParaRPr>
            </a:p>
          </p:txBody>
        </p:sp>
        <p:sp>
          <p:nvSpPr>
            <p:cNvPr id="12304" name="Oval 125"/>
            <p:cNvSpPr>
              <a:spLocks noChangeArrowheads="1"/>
            </p:cNvSpPr>
            <p:nvPr/>
          </p:nvSpPr>
          <p:spPr bwMode="auto">
            <a:xfrm rot="5400000" flipV="1">
              <a:off x="991" y="344"/>
              <a:ext cx="57" cy="57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</a:ln>
          </p:spPr>
          <p:txBody>
            <a:bodyPr vert="eaVert" wrap="none" anchor="ctr"/>
            <a:lstStyle/>
            <a:p>
              <a:pPr>
                <a:buFont typeface="Arial"/>
                <a:buNone/>
              </a:pPr>
              <a:endParaRPr lang="zh-CN" altLang="en-US" sz="1800">
                <a:ea typeface="楷体" pitchFamily="49" charset="-122"/>
                <a:cs typeface="Times New Roman" pitchFamily="18" charset="0"/>
              </a:endParaRPr>
            </a:p>
          </p:txBody>
        </p:sp>
        <p:sp>
          <p:nvSpPr>
            <p:cNvPr id="12305" name="Oval 125"/>
            <p:cNvSpPr>
              <a:spLocks noChangeArrowheads="1"/>
            </p:cNvSpPr>
            <p:nvPr/>
          </p:nvSpPr>
          <p:spPr bwMode="auto">
            <a:xfrm rot="5400000" flipV="1">
              <a:off x="1785" y="344"/>
              <a:ext cx="57" cy="57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</a:ln>
          </p:spPr>
          <p:txBody>
            <a:bodyPr vert="eaVert" wrap="none" anchor="ctr"/>
            <a:lstStyle/>
            <a:p>
              <a:pPr>
                <a:buFont typeface="Arial"/>
                <a:buNone/>
              </a:pPr>
              <a:endParaRPr lang="zh-CN" altLang="en-US" sz="1800">
                <a:ea typeface="楷体" pitchFamily="49" charset="-122"/>
                <a:cs typeface="Times New Roman" pitchFamily="18" charset="0"/>
              </a:endParaRPr>
            </a:p>
          </p:txBody>
        </p:sp>
        <p:sp>
          <p:nvSpPr>
            <p:cNvPr id="12306" name="Text Box 116"/>
            <p:cNvSpPr txBox="1">
              <a:spLocks noChangeArrowheads="1"/>
            </p:cNvSpPr>
            <p:nvPr/>
          </p:nvSpPr>
          <p:spPr bwMode="auto">
            <a:xfrm>
              <a:off x="114" y="408"/>
              <a:ext cx="226" cy="269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  <a:buFont typeface="Arial"/>
                <a:buNone/>
              </a:pPr>
              <a:r>
                <a:rPr lang="en-US" altLang="zh-CN" sz="2800" b="1">
                  <a:ea typeface="楷体" pitchFamily="49" charset="-122"/>
                  <a:cs typeface="Times New Roman" pitchFamily="18" charset="0"/>
                </a:rPr>
                <a:t>A</a:t>
              </a:r>
              <a:endParaRPr lang="en-US" altLang="zh-CN" sz="2800" b="1" baseline="-25000">
                <a:ea typeface="楷体" pitchFamily="49" charset="-122"/>
                <a:cs typeface="Times New Roman" pitchFamily="18" charset="0"/>
              </a:endParaRPr>
            </a:p>
          </p:txBody>
        </p:sp>
        <p:sp>
          <p:nvSpPr>
            <p:cNvPr id="12307" name="Text Box 116"/>
            <p:cNvSpPr txBox="1">
              <a:spLocks noChangeArrowheads="1"/>
            </p:cNvSpPr>
            <p:nvPr/>
          </p:nvSpPr>
          <p:spPr bwMode="auto">
            <a:xfrm>
              <a:off x="907" y="431"/>
              <a:ext cx="226" cy="269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  <a:buFont typeface="Arial"/>
                <a:buNone/>
              </a:pPr>
              <a:r>
                <a:rPr lang="en-US" altLang="zh-CN" sz="2800" b="1">
                  <a:ea typeface="楷体" pitchFamily="49" charset="-122"/>
                  <a:cs typeface="Times New Roman" pitchFamily="18" charset="0"/>
                </a:rPr>
                <a:t>B</a:t>
              </a:r>
              <a:endParaRPr lang="en-US" altLang="zh-CN" sz="2800" b="1" baseline="-25000">
                <a:ea typeface="楷体" pitchFamily="49" charset="-122"/>
                <a:cs typeface="Times New Roman" pitchFamily="18" charset="0"/>
              </a:endParaRPr>
            </a:p>
          </p:txBody>
        </p:sp>
        <p:sp>
          <p:nvSpPr>
            <p:cNvPr id="12308" name="Text Box 116"/>
            <p:cNvSpPr txBox="1">
              <a:spLocks noChangeArrowheads="1"/>
            </p:cNvSpPr>
            <p:nvPr/>
          </p:nvSpPr>
          <p:spPr bwMode="auto">
            <a:xfrm>
              <a:off x="1724" y="454"/>
              <a:ext cx="226" cy="269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  <a:buFont typeface="Arial"/>
                <a:buNone/>
              </a:pPr>
              <a:r>
                <a:rPr lang="en-US" altLang="zh-CN" sz="2800" b="1">
                  <a:ea typeface="楷体" pitchFamily="49" charset="-122"/>
                  <a:cs typeface="Times New Roman" pitchFamily="18" charset="0"/>
                </a:rPr>
                <a:t>C</a:t>
              </a:r>
              <a:endParaRPr lang="en-US" altLang="zh-CN" sz="2800" b="1" baseline="-25000">
                <a:ea typeface="楷体" pitchFamily="49" charset="-122"/>
                <a:cs typeface="Times New Roman" pitchFamily="18" charset="0"/>
              </a:endParaRPr>
            </a:p>
          </p:txBody>
        </p:sp>
        <p:sp>
          <p:nvSpPr>
            <p:cNvPr id="12309" name="Text Box 104"/>
            <p:cNvSpPr txBox="1">
              <a:spLocks noChangeArrowheads="1"/>
            </p:cNvSpPr>
            <p:nvPr/>
          </p:nvSpPr>
          <p:spPr bwMode="auto">
            <a:xfrm>
              <a:off x="675" y="0"/>
              <a:ext cx="368" cy="269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  <a:buFont typeface="Arial"/>
                <a:buNone/>
              </a:pPr>
              <a:r>
                <a:rPr lang="en-US" altLang="zh-CN" sz="2800" b="1">
                  <a:ea typeface="楷体" pitchFamily="49" charset="-122"/>
                  <a:cs typeface="Times New Roman" pitchFamily="18" charset="0"/>
                </a:rPr>
                <a:t>L</a:t>
              </a:r>
              <a:r>
                <a:rPr lang="en-US" altLang="zh-CN" sz="2800" b="1" baseline="-25000">
                  <a:ea typeface="楷体" pitchFamily="49" charset="-122"/>
                  <a:cs typeface="Times New Roman" pitchFamily="18" charset="0"/>
                </a:rPr>
                <a:t>1</a:t>
              </a:r>
            </a:p>
          </p:txBody>
        </p:sp>
        <p:sp>
          <p:nvSpPr>
            <p:cNvPr id="12310" name="Text Box 109"/>
            <p:cNvSpPr txBox="1">
              <a:spLocks noChangeArrowheads="1"/>
            </p:cNvSpPr>
            <p:nvPr/>
          </p:nvSpPr>
          <p:spPr bwMode="auto">
            <a:xfrm>
              <a:off x="1542" y="23"/>
              <a:ext cx="341" cy="269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  <a:buFont typeface="Arial"/>
                <a:buNone/>
              </a:pPr>
              <a:r>
                <a:rPr lang="en-US" altLang="zh-CN" sz="2800" b="1">
                  <a:ea typeface="楷体" pitchFamily="49" charset="-122"/>
                  <a:cs typeface="Times New Roman" pitchFamily="18" charset="0"/>
                </a:rPr>
                <a:t>L</a:t>
              </a:r>
              <a:r>
                <a:rPr lang="en-US" altLang="zh-CN" sz="2800" b="1" baseline="-25000">
                  <a:ea typeface="楷体" pitchFamily="49" charset="-122"/>
                  <a:cs typeface="Times New Roman" pitchFamily="18" charset="0"/>
                </a:rPr>
                <a:t>2</a:t>
              </a:r>
            </a:p>
          </p:txBody>
        </p:sp>
      </p:grpSp>
      <p:sp>
        <p:nvSpPr>
          <p:cNvPr id="29" name="标题 2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zh-CN" altLang="en-US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课堂练习</a:t>
            </a:r>
            <a:endParaRPr lang="zh-CN" altLang="en-US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9" grpId="0"/>
      <p:bldP spid="4506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内容占位符 3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5000"/>
              </a:lnSpc>
              <a:buFont typeface="Arial"/>
              <a:buNone/>
            </a:pPr>
            <a:r>
              <a:rPr lang="en-US" altLang="zh-CN" sz="2800" b="1" smtClean="0">
                <a:solidFill>
                  <a:srgbClr val="00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</a:t>
            </a:r>
            <a:r>
              <a:rPr lang="zh-CN" altLang="en-US" sz="2800" b="1" smtClean="0">
                <a:solidFill>
                  <a:srgbClr val="00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</a:t>
            </a:r>
            <a:r>
              <a:rPr lang="zh-CN" altLang="en-US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如图所示电路图，电流表</a:t>
            </a:r>
            <a:r>
              <a:rPr lang="en-US" altLang="zh-CN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A</a:t>
            </a:r>
            <a:r>
              <a:rPr lang="en-US" altLang="zh-CN" sz="2800" b="1" baseline="-2500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</a:t>
            </a:r>
            <a:r>
              <a:rPr lang="zh-CN" altLang="en-US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的示数为</a:t>
            </a:r>
            <a:r>
              <a:rPr lang="en-US" altLang="zh-CN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0.9 A</a:t>
            </a:r>
            <a:r>
              <a:rPr lang="zh-CN" altLang="en-US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，</a:t>
            </a:r>
            <a:r>
              <a:rPr lang="en-US" altLang="zh-CN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A</a:t>
            </a:r>
            <a:r>
              <a:rPr lang="en-US" altLang="zh-CN" sz="2800" b="1" baseline="-2500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3</a:t>
            </a:r>
            <a:r>
              <a:rPr lang="zh-CN" altLang="en-US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的示数为</a:t>
            </a:r>
            <a:r>
              <a:rPr lang="en-US" altLang="zh-CN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0.4 A</a:t>
            </a:r>
            <a:r>
              <a:rPr lang="zh-CN" altLang="en-US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，则通过</a:t>
            </a:r>
            <a:r>
              <a:rPr lang="en-US" altLang="zh-CN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L</a:t>
            </a:r>
            <a:r>
              <a:rPr lang="en-US" altLang="zh-CN" sz="2800" b="1" baseline="-2500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</a:t>
            </a:r>
            <a:r>
              <a:rPr lang="zh-CN" altLang="en-US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的电流是 </a:t>
            </a:r>
            <a:r>
              <a:rPr lang="en-US" altLang="zh-CN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______</a:t>
            </a:r>
            <a:r>
              <a:rPr lang="zh-CN" altLang="en-US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，通过</a:t>
            </a:r>
            <a:r>
              <a:rPr lang="en-US" altLang="zh-CN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L</a:t>
            </a:r>
            <a:r>
              <a:rPr lang="en-US" altLang="zh-CN" sz="2800" b="1" baseline="-2500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</a:t>
            </a:r>
            <a:r>
              <a:rPr lang="zh-CN" altLang="en-US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的电流是</a:t>
            </a:r>
            <a:r>
              <a:rPr lang="en-US" altLang="zh-CN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______</a:t>
            </a:r>
            <a:r>
              <a:rPr lang="zh-CN" altLang="en-US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，通过干路的电流是</a:t>
            </a:r>
            <a:r>
              <a:rPr lang="en-US" altLang="zh-CN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______</a:t>
            </a:r>
            <a:r>
              <a:rPr lang="zh-CN" altLang="en-US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。</a:t>
            </a:r>
            <a:r>
              <a:rPr lang="zh-CN" altLang="en-US" sz="280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</a:t>
            </a:r>
          </a:p>
          <a:p>
            <a:endParaRPr lang="zh-CN" altLang="en-US" sz="280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46083" name="Text Box 3"/>
          <p:cNvSpPr txBox="1">
            <a:spLocks noChangeArrowheads="1"/>
          </p:cNvSpPr>
          <p:nvPr/>
        </p:nvSpPr>
        <p:spPr bwMode="auto">
          <a:xfrm>
            <a:off x="6477000" y="2209800"/>
            <a:ext cx="1074140" cy="5847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>
              <a:buFont typeface="Arial"/>
              <a:buNone/>
            </a:pPr>
            <a:r>
              <a:rPr lang="en-US" altLang="zh-CN" sz="3200" b="1">
                <a:solidFill>
                  <a:srgbClr val="CC0000"/>
                </a:solidFill>
                <a:ea typeface="楷体" pitchFamily="49" charset="-122"/>
                <a:cs typeface="Times New Roman" pitchFamily="18" charset="0"/>
              </a:rPr>
              <a:t>0.4 A</a:t>
            </a:r>
          </a:p>
        </p:txBody>
      </p:sp>
      <p:sp>
        <p:nvSpPr>
          <p:cNvPr id="46084" name="Text Box 4"/>
          <p:cNvSpPr txBox="1">
            <a:spLocks noChangeArrowheads="1"/>
          </p:cNvSpPr>
          <p:nvPr/>
        </p:nvSpPr>
        <p:spPr bwMode="auto">
          <a:xfrm>
            <a:off x="6934200" y="2667000"/>
            <a:ext cx="1074140" cy="5847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>
              <a:buFont typeface="Arial"/>
              <a:buNone/>
            </a:pPr>
            <a:r>
              <a:rPr lang="en-US" altLang="zh-CN" sz="3200" b="1">
                <a:solidFill>
                  <a:srgbClr val="CC0000"/>
                </a:solidFill>
                <a:ea typeface="楷体" pitchFamily="49" charset="-122"/>
                <a:cs typeface="Times New Roman" pitchFamily="18" charset="0"/>
              </a:rPr>
              <a:t>0.9 A</a:t>
            </a:r>
          </a:p>
        </p:txBody>
      </p:sp>
      <p:sp>
        <p:nvSpPr>
          <p:cNvPr id="46085" name="Text Box 5"/>
          <p:cNvSpPr txBox="1">
            <a:spLocks noChangeArrowheads="1"/>
          </p:cNvSpPr>
          <p:nvPr/>
        </p:nvSpPr>
        <p:spPr bwMode="auto">
          <a:xfrm>
            <a:off x="2743200" y="2667000"/>
            <a:ext cx="1074140" cy="5847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>
              <a:buFont typeface="Arial"/>
              <a:buNone/>
            </a:pPr>
            <a:r>
              <a:rPr lang="en-US" altLang="zh-CN" sz="3200" b="1">
                <a:solidFill>
                  <a:srgbClr val="CC0000"/>
                </a:solidFill>
                <a:ea typeface="楷体" pitchFamily="49" charset="-122"/>
                <a:cs typeface="Times New Roman" pitchFamily="18" charset="0"/>
              </a:rPr>
              <a:t>0.5 A</a:t>
            </a:r>
          </a:p>
        </p:txBody>
      </p:sp>
      <p:grpSp>
        <p:nvGrpSpPr>
          <p:cNvPr id="13318" name="Group 6"/>
          <p:cNvGrpSpPr/>
          <p:nvPr/>
        </p:nvGrpSpPr>
        <p:grpSpPr>
          <a:xfrm>
            <a:off x="2411413" y="3768725"/>
            <a:ext cx="3814762" cy="2555875"/>
            <a:chOff x="0" y="0"/>
            <a:chExt cx="2403" cy="1610"/>
          </a:xfrm>
        </p:grpSpPr>
        <p:sp>
          <p:nvSpPr>
            <p:cNvPr id="13323" name="Rectangle 102"/>
            <p:cNvSpPr>
              <a:spLocks noChangeArrowheads="1"/>
            </p:cNvSpPr>
            <p:nvPr/>
          </p:nvSpPr>
          <p:spPr bwMode="auto">
            <a:xfrm>
              <a:off x="181" y="182"/>
              <a:ext cx="2064" cy="127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>
                <a:buFont typeface="Arial"/>
                <a:buNone/>
              </a:pPr>
              <a:endParaRPr lang="zh-CN" altLang="en-US" sz="1800">
                <a:ea typeface="楷体" pitchFamily="49" charset="-122"/>
                <a:cs typeface="Times New Roman" pitchFamily="18" charset="0"/>
              </a:endParaRPr>
            </a:p>
          </p:txBody>
        </p:sp>
        <p:sp>
          <p:nvSpPr>
            <p:cNvPr id="13324" name="Text Box 104"/>
            <p:cNvSpPr txBox="1">
              <a:spLocks noChangeArrowheads="1"/>
            </p:cNvSpPr>
            <p:nvPr/>
          </p:nvSpPr>
          <p:spPr bwMode="auto">
            <a:xfrm>
              <a:off x="1310" y="227"/>
              <a:ext cx="368" cy="269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  <a:buFont typeface="Arial"/>
                <a:buNone/>
              </a:pPr>
              <a:r>
                <a:rPr lang="en-US" altLang="zh-CN" sz="2800" b="1">
                  <a:ea typeface="楷体" pitchFamily="49" charset="-122"/>
                  <a:cs typeface="Times New Roman" pitchFamily="18" charset="0"/>
                </a:rPr>
                <a:t>L</a:t>
              </a:r>
              <a:r>
                <a:rPr lang="en-US" altLang="zh-CN" sz="2800" b="1" baseline="-25000">
                  <a:ea typeface="楷体" pitchFamily="49" charset="-122"/>
                  <a:cs typeface="Times New Roman" pitchFamily="18" charset="0"/>
                </a:rPr>
                <a:t>1</a:t>
              </a:r>
            </a:p>
          </p:txBody>
        </p:sp>
        <p:sp>
          <p:nvSpPr>
            <p:cNvPr id="13325" name="Text Box 109"/>
            <p:cNvSpPr txBox="1">
              <a:spLocks noChangeArrowheads="1"/>
            </p:cNvSpPr>
            <p:nvPr/>
          </p:nvSpPr>
          <p:spPr bwMode="auto">
            <a:xfrm>
              <a:off x="1972" y="295"/>
              <a:ext cx="341" cy="269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  <a:buFont typeface="Arial"/>
                <a:buNone/>
              </a:pPr>
              <a:r>
                <a:rPr lang="en-US" altLang="zh-CN" sz="2800" b="1">
                  <a:ea typeface="楷体" pitchFamily="49" charset="-122"/>
                  <a:cs typeface="Times New Roman" pitchFamily="18" charset="0"/>
                </a:rPr>
                <a:t>L</a:t>
              </a:r>
              <a:r>
                <a:rPr lang="en-US" altLang="zh-CN" sz="2800" b="1" baseline="-25000">
                  <a:ea typeface="楷体" pitchFamily="49" charset="-122"/>
                  <a:cs typeface="Times New Roman" pitchFamily="18" charset="0"/>
                </a:rPr>
                <a:t>2</a:t>
              </a:r>
            </a:p>
          </p:txBody>
        </p:sp>
        <p:sp>
          <p:nvSpPr>
            <p:cNvPr id="13326" name="Line 10"/>
            <p:cNvSpPr>
              <a:spLocks noChangeShapeType="1"/>
            </p:cNvSpPr>
            <p:nvPr/>
          </p:nvSpPr>
          <p:spPr bwMode="auto">
            <a:xfrm flipH="1">
              <a:off x="1224" y="182"/>
              <a:ext cx="0" cy="127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</p:spPr>
          <p:txBody>
            <a:bodyPr/>
            <a:lstStyle/>
            <a:p>
              <a:endParaRPr lang="zh-CN" altLang="en-US">
                <a:ea typeface="楷体" pitchFamily="49" charset="-122"/>
                <a:cs typeface="Times New Roman" pitchFamily="18" charset="0"/>
              </a:endParaRPr>
            </a:p>
          </p:txBody>
        </p:sp>
        <p:sp>
          <p:nvSpPr>
            <p:cNvPr id="13327" name="AutoShape 44"/>
            <p:cNvSpPr>
              <a:spLocks noChangeArrowheads="1"/>
            </p:cNvSpPr>
            <p:nvPr/>
          </p:nvSpPr>
          <p:spPr bwMode="auto">
            <a:xfrm>
              <a:off x="1066" y="409"/>
              <a:ext cx="317" cy="317"/>
            </a:xfrm>
            <a:prstGeom prst="flowChartSummingJunction">
              <a:avLst/>
            </a:prstGeom>
            <a:solidFill>
              <a:srgbClr val="FFFFFF"/>
            </a:solidFill>
            <a:ln w="28575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pPr>
                <a:buFont typeface="Arial"/>
                <a:buNone/>
              </a:pPr>
              <a:endParaRPr lang="zh-CN" altLang="en-US" sz="1800">
                <a:ea typeface="楷体" pitchFamily="49" charset="-122"/>
                <a:cs typeface="Times New Roman" pitchFamily="18" charset="0"/>
              </a:endParaRPr>
            </a:p>
          </p:txBody>
        </p:sp>
        <p:sp>
          <p:nvSpPr>
            <p:cNvPr id="13328" name="AutoShape 44"/>
            <p:cNvSpPr>
              <a:spLocks noChangeArrowheads="1"/>
            </p:cNvSpPr>
            <p:nvPr/>
          </p:nvSpPr>
          <p:spPr bwMode="auto">
            <a:xfrm>
              <a:off x="2086" y="567"/>
              <a:ext cx="317" cy="317"/>
            </a:xfrm>
            <a:prstGeom prst="flowChartSummingJunction">
              <a:avLst/>
            </a:prstGeom>
            <a:solidFill>
              <a:srgbClr val="FFFFFF"/>
            </a:solidFill>
            <a:ln w="28575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pPr>
                <a:buFont typeface="Arial"/>
                <a:buNone/>
              </a:pPr>
              <a:endParaRPr lang="zh-CN" altLang="en-US" sz="1800">
                <a:ea typeface="楷体" pitchFamily="49" charset="-122"/>
                <a:cs typeface="Times New Roman" pitchFamily="18" charset="0"/>
              </a:endParaRPr>
            </a:p>
          </p:txBody>
        </p:sp>
        <p:grpSp>
          <p:nvGrpSpPr>
            <p:cNvPr id="13329" name="Group 13"/>
            <p:cNvGrpSpPr/>
            <p:nvPr/>
          </p:nvGrpSpPr>
          <p:grpSpPr>
            <a:xfrm rot="5400000">
              <a:off x="120" y="343"/>
              <a:ext cx="85" cy="340"/>
              <a:chOff x="0" y="0"/>
              <a:chExt cx="85" cy="340"/>
            </a:xfrm>
          </p:grpSpPr>
          <p:sp>
            <p:nvSpPr>
              <p:cNvPr id="13343" name="Rectangle 19"/>
              <p:cNvSpPr>
                <a:spLocks noChangeArrowheads="1"/>
              </p:cNvSpPr>
              <p:nvPr/>
            </p:nvSpPr>
            <p:spPr bwMode="auto">
              <a:xfrm>
                <a:off x="0" y="113"/>
                <a:ext cx="85" cy="85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</a:ln>
            </p:spPr>
            <p:txBody>
              <a:bodyPr rot="10800000" vert="eaVert" wrap="none" anchor="ctr"/>
              <a:lstStyle/>
              <a:p>
                <a:pPr>
                  <a:buFont typeface="Arial"/>
                  <a:buNone/>
                </a:pPr>
                <a:endParaRPr lang="zh-CN" altLang="en-US" sz="1800"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13344" name="Line 20"/>
              <p:cNvSpPr>
                <a:spLocks noChangeShapeType="1"/>
              </p:cNvSpPr>
              <p:nvPr/>
            </p:nvSpPr>
            <p:spPr bwMode="auto">
              <a:xfrm flipH="1">
                <a:off x="0" y="0"/>
                <a:ext cx="0" cy="34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13345" name="Line 21"/>
              <p:cNvSpPr>
                <a:spLocks noChangeShapeType="1"/>
              </p:cNvSpPr>
              <p:nvPr/>
            </p:nvSpPr>
            <p:spPr bwMode="auto">
              <a:xfrm flipH="1">
                <a:off x="85" y="85"/>
                <a:ext cx="0" cy="17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>
                  <a:ea typeface="楷体" pitchFamily="49" charset="-122"/>
                  <a:cs typeface="Times New Roman" pitchFamily="18" charset="0"/>
                </a:endParaRPr>
              </a:p>
            </p:txBody>
          </p:sp>
        </p:grpSp>
        <p:grpSp>
          <p:nvGrpSpPr>
            <p:cNvPr id="13330" name="Group 17"/>
            <p:cNvGrpSpPr/>
            <p:nvPr/>
          </p:nvGrpSpPr>
          <p:grpSpPr>
            <a:xfrm>
              <a:off x="68" y="794"/>
              <a:ext cx="182" cy="318"/>
              <a:chOff x="0" y="0"/>
              <a:chExt cx="182" cy="318"/>
            </a:xfrm>
          </p:grpSpPr>
          <p:sp>
            <p:nvSpPr>
              <p:cNvPr id="13340" name="Rectangle 92"/>
              <p:cNvSpPr>
                <a:spLocks noChangeArrowheads="1"/>
              </p:cNvSpPr>
              <p:nvPr/>
            </p:nvSpPr>
            <p:spPr bwMode="auto">
              <a:xfrm rot="5400000" flipV="1">
                <a:off x="-50" y="79"/>
                <a:ext cx="281" cy="182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</a:ln>
            </p:spPr>
            <p:txBody>
              <a:bodyPr vert="eaVert" wrap="none" anchor="ctr"/>
              <a:lstStyle/>
              <a:p>
                <a:pPr>
                  <a:buFont typeface="Arial"/>
                  <a:buNone/>
                </a:pPr>
                <a:endParaRPr lang="zh-CN" altLang="en-US" sz="1800"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13341" name="Line 93"/>
              <p:cNvSpPr>
                <a:spLocks noChangeShapeType="1"/>
              </p:cNvSpPr>
              <p:nvPr/>
            </p:nvSpPr>
            <p:spPr bwMode="auto">
              <a:xfrm rot="5400000">
                <a:off x="-86" y="122"/>
                <a:ext cx="282" cy="11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13342" name="Oval 94"/>
              <p:cNvSpPr>
                <a:spLocks noChangeArrowheads="1"/>
              </p:cNvSpPr>
              <p:nvPr/>
            </p:nvSpPr>
            <p:spPr bwMode="auto">
              <a:xfrm rot="5400000" flipV="1">
                <a:off x="66" y="0"/>
                <a:ext cx="71" cy="72"/>
              </a:xfrm>
              <a:prstGeom prst="ellipse">
                <a:avLst/>
              </a:prstGeom>
              <a:solidFill>
                <a:srgbClr val="FFFFFF"/>
              </a:solidFill>
              <a:ln w="28575">
                <a:solidFill>
                  <a:schemeClr val="tx1"/>
                </a:solidFill>
                <a:round/>
              </a:ln>
            </p:spPr>
            <p:txBody>
              <a:bodyPr vert="eaVert" wrap="none" anchor="ctr"/>
              <a:lstStyle/>
              <a:p>
                <a:pPr>
                  <a:buFont typeface="Arial"/>
                  <a:buNone/>
                </a:pPr>
                <a:endParaRPr lang="zh-CN" altLang="en-US" sz="1800">
                  <a:ea typeface="楷体" pitchFamily="49" charset="-122"/>
                  <a:cs typeface="Times New Roman" pitchFamily="18" charset="0"/>
                </a:endParaRPr>
              </a:p>
            </p:txBody>
          </p:sp>
        </p:grpSp>
        <p:grpSp>
          <p:nvGrpSpPr>
            <p:cNvPr id="13331" name="Group 21"/>
            <p:cNvGrpSpPr/>
            <p:nvPr/>
          </p:nvGrpSpPr>
          <p:grpSpPr>
            <a:xfrm>
              <a:off x="499" y="0"/>
              <a:ext cx="380" cy="340"/>
              <a:chOff x="0" y="0"/>
              <a:chExt cx="380" cy="340"/>
            </a:xfrm>
          </p:grpSpPr>
          <p:sp>
            <p:nvSpPr>
              <p:cNvPr id="13338" name="Oval 197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41" cy="340"/>
              </a:xfrm>
              <a:prstGeom prst="ellipse">
                <a:avLst/>
              </a:prstGeom>
              <a:solidFill>
                <a:srgbClr val="FFFFFF"/>
              </a:solidFill>
              <a:ln w="2857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pPr>
                  <a:buFont typeface="Arial"/>
                  <a:buNone/>
                </a:pPr>
                <a:endParaRPr lang="zh-CN" altLang="en-US" sz="1800"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13339" name="Text Box 198"/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380" cy="327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buFont typeface="Arial"/>
                  <a:buNone/>
                </a:pPr>
                <a:r>
                  <a:rPr lang="en-US" altLang="zh-CN" sz="2800" b="1">
                    <a:ea typeface="楷体" pitchFamily="49" charset="-122"/>
                    <a:cs typeface="Times New Roman" pitchFamily="18" charset="0"/>
                  </a:rPr>
                  <a:t>A</a:t>
                </a:r>
                <a:r>
                  <a:rPr lang="en-US" altLang="zh-CN" sz="2800" b="1" baseline="-25000">
                    <a:ea typeface="楷体" pitchFamily="49" charset="-122"/>
                    <a:cs typeface="Times New Roman" pitchFamily="18" charset="0"/>
                  </a:rPr>
                  <a:t>1</a:t>
                </a:r>
                <a:endParaRPr lang="en-US" altLang="zh-CN" sz="2800" b="1">
                  <a:ea typeface="楷体" pitchFamily="49" charset="-122"/>
                  <a:cs typeface="Times New Roman" pitchFamily="18" charset="0"/>
                </a:endParaRPr>
              </a:p>
            </p:txBody>
          </p:sp>
        </p:grpSp>
        <p:grpSp>
          <p:nvGrpSpPr>
            <p:cNvPr id="13332" name="Group 24"/>
            <p:cNvGrpSpPr/>
            <p:nvPr/>
          </p:nvGrpSpPr>
          <p:grpSpPr>
            <a:xfrm>
              <a:off x="1043" y="953"/>
              <a:ext cx="380" cy="340"/>
              <a:chOff x="0" y="0"/>
              <a:chExt cx="380" cy="340"/>
            </a:xfrm>
          </p:grpSpPr>
          <p:sp>
            <p:nvSpPr>
              <p:cNvPr id="13336" name="Oval 197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41" cy="340"/>
              </a:xfrm>
              <a:prstGeom prst="ellipse">
                <a:avLst/>
              </a:prstGeom>
              <a:solidFill>
                <a:srgbClr val="FFFFFF"/>
              </a:solidFill>
              <a:ln w="2857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pPr>
                  <a:buFont typeface="Arial"/>
                  <a:buNone/>
                </a:pPr>
                <a:endParaRPr lang="zh-CN" altLang="en-US" sz="1800"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13337" name="Text Box 198"/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380" cy="327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buFont typeface="Arial"/>
                  <a:buNone/>
                </a:pPr>
                <a:r>
                  <a:rPr lang="en-US" altLang="zh-CN" sz="2800" b="1">
                    <a:ea typeface="楷体" pitchFamily="49" charset="-122"/>
                    <a:cs typeface="Times New Roman" pitchFamily="18" charset="0"/>
                  </a:rPr>
                  <a:t>A</a:t>
                </a:r>
                <a:r>
                  <a:rPr lang="en-US" altLang="zh-CN" sz="2800" b="1" baseline="-25000">
                    <a:ea typeface="楷体" pitchFamily="49" charset="-122"/>
                    <a:cs typeface="Times New Roman" pitchFamily="18" charset="0"/>
                  </a:rPr>
                  <a:t>3</a:t>
                </a:r>
                <a:endParaRPr lang="en-US" altLang="zh-CN" sz="2800" b="1">
                  <a:ea typeface="楷体" pitchFamily="49" charset="-122"/>
                  <a:cs typeface="Times New Roman" pitchFamily="18" charset="0"/>
                </a:endParaRPr>
              </a:p>
            </p:txBody>
          </p:sp>
        </p:grpSp>
        <p:grpSp>
          <p:nvGrpSpPr>
            <p:cNvPr id="13333" name="Group 27"/>
            <p:cNvGrpSpPr/>
            <p:nvPr/>
          </p:nvGrpSpPr>
          <p:grpSpPr>
            <a:xfrm>
              <a:off x="1610" y="1270"/>
              <a:ext cx="380" cy="340"/>
              <a:chOff x="0" y="0"/>
              <a:chExt cx="380" cy="340"/>
            </a:xfrm>
          </p:grpSpPr>
          <p:sp>
            <p:nvSpPr>
              <p:cNvPr id="13334" name="Oval 197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41" cy="340"/>
              </a:xfrm>
              <a:prstGeom prst="ellipse">
                <a:avLst/>
              </a:prstGeom>
              <a:solidFill>
                <a:srgbClr val="FFFFFF"/>
              </a:solidFill>
              <a:ln w="2857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pPr>
                  <a:buFont typeface="Arial"/>
                  <a:buNone/>
                </a:pPr>
                <a:endParaRPr lang="zh-CN" altLang="en-US" sz="1800"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13335" name="Text Box 198"/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380" cy="327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buFont typeface="Arial"/>
                  <a:buNone/>
                </a:pPr>
                <a:r>
                  <a:rPr lang="en-US" altLang="zh-CN" sz="2800" b="1">
                    <a:ea typeface="楷体" pitchFamily="49" charset="-122"/>
                    <a:cs typeface="Times New Roman" pitchFamily="18" charset="0"/>
                  </a:rPr>
                  <a:t>A</a:t>
                </a:r>
                <a:r>
                  <a:rPr lang="en-US" altLang="zh-CN" sz="2800" b="1" baseline="-25000">
                    <a:ea typeface="楷体" pitchFamily="49" charset="-122"/>
                    <a:cs typeface="Times New Roman" pitchFamily="18" charset="0"/>
                  </a:rPr>
                  <a:t>2</a:t>
                </a:r>
                <a:endParaRPr lang="en-US" altLang="zh-CN" sz="2800" b="1">
                  <a:ea typeface="楷体" pitchFamily="49" charset="-122"/>
                  <a:cs typeface="Times New Roman" pitchFamily="18" charset="0"/>
                </a:endParaRPr>
              </a:p>
            </p:txBody>
          </p:sp>
        </p:grpSp>
      </p:grpSp>
      <p:sp>
        <p:nvSpPr>
          <p:cNvPr id="34" name="标题 3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zh-CN" altLang="en-US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课堂练习</a:t>
            </a:r>
            <a:endParaRPr lang="zh-CN" altLang="en-US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/>
      <p:bldP spid="46084" grpId="0"/>
      <p:bldP spid="4608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9" name="Group 3"/>
          <p:cNvGrpSpPr/>
          <p:nvPr/>
        </p:nvGrpSpPr>
        <p:grpSpPr>
          <a:xfrm>
            <a:off x="2592388" y="3176588"/>
            <a:ext cx="4429125" cy="2513012"/>
            <a:chOff x="0" y="0"/>
            <a:chExt cx="3380" cy="1946"/>
          </a:xfrm>
        </p:grpSpPr>
        <p:pic>
          <p:nvPicPr>
            <p:cNvPr id="14344" name="Picture 3" descr="H:\2\人教教参资源\九\图\铡刀开关.JPG"/>
            <p:cNvPicPr>
              <a:picLocks noChangeAspect="1" noChangeArrowheads="1"/>
            </p:cNvPicPr>
            <p:nvPr/>
          </p:nvPicPr>
          <p:blipFill>
            <a:blip r:embed="rId2"/>
            <a:stretch>
              <a:fillRect/>
            </a:stretch>
          </p:blipFill>
          <p:spPr bwMode="auto">
            <a:xfrm flipH="1">
              <a:off x="2426" y="255"/>
              <a:ext cx="794" cy="507"/>
            </a:xfrm>
            <a:prstGeom prst="rect">
              <a:avLst/>
            </a:prstGeom>
            <a:noFill/>
            <a:ln w="9525">
              <a:noFill/>
              <a:miter lim="800000"/>
            </a:ln>
          </p:spPr>
        </p:pic>
        <p:pic>
          <p:nvPicPr>
            <p:cNvPr id="14345" name="Picture 10" descr="H:\2\人教教参资源\九\图\电池组.JPG"/>
            <p:cNvPicPr>
              <a:picLocks noChangeAspect="1" noChangeArrowheads="1"/>
            </p:cNvPicPr>
            <p:nvPr/>
          </p:nvPicPr>
          <p:blipFill>
            <a:blip r:embed="rId3"/>
            <a:stretch>
              <a:fillRect/>
            </a:stretch>
          </p:blipFill>
          <p:spPr bwMode="auto">
            <a:xfrm flipH="1">
              <a:off x="1110" y="0"/>
              <a:ext cx="1202" cy="474"/>
            </a:xfrm>
            <a:prstGeom prst="rect">
              <a:avLst/>
            </a:prstGeom>
            <a:noFill/>
            <a:ln w="9525">
              <a:noFill/>
              <a:miter lim="800000"/>
            </a:ln>
          </p:spPr>
        </p:pic>
        <p:grpSp>
          <p:nvGrpSpPr>
            <p:cNvPr id="14346" name="Group 6"/>
            <p:cNvGrpSpPr/>
            <p:nvPr/>
          </p:nvGrpSpPr>
          <p:grpSpPr>
            <a:xfrm>
              <a:off x="114" y="1204"/>
              <a:ext cx="748" cy="567"/>
              <a:chOff x="0" y="0"/>
              <a:chExt cx="748" cy="567"/>
            </a:xfrm>
          </p:grpSpPr>
          <p:pic>
            <p:nvPicPr>
              <p:cNvPr id="14366" name="Picture 5" descr="H:\2\人教教参资源\九\图\小灯泡.JPG"/>
              <p:cNvPicPr>
                <a:picLocks noChangeAspect="1" noChangeArrowheads="1"/>
              </p:cNvPicPr>
              <p:nvPr/>
            </p:nvPicPr>
            <p:blipFill>
              <a:blip r:embed="rId4"/>
              <a:stretch>
                <a:fillRect/>
              </a:stretch>
            </p:blipFill>
            <p:spPr bwMode="auto">
              <a:xfrm>
                <a:off x="0" y="45"/>
                <a:ext cx="748" cy="522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</p:pic>
          <p:sp>
            <p:nvSpPr>
              <p:cNvPr id="14367" name="Text Box 8"/>
              <p:cNvSpPr txBox="1">
                <a:spLocks noChangeArrowheads="1"/>
              </p:cNvSpPr>
              <p:nvPr/>
            </p:nvSpPr>
            <p:spPr bwMode="auto">
              <a:xfrm>
                <a:off x="385" y="0"/>
                <a:ext cx="339" cy="322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lIns="0" tIns="0" rIns="0" bIns="0"/>
              <a:lstStyle/>
              <a:p>
                <a:pPr algn="ctr">
                  <a:buFont typeface="Arial"/>
                  <a:buNone/>
                </a:pPr>
                <a:r>
                  <a:rPr lang="en-US" altLang="zh-CN" sz="2000" b="1">
                    <a:ea typeface="楷体" pitchFamily="49" charset="-122"/>
                    <a:cs typeface="Times New Roman" pitchFamily="18" charset="0"/>
                  </a:rPr>
                  <a:t>L</a:t>
                </a:r>
                <a:r>
                  <a:rPr lang="en-US" altLang="zh-CN" sz="2000" b="1" baseline="-25000">
                    <a:ea typeface="楷体" pitchFamily="49" charset="-122"/>
                    <a:cs typeface="Times New Roman" pitchFamily="18" charset="0"/>
                  </a:rPr>
                  <a:t>2</a:t>
                </a:r>
                <a:endParaRPr lang="en-US" altLang="zh-CN" sz="2000" b="1">
                  <a:ea typeface="楷体" pitchFamily="49" charset="-122"/>
                  <a:cs typeface="Times New Roman" pitchFamily="18" charset="0"/>
                </a:endParaRPr>
              </a:p>
            </p:txBody>
          </p:sp>
        </p:grpSp>
        <p:grpSp>
          <p:nvGrpSpPr>
            <p:cNvPr id="14347" name="Group 9"/>
            <p:cNvGrpSpPr/>
            <p:nvPr/>
          </p:nvGrpSpPr>
          <p:grpSpPr>
            <a:xfrm>
              <a:off x="114" y="454"/>
              <a:ext cx="748" cy="590"/>
              <a:chOff x="0" y="0"/>
              <a:chExt cx="748" cy="590"/>
            </a:xfrm>
          </p:grpSpPr>
          <p:pic>
            <p:nvPicPr>
              <p:cNvPr id="14364" name="Picture 5" descr="H:\2\人教教参资源\九\图\小灯泡.JPG"/>
              <p:cNvPicPr>
                <a:picLocks noChangeAspect="1" noChangeArrowheads="1"/>
              </p:cNvPicPr>
              <p:nvPr/>
            </p:nvPicPr>
            <p:blipFill>
              <a:blip r:embed="rId4"/>
              <a:stretch>
                <a:fillRect/>
              </a:stretch>
            </p:blipFill>
            <p:spPr bwMode="auto">
              <a:xfrm>
                <a:off x="0" y="68"/>
                <a:ext cx="748" cy="522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</p:pic>
          <p:sp>
            <p:nvSpPr>
              <p:cNvPr id="14365" name="Text Box 11"/>
              <p:cNvSpPr txBox="1">
                <a:spLocks noChangeArrowheads="1"/>
              </p:cNvSpPr>
              <p:nvPr/>
            </p:nvSpPr>
            <p:spPr bwMode="auto">
              <a:xfrm>
                <a:off x="408" y="0"/>
                <a:ext cx="317" cy="272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lIns="0" tIns="0" rIns="0" bIns="0"/>
              <a:lstStyle/>
              <a:p>
                <a:pPr algn="ctr">
                  <a:buFont typeface="Arial"/>
                  <a:buNone/>
                </a:pPr>
                <a:r>
                  <a:rPr lang="en-US" altLang="zh-CN" sz="2000" b="1">
                    <a:ea typeface="楷体" pitchFamily="49" charset="-122"/>
                    <a:cs typeface="Times New Roman" pitchFamily="18" charset="0"/>
                  </a:rPr>
                  <a:t>L</a:t>
                </a:r>
                <a:r>
                  <a:rPr lang="en-US" altLang="zh-CN" sz="2000" b="1" baseline="-25000">
                    <a:ea typeface="楷体" pitchFamily="49" charset="-122"/>
                    <a:cs typeface="Times New Roman" pitchFamily="18" charset="0"/>
                  </a:rPr>
                  <a:t>1</a:t>
                </a:r>
                <a:endParaRPr lang="en-US" altLang="zh-CN" sz="2000" b="1">
                  <a:ea typeface="楷体" pitchFamily="49" charset="-122"/>
                  <a:cs typeface="Times New Roman" pitchFamily="18" charset="0"/>
                </a:endParaRPr>
              </a:p>
            </p:txBody>
          </p:sp>
        </p:grpSp>
        <p:grpSp>
          <p:nvGrpSpPr>
            <p:cNvPr id="14348" name="Group 12"/>
            <p:cNvGrpSpPr/>
            <p:nvPr/>
          </p:nvGrpSpPr>
          <p:grpSpPr>
            <a:xfrm>
              <a:off x="1224" y="981"/>
              <a:ext cx="767" cy="907"/>
              <a:chOff x="0" y="0"/>
              <a:chExt cx="767" cy="907"/>
            </a:xfrm>
          </p:grpSpPr>
          <p:sp>
            <p:nvSpPr>
              <p:cNvPr id="14360" name="未知"/>
              <p:cNvSpPr/>
              <p:nvPr/>
            </p:nvSpPr>
            <p:spPr bwMode="auto">
              <a:xfrm>
                <a:off x="148" y="324"/>
                <a:ext cx="532" cy="226"/>
              </a:xfrm>
              <a:custGeom>
                <a:avLst/>
                <a:gdLst>
                  <a:gd name="T0" fmla="*/ 0 w 546"/>
                  <a:gd name="T1" fmla="*/ 0 h 234"/>
                  <a:gd name="T2" fmla="*/ 166 w 546"/>
                  <a:gd name="T3" fmla="*/ 40 h 234"/>
                  <a:gd name="T4" fmla="*/ 216 w 546"/>
                  <a:gd name="T5" fmla="*/ 179 h 234"/>
                  <a:gd name="T6" fmla="*/ 518 w 546"/>
                  <a:gd name="T7" fmla="*/ 218 h 23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46"/>
                  <a:gd name="T13" fmla="*/ 0 h 234"/>
                  <a:gd name="T14" fmla="*/ 546 w 546"/>
                  <a:gd name="T15" fmla="*/ 234 h 23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46" h="234">
                    <a:moveTo>
                      <a:pt x="0" y="0"/>
                    </a:moveTo>
                    <a:cubicBezTo>
                      <a:pt x="68" y="5"/>
                      <a:pt x="136" y="10"/>
                      <a:pt x="174" y="42"/>
                    </a:cubicBezTo>
                    <a:cubicBezTo>
                      <a:pt x="212" y="74"/>
                      <a:pt x="166" y="160"/>
                      <a:pt x="228" y="192"/>
                    </a:cubicBezTo>
                    <a:cubicBezTo>
                      <a:pt x="290" y="224"/>
                      <a:pt x="418" y="229"/>
                      <a:pt x="546" y="234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</a:ln>
            </p:spPr>
            <p:txBody>
              <a:bodyPr/>
              <a:lstStyle/>
              <a:p>
                <a:endParaRPr lang="zh-CN" altLang="en-US">
                  <a:ea typeface="楷体" pitchFamily="49" charset="-122"/>
                  <a:cs typeface="Times New Roman" pitchFamily="18" charset="0"/>
                </a:endParaRPr>
              </a:p>
            </p:txBody>
          </p:sp>
          <p:pic>
            <p:nvPicPr>
              <p:cNvPr id="14361" name="Picture 6" descr="H:\2\人教教参资源\九\图\电流表.JPG"/>
              <p:cNvPicPr>
                <a:picLocks noChangeAspect="1" noChangeArrowheads="1"/>
              </p:cNvPicPr>
              <p:nvPr/>
            </p:nvPicPr>
            <p:blipFill>
              <a:blip r:embed="rId5"/>
              <a:stretch>
                <a:fillRect/>
              </a:stretch>
            </p:blipFill>
            <p:spPr bwMode="auto">
              <a:xfrm>
                <a:off x="0" y="0"/>
                <a:ext cx="767" cy="907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</p:pic>
          <p:sp>
            <p:nvSpPr>
              <p:cNvPr id="14362" name="Rectangle 15"/>
              <p:cNvSpPr>
                <a:spLocks noChangeArrowheads="1"/>
              </p:cNvSpPr>
              <p:nvPr/>
            </p:nvSpPr>
            <p:spPr bwMode="auto">
              <a:xfrm>
                <a:off x="340" y="204"/>
                <a:ext cx="91" cy="113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</a:ln>
            </p:spPr>
            <p:txBody>
              <a:bodyPr wrap="none" anchor="ctr"/>
              <a:lstStyle/>
              <a:p>
                <a:endParaRPr lang="zh-CN" altLang="en-US"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14363" name="Text Box 16"/>
              <p:cNvSpPr txBox="1">
                <a:spLocks noChangeArrowheads="1"/>
              </p:cNvSpPr>
              <p:nvPr/>
            </p:nvSpPr>
            <p:spPr bwMode="auto">
              <a:xfrm>
                <a:off x="295" y="181"/>
                <a:ext cx="227" cy="181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lIns="0" tIns="0" rIns="0" bIns="0"/>
              <a:lstStyle/>
              <a:p>
                <a:pPr algn="ctr">
                  <a:buFont typeface="Arial"/>
                  <a:buNone/>
                </a:pPr>
                <a:r>
                  <a:rPr lang="en-US" altLang="zh-CN" sz="2000" b="1">
                    <a:ea typeface="楷体" pitchFamily="49" charset="-122"/>
                    <a:cs typeface="Times New Roman" pitchFamily="18" charset="0"/>
                  </a:rPr>
                  <a:t>A</a:t>
                </a:r>
                <a:r>
                  <a:rPr lang="en-US" altLang="zh-CN" sz="2000" b="1" baseline="-25000">
                    <a:ea typeface="楷体" pitchFamily="49" charset="-122"/>
                    <a:cs typeface="Times New Roman" pitchFamily="18" charset="0"/>
                  </a:rPr>
                  <a:t>2</a:t>
                </a:r>
                <a:endParaRPr lang="en-US" altLang="zh-CN" sz="2000" b="1">
                  <a:ea typeface="楷体" pitchFamily="49" charset="-122"/>
                  <a:cs typeface="Times New Roman" pitchFamily="18" charset="0"/>
                </a:endParaRPr>
              </a:p>
            </p:txBody>
          </p:sp>
        </p:grpSp>
        <p:grpSp>
          <p:nvGrpSpPr>
            <p:cNvPr id="14349" name="Group 17"/>
            <p:cNvGrpSpPr/>
            <p:nvPr/>
          </p:nvGrpSpPr>
          <p:grpSpPr>
            <a:xfrm>
              <a:off x="2245" y="953"/>
              <a:ext cx="767" cy="907"/>
              <a:chOff x="0" y="0"/>
              <a:chExt cx="767" cy="907"/>
            </a:xfrm>
          </p:grpSpPr>
          <p:pic>
            <p:nvPicPr>
              <p:cNvPr id="14357" name="Picture 6" descr="H:\2\人教教参资源\九\图\电流表.JPG"/>
              <p:cNvPicPr>
                <a:picLocks noChangeAspect="1" noChangeArrowheads="1"/>
              </p:cNvPicPr>
              <p:nvPr/>
            </p:nvPicPr>
            <p:blipFill>
              <a:blip r:embed="rId5"/>
              <a:stretch>
                <a:fillRect/>
              </a:stretch>
            </p:blipFill>
            <p:spPr bwMode="auto">
              <a:xfrm>
                <a:off x="0" y="0"/>
                <a:ext cx="767" cy="907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</p:pic>
          <p:sp>
            <p:nvSpPr>
              <p:cNvPr id="14358" name="Rectangle 19"/>
              <p:cNvSpPr>
                <a:spLocks noChangeArrowheads="1"/>
              </p:cNvSpPr>
              <p:nvPr/>
            </p:nvSpPr>
            <p:spPr bwMode="auto">
              <a:xfrm>
                <a:off x="340" y="227"/>
                <a:ext cx="91" cy="113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</a:ln>
            </p:spPr>
            <p:txBody>
              <a:bodyPr wrap="none" anchor="ctr"/>
              <a:lstStyle/>
              <a:p>
                <a:endParaRPr lang="zh-CN" altLang="en-US"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14359" name="Text Box 20"/>
              <p:cNvSpPr txBox="1">
                <a:spLocks noChangeArrowheads="1"/>
              </p:cNvSpPr>
              <p:nvPr/>
            </p:nvSpPr>
            <p:spPr bwMode="auto">
              <a:xfrm>
                <a:off x="294" y="182"/>
                <a:ext cx="227" cy="181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lIns="0" tIns="0" rIns="0" bIns="0"/>
              <a:lstStyle/>
              <a:p>
                <a:pPr algn="ctr">
                  <a:buFont typeface="Arial"/>
                  <a:buNone/>
                </a:pPr>
                <a:r>
                  <a:rPr lang="en-US" altLang="zh-CN" sz="2000" b="1">
                    <a:ea typeface="楷体" pitchFamily="49" charset="-122"/>
                    <a:cs typeface="Times New Roman" pitchFamily="18" charset="0"/>
                  </a:rPr>
                  <a:t>A</a:t>
                </a:r>
                <a:r>
                  <a:rPr lang="en-US" altLang="zh-CN" sz="2000" b="1" baseline="-25000">
                    <a:ea typeface="楷体" pitchFamily="49" charset="-122"/>
                    <a:cs typeface="Times New Roman" pitchFamily="18" charset="0"/>
                  </a:rPr>
                  <a:t>1</a:t>
                </a:r>
                <a:endParaRPr lang="en-US" altLang="zh-CN" sz="2000" b="1">
                  <a:ea typeface="楷体" pitchFamily="49" charset="-122"/>
                  <a:cs typeface="Times New Roman" pitchFamily="18" charset="0"/>
                </a:endParaRPr>
              </a:p>
            </p:txBody>
          </p:sp>
        </p:grpSp>
        <p:sp>
          <p:nvSpPr>
            <p:cNvPr id="14350" name="未知"/>
            <p:cNvSpPr/>
            <p:nvPr/>
          </p:nvSpPr>
          <p:spPr bwMode="auto">
            <a:xfrm>
              <a:off x="136" y="278"/>
              <a:ext cx="1081" cy="642"/>
            </a:xfrm>
            <a:custGeom>
              <a:avLst/>
              <a:gdLst>
                <a:gd name="T0" fmla="*/ 1081 w 1081"/>
                <a:gd name="T1" fmla="*/ 15 h 642"/>
                <a:gd name="T2" fmla="*/ 877 w 1081"/>
                <a:gd name="T3" fmla="*/ 15 h 642"/>
                <a:gd name="T4" fmla="*/ 378 w 1081"/>
                <a:gd name="T5" fmla="*/ 106 h 642"/>
                <a:gd name="T6" fmla="*/ 61 w 1081"/>
                <a:gd name="T7" fmla="*/ 242 h 642"/>
                <a:gd name="T8" fmla="*/ 15 w 1081"/>
                <a:gd name="T9" fmla="*/ 582 h 642"/>
                <a:gd name="T10" fmla="*/ 151 w 1081"/>
                <a:gd name="T11" fmla="*/ 605 h 64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081"/>
                <a:gd name="T19" fmla="*/ 0 h 642"/>
                <a:gd name="T20" fmla="*/ 1081 w 1081"/>
                <a:gd name="T21" fmla="*/ 642 h 64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081" h="642">
                  <a:moveTo>
                    <a:pt x="1081" y="15"/>
                  </a:moveTo>
                  <a:cubicBezTo>
                    <a:pt x="1037" y="7"/>
                    <a:pt x="994" y="0"/>
                    <a:pt x="877" y="15"/>
                  </a:cubicBezTo>
                  <a:cubicBezTo>
                    <a:pt x="760" y="30"/>
                    <a:pt x="514" y="68"/>
                    <a:pt x="378" y="106"/>
                  </a:cubicBezTo>
                  <a:cubicBezTo>
                    <a:pt x="242" y="144"/>
                    <a:pt x="121" y="163"/>
                    <a:pt x="61" y="242"/>
                  </a:cubicBezTo>
                  <a:cubicBezTo>
                    <a:pt x="1" y="321"/>
                    <a:pt x="0" y="522"/>
                    <a:pt x="15" y="582"/>
                  </a:cubicBezTo>
                  <a:cubicBezTo>
                    <a:pt x="30" y="642"/>
                    <a:pt x="90" y="623"/>
                    <a:pt x="151" y="605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>
                <a:ea typeface="楷体" pitchFamily="49" charset="-122"/>
                <a:cs typeface="Times New Roman" pitchFamily="18" charset="0"/>
              </a:endParaRPr>
            </a:p>
          </p:txBody>
        </p:sp>
        <p:sp>
          <p:nvSpPr>
            <p:cNvPr id="14351" name="未知"/>
            <p:cNvSpPr/>
            <p:nvPr/>
          </p:nvSpPr>
          <p:spPr bwMode="auto">
            <a:xfrm>
              <a:off x="0" y="891"/>
              <a:ext cx="265" cy="744"/>
            </a:xfrm>
            <a:custGeom>
              <a:avLst/>
              <a:gdLst>
                <a:gd name="T0" fmla="*/ 242 w 265"/>
                <a:gd name="T1" fmla="*/ 0 h 744"/>
                <a:gd name="T2" fmla="*/ 106 w 265"/>
                <a:gd name="T3" fmla="*/ 68 h 744"/>
                <a:gd name="T4" fmla="*/ 15 w 265"/>
                <a:gd name="T5" fmla="*/ 294 h 744"/>
                <a:gd name="T6" fmla="*/ 15 w 265"/>
                <a:gd name="T7" fmla="*/ 453 h 744"/>
                <a:gd name="T8" fmla="*/ 61 w 265"/>
                <a:gd name="T9" fmla="*/ 612 h 744"/>
                <a:gd name="T10" fmla="*/ 129 w 265"/>
                <a:gd name="T11" fmla="*/ 725 h 744"/>
                <a:gd name="T12" fmla="*/ 265 w 265"/>
                <a:gd name="T13" fmla="*/ 725 h 74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65"/>
                <a:gd name="T22" fmla="*/ 0 h 744"/>
                <a:gd name="T23" fmla="*/ 265 w 265"/>
                <a:gd name="T24" fmla="*/ 744 h 74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65" h="744">
                  <a:moveTo>
                    <a:pt x="242" y="0"/>
                  </a:moveTo>
                  <a:cubicBezTo>
                    <a:pt x="193" y="9"/>
                    <a:pt x="144" y="19"/>
                    <a:pt x="106" y="68"/>
                  </a:cubicBezTo>
                  <a:cubicBezTo>
                    <a:pt x="68" y="117"/>
                    <a:pt x="30" y="230"/>
                    <a:pt x="15" y="294"/>
                  </a:cubicBezTo>
                  <a:cubicBezTo>
                    <a:pt x="0" y="358"/>
                    <a:pt x="7" y="400"/>
                    <a:pt x="15" y="453"/>
                  </a:cubicBezTo>
                  <a:cubicBezTo>
                    <a:pt x="23" y="506"/>
                    <a:pt x="42" y="567"/>
                    <a:pt x="61" y="612"/>
                  </a:cubicBezTo>
                  <a:cubicBezTo>
                    <a:pt x="80" y="657"/>
                    <a:pt x="95" y="706"/>
                    <a:pt x="129" y="725"/>
                  </a:cubicBezTo>
                  <a:cubicBezTo>
                    <a:pt x="163" y="744"/>
                    <a:pt x="214" y="734"/>
                    <a:pt x="265" y="725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>
                <a:ea typeface="楷体" pitchFamily="49" charset="-122"/>
                <a:cs typeface="Times New Roman" pitchFamily="18" charset="0"/>
              </a:endParaRPr>
            </a:p>
          </p:txBody>
        </p:sp>
        <p:sp>
          <p:nvSpPr>
            <p:cNvPr id="14352" name="未知"/>
            <p:cNvSpPr/>
            <p:nvPr/>
          </p:nvSpPr>
          <p:spPr bwMode="auto">
            <a:xfrm>
              <a:off x="725" y="1600"/>
              <a:ext cx="689" cy="167"/>
            </a:xfrm>
            <a:custGeom>
              <a:avLst/>
              <a:gdLst>
                <a:gd name="T0" fmla="*/ 0 w 689"/>
                <a:gd name="T1" fmla="*/ 26 h 167"/>
                <a:gd name="T2" fmla="*/ 153 w 689"/>
                <a:gd name="T3" fmla="*/ 165 h 167"/>
                <a:gd name="T4" fmla="*/ 297 w 689"/>
                <a:gd name="T5" fmla="*/ 37 h 167"/>
                <a:gd name="T6" fmla="*/ 442 w 689"/>
                <a:gd name="T7" fmla="*/ 5 h 167"/>
                <a:gd name="T8" fmla="*/ 606 w 689"/>
                <a:gd name="T9" fmla="*/ 70 h 167"/>
                <a:gd name="T10" fmla="*/ 689 w 689"/>
                <a:gd name="T11" fmla="*/ 37 h 16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89"/>
                <a:gd name="T19" fmla="*/ 0 h 167"/>
                <a:gd name="T20" fmla="*/ 689 w 689"/>
                <a:gd name="T21" fmla="*/ 167 h 16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89" h="167">
                  <a:moveTo>
                    <a:pt x="0" y="26"/>
                  </a:moveTo>
                  <a:cubicBezTo>
                    <a:pt x="26" y="50"/>
                    <a:pt x="104" y="163"/>
                    <a:pt x="153" y="165"/>
                  </a:cubicBezTo>
                  <a:cubicBezTo>
                    <a:pt x="202" y="167"/>
                    <a:pt x="249" y="64"/>
                    <a:pt x="297" y="37"/>
                  </a:cubicBezTo>
                  <a:cubicBezTo>
                    <a:pt x="345" y="10"/>
                    <a:pt x="390" y="0"/>
                    <a:pt x="442" y="5"/>
                  </a:cubicBezTo>
                  <a:cubicBezTo>
                    <a:pt x="494" y="10"/>
                    <a:pt x="565" y="64"/>
                    <a:pt x="606" y="70"/>
                  </a:cubicBezTo>
                  <a:cubicBezTo>
                    <a:pt x="647" y="75"/>
                    <a:pt x="668" y="56"/>
                    <a:pt x="689" y="37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>
                <a:ea typeface="楷体" pitchFamily="49" charset="-122"/>
                <a:cs typeface="Times New Roman" pitchFamily="18" charset="0"/>
              </a:endParaRPr>
            </a:p>
          </p:txBody>
        </p:sp>
        <p:sp>
          <p:nvSpPr>
            <p:cNvPr id="14353" name="未知"/>
            <p:cNvSpPr/>
            <p:nvPr/>
          </p:nvSpPr>
          <p:spPr bwMode="auto">
            <a:xfrm>
              <a:off x="1622" y="1642"/>
              <a:ext cx="832" cy="304"/>
            </a:xfrm>
            <a:custGeom>
              <a:avLst/>
              <a:gdLst>
                <a:gd name="T0" fmla="*/ 0 w 832"/>
                <a:gd name="T1" fmla="*/ 42 h 304"/>
                <a:gd name="T2" fmla="*/ 37 w 832"/>
                <a:gd name="T3" fmla="*/ 176 h 304"/>
                <a:gd name="T4" fmla="*/ 143 w 832"/>
                <a:gd name="T5" fmla="*/ 289 h 304"/>
                <a:gd name="T6" fmla="*/ 468 w 832"/>
                <a:gd name="T7" fmla="*/ 269 h 304"/>
                <a:gd name="T8" fmla="*/ 554 w 832"/>
                <a:gd name="T9" fmla="*/ 84 h 304"/>
                <a:gd name="T10" fmla="*/ 746 w 832"/>
                <a:gd name="T11" fmla="*/ 11 h 304"/>
                <a:gd name="T12" fmla="*/ 832 w 832"/>
                <a:gd name="T13" fmla="*/ 18 h 30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832"/>
                <a:gd name="T22" fmla="*/ 0 h 304"/>
                <a:gd name="T23" fmla="*/ 832 w 832"/>
                <a:gd name="T24" fmla="*/ 304 h 30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832" h="304">
                  <a:moveTo>
                    <a:pt x="0" y="42"/>
                  </a:moveTo>
                  <a:cubicBezTo>
                    <a:pt x="6" y="64"/>
                    <a:pt x="13" y="135"/>
                    <a:pt x="37" y="176"/>
                  </a:cubicBezTo>
                  <a:cubicBezTo>
                    <a:pt x="61" y="217"/>
                    <a:pt x="71" y="274"/>
                    <a:pt x="143" y="289"/>
                  </a:cubicBezTo>
                  <a:cubicBezTo>
                    <a:pt x="215" y="304"/>
                    <a:pt x="400" y="303"/>
                    <a:pt x="468" y="269"/>
                  </a:cubicBezTo>
                  <a:cubicBezTo>
                    <a:pt x="536" y="235"/>
                    <a:pt x="508" y="127"/>
                    <a:pt x="554" y="84"/>
                  </a:cubicBezTo>
                  <a:cubicBezTo>
                    <a:pt x="600" y="41"/>
                    <a:pt x="700" y="22"/>
                    <a:pt x="746" y="11"/>
                  </a:cubicBezTo>
                  <a:cubicBezTo>
                    <a:pt x="792" y="0"/>
                    <a:pt x="814" y="17"/>
                    <a:pt x="832" y="18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>
                <a:ea typeface="楷体" pitchFamily="49" charset="-122"/>
                <a:cs typeface="Times New Roman" pitchFamily="18" charset="0"/>
              </a:endParaRPr>
            </a:p>
          </p:txBody>
        </p:sp>
        <p:sp>
          <p:nvSpPr>
            <p:cNvPr id="14354" name="未知"/>
            <p:cNvSpPr/>
            <p:nvPr/>
          </p:nvSpPr>
          <p:spPr bwMode="auto">
            <a:xfrm>
              <a:off x="710" y="834"/>
              <a:ext cx="1762" cy="828"/>
            </a:xfrm>
            <a:custGeom>
              <a:avLst/>
              <a:gdLst>
                <a:gd name="T0" fmla="*/ 38 w 1762"/>
                <a:gd name="T1" fmla="*/ 34 h 828"/>
                <a:gd name="T2" fmla="*/ 83 w 1762"/>
                <a:gd name="T3" fmla="*/ 34 h 828"/>
                <a:gd name="T4" fmla="*/ 537 w 1762"/>
                <a:gd name="T5" fmla="*/ 11 h 828"/>
                <a:gd name="T6" fmla="*/ 1240 w 1762"/>
                <a:gd name="T7" fmla="*/ 57 h 828"/>
                <a:gd name="T8" fmla="*/ 1399 w 1762"/>
                <a:gd name="T9" fmla="*/ 351 h 828"/>
                <a:gd name="T10" fmla="*/ 1353 w 1762"/>
                <a:gd name="T11" fmla="*/ 692 h 828"/>
                <a:gd name="T12" fmla="*/ 1512 w 1762"/>
                <a:gd name="T13" fmla="*/ 805 h 828"/>
                <a:gd name="T14" fmla="*/ 1671 w 1762"/>
                <a:gd name="T15" fmla="*/ 805 h 828"/>
                <a:gd name="T16" fmla="*/ 1762 w 1762"/>
                <a:gd name="T17" fmla="*/ 828 h 82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762"/>
                <a:gd name="T28" fmla="*/ 0 h 828"/>
                <a:gd name="T29" fmla="*/ 1762 w 1762"/>
                <a:gd name="T30" fmla="*/ 828 h 828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762" h="827">
                  <a:moveTo>
                    <a:pt x="38" y="34"/>
                  </a:moveTo>
                  <a:cubicBezTo>
                    <a:pt x="19" y="36"/>
                    <a:pt x="0" y="38"/>
                    <a:pt x="83" y="34"/>
                  </a:cubicBezTo>
                  <a:cubicBezTo>
                    <a:pt x="166" y="30"/>
                    <a:pt x="344" y="7"/>
                    <a:pt x="537" y="11"/>
                  </a:cubicBezTo>
                  <a:cubicBezTo>
                    <a:pt x="730" y="15"/>
                    <a:pt x="1096" y="0"/>
                    <a:pt x="1240" y="57"/>
                  </a:cubicBezTo>
                  <a:cubicBezTo>
                    <a:pt x="1384" y="114"/>
                    <a:pt x="1380" y="245"/>
                    <a:pt x="1399" y="351"/>
                  </a:cubicBezTo>
                  <a:cubicBezTo>
                    <a:pt x="1418" y="457"/>
                    <a:pt x="1334" y="616"/>
                    <a:pt x="1353" y="692"/>
                  </a:cubicBezTo>
                  <a:cubicBezTo>
                    <a:pt x="1372" y="768"/>
                    <a:pt x="1459" y="786"/>
                    <a:pt x="1512" y="805"/>
                  </a:cubicBezTo>
                  <a:cubicBezTo>
                    <a:pt x="1565" y="824"/>
                    <a:pt x="1629" y="801"/>
                    <a:pt x="1671" y="805"/>
                  </a:cubicBezTo>
                  <a:cubicBezTo>
                    <a:pt x="1713" y="809"/>
                    <a:pt x="1747" y="824"/>
                    <a:pt x="1762" y="828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>
                <a:ea typeface="楷体" pitchFamily="49" charset="-122"/>
                <a:cs typeface="Times New Roman" pitchFamily="18" charset="0"/>
              </a:endParaRPr>
            </a:p>
          </p:txBody>
        </p:sp>
        <p:sp>
          <p:nvSpPr>
            <p:cNvPr id="14355" name="未知"/>
            <p:cNvSpPr/>
            <p:nvPr/>
          </p:nvSpPr>
          <p:spPr bwMode="auto">
            <a:xfrm>
              <a:off x="2835" y="603"/>
              <a:ext cx="545" cy="1271"/>
            </a:xfrm>
            <a:custGeom>
              <a:avLst/>
              <a:gdLst>
                <a:gd name="T0" fmla="*/ 0 w 545"/>
                <a:gd name="T1" fmla="*/ 1036 h 1271"/>
                <a:gd name="T2" fmla="*/ 68 w 545"/>
                <a:gd name="T3" fmla="*/ 1240 h 1271"/>
                <a:gd name="T4" fmla="*/ 374 w 545"/>
                <a:gd name="T5" fmla="*/ 1222 h 1271"/>
                <a:gd name="T6" fmla="*/ 521 w 545"/>
                <a:gd name="T7" fmla="*/ 945 h 1271"/>
                <a:gd name="T8" fmla="*/ 521 w 545"/>
                <a:gd name="T9" fmla="*/ 446 h 1271"/>
                <a:gd name="T10" fmla="*/ 431 w 545"/>
                <a:gd name="T11" fmla="*/ 129 h 1271"/>
                <a:gd name="T12" fmla="*/ 272 w 545"/>
                <a:gd name="T13" fmla="*/ 15 h 1271"/>
                <a:gd name="T14" fmla="*/ 181 w 545"/>
                <a:gd name="T15" fmla="*/ 38 h 127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45"/>
                <a:gd name="T25" fmla="*/ 0 h 1271"/>
                <a:gd name="T26" fmla="*/ 545 w 545"/>
                <a:gd name="T27" fmla="*/ 1271 h 1271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45" h="1271">
                  <a:moveTo>
                    <a:pt x="0" y="1036"/>
                  </a:moveTo>
                  <a:cubicBezTo>
                    <a:pt x="5" y="1117"/>
                    <a:pt x="6" y="1209"/>
                    <a:pt x="68" y="1240"/>
                  </a:cubicBezTo>
                  <a:cubicBezTo>
                    <a:pt x="130" y="1271"/>
                    <a:pt x="299" y="1271"/>
                    <a:pt x="374" y="1222"/>
                  </a:cubicBezTo>
                  <a:cubicBezTo>
                    <a:pt x="449" y="1173"/>
                    <a:pt x="497" y="1074"/>
                    <a:pt x="521" y="945"/>
                  </a:cubicBezTo>
                  <a:cubicBezTo>
                    <a:pt x="545" y="816"/>
                    <a:pt x="536" y="582"/>
                    <a:pt x="521" y="446"/>
                  </a:cubicBezTo>
                  <a:cubicBezTo>
                    <a:pt x="506" y="310"/>
                    <a:pt x="473" y="201"/>
                    <a:pt x="431" y="129"/>
                  </a:cubicBezTo>
                  <a:cubicBezTo>
                    <a:pt x="389" y="57"/>
                    <a:pt x="314" y="30"/>
                    <a:pt x="272" y="15"/>
                  </a:cubicBezTo>
                  <a:cubicBezTo>
                    <a:pt x="230" y="0"/>
                    <a:pt x="205" y="19"/>
                    <a:pt x="181" y="38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>
                <a:ea typeface="楷体" pitchFamily="49" charset="-122"/>
                <a:cs typeface="Times New Roman" pitchFamily="18" charset="0"/>
              </a:endParaRPr>
            </a:p>
          </p:txBody>
        </p:sp>
        <p:sp>
          <p:nvSpPr>
            <p:cNvPr id="14356" name="未知"/>
            <p:cNvSpPr/>
            <p:nvPr/>
          </p:nvSpPr>
          <p:spPr bwMode="auto">
            <a:xfrm>
              <a:off x="2245" y="301"/>
              <a:ext cx="363" cy="340"/>
            </a:xfrm>
            <a:custGeom>
              <a:avLst/>
              <a:gdLst>
                <a:gd name="T0" fmla="*/ 0 w 363"/>
                <a:gd name="T1" fmla="*/ 0 h 340"/>
                <a:gd name="T2" fmla="*/ 45 w 363"/>
                <a:gd name="T3" fmla="*/ 227 h 340"/>
                <a:gd name="T4" fmla="*/ 204 w 363"/>
                <a:gd name="T5" fmla="*/ 317 h 340"/>
                <a:gd name="T6" fmla="*/ 363 w 363"/>
                <a:gd name="T7" fmla="*/ 340 h 34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63"/>
                <a:gd name="T13" fmla="*/ 0 h 340"/>
                <a:gd name="T14" fmla="*/ 363 w 363"/>
                <a:gd name="T15" fmla="*/ 340 h 34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63" h="340">
                  <a:moveTo>
                    <a:pt x="0" y="0"/>
                  </a:moveTo>
                  <a:cubicBezTo>
                    <a:pt x="5" y="87"/>
                    <a:pt x="11" y="174"/>
                    <a:pt x="45" y="227"/>
                  </a:cubicBezTo>
                  <a:cubicBezTo>
                    <a:pt x="79" y="280"/>
                    <a:pt x="151" y="298"/>
                    <a:pt x="204" y="317"/>
                  </a:cubicBezTo>
                  <a:cubicBezTo>
                    <a:pt x="257" y="336"/>
                    <a:pt x="310" y="338"/>
                    <a:pt x="363" y="340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>
                <a:ea typeface="楷体" pitchFamily="49" charset="-122"/>
                <a:cs typeface="Times New Roman" pitchFamily="18" charset="0"/>
              </a:endParaRPr>
            </a:p>
          </p:txBody>
        </p:sp>
      </p:grpSp>
      <p:sp>
        <p:nvSpPr>
          <p:cNvPr id="32" name="标题 3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zh-CN" altLang="en-US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课堂练习</a:t>
            </a:r>
            <a:endParaRPr lang="zh-CN" altLang="en-US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33" name="内容占位符 3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/>
          <a:lstStyle/>
          <a:p>
            <a:pPr>
              <a:lnSpc>
                <a:spcPct val="120000"/>
              </a:lnSpc>
              <a:buFont typeface="Arial"/>
              <a:buNone/>
            </a:pPr>
            <a:r>
              <a:rPr lang="en-US" altLang="zh-CN" b="1" smtClean="0">
                <a:solidFill>
                  <a:srgbClr val="00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3</a:t>
            </a:r>
            <a:r>
              <a:rPr lang="zh-CN" altLang="en-US" b="1" smtClean="0">
                <a:solidFill>
                  <a:srgbClr val="00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</a:t>
            </a:r>
            <a:r>
              <a:rPr lang="zh-CN" altLang="en-US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在图所示的电路中，电流表</a:t>
            </a:r>
            <a:r>
              <a:rPr lang="en-US" altLang="zh-CN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A</a:t>
            </a:r>
            <a:r>
              <a:rPr lang="en-US" altLang="zh-CN" b="1" baseline="-2500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</a:t>
            </a:r>
            <a:r>
              <a:rPr lang="zh-CN" altLang="en-US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的示数为</a:t>
            </a:r>
            <a:r>
              <a:rPr lang="en-US" altLang="zh-CN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1.2 A</a:t>
            </a:r>
            <a:r>
              <a:rPr lang="zh-CN" altLang="en-US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，电流表</a:t>
            </a:r>
            <a:r>
              <a:rPr lang="en-US" altLang="zh-CN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A</a:t>
            </a:r>
            <a:r>
              <a:rPr lang="en-US" altLang="zh-CN" b="1" baseline="-2500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</a:t>
            </a:r>
            <a:r>
              <a:rPr lang="zh-CN" altLang="en-US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的示数为</a:t>
            </a:r>
            <a:r>
              <a:rPr lang="en-US" altLang="zh-CN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0.5 A</a:t>
            </a:r>
            <a:r>
              <a:rPr lang="zh-CN" altLang="en-US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。求：通过灯泡</a:t>
            </a:r>
            <a:r>
              <a:rPr lang="en-US" altLang="zh-CN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L</a:t>
            </a:r>
            <a:r>
              <a:rPr lang="en-US" altLang="zh-CN" b="1" baseline="-2500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</a:t>
            </a:r>
            <a:r>
              <a:rPr lang="zh-CN" altLang="en-US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的电流</a:t>
            </a:r>
            <a:r>
              <a:rPr lang="en-US" altLang="zh-CN" b="1" i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I</a:t>
            </a:r>
            <a:r>
              <a:rPr lang="en-US" altLang="zh-CN" b="1" baseline="-2500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</a:t>
            </a:r>
            <a:r>
              <a:rPr lang="zh-CN" altLang="en-US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和通过灯泡</a:t>
            </a:r>
            <a:r>
              <a:rPr lang="en-US" altLang="zh-CN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L</a:t>
            </a:r>
            <a:r>
              <a:rPr lang="en-US" altLang="zh-CN" b="1" baseline="-2500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</a:t>
            </a:r>
            <a:r>
              <a:rPr lang="zh-CN" altLang="en-US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的电流</a:t>
            </a:r>
            <a:r>
              <a:rPr lang="en-US" altLang="zh-CN" b="1" i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I</a:t>
            </a:r>
            <a:r>
              <a:rPr lang="en-US" altLang="zh-CN" b="1" baseline="-2500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</a:t>
            </a:r>
            <a:r>
              <a:rPr lang="zh-CN" altLang="en-US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。</a:t>
            </a:r>
            <a:r>
              <a:rPr lang="zh-CN" altLang="en-US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</a:t>
            </a:r>
          </a:p>
          <a:p>
            <a:endParaRPr lang="zh-CN" altLang="en-US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zh-CN" altLang="en-US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课堂练习</a:t>
            </a:r>
            <a:endParaRPr lang="zh-CN" altLang="en-US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/>
          <a:lstStyle/>
          <a:p>
            <a:pPr>
              <a:buNone/>
            </a:pPr>
            <a:r>
              <a:rPr lang="en-US" altLang="zh-CN" b="1" smtClean="0">
                <a:solidFill>
                  <a:srgbClr val="00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4</a:t>
            </a:r>
            <a:r>
              <a:rPr lang="zh-CN" altLang="en-US" b="1" smtClean="0">
                <a:solidFill>
                  <a:srgbClr val="00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</a:t>
            </a:r>
            <a:r>
              <a:rPr lang="zh-CN" altLang="en-US" b="1" smtClean="0">
                <a:solidFill>
                  <a:schemeClr val="tx1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（</a:t>
            </a:r>
            <a:r>
              <a:rPr lang="en-US" altLang="zh-CN" b="1" smtClean="0">
                <a:solidFill>
                  <a:schemeClr val="tx1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2020•</a:t>
            </a:r>
            <a:r>
              <a:rPr lang="zh-CN" altLang="en-US" b="1" smtClean="0">
                <a:solidFill>
                  <a:schemeClr val="tx1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广元）如图所示的电路中，闭合开关</a:t>
            </a:r>
            <a:r>
              <a:rPr lang="en-US" b="1" smtClean="0">
                <a:solidFill>
                  <a:schemeClr val="tx1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S，</a:t>
            </a:r>
            <a:r>
              <a:rPr lang="zh-CN" altLang="en-US" b="1" smtClean="0">
                <a:solidFill>
                  <a:schemeClr val="tx1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电流表</a:t>
            </a:r>
            <a:r>
              <a:rPr lang="en-US" b="1" smtClean="0">
                <a:solidFill>
                  <a:schemeClr val="tx1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A</a:t>
            </a:r>
            <a:r>
              <a:rPr lang="en-US" b="1" baseline="-25000" smtClean="0">
                <a:solidFill>
                  <a:schemeClr val="tx1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</a:t>
            </a:r>
            <a:r>
              <a:rPr lang="en-US" b="1" smtClean="0">
                <a:solidFill>
                  <a:schemeClr val="tx1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、A</a:t>
            </a:r>
            <a:r>
              <a:rPr lang="en-US" b="1" baseline="-25000" smtClean="0">
                <a:solidFill>
                  <a:schemeClr val="tx1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</a:t>
            </a:r>
            <a:r>
              <a:rPr lang="en-US" b="1" smtClean="0">
                <a:solidFill>
                  <a:schemeClr val="tx1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、A</a:t>
            </a:r>
            <a:r>
              <a:rPr lang="en-US" b="1" baseline="-25000" smtClean="0">
                <a:solidFill>
                  <a:schemeClr val="tx1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3</a:t>
            </a:r>
            <a:r>
              <a:rPr lang="zh-CN" altLang="en-US" b="1" smtClean="0">
                <a:solidFill>
                  <a:schemeClr val="tx1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的示数分别为</a:t>
            </a:r>
            <a:r>
              <a:rPr lang="en-US" b="1" smtClean="0">
                <a:solidFill>
                  <a:schemeClr val="tx1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I</a:t>
            </a:r>
            <a:r>
              <a:rPr lang="en-US" b="1" baseline="-25000" smtClean="0">
                <a:solidFill>
                  <a:schemeClr val="tx1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</a:t>
            </a:r>
            <a:r>
              <a:rPr lang="en-US" b="1" smtClean="0">
                <a:solidFill>
                  <a:schemeClr val="tx1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、I</a:t>
            </a:r>
            <a:r>
              <a:rPr lang="en-US" b="1" baseline="-25000" smtClean="0">
                <a:solidFill>
                  <a:schemeClr val="tx1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</a:t>
            </a:r>
            <a:r>
              <a:rPr lang="en-US" b="1" smtClean="0">
                <a:solidFill>
                  <a:schemeClr val="tx1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、I</a:t>
            </a:r>
            <a:r>
              <a:rPr lang="en-US" b="1" baseline="-25000" smtClean="0">
                <a:solidFill>
                  <a:schemeClr val="tx1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3</a:t>
            </a:r>
            <a:r>
              <a:rPr lang="en-US" b="1" smtClean="0">
                <a:solidFill>
                  <a:schemeClr val="tx1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，</a:t>
            </a:r>
            <a:r>
              <a:rPr lang="zh-CN" altLang="en-US" b="1" smtClean="0">
                <a:solidFill>
                  <a:schemeClr val="tx1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它们的大小关系正确的是（　）</a:t>
            </a:r>
          </a:p>
          <a:p>
            <a:pPr>
              <a:buNone/>
            </a:pPr>
            <a:r>
              <a:rPr lang="en-US" b="1" smtClean="0">
                <a:solidFill>
                  <a:schemeClr val="tx1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A．I</a:t>
            </a:r>
            <a:r>
              <a:rPr lang="en-US" b="1" baseline="-25000" smtClean="0">
                <a:solidFill>
                  <a:schemeClr val="tx1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</a:t>
            </a:r>
            <a:r>
              <a:rPr lang="en-US" b="1" smtClean="0">
                <a:solidFill>
                  <a:schemeClr val="tx1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=I</a:t>
            </a:r>
            <a:r>
              <a:rPr lang="en-US" b="1" baseline="-25000" smtClean="0">
                <a:solidFill>
                  <a:schemeClr val="tx1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</a:t>
            </a:r>
            <a:r>
              <a:rPr lang="en-US" b="1" smtClean="0">
                <a:solidFill>
                  <a:schemeClr val="tx1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=I</a:t>
            </a:r>
            <a:r>
              <a:rPr lang="en-US" b="1" baseline="-25000" smtClean="0">
                <a:solidFill>
                  <a:schemeClr val="tx1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3</a:t>
            </a:r>
          </a:p>
          <a:p>
            <a:pPr>
              <a:buNone/>
            </a:pPr>
            <a:r>
              <a:rPr lang="en-US" b="1" smtClean="0">
                <a:solidFill>
                  <a:schemeClr val="tx1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B．I</a:t>
            </a:r>
            <a:r>
              <a:rPr lang="en-US" b="1" baseline="-25000" smtClean="0">
                <a:solidFill>
                  <a:schemeClr val="tx1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</a:t>
            </a:r>
            <a:r>
              <a:rPr lang="en-US" b="1" smtClean="0">
                <a:solidFill>
                  <a:schemeClr val="tx1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＞I</a:t>
            </a:r>
            <a:r>
              <a:rPr lang="en-US" b="1" baseline="-25000" smtClean="0">
                <a:solidFill>
                  <a:schemeClr val="tx1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</a:t>
            </a:r>
            <a:r>
              <a:rPr lang="en-US" b="1" smtClean="0">
                <a:solidFill>
                  <a:schemeClr val="tx1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=I</a:t>
            </a:r>
            <a:r>
              <a:rPr lang="en-US" b="1" baseline="-25000" smtClean="0">
                <a:solidFill>
                  <a:schemeClr val="tx1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3</a:t>
            </a:r>
          </a:p>
          <a:p>
            <a:pPr>
              <a:buNone/>
            </a:pPr>
            <a:r>
              <a:rPr lang="en-US" b="1" smtClean="0">
                <a:solidFill>
                  <a:schemeClr val="tx1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C．I</a:t>
            </a:r>
            <a:r>
              <a:rPr lang="en-US" b="1" baseline="-25000" smtClean="0">
                <a:solidFill>
                  <a:schemeClr val="tx1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</a:t>
            </a:r>
            <a:r>
              <a:rPr lang="en-US" b="1" smtClean="0">
                <a:solidFill>
                  <a:schemeClr val="tx1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＞I</a:t>
            </a:r>
            <a:r>
              <a:rPr lang="en-US" b="1" baseline="-25000" smtClean="0">
                <a:solidFill>
                  <a:schemeClr val="tx1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3</a:t>
            </a:r>
            <a:r>
              <a:rPr lang="en-US" b="1" smtClean="0">
                <a:solidFill>
                  <a:schemeClr val="tx1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＞I</a:t>
            </a:r>
            <a:r>
              <a:rPr lang="en-US" b="1" baseline="-25000" smtClean="0">
                <a:solidFill>
                  <a:schemeClr val="tx1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</a:t>
            </a:r>
          </a:p>
          <a:p>
            <a:pPr>
              <a:buNone/>
            </a:pPr>
            <a:r>
              <a:rPr lang="en-US" b="1" smtClean="0">
                <a:solidFill>
                  <a:schemeClr val="tx1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D．I</a:t>
            </a:r>
            <a:r>
              <a:rPr lang="en-US" b="1" baseline="-25000" smtClean="0">
                <a:solidFill>
                  <a:schemeClr val="tx1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</a:t>
            </a:r>
            <a:r>
              <a:rPr lang="en-US" b="1" smtClean="0">
                <a:solidFill>
                  <a:schemeClr val="tx1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＞I</a:t>
            </a:r>
            <a:r>
              <a:rPr lang="en-US" b="1" baseline="-25000" smtClean="0">
                <a:solidFill>
                  <a:schemeClr val="tx1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</a:t>
            </a:r>
            <a:r>
              <a:rPr lang="en-US" b="1" smtClean="0">
                <a:solidFill>
                  <a:schemeClr val="tx1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＞I</a:t>
            </a:r>
            <a:r>
              <a:rPr lang="en-US" b="1" baseline="-25000" smtClean="0">
                <a:solidFill>
                  <a:schemeClr val="tx1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3</a:t>
            </a:r>
          </a:p>
          <a:p>
            <a:pPr>
              <a:buNone/>
            </a:pPr>
            <a:r>
              <a:rPr lang="zh-CN" altLang="en-US" b="1" smtClean="0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答案：</a:t>
            </a:r>
            <a:r>
              <a:rPr lang="en-US" altLang="zh-CN" b="1" smtClean="0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C</a:t>
            </a:r>
            <a:endParaRPr lang="zh-CN" altLang="en-US" b="1">
              <a:solidFill>
                <a:srgbClr val="FF0000"/>
              </a:solidFill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pic>
        <p:nvPicPr>
          <p:cNvPr id="28674" name="Picture 2" descr="èä¼ç½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5105400" y="2733040"/>
            <a:ext cx="3289850" cy="336296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zh-CN" altLang="en-US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课堂练习</a:t>
            </a:r>
            <a:endParaRPr lang="zh-CN" altLang="en-US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04800" y="1066800"/>
            <a:ext cx="5334000" cy="5638800"/>
          </a:xfrm>
        </p:spPr>
        <p:txBody>
          <a:bodyPr/>
          <a:lstStyle/>
          <a:p>
            <a:pPr>
              <a:buNone/>
            </a:pPr>
            <a:r>
              <a:rPr lang="en-US" altLang="zh-CN" sz="2000" b="1" smtClean="0">
                <a:solidFill>
                  <a:srgbClr val="00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5</a:t>
            </a:r>
            <a:r>
              <a:rPr lang="zh-CN" altLang="en-US" sz="2000" b="1" smtClean="0">
                <a:solidFill>
                  <a:srgbClr val="00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</a:t>
            </a:r>
            <a:r>
              <a:rPr lang="zh-CN" altLang="en-US" sz="2000" b="1" smtClean="0">
                <a:solidFill>
                  <a:schemeClr val="tx1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（</a:t>
            </a:r>
            <a:r>
              <a:rPr lang="en-US" altLang="zh-CN" sz="2000" b="1" smtClean="0">
                <a:solidFill>
                  <a:schemeClr val="tx1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2020•</a:t>
            </a:r>
            <a:r>
              <a:rPr lang="zh-CN" altLang="en-US" sz="2000" b="1" smtClean="0">
                <a:solidFill>
                  <a:schemeClr val="tx1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邛崃市模拟）小张在“探究并联电路中电流规律”的实验中，设计的电路如图所示，把电流表分别接入到电路中的</a:t>
            </a:r>
            <a:r>
              <a:rPr lang="en-US" altLang="zh-CN" sz="2000" b="1" smtClean="0">
                <a:solidFill>
                  <a:schemeClr val="tx1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a</a:t>
            </a:r>
            <a:r>
              <a:rPr lang="zh-CN" altLang="en-US" sz="2000" b="1" smtClean="0">
                <a:solidFill>
                  <a:schemeClr val="tx1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、</a:t>
            </a:r>
            <a:r>
              <a:rPr lang="en-US" altLang="zh-CN" sz="2000" b="1" smtClean="0">
                <a:solidFill>
                  <a:schemeClr val="tx1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b</a:t>
            </a:r>
            <a:r>
              <a:rPr lang="zh-CN" altLang="en-US" sz="2000" b="1" smtClean="0">
                <a:solidFill>
                  <a:schemeClr val="tx1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、</a:t>
            </a:r>
            <a:r>
              <a:rPr lang="en-US" altLang="zh-CN" sz="2000" b="1" smtClean="0">
                <a:solidFill>
                  <a:schemeClr val="tx1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c</a:t>
            </a:r>
            <a:r>
              <a:rPr lang="zh-CN" altLang="en-US" sz="2000" b="1" smtClean="0">
                <a:solidFill>
                  <a:schemeClr val="tx1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处，测出</a:t>
            </a:r>
            <a:r>
              <a:rPr lang="en-US" altLang="zh-CN" sz="2000" b="1" smtClean="0">
                <a:solidFill>
                  <a:schemeClr val="tx1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a</a:t>
            </a:r>
            <a:r>
              <a:rPr lang="zh-CN" altLang="en-US" sz="2000" b="1" smtClean="0">
                <a:solidFill>
                  <a:schemeClr val="tx1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、</a:t>
            </a:r>
            <a:r>
              <a:rPr lang="en-US" altLang="zh-CN" sz="2000" b="1" smtClean="0">
                <a:solidFill>
                  <a:schemeClr val="tx1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b</a:t>
            </a:r>
            <a:r>
              <a:rPr lang="zh-CN" altLang="en-US" sz="2000" b="1" smtClean="0">
                <a:solidFill>
                  <a:schemeClr val="tx1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、</a:t>
            </a:r>
            <a:r>
              <a:rPr lang="en-US" altLang="zh-CN" sz="2000" b="1" smtClean="0">
                <a:solidFill>
                  <a:schemeClr val="tx1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c</a:t>
            </a:r>
            <a:r>
              <a:rPr lang="zh-CN" altLang="en-US" sz="2000" b="1" smtClean="0">
                <a:solidFill>
                  <a:schemeClr val="tx1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处的电流数据记录如表。</a:t>
            </a:r>
          </a:p>
          <a:p>
            <a:pPr>
              <a:buNone/>
            </a:pPr>
            <a:r>
              <a:rPr lang="zh-CN" altLang="en-US" sz="2000" b="1" smtClean="0">
                <a:solidFill>
                  <a:schemeClr val="tx1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（</a:t>
            </a:r>
            <a:r>
              <a:rPr lang="en-US" altLang="zh-CN" sz="2000" b="1" smtClean="0">
                <a:solidFill>
                  <a:schemeClr val="tx1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</a:t>
            </a:r>
            <a:r>
              <a:rPr lang="zh-CN" altLang="en-US" sz="2000" b="1" smtClean="0">
                <a:solidFill>
                  <a:schemeClr val="tx1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）在连接电路的过程中，开关应该处于</a:t>
            </a:r>
            <a:r>
              <a:rPr lang="en-US" altLang="zh-CN" sz="2000" b="1" smtClean="0">
                <a:solidFill>
                  <a:schemeClr val="tx1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_____</a:t>
            </a:r>
            <a:r>
              <a:rPr lang="zh-CN" altLang="en-US" sz="2000" b="1" smtClean="0">
                <a:solidFill>
                  <a:schemeClr val="tx1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状态。</a:t>
            </a:r>
          </a:p>
          <a:p>
            <a:pPr>
              <a:buNone/>
            </a:pPr>
            <a:r>
              <a:rPr lang="zh-CN" altLang="en-US" sz="2000" b="1" smtClean="0">
                <a:solidFill>
                  <a:schemeClr val="tx1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（</a:t>
            </a:r>
            <a:r>
              <a:rPr lang="en-US" altLang="zh-CN" sz="2000" b="1" smtClean="0">
                <a:solidFill>
                  <a:schemeClr val="tx1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</a:t>
            </a:r>
            <a:r>
              <a:rPr lang="zh-CN" altLang="en-US" sz="2000" b="1" smtClean="0">
                <a:solidFill>
                  <a:schemeClr val="tx1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）在进行实验时，灯泡</a:t>
            </a:r>
            <a:r>
              <a:rPr lang="en-US" altLang="zh-CN" sz="2000" b="1" smtClean="0">
                <a:solidFill>
                  <a:schemeClr val="tx1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L</a:t>
            </a:r>
            <a:r>
              <a:rPr lang="en-US" altLang="zh-CN" sz="2000" b="1" baseline="-25000" smtClean="0">
                <a:solidFill>
                  <a:schemeClr val="tx1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</a:t>
            </a:r>
            <a:r>
              <a:rPr lang="zh-CN" altLang="en-US" sz="2000" b="1" smtClean="0">
                <a:solidFill>
                  <a:schemeClr val="tx1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突然熄灭，</a:t>
            </a:r>
            <a:r>
              <a:rPr lang="en-US" altLang="zh-CN" sz="2000" b="1" smtClean="0">
                <a:solidFill>
                  <a:schemeClr val="tx1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L</a:t>
            </a:r>
            <a:r>
              <a:rPr lang="en-US" altLang="zh-CN" sz="2000" b="1" baseline="-25000" smtClean="0">
                <a:solidFill>
                  <a:schemeClr val="tx1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</a:t>
            </a:r>
            <a:r>
              <a:rPr lang="zh-CN" altLang="en-US" sz="2000" b="1" smtClean="0">
                <a:solidFill>
                  <a:schemeClr val="tx1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仍发光，则电路故障可能是</a:t>
            </a:r>
            <a:r>
              <a:rPr lang="en-US" altLang="zh-CN" sz="2000" b="1" smtClean="0">
                <a:solidFill>
                  <a:schemeClr val="tx1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____</a:t>
            </a:r>
            <a:r>
              <a:rPr lang="zh-CN" altLang="en-US" sz="2000" b="1" smtClean="0">
                <a:solidFill>
                  <a:schemeClr val="tx1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（选填“</a:t>
            </a:r>
            <a:r>
              <a:rPr lang="en-US" altLang="zh-CN" sz="2000" b="1" smtClean="0">
                <a:solidFill>
                  <a:schemeClr val="tx1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L</a:t>
            </a:r>
            <a:r>
              <a:rPr lang="en-US" altLang="zh-CN" sz="2000" b="1" baseline="-25000" smtClean="0">
                <a:solidFill>
                  <a:schemeClr val="tx1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</a:t>
            </a:r>
            <a:r>
              <a:rPr lang="zh-CN" altLang="en-US" sz="2000" b="1" smtClean="0">
                <a:solidFill>
                  <a:schemeClr val="tx1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短路”或“</a:t>
            </a:r>
            <a:r>
              <a:rPr lang="en-US" altLang="zh-CN" sz="2000" b="1" smtClean="0">
                <a:solidFill>
                  <a:schemeClr val="tx1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L</a:t>
            </a:r>
            <a:r>
              <a:rPr lang="en-US" altLang="zh-CN" sz="2000" b="1" baseline="-25000" smtClean="0">
                <a:solidFill>
                  <a:schemeClr val="tx1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</a:t>
            </a:r>
            <a:r>
              <a:rPr lang="zh-CN" altLang="en-US" sz="2000" b="1" smtClean="0">
                <a:solidFill>
                  <a:schemeClr val="tx1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开路”）。</a:t>
            </a:r>
          </a:p>
          <a:p>
            <a:pPr>
              <a:buNone/>
            </a:pPr>
            <a:r>
              <a:rPr lang="zh-CN" altLang="en-US" sz="2000" b="1" smtClean="0">
                <a:solidFill>
                  <a:schemeClr val="tx1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（</a:t>
            </a:r>
            <a:r>
              <a:rPr lang="en-US" altLang="zh-CN" sz="2000" b="1" smtClean="0">
                <a:solidFill>
                  <a:schemeClr val="tx1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3</a:t>
            </a:r>
            <a:r>
              <a:rPr lang="zh-CN" altLang="en-US" sz="2000" b="1" smtClean="0">
                <a:solidFill>
                  <a:schemeClr val="tx1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）小张根据如表实验数据断定“并联电路中各支路的电流一定相等”，你认为这一结论是</a:t>
            </a:r>
            <a:r>
              <a:rPr lang="en-US" altLang="zh-CN" sz="2000" b="1" smtClean="0">
                <a:solidFill>
                  <a:schemeClr val="tx1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_____</a:t>
            </a:r>
            <a:r>
              <a:rPr lang="zh-CN" altLang="en-US" sz="2000" b="1" smtClean="0">
                <a:solidFill>
                  <a:schemeClr val="tx1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（选填“正确”或“错误”）的，造成这一现象的原因是两个小灯泡的规格</a:t>
            </a:r>
            <a:r>
              <a:rPr lang="en-US" altLang="zh-CN" sz="2000" b="1" smtClean="0">
                <a:solidFill>
                  <a:schemeClr val="tx1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_____</a:t>
            </a:r>
            <a:r>
              <a:rPr lang="zh-CN" altLang="en-US" sz="2000" b="1" smtClean="0">
                <a:solidFill>
                  <a:schemeClr val="tx1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（选填“相同”或“不同”）。</a:t>
            </a:r>
            <a:endParaRPr lang="en-US" sz="2000" b="1" baseline="-25000" smtClean="0">
              <a:solidFill>
                <a:schemeClr val="tx1"/>
              </a:solidFill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>
              <a:buNone/>
            </a:pPr>
            <a:r>
              <a:rPr lang="zh-CN" altLang="en-US" sz="2000" b="1" smtClean="0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答案：（</a:t>
            </a:r>
            <a:r>
              <a:rPr lang="en-US" altLang="zh-CN" sz="2000" b="1" smtClean="0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</a:t>
            </a:r>
            <a:r>
              <a:rPr lang="zh-CN" altLang="en-US" sz="2000" b="1" smtClean="0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）断开；（</a:t>
            </a:r>
            <a:r>
              <a:rPr lang="en-US" altLang="zh-CN" sz="2000" b="1" smtClean="0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</a:t>
            </a:r>
            <a:r>
              <a:rPr lang="zh-CN" altLang="en-US" sz="2000" b="1" smtClean="0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）</a:t>
            </a:r>
            <a:r>
              <a:rPr lang="en-US" altLang="zh-CN" sz="2000" b="1" smtClean="0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L</a:t>
            </a:r>
            <a:r>
              <a:rPr lang="en-US" altLang="zh-CN" sz="2000" b="1" baseline="-25000" smtClean="0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</a:t>
            </a:r>
            <a:r>
              <a:rPr lang="zh-CN" altLang="en-US" sz="2000" b="1" smtClean="0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开路；（</a:t>
            </a:r>
            <a:r>
              <a:rPr lang="en-US" altLang="zh-CN" sz="2000" b="1" smtClean="0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3</a:t>
            </a:r>
            <a:r>
              <a:rPr lang="zh-CN" altLang="en-US" sz="2000" b="1" smtClean="0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）错误；相同</a:t>
            </a:r>
            <a:endParaRPr lang="zh-CN" altLang="en-US" sz="2000" b="1">
              <a:solidFill>
                <a:srgbClr val="FF0000"/>
              </a:solidFill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pic>
        <p:nvPicPr>
          <p:cNvPr id="41986" name="Picture 2" descr="èä¼ç½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5562600" y="3886200"/>
            <a:ext cx="2863732" cy="2286000"/>
          </a:xfrm>
          <a:prstGeom prst="rect">
            <a:avLst/>
          </a:prstGeom>
          <a:noFill/>
        </p:spPr>
      </p:pic>
      <p:pic>
        <p:nvPicPr>
          <p:cNvPr id="41987" name="Picture 3" descr="D:\我的文档\Pictures\111.png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5562600" y="1143000"/>
            <a:ext cx="3452046" cy="27432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84" name="Picture 24" descr="G:\我的物理\2020秋物理九上课件\2020秋物理九上课件15-05串、并联电路中电流的规律\串、并联电路中电流的规律.pn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0" y="609600"/>
            <a:ext cx="9144000" cy="3505200"/>
          </a:xfrm>
          <a:prstGeom prst="rect">
            <a:avLst/>
          </a:prstGeom>
          <a:noFill/>
        </p:spPr>
      </p:pic>
      <p:graphicFrame>
        <p:nvGraphicFramePr>
          <p:cNvPr id="48130" name="Group 2"/>
          <p:cNvGraphicFramePr>
            <a:graphicFrameLocks noGrp="1"/>
          </p:cNvGraphicFramePr>
          <p:nvPr/>
        </p:nvGraphicFramePr>
        <p:xfrm>
          <a:off x="685800" y="3751262"/>
          <a:ext cx="7473950" cy="2420938"/>
        </p:xfrm>
        <a:graphic>
          <a:graphicData uri="http://schemas.openxmlformats.org/drawingml/2006/table">
            <a:tbl>
              <a:tblPr/>
              <a:tblGrid>
                <a:gridCol w="2087562"/>
                <a:gridCol w="2517775"/>
                <a:gridCol w="2868613"/>
              </a:tblGrid>
              <a:tr h="7556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" pitchFamily="49" charset="-122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" pitchFamily="49" charset="-122"/>
                          <a:cs typeface="Times New Roman" pitchFamily="18" charset="0"/>
                        </a:rPr>
                        <a:t>串联电路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" pitchFamily="49" charset="-122"/>
                          <a:cs typeface="Times New Roman" pitchFamily="18" charset="0"/>
                        </a:rPr>
                        <a:t>并联电路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45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" pitchFamily="49" charset="-122"/>
                          <a:cs typeface="Times New Roman" pitchFamily="18" charset="0"/>
                        </a:rPr>
                        <a:t>电流规律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ea typeface="楷体" pitchFamily="49" charset="-122"/>
                          <a:cs typeface="Times New Roman" pitchFamily="18" charset="0"/>
                        </a:rPr>
                        <a:t>电流处处相等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Times New Roman" pitchFamily="18" charset="0"/>
                          <a:ea typeface="楷体" pitchFamily="49" charset="-122"/>
                          <a:cs typeface="Times New Roman" pitchFamily="18" charset="0"/>
                        </a:rPr>
                        <a:t>干路电流等于各支路电流之和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07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" pitchFamily="49" charset="-122"/>
                          <a:cs typeface="Times New Roman" pitchFamily="18" charset="0"/>
                        </a:rPr>
                        <a:t>表达式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" pitchFamily="49" charset="-122"/>
                          <a:cs typeface="Times New Roman" pitchFamily="18" charset="0"/>
                        </a:rPr>
                        <a:t>I</a:t>
                      </a:r>
                      <a:r>
                        <a:rPr kumimoji="0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" pitchFamily="49" charset="-122"/>
                          <a:cs typeface="Times New Roman" pitchFamily="18" charset="0"/>
                        </a:rPr>
                        <a:t>＝</a:t>
                      </a:r>
                      <a:r>
                        <a:rPr kumimoji="0" lang="en-US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" pitchFamily="49" charset="-122"/>
                          <a:cs typeface="Times New Roman" pitchFamily="18" charset="0"/>
                        </a:rPr>
                        <a:t>I</a:t>
                      </a:r>
                      <a:r>
                        <a:rPr kumimoji="0" lang="en-US" sz="2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" pitchFamily="49" charset="-122"/>
                          <a:cs typeface="Times New Roman" pitchFamily="18" charset="0"/>
                        </a:rPr>
                        <a:t>1</a:t>
                      </a:r>
                      <a:r>
                        <a:rPr kumimoji="0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" pitchFamily="49" charset="-122"/>
                          <a:cs typeface="Times New Roman" pitchFamily="18" charset="0"/>
                        </a:rPr>
                        <a:t>＝</a:t>
                      </a:r>
                      <a:r>
                        <a:rPr kumimoji="0" lang="en-US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" pitchFamily="49" charset="-122"/>
                          <a:cs typeface="Times New Roman" pitchFamily="18" charset="0"/>
                        </a:rPr>
                        <a:t>I</a:t>
                      </a:r>
                      <a:r>
                        <a:rPr kumimoji="0" lang="en-US" sz="2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" pitchFamily="49" charset="-122"/>
                          <a:cs typeface="Times New Roman" pitchFamily="18" charset="0"/>
                        </a:rPr>
                        <a:t>2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" pitchFamily="49" charset="-122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" pitchFamily="49" charset="-122"/>
                          <a:cs typeface="Times New Roman" pitchFamily="18" charset="0"/>
                        </a:rPr>
                        <a:t>I</a:t>
                      </a:r>
                      <a:r>
                        <a:rPr kumimoji="0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" pitchFamily="49" charset="-122"/>
                          <a:cs typeface="Times New Roman" pitchFamily="18" charset="0"/>
                        </a:rPr>
                        <a:t>＝</a:t>
                      </a:r>
                      <a:r>
                        <a:rPr kumimoji="0" lang="en-US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" pitchFamily="49" charset="-122"/>
                          <a:cs typeface="Times New Roman" pitchFamily="18" charset="0"/>
                        </a:rPr>
                        <a:t>I</a:t>
                      </a:r>
                      <a:r>
                        <a:rPr kumimoji="0" lang="en-US" sz="2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" pitchFamily="49" charset="-122"/>
                          <a:cs typeface="Times New Roman" pitchFamily="18" charset="0"/>
                        </a:rPr>
                        <a:t>1</a:t>
                      </a:r>
                      <a:r>
                        <a:rPr kumimoji="0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" pitchFamily="49" charset="-122"/>
                          <a:cs typeface="Times New Roman" pitchFamily="18" charset="0"/>
                        </a:rPr>
                        <a:t>＋</a:t>
                      </a:r>
                      <a:r>
                        <a:rPr kumimoji="0" lang="en-US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" pitchFamily="49" charset="-122"/>
                          <a:cs typeface="Times New Roman" pitchFamily="18" charset="0"/>
                        </a:rPr>
                        <a:t>I</a:t>
                      </a:r>
                      <a:r>
                        <a:rPr kumimoji="0" lang="en-US" sz="2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" pitchFamily="49" charset="-122"/>
                          <a:cs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5383" name="Text Box 23"/>
          <p:cNvSpPr txBox="1">
            <a:spLocks noChangeArrowheads="1"/>
          </p:cNvSpPr>
          <p:nvPr/>
        </p:nvSpPr>
        <p:spPr bwMode="auto">
          <a:xfrm>
            <a:off x="505563" y="514351"/>
            <a:ext cx="2645463" cy="6445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 algn="ctr">
              <a:buFont typeface="Arial"/>
              <a:buNone/>
            </a:pPr>
            <a:r>
              <a:rPr lang="zh-CN" altLang="en-US" sz="3600" b="1">
                <a:solidFill>
                  <a:srgbClr val="FFFFFF"/>
                </a:solidFill>
                <a:ea typeface="楷体" pitchFamily="49" charset="-122"/>
                <a:cs typeface="Times New Roman" pitchFamily="18" charset="0"/>
              </a:rPr>
              <a:t>课堂小结</a:t>
            </a:r>
          </a:p>
        </p:txBody>
      </p:sp>
      <p:sp>
        <p:nvSpPr>
          <p:cNvPr id="7" name="标题 6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92162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zh-CN" altLang="en-US" sz="40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课后小结</a:t>
            </a:r>
            <a:endParaRPr lang="zh-CN" altLang="en-US" sz="4000" b="1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pic>
        <p:nvPicPr>
          <p:cNvPr id="48131" name="New picture" hidden="1"/>
          <p:cNvPicPr/>
          <p:nvPr/>
        </p:nvPicPr>
        <p:blipFill>
          <a:blip r:embed="rId3"/>
          <a:stretch>
            <a:fillRect/>
          </a:stretch>
        </p:blipFill>
        <p:spPr>
          <a:xfrm>
            <a:off x="12509500" y="11950700"/>
            <a:ext cx="482600" cy="431800"/>
          </a:xfrm>
          <a:prstGeom prst="cube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8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229600" cy="914400"/>
          </a:xfrm>
        </p:spPr>
        <p:txBody>
          <a:bodyPr/>
          <a:lstStyle/>
          <a:p>
            <a:r>
              <a:rPr lang="zh-CN" altLang="en-US" b="1" smtClean="0">
                <a:solidFill>
                  <a:srgbClr val="0033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电流表的位置</a:t>
            </a:r>
          </a:p>
        </p:txBody>
      </p:sp>
      <p:grpSp>
        <p:nvGrpSpPr>
          <p:cNvPr id="5123" name="Group 4"/>
          <p:cNvGrpSpPr/>
          <p:nvPr/>
        </p:nvGrpSpPr>
        <p:grpSpPr>
          <a:xfrm>
            <a:off x="1055688" y="1219200"/>
            <a:ext cx="2735262" cy="2143125"/>
            <a:chOff x="0" y="0"/>
            <a:chExt cx="1723" cy="1350"/>
          </a:xfrm>
        </p:grpSpPr>
        <p:sp>
          <p:nvSpPr>
            <p:cNvPr id="5142" name="Rectangle 5"/>
            <p:cNvSpPr>
              <a:spLocks noChangeArrowheads="1"/>
            </p:cNvSpPr>
            <p:nvPr/>
          </p:nvSpPr>
          <p:spPr bwMode="auto">
            <a:xfrm>
              <a:off x="159" y="341"/>
              <a:ext cx="1564" cy="86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zh-CN" altLang="en-US">
                <a:solidFill>
                  <a:srgbClr val="003399"/>
                </a:solidFill>
                <a:ea typeface="楷体" pitchFamily="49" charset="-122"/>
                <a:cs typeface="Times New Roman" pitchFamily="18" charset="0"/>
              </a:endParaRPr>
            </a:p>
          </p:txBody>
        </p:sp>
        <p:sp>
          <p:nvSpPr>
            <p:cNvPr id="5143" name="AutoShape 21"/>
            <p:cNvSpPr>
              <a:spLocks noChangeArrowheads="1"/>
            </p:cNvSpPr>
            <p:nvPr/>
          </p:nvSpPr>
          <p:spPr bwMode="auto">
            <a:xfrm>
              <a:off x="794" y="1044"/>
              <a:ext cx="309" cy="306"/>
            </a:xfrm>
            <a:prstGeom prst="flowChartSummingJunction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pPr>
                <a:buFont typeface="Arial"/>
                <a:buNone/>
              </a:pPr>
              <a:endParaRPr lang="zh-CN" altLang="en-US" sz="1800" b="1">
                <a:solidFill>
                  <a:srgbClr val="003399"/>
                </a:solidFill>
                <a:ea typeface="楷体" pitchFamily="49" charset="-122"/>
                <a:cs typeface="Times New Roman" pitchFamily="18" charset="0"/>
              </a:endParaRPr>
            </a:p>
          </p:txBody>
        </p:sp>
        <p:cxnSp>
          <p:nvCxnSpPr>
            <p:cNvPr id="5144" name="直接连接符 24"/>
            <p:cNvCxnSpPr>
              <a:cxnSpLocks noChangeShapeType="1"/>
            </p:cNvCxnSpPr>
            <p:nvPr/>
          </p:nvCxnSpPr>
          <p:spPr bwMode="auto">
            <a:xfrm rot="5400000" flipH="1" flipV="1">
              <a:off x="-195" y="688"/>
              <a:ext cx="705" cy="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</a:ln>
          </p:spPr>
        </p:cxnSp>
        <p:sp>
          <p:nvSpPr>
            <p:cNvPr id="5145" name="Text Box 8"/>
            <p:cNvSpPr txBox="1">
              <a:spLocks noChangeArrowheads="1"/>
            </p:cNvSpPr>
            <p:nvPr/>
          </p:nvSpPr>
          <p:spPr bwMode="auto">
            <a:xfrm>
              <a:off x="1225" y="0"/>
              <a:ext cx="243" cy="33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pPr>
                <a:buFont typeface="Arial"/>
                <a:buNone/>
              </a:pPr>
              <a:r>
                <a:rPr lang="en-US" altLang="zh-CN" sz="2800" b="1">
                  <a:solidFill>
                    <a:srgbClr val="003399"/>
                  </a:solidFill>
                  <a:ea typeface="楷体" pitchFamily="49" charset="-122"/>
                  <a:cs typeface="Times New Roman" pitchFamily="18" charset="0"/>
                </a:rPr>
                <a:t>S</a:t>
              </a:r>
              <a:endParaRPr lang="en-US" altLang="zh-CN" sz="2800" b="1" baseline="-25000">
                <a:solidFill>
                  <a:srgbClr val="003399"/>
                </a:solidFill>
                <a:ea typeface="楷体" pitchFamily="49" charset="-122"/>
                <a:cs typeface="Times New Roman" pitchFamily="18" charset="0"/>
              </a:endParaRPr>
            </a:p>
          </p:txBody>
        </p:sp>
        <p:sp>
          <p:nvSpPr>
            <p:cNvPr id="5146" name="Text Box 9"/>
            <p:cNvSpPr txBox="1">
              <a:spLocks noChangeArrowheads="1"/>
            </p:cNvSpPr>
            <p:nvPr/>
          </p:nvSpPr>
          <p:spPr bwMode="auto">
            <a:xfrm>
              <a:off x="1134" y="862"/>
              <a:ext cx="267" cy="33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pPr>
                <a:buFont typeface="Arial"/>
                <a:buNone/>
              </a:pPr>
              <a:r>
                <a:rPr lang="en-US" altLang="zh-CN" sz="2800" b="1">
                  <a:solidFill>
                    <a:srgbClr val="003399"/>
                  </a:solidFill>
                  <a:ea typeface="楷体" pitchFamily="49" charset="-122"/>
                  <a:cs typeface="Times New Roman" pitchFamily="18" charset="0"/>
                </a:rPr>
                <a:t>L</a:t>
              </a:r>
              <a:endParaRPr lang="en-US" altLang="zh-CN" sz="2800" b="1" baseline="-25000">
                <a:solidFill>
                  <a:srgbClr val="003399"/>
                </a:solidFill>
                <a:ea typeface="楷体" pitchFamily="49" charset="-122"/>
                <a:cs typeface="Times New Roman" pitchFamily="18" charset="0"/>
              </a:endParaRPr>
            </a:p>
          </p:txBody>
        </p:sp>
        <p:grpSp>
          <p:nvGrpSpPr>
            <p:cNvPr id="5147" name="Group 10"/>
            <p:cNvGrpSpPr/>
            <p:nvPr/>
          </p:nvGrpSpPr>
          <p:grpSpPr>
            <a:xfrm>
              <a:off x="0" y="600"/>
              <a:ext cx="340" cy="353"/>
              <a:chOff x="0" y="0"/>
              <a:chExt cx="340" cy="353"/>
            </a:xfrm>
          </p:grpSpPr>
          <p:sp>
            <p:nvSpPr>
              <p:cNvPr id="5156" name="Oval 11"/>
              <p:cNvSpPr>
                <a:spLocks noChangeArrowheads="1"/>
              </p:cNvSpPr>
              <p:nvPr/>
            </p:nvSpPr>
            <p:spPr bwMode="auto">
              <a:xfrm>
                <a:off x="0" y="13"/>
                <a:ext cx="340" cy="340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zh-CN" altLang="en-US">
                  <a:solidFill>
                    <a:srgbClr val="003399"/>
                  </a:solidFill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5157" name="Text Box 12"/>
              <p:cNvSpPr txBox="1">
                <a:spLocks noChangeArrowheads="1"/>
              </p:cNvSpPr>
              <p:nvPr/>
            </p:nvSpPr>
            <p:spPr bwMode="auto">
              <a:xfrm>
                <a:off x="32" y="0"/>
                <a:ext cx="286" cy="327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>
                  <a:buFont typeface="Arial"/>
                  <a:buNone/>
                </a:pPr>
                <a:r>
                  <a:rPr lang="en-US" altLang="zh-CN" sz="2800" b="1">
                    <a:solidFill>
                      <a:srgbClr val="003399"/>
                    </a:solidFill>
                    <a:ea typeface="楷体" pitchFamily="49" charset="-122"/>
                    <a:cs typeface="Times New Roman" pitchFamily="18" charset="0"/>
                  </a:rPr>
                  <a:t>A</a:t>
                </a:r>
              </a:p>
            </p:txBody>
          </p:sp>
        </p:grpSp>
        <p:grpSp>
          <p:nvGrpSpPr>
            <p:cNvPr id="5148" name="Group 13"/>
            <p:cNvGrpSpPr/>
            <p:nvPr/>
          </p:nvGrpSpPr>
          <p:grpSpPr>
            <a:xfrm>
              <a:off x="1134" y="250"/>
              <a:ext cx="283" cy="170"/>
              <a:chOff x="0" y="0"/>
              <a:chExt cx="256" cy="142"/>
            </a:xfrm>
          </p:grpSpPr>
          <p:sp>
            <p:nvSpPr>
              <p:cNvPr id="5153" name="Rectangle 15"/>
              <p:cNvSpPr>
                <a:spLocks noChangeArrowheads="1"/>
              </p:cNvSpPr>
              <p:nvPr/>
            </p:nvSpPr>
            <p:spPr bwMode="auto">
              <a:xfrm>
                <a:off x="29" y="0"/>
                <a:ext cx="226" cy="142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</a:ln>
            </p:spPr>
            <p:txBody>
              <a:bodyPr wrap="none" anchor="ctr"/>
              <a:lstStyle/>
              <a:p>
                <a:pPr>
                  <a:buFont typeface="Arial"/>
                  <a:buNone/>
                </a:pPr>
                <a:endParaRPr lang="zh-CN" altLang="en-US" sz="1800" b="1">
                  <a:solidFill>
                    <a:srgbClr val="003399"/>
                  </a:solidFill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5154" name="Line 16"/>
              <p:cNvSpPr>
                <a:spLocks noChangeShapeType="1"/>
              </p:cNvSpPr>
              <p:nvPr/>
            </p:nvSpPr>
            <p:spPr bwMode="auto">
              <a:xfrm flipV="1">
                <a:off x="29" y="0"/>
                <a:ext cx="227" cy="8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>
                  <a:solidFill>
                    <a:srgbClr val="003399"/>
                  </a:solidFill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5155" name="Oval 17"/>
              <p:cNvSpPr>
                <a:spLocks noChangeArrowheads="1"/>
              </p:cNvSpPr>
              <p:nvPr/>
            </p:nvSpPr>
            <p:spPr bwMode="auto">
              <a:xfrm>
                <a:off x="0" y="57"/>
                <a:ext cx="57" cy="56"/>
              </a:xfrm>
              <a:prstGeom prst="ellipse">
                <a:avLst/>
              </a:prstGeom>
              <a:solidFill>
                <a:srgbClr val="FFFFFF"/>
              </a:solidFill>
              <a:ln w="2857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pPr>
                  <a:buFont typeface="Arial"/>
                  <a:buNone/>
                </a:pPr>
                <a:endParaRPr lang="zh-CN" altLang="en-US" sz="1800" b="1">
                  <a:solidFill>
                    <a:srgbClr val="003399"/>
                  </a:solidFill>
                  <a:ea typeface="楷体" pitchFamily="49" charset="-122"/>
                  <a:cs typeface="Times New Roman" pitchFamily="18" charset="0"/>
                </a:endParaRPr>
              </a:p>
            </p:txBody>
          </p:sp>
        </p:grpSp>
        <p:grpSp>
          <p:nvGrpSpPr>
            <p:cNvPr id="5149" name="Group 17"/>
            <p:cNvGrpSpPr/>
            <p:nvPr/>
          </p:nvGrpSpPr>
          <p:grpSpPr>
            <a:xfrm flipH="1">
              <a:off x="794" y="182"/>
              <a:ext cx="85" cy="340"/>
              <a:chOff x="0" y="0"/>
              <a:chExt cx="85" cy="340"/>
            </a:xfrm>
          </p:grpSpPr>
          <p:sp>
            <p:nvSpPr>
              <p:cNvPr id="5150" name="Rectangle 19"/>
              <p:cNvSpPr>
                <a:spLocks noChangeArrowheads="1"/>
              </p:cNvSpPr>
              <p:nvPr/>
            </p:nvSpPr>
            <p:spPr bwMode="auto">
              <a:xfrm>
                <a:off x="0" y="113"/>
                <a:ext cx="85" cy="85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</a:ln>
            </p:spPr>
            <p:txBody>
              <a:bodyPr wrap="none" anchor="ctr"/>
              <a:lstStyle/>
              <a:p>
                <a:pPr>
                  <a:buFont typeface="Arial"/>
                  <a:buNone/>
                </a:pPr>
                <a:endParaRPr lang="zh-CN" altLang="en-US" sz="1800" b="1">
                  <a:solidFill>
                    <a:srgbClr val="003399"/>
                  </a:solidFill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5151" name="Line 20"/>
              <p:cNvSpPr>
                <a:spLocks noChangeShapeType="1"/>
              </p:cNvSpPr>
              <p:nvPr/>
            </p:nvSpPr>
            <p:spPr bwMode="auto">
              <a:xfrm flipH="1">
                <a:off x="0" y="0"/>
                <a:ext cx="0" cy="34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>
                  <a:solidFill>
                    <a:srgbClr val="003399"/>
                  </a:solidFill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5152" name="Line 21"/>
              <p:cNvSpPr>
                <a:spLocks noChangeShapeType="1"/>
              </p:cNvSpPr>
              <p:nvPr/>
            </p:nvSpPr>
            <p:spPr bwMode="auto">
              <a:xfrm flipH="1">
                <a:off x="85" y="85"/>
                <a:ext cx="0" cy="17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>
                  <a:solidFill>
                    <a:srgbClr val="003399"/>
                  </a:solidFill>
                  <a:ea typeface="楷体" pitchFamily="49" charset="-122"/>
                  <a:cs typeface="Times New Roman" pitchFamily="18" charset="0"/>
                </a:endParaRPr>
              </a:p>
            </p:txBody>
          </p:sp>
        </p:grpSp>
      </p:grpSp>
      <p:grpSp>
        <p:nvGrpSpPr>
          <p:cNvPr id="5124" name="Group 21"/>
          <p:cNvGrpSpPr/>
          <p:nvPr/>
        </p:nvGrpSpPr>
        <p:grpSpPr>
          <a:xfrm>
            <a:off x="4800600" y="1219200"/>
            <a:ext cx="2736850" cy="2143125"/>
            <a:chOff x="0" y="0"/>
            <a:chExt cx="1724" cy="1350"/>
          </a:xfrm>
        </p:grpSpPr>
        <p:sp>
          <p:nvSpPr>
            <p:cNvPr id="5126" name="Rectangle 22"/>
            <p:cNvSpPr>
              <a:spLocks noChangeArrowheads="1"/>
            </p:cNvSpPr>
            <p:nvPr/>
          </p:nvSpPr>
          <p:spPr bwMode="auto">
            <a:xfrm>
              <a:off x="0" y="341"/>
              <a:ext cx="1564" cy="86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zh-CN" altLang="en-US">
                <a:solidFill>
                  <a:srgbClr val="003399"/>
                </a:solidFill>
                <a:ea typeface="楷体" pitchFamily="49" charset="-122"/>
                <a:cs typeface="Times New Roman" pitchFamily="18" charset="0"/>
              </a:endParaRPr>
            </a:p>
          </p:txBody>
        </p:sp>
        <p:sp>
          <p:nvSpPr>
            <p:cNvPr id="5127" name="AutoShape 21"/>
            <p:cNvSpPr>
              <a:spLocks noChangeArrowheads="1"/>
            </p:cNvSpPr>
            <p:nvPr/>
          </p:nvSpPr>
          <p:spPr bwMode="auto">
            <a:xfrm>
              <a:off x="635" y="1044"/>
              <a:ext cx="309" cy="306"/>
            </a:xfrm>
            <a:prstGeom prst="flowChartSummingJunction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pPr>
                <a:buFont typeface="Arial"/>
                <a:buNone/>
              </a:pPr>
              <a:endParaRPr lang="zh-CN" altLang="en-US" sz="1800" b="1">
                <a:solidFill>
                  <a:srgbClr val="003399"/>
                </a:solidFill>
                <a:ea typeface="楷体" pitchFamily="49" charset="-122"/>
                <a:cs typeface="Times New Roman" pitchFamily="18" charset="0"/>
              </a:endParaRPr>
            </a:p>
          </p:txBody>
        </p:sp>
        <p:cxnSp>
          <p:nvCxnSpPr>
            <p:cNvPr id="5128" name="直接连接符 24"/>
            <p:cNvCxnSpPr>
              <a:cxnSpLocks noChangeShapeType="1"/>
            </p:cNvCxnSpPr>
            <p:nvPr/>
          </p:nvCxnSpPr>
          <p:spPr bwMode="auto">
            <a:xfrm rot="5400000" flipH="1" flipV="1">
              <a:off x="-349" y="688"/>
              <a:ext cx="705" cy="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</a:ln>
          </p:spPr>
        </p:cxnSp>
        <p:sp>
          <p:nvSpPr>
            <p:cNvPr id="5129" name="Text Box 25"/>
            <p:cNvSpPr txBox="1">
              <a:spLocks noChangeArrowheads="1"/>
            </p:cNvSpPr>
            <p:nvPr/>
          </p:nvSpPr>
          <p:spPr bwMode="auto">
            <a:xfrm>
              <a:off x="1066" y="0"/>
              <a:ext cx="243" cy="33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pPr>
                <a:buFont typeface="Arial"/>
                <a:buNone/>
              </a:pPr>
              <a:r>
                <a:rPr lang="en-US" altLang="zh-CN" sz="2800" b="1">
                  <a:solidFill>
                    <a:srgbClr val="003399"/>
                  </a:solidFill>
                  <a:ea typeface="楷体" pitchFamily="49" charset="-122"/>
                  <a:cs typeface="Times New Roman" pitchFamily="18" charset="0"/>
                </a:rPr>
                <a:t>S</a:t>
              </a:r>
              <a:endParaRPr lang="en-US" altLang="zh-CN" sz="2800" b="1" baseline="-25000">
                <a:solidFill>
                  <a:srgbClr val="003399"/>
                </a:solidFill>
                <a:ea typeface="楷体" pitchFamily="49" charset="-122"/>
                <a:cs typeface="Times New Roman" pitchFamily="18" charset="0"/>
              </a:endParaRPr>
            </a:p>
          </p:txBody>
        </p:sp>
        <p:sp>
          <p:nvSpPr>
            <p:cNvPr id="5130" name="Text Box 26"/>
            <p:cNvSpPr txBox="1">
              <a:spLocks noChangeArrowheads="1"/>
            </p:cNvSpPr>
            <p:nvPr/>
          </p:nvSpPr>
          <p:spPr bwMode="auto">
            <a:xfrm>
              <a:off x="975" y="862"/>
              <a:ext cx="267" cy="33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pPr>
                <a:buFont typeface="Arial"/>
                <a:buNone/>
              </a:pPr>
              <a:r>
                <a:rPr lang="en-US" altLang="zh-CN" sz="2800" b="1">
                  <a:solidFill>
                    <a:srgbClr val="003399"/>
                  </a:solidFill>
                  <a:ea typeface="楷体" pitchFamily="49" charset="-122"/>
                  <a:cs typeface="Times New Roman" pitchFamily="18" charset="0"/>
                </a:rPr>
                <a:t>L</a:t>
              </a:r>
              <a:endParaRPr lang="en-US" altLang="zh-CN" sz="2800" b="1" baseline="-25000">
                <a:solidFill>
                  <a:srgbClr val="003399"/>
                </a:solidFill>
                <a:ea typeface="楷体" pitchFamily="49" charset="-122"/>
                <a:cs typeface="Times New Roman" pitchFamily="18" charset="0"/>
              </a:endParaRPr>
            </a:p>
          </p:txBody>
        </p:sp>
        <p:grpSp>
          <p:nvGrpSpPr>
            <p:cNvPr id="5131" name="Group 27"/>
            <p:cNvGrpSpPr/>
            <p:nvPr/>
          </p:nvGrpSpPr>
          <p:grpSpPr>
            <a:xfrm>
              <a:off x="1384" y="567"/>
              <a:ext cx="340" cy="353"/>
              <a:chOff x="0" y="0"/>
              <a:chExt cx="340" cy="353"/>
            </a:xfrm>
          </p:grpSpPr>
          <p:sp>
            <p:nvSpPr>
              <p:cNvPr id="5140" name="Oval 28"/>
              <p:cNvSpPr>
                <a:spLocks noChangeArrowheads="1"/>
              </p:cNvSpPr>
              <p:nvPr/>
            </p:nvSpPr>
            <p:spPr bwMode="auto">
              <a:xfrm>
                <a:off x="0" y="13"/>
                <a:ext cx="340" cy="340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zh-CN" altLang="en-US">
                  <a:solidFill>
                    <a:srgbClr val="003399"/>
                  </a:solidFill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5141" name="Text Box 29"/>
              <p:cNvSpPr txBox="1">
                <a:spLocks noChangeArrowheads="1"/>
              </p:cNvSpPr>
              <p:nvPr/>
            </p:nvSpPr>
            <p:spPr bwMode="auto">
              <a:xfrm>
                <a:off x="32" y="0"/>
                <a:ext cx="286" cy="327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>
                  <a:buFont typeface="Arial"/>
                  <a:buNone/>
                </a:pPr>
                <a:r>
                  <a:rPr lang="en-US" altLang="zh-CN" sz="2800" b="1">
                    <a:solidFill>
                      <a:srgbClr val="003399"/>
                    </a:solidFill>
                    <a:ea typeface="楷体" pitchFamily="49" charset="-122"/>
                    <a:cs typeface="Times New Roman" pitchFamily="18" charset="0"/>
                  </a:rPr>
                  <a:t>A</a:t>
                </a:r>
              </a:p>
            </p:txBody>
          </p:sp>
        </p:grpSp>
        <p:grpSp>
          <p:nvGrpSpPr>
            <p:cNvPr id="5132" name="Group 30"/>
            <p:cNvGrpSpPr/>
            <p:nvPr/>
          </p:nvGrpSpPr>
          <p:grpSpPr>
            <a:xfrm>
              <a:off x="975" y="250"/>
              <a:ext cx="283" cy="170"/>
              <a:chOff x="0" y="0"/>
              <a:chExt cx="256" cy="142"/>
            </a:xfrm>
          </p:grpSpPr>
          <p:sp>
            <p:nvSpPr>
              <p:cNvPr id="5137" name="Rectangle 15"/>
              <p:cNvSpPr>
                <a:spLocks noChangeArrowheads="1"/>
              </p:cNvSpPr>
              <p:nvPr/>
            </p:nvSpPr>
            <p:spPr bwMode="auto">
              <a:xfrm>
                <a:off x="29" y="0"/>
                <a:ext cx="226" cy="142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</a:ln>
            </p:spPr>
            <p:txBody>
              <a:bodyPr wrap="none" anchor="ctr"/>
              <a:lstStyle/>
              <a:p>
                <a:pPr>
                  <a:buFont typeface="Arial"/>
                  <a:buNone/>
                </a:pPr>
                <a:endParaRPr lang="zh-CN" altLang="en-US" sz="1800" b="1">
                  <a:solidFill>
                    <a:srgbClr val="003399"/>
                  </a:solidFill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5138" name="Line 16"/>
              <p:cNvSpPr>
                <a:spLocks noChangeShapeType="1"/>
              </p:cNvSpPr>
              <p:nvPr/>
            </p:nvSpPr>
            <p:spPr bwMode="auto">
              <a:xfrm flipV="1">
                <a:off x="29" y="0"/>
                <a:ext cx="227" cy="8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>
                  <a:solidFill>
                    <a:srgbClr val="003399"/>
                  </a:solidFill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5139" name="Oval 17"/>
              <p:cNvSpPr>
                <a:spLocks noChangeArrowheads="1"/>
              </p:cNvSpPr>
              <p:nvPr/>
            </p:nvSpPr>
            <p:spPr bwMode="auto">
              <a:xfrm>
                <a:off x="0" y="57"/>
                <a:ext cx="57" cy="56"/>
              </a:xfrm>
              <a:prstGeom prst="ellipse">
                <a:avLst/>
              </a:prstGeom>
              <a:solidFill>
                <a:srgbClr val="FFFFFF"/>
              </a:solidFill>
              <a:ln w="2857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pPr>
                  <a:buFont typeface="Arial"/>
                  <a:buNone/>
                </a:pPr>
                <a:endParaRPr lang="zh-CN" altLang="en-US" sz="1800" b="1">
                  <a:solidFill>
                    <a:srgbClr val="003399"/>
                  </a:solidFill>
                  <a:ea typeface="楷体" pitchFamily="49" charset="-122"/>
                  <a:cs typeface="Times New Roman" pitchFamily="18" charset="0"/>
                </a:endParaRPr>
              </a:p>
            </p:txBody>
          </p:sp>
        </p:grpSp>
        <p:grpSp>
          <p:nvGrpSpPr>
            <p:cNvPr id="5133" name="Group 34"/>
            <p:cNvGrpSpPr/>
            <p:nvPr/>
          </p:nvGrpSpPr>
          <p:grpSpPr>
            <a:xfrm flipH="1">
              <a:off x="635" y="182"/>
              <a:ext cx="85" cy="340"/>
              <a:chOff x="0" y="0"/>
              <a:chExt cx="85" cy="340"/>
            </a:xfrm>
          </p:grpSpPr>
          <p:sp>
            <p:nvSpPr>
              <p:cNvPr id="5134" name="Rectangle 19"/>
              <p:cNvSpPr>
                <a:spLocks noChangeArrowheads="1"/>
              </p:cNvSpPr>
              <p:nvPr/>
            </p:nvSpPr>
            <p:spPr bwMode="auto">
              <a:xfrm>
                <a:off x="0" y="113"/>
                <a:ext cx="85" cy="85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</a:ln>
            </p:spPr>
            <p:txBody>
              <a:bodyPr wrap="none" anchor="ctr"/>
              <a:lstStyle/>
              <a:p>
                <a:pPr>
                  <a:buFont typeface="Arial"/>
                  <a:buNone/>
                </a:pPr>
                <a:endParaRPr lang="zh-CN" altLang="en-US" sz="1800" b="1">
                  <a:solidFill>
                    <a:srgbClr val="003399"/>
                  </a:solidFill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5135" name="Line 20"/>
              <p:cNvSpPr>
                <a:spLocks noChangeShapeType="1"/>
              </p:cNvSpPr>
              <p:nvPr/>
            </p:nvSpPr>
            <p:spPr bwMode="auto">
              <a:xfrm flipH="1">
                <a:off x="0" y="0"/>
                <a:ext cx="0" cy="34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>
                  <a:solidFill>
                    <a:srgbClr val="003399"/>
                  </a:solidFill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5136" name="Line 21"/>
              <p:cNvSpPr>
                <a:spLocks noChangeShapeType="1"/>
              </p:cNvSpPr>
              <p:nvPr/>
            </p:nvSpPr>
            <p:spPr bwMode="auto">
              <a:xfrm flipH="1">
                <a:off x="85" y="85"/>
                <a:ext cx="0" cy="17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>
                  <a:solidFill>
                    <a:srgbClr val="003399"/>
                  </a:solidFill>
                  <a:ea typeface="楷体" pitchFamily="49" charset="-122"/>
                  <a:cs typeface="Times New Roman" pitchFamily="18" charset="0"/>
                </a:endParaRPr>
              </a:p>
            </p:txBody>
          </p:sp>
        </p:grpSp>
      </p:grpSp>
      <p:sp>
        <p:nvSpPr>
          <p:cNvPr id="5125" name="Rectangle 39"/>
          <p:cNvSpPr>
            <a:spLocks noGrp="1" noChangeArrowheads="1"/>
          </p:cNvSpPr>
          <p:nvPr>
            <p:ph type="body" idx="1"/>
          </p:nvPr>
        </p:nvSpPr>
        <p:spPr>
          <a:xfrm>
            <a:off x="457200" y="4191000"/>
            <a:ext cx="8229600" cy="1935163"/>
          </a:xfrm>
        </p:spPr>
        <p:txBody>
          <a:bodyPr/>
          <a:lstStyle/>
          <a:p>
            <a:pPr eaLnBrk="1" hangingPunct="1">
              <a:spcBef>
                <a:spcPct val="0"/>
              </a:spcBef>
              <a:buClr>
                <a:schemeClr val="bg1"/>
              </a:buClr>
            </a:pPr>
            <a:r>
              <a:rPr lang="zh-CN" altLang="en-US" b="1" smtClean="0">
                <a:solidFill>
                  <a:srgbClr val="0033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串联或并联电路中，流过各用电器的电流有怎样的关系呢？</a:t>
            </a:r>
          </a:p>
          <a:p>
            <a:pPr>
              <a:buClr>
                <a:schemeClr val="bg1"/>
              </a:buClr>
            </a:pPr>
            <a:endParaRPr lang="zh-CN" altLang="en-US" smtClean="0">
              <a:solidFill>
                <a:srgbClr val="003399"/>
              </a:solidFill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pPr algn="l"/>
            <a:r>
              <a:rPr lang="zh-CN" altLang="en-US" sz="40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一、串联电路的电流规律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3657600"/>
            <a:ext cx="8382000" cy="28194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zh-CN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【</a:t>
            </a:r>
            <a:r>
              <a:rPr lang="zh-CN" altLang="en-US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提出问题</a:t>
            </a:r>
            <a:r>
              <a:rPr lang="en-US" altLang="zh-CN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】</a:t>
            </a:r>
          </a:p>
          <a:p>
            <a:pPr>
              <a:buFontTx/>
              <a:buNone/>
            </a:pPr>
            <a:r>
              <a:rPr lang="zh-CN" altLang="en-US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串联电路中各处电流有什么关系？ </a:t>
            </a:r>
          </a:p>
          <a:p>
            <a:pPr>
              <a:buFontTx/>
              <a:buNone/>
            </a:pPr>
            <a:r>
              <a:rPr lang="en-US" altLang="zh-CN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【</a:t>
            </a:r>
            <a:r>
              <a:rPr lang="zh-CN" altLang="en-US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猜想与假设</a:t>
            </a:r>
            <a:r>
              <a:rPr lang="en-US" altLang="zh-CN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】</a:t>
            </a:r>
          </a:p>
          <a:p>
            <a:r>
              <a:rPr lang="zh-CN" altLang="en-US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猜想</a:t>
            </a:r>
            <a:r>
              <a:rPr lang="en-US" altLang="zh-CN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</a:t>
            </a:r>
            <a:r>
              <a:rPr lang="zh-CN" altLang="en-US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：电流可能沿途消耗，越来越小。</a:t>
            </a:r>
          </a:p>
          <a:p>
            <a:r>
              <a:rPr lang="zh-CN" altLang="en-US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猜想</a:t>
            </a:r>
            <a:r>
              <a:rPr lang="en-US" altLang="zh-CN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</a:t>
            </a:r>
            <a:r>
              <a:rPr lang="zh-CN" altLang="en-US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：串联电路只有一条通路，各处电流相等。</a:t>
            </a:r>
          </a:p>
        </p:txBody>
      </p:sp>
      <p:grpSp>
        <p:nvGrpSpPr>
          <p:cNvPr id="6148" name="Group 6"/>
          <p:cNvGrpSpPr/>
          <p:nvPr/>
        </p:nvGrpSpPr>
        <p:grpSpPr>
          <a:xfrm>
            <a:off x="941388" y="1143000"/>
            <a:ext cx="3097212" cy="2339975"/>
            <a:chOff x="0" y="0"/>
            <a:chExt cx="1951" cy="1474"/>
          </a:xfrm>
        </p:grpSpPr>
        <p:sp>
          <p:nvSpPr>
            <p:cNvPr id="6169" name="Text Box 7"/>
            <p:cNvSpPr txBox="1">
              <a:spLocks noChangeArrowheads="1"/>
            </p:cNvSpPr>
            <p:nvPr/>
          </p:nvSpPr>
          <p:spPr bwMode="auto">
            <a:xfrm>
              <a:off x="1225" y="920"/>
              <a:ext cx="243" cy="33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pPr>
                <a:buFont typeface="Arial"/>
                <a:buNone/>
              </a:pPr>
              <a:r>
                <a:rPr lang="en-US" altLang="zh-CN" sz="2800" b="1">
                  <a:ea typeface="楷体" pitchFamily="49" charset="-122"/>
                  <a:cs typeface="Times New Roman" pitchFamily="18" charset="0"/>
                </a:rPr>
                <a:t>S</a:t>
              </a:r>
              <a:endParaRPr lang="en-US" altLang="zh-CN" sz="2800" b="1" baseline="-25000">
                <a:ea typeface="楷体" pitchFamily="49" charset="-122"/>
                <a:cs typeface="Times New Roman" pitchFamily="18" charset="0"/>
              </a:endParaRPr>
            </a:p>
          </p:txBody>
        </p:sp>
        <p:grpSp>
          <p:nvGrpSpPr>
            <p:cNvPr id="6170" name="Group 8"/>
            <p:cNvGrpSpPr/>
            <p:nvPr/>
          </p:nvGrpSpPr>
          <p:grpSpPr>
            <a:xfrm>
              <a:off x="0" y="0"/>
              <a:ext cx="1951" cy="1474"/>
              <a:chOff x="0" y="0"/>
              <a:chExt cx="1951" cy="1474"/>
            </a:xfrm>
          </p:grpSpPr>
          <p:sp>
            <p:nvSpPr>
              <p:cNvPr id="6171" name="Rectangle 9"/>
              <p:cNvSpPr>
                <a:spLocks noChangeArrowheads="1"/>
              </p:cNvSpPr>
              <p:nvPr/>
            </p:nvSpPr>
            <p:spPr bwMode="auto">
              <a:xfrm>
                <a:off x="0" y="431"/>
                <a:ext cx="1951" cy="86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zh-CN" altLang="en-US"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6172" name="AutoShape 21"/>
              <p:cNvSpPr>
                <a:spLocks noChangeArrowheads="1"/>
              </p:cNvSpPr>
              <p:nvPr/>
            </p:nvSpPr>
            <p:spPr bwMode="auto">
              <a:xfrm>
                <a:off x="417" y="272"/>
                <a:ext cx="309" cy="306"/>
              </a:xfrm>
              <a:prstGeom prst="flowChartSummingJunction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pPr>
                  <a:buFont typeface="Arial"/>
                  <a:buNone/>
                </a:pPr>
                <a:endParaRPr lang="zh-CN" altLang="en-US" sz="1800">
                  <a:solidFill>
                    <a:srgbClr val="000000"/>
                  </a:solidFill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6173" name="Text Box 11"/>
              <p:cNvSpPr txBox="1">
                <a:spLocks noChangeArrowheads="1"/>
              </p:cNvSpPr>
              <p:nvPr/>
            </p:nvSpPr>
            <p:spPr bwMode="auto">
              <a:xfrm>
                <a:off x="1248" y="0"/>
                <a:ext cx="343" cy="330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wrap="none">
                <a:spAutoFit/>
              </a:bodyPr>
              <a:lstStyle/>
              <a:p>
                <a:pPr>
                  <a:buFont typeface="Arial"/>
                  <a:buNone/>
                </a:pPr>
                <a:r>
                  <a:rPr lang="en-US" altLang="zh-CN" sz="2800" b="1">
                    <a:ea typeface="楷体" pitchFamily="49" charset="-122"/>
                    <a:cs typeface="Times New Roman" pitchFamily="18" charset="0"/>
                  </a:rPr>
                  <a:t>L</a:t>
                </a:r>
                <a:r>
                  <a:rPr lang="en-US" altLang="zh-CN" sz="2800" b="1" baseline="-25000">
                    <a:ea typeface="楷体" pitchFamily="49" charset="-122"/>
                    <a:cs typeface="Times New Roman" pitchFamily="18" charset="0"/>
                  </a:rPr>
                  <a:t>2</a:t>
                </a:r>
              </a:p>
            </p:txBody>
          </p:sp>
          <p:grpSp>
            <p:nvGrpSpPr>
              <p:cNvPr id="6174" name="Group 12"/>
              <p:cNvGrpSpPr/>
              <p:nvPr/>
            </p:nvGrpSpPr>
            <p:grpSpPr>
              <a:xfrm>
                <a:off x="1214" y="1190"/>
                <a:ext cx="283" cy="170"/>
                <a:chOff x="0" y="0"/>
                <a:chExt cx="256" cy="142"/>
              </a:xfrm>
            </p:grpSpPr>
            <p:sp>
              <p:nvSpPr>
                <p:cNvPr id="6187" name="Rectangle 15"/>
                <p:cNvSpPr>
                  <a:spLocks noChangeArrowheads="1"/>
                </p:cNvSpPr>
                <p:nvPr/>
              </p:nvSpPr>
              <p:spPr bwMode="auto">
                <a:xfrm>
                  <a:off x="29" y="0"/>
                  <a:ext cx="226" cy="142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noFill/>
                  <a:miter lim="800000"/>
                </a:ln>
              </p:spPr>
              <p:txBody>
                <a:bodyPr wrap="none" anchor="ctr"/>
                <a:lstStyle/>
                <a:p>
                  <a:pPr>
                    <a:buFont typeface="Arial"/>
                    <a:buNone/>
                  </a:pPr>
                  <a:endParaRPr lang="zh-CN" altLang="en-US" sz="1800">
                    <a:ea typeface="楷体" pitchFamily="49" charset="-122"/>
                    <a:cs typeface="Times New Roman" pitchFamily="18" charset="0"/>
                  </a:endParaRPr>
                </a:p>
              </p:txBody>
            </p:sp>
            <p:sp>
              <p:nvSpPr>
                <p:cNvPr id="6188" name="Line 16"/>
                <p:cNvSpPr>
                  <a:spLocks noChangeShapeType="1"/>
                </p:cNvSpPr>
                <p:nvPr/>
              </p:nvSpPr>
              <p:spPr bwMode="auto">
                <a:xfrm flipV="1">
                  <a:off x="29" y="0"/>
                  <a:ext cx="227" cy="8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zh-CN" altLang="en-US">
                    <a:ea typeface="楷体" pitchFamily="49" charset="-122"/>
                    <a:cs typeface="Times New Roman" pitchFamily="18" charset="0"/>
                  </a:endParaRPr>
                </a:p>
              </p:txBody>
            </p:sp>
            <p:sp>
              <p:nvSpPr>
                <p:cNvPr id="6189" name="Oval 17"/>
                <p:cNvSpPr>
                  <a:spLocks noChangeArrowheads="1"/>
                </p:cNvSpPr>
                <p:nvPr/>
              </p:nvSpPr>
              <p:spPr bwMode="auto">
                <a:xfrm>
                  <a:off x="0" y="57"/>
                  <a:ext cx="57" cy="56"/>
                </a:xfrm>
                <a:prstGeom prst="ellipse">
                  <a:avLst/>
                </a:prstGeom>
                <a:solidFill>
                  <a:srgbClr val="FFFFFF"/>
                </a:solidFill>
                <a:ln w="28575">
                  <a:solidFill>
                    <a:schemeClr val="tx1"/>
                  </a:solidFill>
                  <a:round/>
                </a:ln>
              </p:spPr>
              <p:txBody>
                <a:bodyPr wrap="none" anchor="ctr"/>
                <a:lstStyle/>
                <a:p>
                  <a:pPr>
                    <a:buFont typeface="Arial"/>
                    <a:buNone/>
                  </a:pPr>
                  <a:endParaRPr lang="zh-CN" altLang="en-US" sz="1800">
                    <a:ea typeface="楷体" pitchFamily="49" charset="-122"/>
                    <a:cs typeface="Times New Roman" pitchFamily="18" charset="0"/>
                  </a:endParaRPr>
                </a:p>
              </p:txBody>
            </p:sp>
          </p:grpSp>
          <p:grpSp>
            <p:nvGrpSpPr>
              <p:cNvPr id="6175" name="Group 16"/>
              <p:cNvGrpSpPr/>
              <p:nvPr/>
            </p:nvGrpSpPr>
            <p:grpSpPr>
              <a:xfrm flipH="1">
                <a:off x="477" y="1134"/>
                <a:ext cx="85" cy="340"/>
                <a:chOff x="0" y="0"/>
                <a:chExt cx="85" cy="340"/>
              </a:xfrm>
            </p:grpSpPr>
            <p:sp>
              <p:nvSpPr>
                <p:cNvPr id="6184" name="Rectangle 19"/>
                <p:cNvSpPr>
                  <a:spLocks noChangeArrowheads="1"/>
                </p:cNvSpPr>
                <p:nvPr/>
              </p:nvSpPr>
              <p:spPr bwMode="auto">
                <a:xfrm>
                  <a:off x="0" y="113"/>
                  <a:ext cx="85" cy="85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noFill/>
                  <a:miter lim="800000"/>
                </a:ln>
              </p:spPr>
              <p:txBody>
                <a:bodyPr wrap="none" anchor="ctr"/>
                <a:lstStyle/>
                <a:p>
                  <a:pPr>
                    <a:buFont typeface="Arial"/>
                    <a:buNone/>
                  </a:pPr>
                  <a:endParaRPr lang="zh-CN" altLang="en-US" sz="1800">
                    <a:ea typeface="楷体" pitchFamily="49" charset="-122"/>
                    <a:cs typeface="Times New Roman" pitchFamily="18" charset="0"/>
                  </a:endParaRPr>
                </a:p>
              </p:txBody>
            </p:sp>
            <p:sp>
              <p:nvSpPr>
                <p:cNvPr id="6185" name="Line 20"/>
                <p:cNvSpPr>
                  <a:spLocks noChangeShapeType="1"/>
                </p:cNvSpPr>
                <p:nvPr/>
              </p:nvSpPr>
              <p:spPr bwMode="auto">
                <a:xfrm flipH="1">
                  <a:off x="0" y="0"/>
                  <a:ext cx="0" cy="34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zh-CN" altLang="en-US">
                    <a:ea typeface="楷体" pitchFamily="49" charset="-122"/>
                    <a:cs typeface="Times New Roman" pitchFamily="18" charset="0"/>
                  </a:endParaRPr>
                </a:p>
              </p:txBody>
            </p:sp>
            <p:sp>
              <p:nvSpPr>
                <p:cNvPr id="6186" name="Line 21"/>
                <p:cNvSpPr>
                  <a:spLocks noChangeShapeType="1"/>
                </p:cNvSpPr>
                <p:nvPr/>
              </p:nvSpPr>
              <p:spPr bwMode="auto">
                <a:xfrm flipH="1">
                  <a:off x="85" y="85"/>
                  <a:ext cx="0" cy="17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zh-CN" altLang="en-US">
                    <a:ea typeface="楷体" pitchFamily="49" charset="-122"/>
                    <a:cs typeface="Times New Roman" pitchFamily="18" charset="0"/>
                  </a:endParaRPr>
                </a:p>
              </p:txBody>
            </p:sp>
          </p:grpSp>
          <p:sp>
            <p:nvSpPr>
              <p:cNvPr id="6176" name="AutoShape 21"/>
              <p:cNvSpPr>
                <a:spLocks noChangeArrowheads="1"/>
              </p:cNvSpPr>
              <p:nvPr/>
            </p:nvSpPr>
            <p:spPr bwMode="auto">
              <a:xfrm>
                <a:off x="1225" y="272"/>
                <a:ext cx="309" cy="306"/>
              </a:xfrm>
              <a:prstGeom prst="flowChartSummingJunction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pPr>
                  <a:buFont typeface="Arial"/>
                  <a:buNone/>
                </a:pPr>
                <a:endParaRPr lang="zh-CN" altLang="en-US" sz="1800">
                  <a:solidFill>
                    <a:srgbClr val="000000"/>
                  </a:solidFill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6177" name="Oval 21"/>
              <p:cNvSpPr>
                <a:spLocks noChangeArrowheads="1"/>
              </p:cNvSpPr>
              <p:nvPr/>
            </p:nvSpPr>
            <p:spPr bwMode="auto">
              <a:xfrm>
                <a:off x="183" y="394"/>
                <a:ext cx="68" cy="68"/>
              </a:xfrm>
              <a:prstGeom prst="ellipse">
                <a:avLst/>
              </a:prstGeom>
              <a:solidFill>
                <a:srgbClr val="CC0000"/>
              </a:solidFill>
              <a:ln w="9525">
                <a:noFill/>
                <a:round/>
              </a:ln>
            </p:spPr>
            <p:txBody>
              <a:bodyPr wrap="none" anchor="ctr"/>
              <a:lstStyle/>
              <a:p>
                <a:endParaRPr lang="zh-CN" altLang="en-US"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6178" name="Text Box 22"/>
              <p:cNvSpPr txBox="1">
                <a:spLocks noChangeArrowheads="1"/>
              </p:cNvSpPr>
              <p:nvPr/>
            </p:nvSpPr>
            <p:spPr bwMode="auto">
              <a:xfrm>
                <a:off x="114" y="453"/>
                <a:ext cx="257" cy="291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wrap="none">
                <a:spAutoFit/>
              </a:bodyPr>
              <a:lstStyle/>
              <a:p>
                <a:pPr>
                  <a:buFont typeface="Arial"/>
                  <a:buNone/>
                </a:pPr>
                <a:r>
                  <a:rPr lang="en-US" altLang="zh-CN" sz="2400" b="1">
                    <a:ea typeface="楷体" pitchFamily="49" charset="-122"/>
                    <a:cs typeface="Times New Roman" pitchFamily="18" charset="0"/>
                  </a:rPr>
                  <a:t>A</a:t>
                </a:r>
                <a:endParaRPr lang="en-US" altLang="zh-CN" sz="2400" b="1" baseline="-25000"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6179" name="Oval 23"/>
              <p:cNvSpPr>
                <a:spLocks noChangeArrowheads="1"/>
              </p:cNvSpPr>
              <p:nvPr/>
            </p:nvSpPr>
            <p:spPr bwMode="auto">
              <a:xfrm>
                <a:off x="953" y="385"/>
                <a:ext cx="68" cy="68"/>
              </a:xfrm>
              <a:prstGeom prst="ellipse">
                <a:avLst/>
              </a:prstGeom>
              <a:solidFill>
                <a:srgbClr val="CC0000"/>
              </a:solidFill>
              <a:ln w="9525">
                <a:noFill/>
                <a:round/>
              </a:ln>
            </p:spPr>
            <p:txBody>
              <a:bodyPr wrap="none" anchor="ctr"/>
              <a:lstStyle/>
              <a:p>
                <a:endParaRPr lang="zh-CN" altLang="en-US"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6180" name="Text Box 24"/>
              <p:cNvSpPr txBox="1">
                <a:spLocks noChangeArrowheads="1"/>
              </p:cNvSpPr>
              <p:nvPr/>
            </p:nvSpPr>
            <p:spPr bwMode="auto">
              <a:xfrm>
                <a:off x="885" y="431"/>
                <a:ext cx="246" cy="291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wrap="none">
                <a:spAutoFit/>
              </a:bodyPr>
              <a:lstStyle/>
              <a:p>
                <a:pPr>
                  <a:buFont typeface="Arial"/>
                  <a:buNone/>
                </a:pPr>
                <a:r>
                  <a:rPr lang="en-US" altLang="zh-CN" sz="2400" b="1">
                    <a:ea typeface="楷体" pitchFamily="49" charset="-122"/>
                    <a:cs typeface="Times New Roman" pitchFamily="18" charset="0"/>
                  </a:rPr>
                  <a:t>B</a:t>
                </a:r>
                <a:endParaRPr lang="en-US" altLang="zh-CN" sz="2400" b="1" baseline="-25000"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6181" name="Oval 25"/>
              <p:cNvSpPr>
                <a:spLocks noChangeArrowheads="1"/>
              </p:cNvSpPr>
              <p:nvPr/>
            </p:nvSpPr>
            <p:spPr bwMode="auto">
              <a:xfrm>
                <a:off x="1709" y="394"/>
                <a:ext cx="68" cy="68"/>
              </a:xfrm>
              <a:prstGeom prst="ellipse">
                <a:avLst/>
              </a:prstGeom>
              <a:solidFill>
                <a:srgbClr val="CC0000"/>
              </a:solidFill>
              <a:ln w="9525">
                <a:noFill/>
                <a:round/>
              </a:ln>
            </p:spPr>
            <p:txBody>
              <a:bodyPr wrap="none" anchor="ctr"/>
              <a:lstStyle/>
              <a:p>
                <a:endParaRPr lang="zh-CN" altLang="en-US"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6182" name="Text Box 26"/>
              <p:cNvSpPr txBox="1">
                <a:spLocks noChangeArrowheads="1"/>
              </p:cNvSpPr>
              <p:nvPr/>
            </p:nvSpPr>
            <p:spPr bwMode="auto">
              <a:xfrm>
                <a:off x="1633" y="430"/>
                <a:ext cx="257" cy="291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wrap="none">
                <a:spAutoFit/>
              </a:bodyPr>
              <a:lstStyle/>
              <a:p>
                <a:pPr>
                  <a:buFont typeface="Arial"/>
                  <a:buNone/>
                </a:pPr>
                <a:r>
                  <a:rPr lang="en-US" altLang="zh-CN" sz="2400" b="1">
                    <a:ea typeface="楷体" pitchFamily="49" charset="-122"/>
                    <a:cs typeface="Times New Roman" pitchFamily="18" charset="0"/>
                  </a:rPr>
                  <a:t>C</a:t>
                </a:r>
                <a:endParaRPr lang="en-US" altLang="zh-CN" sz="2400" b="1" baseline="-25000"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6183" name="Text Box 27"/>
              <p:cNvSpPr txBox="1">
                <a:spLocks noChangeArrowheads="1"/>
              </p:cNvSpPr>
              <p:nvPr/>
            </p:nvSpPr>
            <p:spPr bwMode="auto">
              <a:xfrm>
                <a:off x="409" y="0"/>
                <a:ext cx="343" cy="330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wrap="none">
                <a:spAutoFit/>
              </a:bodyPr>
              <a:lstStyle/>
              <a:p>
                <a:pPr>
                  <a:buFont typeface="Arial"/>
                  <a:buNone/>
                </a:pPr>
                <a:r>
                  <a:rPr lang="en-US" altLang="zh-CN" sz="2800" b="1">
                    <a:ea typeface="楷体" pitchFamily="49" charset="-122"/>
                    <a:cs typeface="Times New Roman" pitchFamily="18" charset="0"/>
                  </a:rPr>
                  <a:t>L</a:t>
                </a:r>
                <a:r>
                  <a:rPr lang="en-US" altLang="zh-CN" sz="2800" b="1" baseline="-25000">
                    <a:ea typeface="楷体" pitchFamily="49" charset="-122"/>
                    <a:cs typeface="Times New Roman" pitchFamily="18" charset="0"/>
                  </a:rPr>
                  <a:t>1</a:t>
                </a:r>
              </a:p>
            </p:txBody>
          </p:sp>
        </p:grpSp>
      </p:grpSp>
      <p:grpSp>
        <p:nvGrpSpPr>
          <p:cNvPr id="6" name="Group 28"/>
          <p:cNvGrpSpPr/>
          <p:nvPr/>
        </p:nvGrpSpPr>
        <p:grpSpPr>
          <a:xfrm>
            <a:off x="5006975" y="1347788"/>
            <a:ext cx="3097213" cy="2500313"/>
            <a:chOff x="0" y="0"/>
            <a:chExt cx="1951" cy="1575"/>
          </a:xfrm>
        </p:grpSpPr>
        <p:grpSp>
          <p:nvGrpSpPr>
            <p:cNvPr id="6150" name="Group 29"/>
            <p:cNvGrpSpPr/>
            <p:nvPr/>
          </p:nvGrpSpPr>
          <p:grpSpPr>
            <a:xfrm>
              <a:off x="0" y="0"/>
              <a:ext cx="1951" cy="1248"/>
              <a:chOff x="0" y="0"/>
              <a:chExt cx="1951" cy="1248"/>
            </a:xfrm>
          </p:grpSpPr>
          <p:sp>
            <p:nvSpPr>
              <p:cNvPr id="6152" name="Text Box 30"/>
              <p:cNvSpPr txBox="1">
                <a:spLocks noChangeArrowheads="1"/>
              </p:cNvSpPr>
              <p:nvPr/>
            </p:nvSpPr>
            <p:spPr bwMode="auto">
              <a:xfrm>
                <a:off x="1225" y="694"/>
                <a:ext cx="243" cy="330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wrap="none">
                <a:spAutoFit/>
              </a:bodyPr>
              <a:lstStyle/>
              <a:p>
                <a:pPr>
                  <a:buFont typeface="Arial"/>
                  <a:buNone/>
                </a:pPr>
                <a:r>
                  <a:rPr lang="en-US" altLang="zh-CN" sz="2800" b="1">
                    <a:ea typeface="楷体" pitchFamily="49" charset="-122"/>
                    <a:cs typeface="Times New Roman" pitchFamily="18" charset="0"/>
                  </a:rPr>
                  <a:t>S</a:t>
                </a:r>
                <a:endParaRPr lang="en-US" altLang="zh-CN" sz="2800" b="1" baseline="-25000"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6153" name="Rectangle 31"/>
              <p:cNvSpPr>
                <a:spLocks noChangeArrowheads="1"/>
              </p:cNvSpPr>
              <p:nvPr/>
            </p:nvSpPr>
            <p:spPr bwMode="auto">
              <a:xfrm>
                <a:off x="0" y="204"/>
                <a:ext cx="1951" cy="86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zh-CN" altLang="en-US"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6154" name="AutoShape 21"/>
              <p:cNvSpPr>
                <a:spLocks noChangeArrowheads="1"/>
              </p:cNvSpPr>
              <p:nvPr/>
            </p:nvSpPr>
            <p:spPr bwMode="auto">
              <a:xfrm>
                <a:off x="499" y="69"/>
                <a:ext cx="272" cy="272"/>
              </a:xfrm>
              <a:prstGeom prst="flowChartSummingJunction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pPr>
                  <a:buFont typeface="Arial"/>
                  <a:buNone/>
                </a:pPr>
                <a:endParaRPr lang="zh-CN" altLang="en-US" sz="1800">
                  <a:solidFill>
                    <a:srgbClr val="000000"/>
                  </a:solidFill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6155" name="Text Box 33"/>
              <p:cNvSpPr txBox="1">
                <a:spLocks noChangeArrowheads="1"/>
              </p:cNvSpPr>
              <p:nvPr/>
            </p:nvSpPr>
            <p:spPr bwMode="auto">
              <a:xfrm>
                <a:off x="1292" y="272"/>
                <a:ext cx="343" cy="330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wrap="none">
                <a:spAutoFit/>
              </a:bodyPr>
              <a:lstStyle/>
              <a:p>
                <a:pPr>
                  <a:buFont typeface="Arial"/>
                  <a:buNone/>
                </a:pPr>
                <a:r>
                  <a:rPr lang="en-US" altLang="zh-CN" sz="2800" b="1">
                    <a:ea typeface="楷体" pitchFamily="49" charset="-122"/>
                    <a:cs typeface="Times New Roman" pitchFamily="18" charset="0"/>
                  </a:rPr>
                  <a:t>L</a:t>
                </a:r>
                <a:r>
                  <a:rPr lang="en-US" altLang="zh-CN" sz="2800" b="1" baseline="-25000">
                    <a:ea typeface="楷体" pitchFamily="49" charset="-122"/>
                    <a:cs typeface="Times New Roman" pitchFamily="18" charset="0"/>
                  </a:rPr>
                  <a:t>2</a:t>
                </a:r>
              </a:p>
            </p:txBody>
          </p:sp>
          <p:grpSp>
            <p:nvGrpSpPr>
              <p:cNvPr id="6156" name="Group 34"/>
              <p:cNvGrpSpPr/>
              <p:nvPr/>
            </p:nvGrpSpPr>
            <p:grpSpPr>
              <a:xfrm>
                <a:off x="1214" y="964"/>
                <a:ext cx="283" cy="170"/>
                <a:chOff x="0" y="0"/>
                <a:chExt cx="256" cy="142"/>
              </a:xfrm>
            </p:grpSpPr>
            <p:sp>
              <p:nvSpPr>
                <p:cNvPr id="6166" name="Rectangle 15"/>
                <p:cNvSpPr>
                  <a:spLocks noChangeArrowheads="1"/>
                </p:cNvSpPr>
                <p:nvPr/>
              </p:nvSpPr>
              <p:spPr bwMode="auto">
                <a:xfrm>
                  <a:off x="29" y="0"/>
                  <a:ext cx="226" cy="142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noFill/>
                  <a:miter lim="800000"/>
                </a:ln>
              </p:spPr>
              <p:txBody>
                <a:bodyPr wrap="none" anchor="ctr"/>
                <a:lstStyle/>
                <a:p>
                  <a:pPr>
                    <a:buFont typeface="Arial"/>
                    <a:buNone/>
                  </a:pPr>
                  <a:endParaRPr lang="zh-CN" altLang="en-US" sz="1800">
                    <a:ea typeface="楷体" pitchFamily="49" charset="-122"/>
                    <a:cs typeface="Times New Roman" pitchFamily="18" charset="0"/>
                  </a:endParaRPr>
                </a:p>
              </p:txBody>
            </p:sp>
            <p:sp>
              <p:nvSpPr>
                <p:cNvPr id="6167" name="Line 16"/>
                <p:cNvSpPr>
                  <a:spLocks noChangeShapeType="1"/>
                </p:cNvSpPr>
                <p:nvPr/>
              </p:nvSpPr>
              <p:spPr bwMode="auto">
                <a:xfrm flipV="1">
                  <a:off x="29" y="0"/>
                  <a:ext cx="227" cy="8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zh-CN" altLang="en-US">
                    <a:ea typeface="楷体" pitchFamily="49" charset="-122"/>
                    <a:cs typeface="Times New Roman" pitchFamily="18" charset="0"/>
                  </a:endParaRPr>
                </a:p>
              </p:txBody>
            </p:sp>
            <p:sp>
              <p:nvSpPr>
                <p:cNvPr id="6168" name="Oval 17"/>
                <p:cNvSpPr>
                  <a:spLocks noChangeArrowheads="1"/>
                </p:cNvSpPr>
                <p:nvPr/>
              </p:nvSpPr>
              <p:spPr bwMode="auto">
                <a:xfrm>
                  <a:off x="0" y="57"/>
                  <a:ext cx="57" cy="56"/>
                </a:xfrm>
                <a:prstGeom prst="ellipse">
                  <a:avLst/>
                </a:prstGeom>
                <a:solidFill>
                  <a:srgbClr val="FFFFFF"/>
                </a:solidFill>
                <a:ln w="28575">
                  <a:solidFill>
                    <a:schemeClr val="tx1"/>
                  </a:solidFill>
                  <a:round/>
                </a:ln>
              </p:spPr>
              <p:txBody>
                <a:bodyPr wrap="none" anchor="ctr"/>
                <a:lstStyle/>
                <a:p>
                  <a:pPr>
                    <a:buFont typeface="Arial"/>
                    <a:buNone/>
                  </a:pPr>
                  <a:endParaRPr lang="zh-CN" altLang="en-US" sz="1800">
                    <a:ea typeface="楷体" pitchFamily="49" charset="-122"/>
                    <a:cs typeface="Times New Roman" pitchFamily="18" charset="0"/>
                  </a:endParaRPr>
                </a:p>
              </p:txBody>
            </p:sp>
          </p:grpSp>
          <p:grpSp>
            <p:nvGrpSpPr>
              <p:cNvPr id="6157" name="Group 38"/>
              <p:cNvGrpSpPr/>
              <p:nvPr/>
            </p:nvGrpSpPr>
            <p:grpSpPr>
              <a:xfrm flipH="1">
                <a:off x="477" y="908"/>
                <a:ext cx="85" cy="340"/>
                <a:chOff x="0" y="0"/>
                <a:chExt cx="85" cy="340"/>
              </a:xfrm>
            </p:grpSpPr>
            <p:sp>
              <p:nvSpPr>
                <p:cNvPr id="6163" name="Rectangle 19"/>
                <p:cNvSpPr>
                  <a:spLocks noChangeArrowheads="1"/>
                </p:cNvSpPr>
                <p:nvPr/>
              </p:nvSpPr>
              <p:spPr bwMode="auto">
                <a:xfrm>
                  <a:off x="0" y="113"/>
                  <a:ext cx="85" cy="85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noFill/>
                  <a:miter lim="800000"/>
                </a:ln>
              </p:spPr>
              <p:txBody>
                <a:bodyPr wrap="none" anchor="ctr"/>
                <a:lstStyle/>
                <a:p>
                  <a:pPr>
                    <a:buFont typeface="Arial"/>
                    <a:buNone/>
                  </a:pPr>
                  <a:endParaRPr lang="zh-CN" altLang="en-US" sz="1800">
                    <a:ea typeface="楷体" pitchFamily="49" charset="-122"/>
                    <a:cs typeface="Times New Roman" pitchFamily="18" charset="0"/>
                  </a:endParaRPr>
                </a:p>
              </p:txBody>
            </p:sp>
            <p:sp>
              <p:nvSpPr>
                <p:cNvPr id="6164" name="Line 20"/>
                <p:cNvSpPr>
                  <a:spLocks noChangeShapeType="1"/>
                </p:cNvSpPr>
                <p:nvPr/>
              </p:nvSpPr>
              <p:spPr bwMode="auto">
                <a:xfrm flipH="1">
                  <a:off x="0" y="0"/>
                  <a:ext cx="0" cy="34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zh-CN" altLang="en-US">
                    <a:ea typeface="楷体" pitchFamily="49" charset="-122"/>
                    <a:cs typeface="Times New Roman" pitchFamily="18" charset="0"/>
                  </a:endParaRPr>
                </a:p>
              </p:txBody>
            </p:sp>
            <p:sp>
              <p:nvSpPr>
                <p:cNvPr id="6165" name="Line 21"/>
                <p:cNvSpPr>
                  <a:spLocks noChangeShapeType="1"/>
                </p:cNvSpPr>
                <p:nvPr/>
              </p:nvSpPr>
              <p:spPr bwMode="auto">
                <a:xfrm flipH="1">
                  <a:off x="85" y="85"/>
                  <a:ext cx="0" cy="17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zh-CN" altLang="en-US">
                    <a:ea typeface="楷体" pitchFamily="49" charset="-122"/>
                    <a:cs typeface="Times New Roman" pitchFamily="18" charset="0"/>
                  </a:endParaRPr>
                </a:p>
              </p:txBody>
            </p:sp>
          </p:grpSp>
          <p:sp>
            <p:nvSpPr>
              <p:cNvPr id="6158" name="Text Box 42"/>
              <p:cNvSpPr txBox="1">
                <a:spLocks noChangeArrowheads="1"/>
              </p:cNvSpPr>
              <p:nvPr/>
            </p:nvSpPr>
            <p:spPr bwMode="auto">
              <a:xfrm>
                <a:off x="477" y="272"/>
                <a:ext cx="343" cy="330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wrap="none">
                <a:spAutoFit/>
              </a:bodyPr>
              <a:lstStyle/>
              <a:p>
                <a:pPr>
                  <a:buFont typeface="Arial"/>
                  <a:buNone/>
                </a:pPr>
                <a:r>
                  <a:rPr lang="en-US" altLang="zh-CN" sz="2800" b="1">
                    <a:ea typeface="楷体" pitchFamily="49" charset="-122"/>
                    <a:cs typeface="Times New Roman" pitchFamily="18" charset="0"/>
                  </a:rPr>
                  <a:t>L</a:t>
                </a:r>
                <a:r>
                  <a:rPr lang="en-US" altLang="zh-CN" sz="2800" b="1" baseline="-25000">
                    <a:ea typeface="楷体" pitchFamily="49" charset="-122"/>
                    <a:cs typeface="Times New Roman" pitchFamily="18" charset="0"/>
                  </a:rPr>
                  <a:t>1</a:t>
                </a:r>
              </a:p>
            </p:txBody>
          </p:sp>
          <p:grpSp>
            <p:nvGrpSpPr>
              <p:cNvPr id="6159" name="Group 43"/>
              <p:cNvGrpSpPr/>
              <p:nvPr/>
            </p:nvGrpSpPr>
            <p:grpSpPr>
              <a:xfrm>
                <a:off x="68" y="0"/>
                <a:ext cx="272" cy="342"/>
                <a:chOff x="0" y="0"/>
                <a:chExt cx="272" cy="342"/>
              </a:xfrm>
            </p:grpSpPr>
            <p:sp>
              <p:nvSpPr>
                <p:cNvPr id="6161" name="Oval 44"/>
                <p:cNvSpPr>
                  <a:spLocks noChangeArrowheads="1"/>
                </p:cNvSpPr>
                <p:nvPr/>
              </p:nvSpPr>
              <p:spPr bwMode="auto">
                <a:xfrm>
                  <a:off x="0" y="57"/>
                  <a:ext cx="272" cy="285"/>
                </a:xfrm>
                <a:prstGeom prst="ellipse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round/>
                </a:ln>
              </p:spPr>
              <p:txBody>
                <a:bodyPr wrap="none" anchor="ctr"/>
                <a:lstStyle/>
                <a:p>
                  <a:endParaRPr lang="zh-CN" altLang="en-US">
                    <a:ea typeface="楷体" pitchFamily="49" charset="-122"/>
                    <a:cs typeface="Times New Roman" pitchFamily="18" charset="0"/>
                  </a:endParaRPr>
                </a:p>
              </p:txBody>
            </p:sp>
            <p:sp>
              <p:nvSpPr>
                <p:cNvPr id="6162" name="Text Box 45"/>
                <p:cNvSpPr txBox="1">
                  <a:spLocks noChangeArrowheads="1"/>
                </p:cNvSpPr>
                <p:nvPr/>
              </p:nvSpPr>
              <p:spPr bwMode="auto">
                <a:xfrm>
                  <a:off x="0" y="0"/>
                  <a:ext cx="228" cy="327"/>
                </a:xfrm>
                <a:prstGeom prst="rect">
                  <a:avLst/>
                </a:prstGeom>
                <a:noFill/>
                <a:ln w="9525">
                  <a:noFill/>
                  <a:miter lim="800000"/>
                </a:ln>
              </p:spPr>
              <p:txBody>
                <a:bodyPr>
                  <a:spAutoFit/>
                </a:bodyPr>
                <a:lstStyle/>
                <a:p>
                  <a:pPr>
                    <a:buFont typeface="Arial"/>
                    <a:buNone/>
                  </a:pPr>
                  <a:r>
                    <a:rPr lang="en-US" altLang="zh-CN" sz="2800" b="1">
                      <a:ea typeface="楷体" pitchFamily="49" charset="-122"/>
                      <a:cs typeface="Times New Roman" pitchFamily="18" charset="0"/>
                    </a:rPr>
                    <a:t>A</a:t>
                  </a:r>
                </a:p>
              </p:txBody>
            </p:sp>
          </p:grpSp>
          <p:sp>
            <p:nvSpPr>
              <p:cNvPr id="6160" name="AutoShape 21"/>
              <p:cNvSpPr>
                <a:spLocks noChangeArrowheads="1"/>
              </p:cNvSpPr>
              <p:nvPr/>
            </p:nvSpPr>
            <p:spPr bwMode="auto">
              <a:xfrm>
                <a:off x="1293" y="68"/>
                <a:ext cx="272" cy="272"/>
              </a:xfrm>
              <a:prstGeom prst="flowChartSummingJunction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pPr>
                  <a:buFont typeface="Arial"/>
                  <a:buNone/>
                </a:pPr>
                <a:endParaRPr lang="zh-CN" altLang="en-US" sz="1800">
                  <a:solidFill>
                    <a:srgbClr val="000000"/>
                  </a:solidFill>
                  <a:ea typeface="楷体" pitchFamily="49" charset="-122"/>
                  <a:cs typeface="Times New Roman" pitchFamily="18" charset="0"/>
                </a:endParaRPr>
              </a:p>
            </p:txBody>
          </p:sp>
        </p:grpSp>
        <p:sp>
          <p:nvSpPr>
            <p:cNvPr id="6151" name="TextBox 15"/>
            <p:cNvSpPr>
              <a:spLocks noChangeArrowheads="1"/>
            </p:cNvSpPr>
            <p:nvPr/>
          </p:nvSpPr>
          <p:spPr bwMode="auto">
            <a:xfrm>
              <a:off x="431" y="1202"/>
              <a:ext cx="1335" cy="373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</a:ln>
          </p:spPr>
          <p:txBody>
            <a:bodyPr>
              <a:spAutoFit/>
            </a:bodyPr>
            <a:lstStyle/>
            <a:p>
              <a:pPr>
                <a:lnSpc>
                  <a:spcPct val="120000"/>
                </a:lnSpc>
                <a:buFont typeface="Arial"/>
                <a:buNone/>
              </a:pPr>
              <a:r>
                <a:rPr lang="zh-CN" altLang="en-US" sz="2400" b="1">
                  <a:ea typeface="楷体" pitchFamily="49" charset="-122"/>
                  <a:cs typeface="Times New Roman" pitchFamily="18" charset="0"/>
                </a:rPr>
                <a:t>测量</a:t>
              </a:r>
              <a:r>
                <a:rPr lang="en-US" altLang="zh-CN" sz="2400" b="1">
                  <a:ea typeface="楷体" pitchFamily="49" charset="-122"/>
                  <a:cs typeface="Times New Roman" pitchFamily="18" charset="0"/>
                </a:rPr>
                <a:t>A</a:t>
              </a:r>
              <a:r>
                <a:rPr lang="zh-CN" altLang="en-US" sz="2400" b="1">
                  <a:ea typeface="楷体" pitchFamily="49" charset="-122"/>
                  <a:cs typeface="Times New Roman" pitchFamily="18" charset="0"/>
                </a:rPr>
                <a:t>点电流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6172200" cy="792162"/>
          </a:xfrm>
        </p:spPr>
        <p:txBody>
          <a:bodyPr/>
          <a:lstStyle/>
          <a:p>
            <a:pPr algn="l"/>
            <a:r>
              <a:rPr lang="en-US" altLang="zh-CN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【</a:t>
            </a:r>
            <a:r>
              <a:rPr lang="zh-CN" altLang="en-US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设计并进行实验</a:t>
            </a:r>
            <a:r>
              <a:rPr lang="en-US" altLang="zh-CN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】</a:t>
            </a:r>
            <a:endParaRPr lang="zh-CN" altLang="en-US" b="1" smtClean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7171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7010400" cy="5181600"/>
          </a:xfrm>
        </p:spPr>
        <p:txBody>
          <a:bodyPr/>
          <a:lstStyle/>
          <a:p>
            <a:pPr>
              <a:buClr>
                <a:schemeClr val="bg1"/>
              </a:buClr>
              <a:buFontTx/>
              <a:buNone/>
            </a:pPr>
            <a:r>
              <a:rPr lang="en-US" altLang="zh-CN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</a:t>
            </a:r>
            <a:r>
              <a:rPr lang="zh-CN" altLang="en-US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．设计实验电路。</a:t>
            </a:r>
          </a:p>
          <a:p>
            <a:pPr>
              <a:buClr>
                <a:schemeClr val="bg1"/>
              </a:buClr>
            </a:pPr>
            <a:r>
              <a:rPr lang="zh-CN" altLang="en-US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在</a:t>
            </a:r>
            <a:r>
              <a:rPr lang="en-US" altLang="zh-CN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A</a:t>
            </a:r>
            <a:r>
              <a:rPr lang="zh-CN" altLang="en-US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、</a:t>
            </a:r>
            <a:r>
              <a:rPr lang="en-US" altLang="zh-CN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B</a:t>
            </a:r>
            <a:r>
              <a:rPr lang="zh-CN" altLang="en-US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、</a:t>
            </a:r>
            <a:r>
              <a:rPr lang="en-US" altLang="zh-CN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C</a:t>
            </a:r>
            <a:r>
              <a:rPr lang="zh-CN" altLang="en-US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三处分别测电流大小。</a:t>
            </a:r>
          </a:p>
          <a:p>
            <a:pPr>
              <a:buClr>
                <a:schemeClr val="bg1"/>
              </a:buClr>
              <a:buFontTx/>
              <a:buNone/>
            </a:pPr>
            <a:r>
              <a:rPr lang="zh-CN" altLang="en-US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实验器材：电池、开关、电流表、不同规格的小灯泡若干、导线若干。</a:t>
            </a:r>
          </a:p>
          <a:p>
            <a:pPr>
              <a:buClr>
                <a:schemeClr val="bg1"/>
              </a:buClr>
              <a:buFontTx/>
              <a:buNone/>
            </a:pPr>
            <a:r>
              <a:rPr lang="en-US" altLang="zh-CN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</a:t>
            </a:r>
            <a:r>
              <a:rPr lang="zh-CN" altLang="en-US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．根据电路图连接电路。</a:t>
            </a:r>
          </a:p>
          <a:p>
            <a:pPr>
              <a:buClr>
                <a:schemeClr val="bg1"/>
              </a:buClr>
              <a:buFontTx/>
              <a:buNone/>
            </a:pPr>
            <a:r>
              <a:rPr lang="en-US" altLang="zh-CN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3</a:t>
            </a:r>
            <a:r>
              <a:rPr lang="zh-CN" altLang="en-US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．进行测量，将测量数据记录在表格中。</a:t>
            </a:r>
          </a:p>
          <a:p>
            <a:pPr>
              <a:buClr>
                <a:schemeClr val="bg1"/>
              </a:buClr>
              <a:buFontTx/>
              <a:buNone/>
            </a:pPr>
            <a:r>
              <a:rPr lang="en-US" altLang="zh-CN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4</a:t>
            </a:r>
            <a:r>
              <a:rPr lang="zh-CN" altLang="en-US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．换用不同规格的灯泡，重复以上实验。</a:t>
            </a:r>
          </a:p>
        </p:txBody>
      </p:sp>
      <p:pic>
        <p:nvPicPr>
          <p:cNvPr id="7172" name="Picture 8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609600" y="4724400"/>
            <a:ext cx="7324725" cy="1743075"/>
          </a:xfrm>
          <a:prstGeom prst="rect">
            <a:avLst/>
          </a:prstGeom>
          <a:noFill/>
          <a:ln w="38100">
            <a:noFill/>
            <a:miter lim="800000"/>
          </a:ln>
        </p:spPr>
      </p:pic>
      <p:pic>
        <p:nvPicPr>
          <p:cNvPr id="7173" name="Picture 31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6172200" y="296863"/>
            <a:ext cx="2590800" cy="1816100"/>
          </a:xfrm>
          <a:prstGeom prst="rect">
            <a:avLst/>
          </a:prstGeom>
          <a:noFill/>
          <a:ln w="38100">
            <a:noFill/>
            <a:miter lim="800000"/>
          </a:ln>
        </p:spPr>
      </p:pic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914400"/>
            <a:ext cx="4724400" cy="868363"/>
          </a:xfrm>
        </p:spPr>
        <p:txBody>
          <a:bodyPr/>
          <a:lstStyle/>
          <a:p>
            <a:pPr algn="l"/>
            <a:r>
              <a:rPr lang="en-US" altLang="zh-CN" sz="36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【</a:t>
            </a:r>
            <a:r>
              <a:rPr lang="zh-CN" altLang="en-US" sz="36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实验结论</a:t>
            </a:r>
            <a:r>
              <a:rPr lang="en-US" altLang="zh-CN" sz="36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】</a:t>
            </a:r>
            <a:endParaRPr lang="zh-CN" altLang="en-US" sz="3600" b="1" smtClean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438400"/>
            <a:ext cx="5638800" cy="1219200"/>
          </a:xfrm>
        </p:spPr>
        <p:txBody>
          <a:bodyPr/>
          <a:lstStyle/>
          <a:p>
            <a:pPr>
              <a:buFontTx/>
              <a:buNone/>
            </a:pPr>
            <a:r>
              <a:rPr lang="zh-CN" altLang="en-US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串联电路中，电流处处</a:t>
            </a:r>
            <a:r>
              <a:rPr lang="zh-CN" altLang="en-US" b="1" smtClean="0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相等</a:t>
            </a:r>
            <a:r>
              <a:rPr lang="zh-CN" altLang="en-US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。</a:t>
            </a:r>
          </a:p>
          <a:p>
            <a:pPr>
              <a:buFontTx/>
              <a:buNone/>
            </a:pPr>
            <a:endParaRPr lang="zh-CN" altLang="en-US" b="1" smtClean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>
              <a:buFontTx/>
              <a:buNone/>
            </a:pPr>
            <a:endParaRPr lang="zh-CN" altLang="en-US" b="1" smtClean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>
              <a:buFontTx/>
              <a:buNone/>
            </a:pPr>
            <a:endParaRPr lang="zh-CN" altLang="en-US" b="1" smtClean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endParaRPr lang="zh-CN" altLang="en-US" b="1" smtClean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pic>
        <p:nvPicPr>
          <p:cNvPr id="1029" name="Picture 4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5708650" y="296863"/>
            <a:ext cx="3054350" cy="2141537"/>
          </a:xfrm>
          <a:prstGeom prst="rect">
            <a:avLst/>
          </a:prstGeom>
          <a:noFill/>
          <a:ln w="38100">
            <a:noFill/>
            <a:miter lim="800000"/>
          </a:ln>
        </p:spPr>
      </p:pic>
      <p:graphicFrame>
        <p:nvGraphicFramePr>
          <p:cNvPr id="40965" name="Object 5"/>
          <p:cNvGraphicFramePr>
            <a:graphicFrameLocks noChangeAspect="1"/>
          </p:cNvGraphicFramePr>
          <p:nvPr/>
        </p:nvGraphicFramePr>
        <p:xfrm>
          <a:off x="609600" y="3810000"/>
          <a:ext cx="7823200" cy="144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Equation" r:id="rId4" imgW="1231560" imgH="228600" progId="Equation.DSMT4">
                  <p:embed/>
                </p:oleObj>
              </mc:Choice>
              <mc:Fallback>
                <p:oleObj name="Equation" r:id="rId4" imgW="1231560" imgH="2286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09600" y="3810000"/>
                        <a:ext cx="7823200" cy="14478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0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pPr algn="l"/>
            <a:r>
              <a:rPr lang="zh-CN" altLang="en-US" sz="40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二、并联电路的电流规律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4343400" cy="54102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zh-CN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【</a:t>
            </a:r>
            <a:r>
              <a:rPr lang="zh-CN" altLang="en-US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提出问题</a:t>
            </a:r>
            <a:r>
              <a:rPr lang="en-US" altLang="zh-CN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】</a:t>
            </a:r>
          </a:p>
          <a:p>
            <a:pPr>
              <a:lnSpc>
                <a:spcPct val="90000"/>
              </a:lnSpc>
            </a:pPr>
            <a:r>
              <a:rPr lang="zh-CN" altLang="en-US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并联电路中，干路电流与支路电流间有什么关系？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zh-CN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【</a:t>
            </a:r>
            <a:r>
              <a:rPr lang="zh-CN" altLang="en-US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猜想与假设</a:t>
            </a:r>
            <a:r>
              <a:rPr lang="en-US" altLang="zh-CN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】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zh-CN" altLang="en-US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猜想</a:t>
            </a:r>
            <a:r>
              <a:rPr lang="en-US" altLang="zh-CN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</a:t>
            </a:r>
            <a:r>
              <a:rPr lang="zh-CN" altLang="en-US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：并联电路中各处的电流相等。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zh-CN" altLang="en-US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猜想</a:t>
            </a:r>
            <a:r>
              <a:rPr lang="en-US" altLang="zh-CN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</a:t>
            </a:r>
            <a:r>
              <a:rPr lang="zh-CN" altLang="en-US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：并联电路中各处电流不相等。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zh-CN" altLang="en-US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猜想</a:t>
            </a:r>
            <a:r>
              <a:rPr lang="en-US" altLang="zh-CN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3</a:t>
            </a:r>
            <a:r>
              <a:rPr lang="zh-CN" altLang="en-US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：并联电路中支路电流之和等于干路电流。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zh-CN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……</a:t>
            </a:r>
          </a:p>
        </p:txBody>
      </p:sp>
      <p:grpSp>
        <p:nvGrpSpPr>
          <p:cNvPr id="8196" name="Group 4"/>
          <p:cNvGrpSpPr/>
          <p:nvPr/>
        </p:nvGrpSpPr>
        <p:grpSpPr>
          <a:xfrm>
            <a:off x="4953000" y="1447800"/>
            <a:ext cx="3644900" cy="3284538"/>
            <a:chOff x="0" y="0"/>
            <a:chExt cx="2296" cy="2069"/>
          </a:xfrm>
        </p:grpSpPr>
        <p:sp>
          <p:nvSpPr>
            <p:cNvPr id="8197" name="Rectangle 102"/>
            <p:cNvSpPr>
              <a:spLocks noChangeArrowheads="1"/>
            </p:cNvSpPr>
            <p:nvPr/>
          </p:nvSpPr>
          <p:spPr bwMode="auto">
            <a:xfrm>
              <a:off x="28" y="770"/>
              <a:ext cx="2268" cy="1134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>
                <a:buFont typeface="Arial"/>
                <a:buNone/>
              </a:pPr>
              <a:endParaRPr lang="zh-CN" altLang="en-US" sz="1800">
                <a:ea typeface="楷体" pitchFamily="49" charset="-122"/>
                <a:cs typeface="Times New Roman" pitchFamily="18" charset="0"/>
              </a:endParaRPr>
            </a:p>
          </p:txBody>
        </p:sp>
        <p:sp>
          <p:nvSpPr>
            <p:cNvPr id="8198" name="Text Box 104"/>
            <p:cNvSpPr txBox="1">
              <a:spLocks noChangeArrowheads="1"/>
            </p:cNvSpPr>
            <p:nvPr/>
          </p:nvSpPr>
          <p:spPr bwMode="auto">
            <a:xfrm>
              <a:off x="1259" y="725"/>
              <a:ext cx="368" cy="269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  <a:buFont typeface="Arial"/>
                <a:buNone/>
              </a:pPr>
              <a:r>
                <a:rPr lang="en-US" altLang="zh-CN" sz="2800" b="1">
                  <a:ea typeface="楷体" pitchFamily="49" charset="-122"/>
                  <a:cs typeface="Times New Roman" pitchFamily="18" charset="0"/>
                </a:rPr>
                <a:t>L</a:t>
              </a:r>
              <a:r>
                <a:rPr lang="en-US" altLang="zh-CN" sz="2800" b="1" baseline="-25000">
                  <a:ea typeface="楷体" pitchFamily="49" charset="-122"/>
                  <a:cs typeface="Times New Roman" pitchFamily="18" charset="0"/>
                </a:rPr>
                <a:t>1</a:t>
              </a:r>
            </a:p>
          </p:txBody>
        </p:sp>
        <p:sp>
          <p:nvSpPr>
            <p:cNvPr id="8199" name="Rectangle 102"/>
            <p:cNvSpPr>
              <a:spLocks noChangeArrowheads="1"/>
            </p:cNvSpPr>
            <p:nvPr/>
          </p:nvSpPr>
          <p:spPr bwMode="auto">
            <a:xfrm>
              <a:off x="453" y="402"/>
              <a:ext cx="1384" cy="74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>
                <a:buFont typeface="Arial"/>
                <a:buNone/>
              </a:pPr>
              <a:endParaRPr lang="zh-CN" altLang="en-US" sz="1800">
                <a:ea typeface="楷体" pitchFamily="49" charset="-122"/>
                <a:cs typeface="Times New Roman" pitchFamily="18" charset="0"/>
              </a:endParaRPr>
            </a:p>
          </p:txBody>
        </p:sp>
        <p:sp>
          <p:nvSpPr>
            <p:cNvPr id="8200" name="AutoShape 44"/>
            <p:cNvSpPr>
              <a:spLocks noChangeArrowheads="1"/>
            </p:cNvSpPr>
            <p:nvPr/>
          </p:nvSpPr>
          <p:spPr bwMode="auto">
            <a:xfrm>
              <a:off x="1242" y="975"/>
              <a:ext cx="317" cy="317"/>
            </a:xfrm>
            <a:prstGeom prst="flowChartSummingJunction">
              <a:avLst/>
            </a:prstGeom>
            <a:solidFill>
              <a:srgbClr val="FFFFFF"/>
            </a:solidFill>
            <a:ln w="28575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pPr>
                <a:buFont typeface="Arial"/>
                <a:buNone/>
              </a:pPr>
              <a:endParaRPr lang="zh-CN" altLang="en-US" sz="1800">
                <a:ea typeface="楷体" pitchFamily="49" charset="-122"/>
                <a:cs typeface="Times New Roman" pitchFamily="18" charset="0"/>
              </a:endParaRPr>
            </a:p>
          </p:txBody>
        </p:sp>
        <p:sp>
          <p:nvSpPr>
            <p:cNvPr id="8201" name="AutoShape 44"/>
            <p:cNvSpPr>
              <a:spLocks noChangeArrowheads="1"/>
            </p:cNvSpPr>
            <p:nvPr/>
          </p:nvSpPr>
          <p:spPr bwMode="auto">
            <a:xfrm>
              <a:off x="1264" y="249"/>
              <a:ext cx="317" cy="317"/>
            </a:xfrm>
            <a:prstGeom prst="flowChartSummingJunction">
              <a:avLst/>
            </a:prstGeom>
            <a:solidFill>
              <a:srgbClr val="FFFFFF"/>
            </a:solidFill>
            <a:ln w="28575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pPr>
                <a:buFont typeface="Arial"/>
                <a:buNone/>
              </a:pPr>
              <a:endParaRPr lang="zh-CN" altLang="en-US" sz="1800">
                <a:ea typeface="楷体" pitchFamily="49" charset="-122"/>
                <a:cs typeface="Times New Roman" pitchFamily="18" charset="0"/>
              </a:endParaRPr>
            </a:p>
          </p:txBody>
        </p:sp>
        <p:grpSp>
          <p:nvGrpSpPr>
            <p:cNvPr id="8202" name="Group 10"/>
            <p:cNvGrpSpPr/>
            <p:nvPr/>
          </p:nvGrpSpPr>
          <p:grpSpPr>
            <a:xfrm>
              <a:off x="1559" y="1791"/>
              <a:ext cx="283" cy="170"/>
              <a:chOff x="0" y="0"/>
              <a:chExt cx="256" cy="142"/>
            </a:xfrm>
          </p:grpSpPr>
          <p:sp>
            <p:nvSpPr>
              <p:cNvPr id="8217" name="Rectangle 15"/>
              <p:cNvSpPr>
                <a:spLocks noChangeArrowheads="1"/>
              </p:cNvSpPr>
              <p:nvPr/>
            </p:nvSpPr>
            <p:spPr bwMode="auto">
              <a:xfrm>
                <a:off x="29" y="0"/>
                <a:ext cx="226" cy="142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</a:ln>
            </p:spPr>
            <p:txBody>
              <a:bodyPr wrap="none" anchor="ctr"/>
              <a:lstStyle/>
              <a:p>
                <a:pPr>
                  <a:buFont typeface="Arial"/>
                  <a:buNone/>
                </a:pPr>
                <a:endParaRPr lang="zh-CN" altLang="en-US" sz="1800"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8218" name="Line 16"/>
              <p:cNvSpPr>
                <a:spLocks noChangeShapeType="1"/>
              </p:cNvSpPr>
              <p:nvPr/>
            </p:nvSpPr>
            <p:spPr bwMode="auto">
              <a:xfrm flipV="1">
                <a:off x="29" y="0"/>
                <a:ext cx="227" cy="8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8219" name="Oval 17"/>
              <p:cNvSpPr>
                <a:spLocks noChangeArrowheads="1"/>
              </p:cNvSpPr>
              <p:nvPr/>
            </p:nvSpPr>
            <p:spPr bwMode="auto">
              <a:xfrm>
                <a:off x="0" y="57"/>
                <a:ext cx="57" cy="56"/>
              </a:xfrm>
              <a:prstGeom prst="ellipse">
                <a:avLst/>
              </a:prstGeom>
              <a:solidFill>
                <a:srgbClr val="FFFFFF"/>
              </a:solidFill>
              <a:ln w="2857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pPr>
                  <a:buFont typeface="Arial"/>
                  <a:buNone/>
                </a:pPr>
                <a:endParaRPr lang="zh-CN" altLang="en-US" sz="1800">
                  <a:ea typeface="楷体" pitchFamily="49" charset="-122"/>
                  <a:cs typeface="Times New Roman" pitchFamily="18" charset="0"/>
                </a:endParaRPr>
              </a:p>
            </p:txBody>
          </p:sp>
        </p:grpSp>
        <p:sp>
          <p:nvSpPr>
            <p:cNvPr id="8203" name="Text Box 109"/>
            <p:cNvSpPr txBox="1">
              <a:spLocks noChangeArrowheads="1"/>
            </p:cNvSpPr>
            <p:nvPr/>
          </p:nvSpPr>
          <p:spPr bwMode="auto">
            <a:xfrm>
              <a:off x="1331" y="723"/>
              <a:ext cx="341" cy="269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  <a:buFont typeface="Arial"/>
                <a:buNone/>
              </a:pPr>
              <a:r>
                <a:rPr lang="en-US" altLang="zh-CN" sz="2800" b="1">
                  <a:ea typeface="楷体" pitchFamily="49" charset="-122"/>
                  <a:cs typeface="Times New Roman" pitchFamily="18" charset="0"/>
                </a:rPr>
                <a:t>L</a:t>
              </a:r>
              <a:r>
                <a:rPr lang="en-US" altLang="zh-CN" sz="2800" b="1" baseline="-25000">
                  <a:ea typeface="楷体" pitchFamily="49" charset="-122"/>
                  <a:cs typeface="Times New Roman" pitchFamily="18" charset="0"/>
                </a:rPr>
                <a:t>2</a:t>
              </a:r>
            </a:p>
          </p:txBody>
        </p:sp>
        <p:sp>
          <p:nvSpPr>
            <p:cNvPr id="8204" name="Oval 125"/>
            <p:cNvSpPr>
              <a:spLocks noChangeArrowheads="1"/>
            </p:cNvSpPr>
            <p:nvPr/>
          </p:nvSpPr>
          <p:spPr bwMode="auto">
            <a:xfrm rot="5400000" flipV="1">
              <a:off x="758" y="1104"/>
              <a:ext cx="57" cy="57"/>
            </a:xfrm>
            <a:prstGeom prst="ellipse">
              <a:avLst/>
            </a:prstGeom>
            <a:solidFill>
              <a:srgbClr val="CC0000"/>
            </a:solidFill>
            <a:ln w="28575">
              <a:solidFill>
                <a:srgbClr val="CC0000"/>
              </a:solidFill>
              <a:round/>
            </a:ln>
          </p:spPr>
          <p:txBody>
            <a:bodyPr vert="eaVert" wrap="none" anchor="ctr"/>
            <a:lstStyle/>
            <a:p>
              <a:pPr>
                <a:buFont typeface="Arial"/>
                <a:buNone/>
              </a:pPr>
              <a:endParaRPr lang="zh-CN" altLang="en-US" sz="1800">
                <a:ea typeface="楷体" pitchFamily="49" charset="-122"/>
                <a:cs typeface="Times New Roman" pitchFamily="18" charset="0"/>
              </a:endParaRPr>
            </a:p>
          </p:txBody>
        </p:sp>
        <p:sp>
          <p:nvSpPr>
            <p:cNvPr id="8205" name="Oval 125"/>
            <p:cNvSpPr>
              <a:spLocks noChangeArrowheads="1"/>
            </p:cNvSpPr>
            <p:nvPr/>
          </p:nvSpPr>
          <p:spPr bwMode="auto">
            <a:xfrm rot="5400000" flipV="1">
              <a:off x="730" y="367"/>
              <a:ext cx="57" cy="57"/>
            </a:xfrm>
            <a:prstGeom prst="ellipse">
              <a:avLst/>
            </a:prstGeom>
            <a:solidFill>
              <a:srgbClr val="CC0000"/>
            </a:solidFill>
            <a:ln w="28575">
              <a:solidFill>
                <a:srgbClr val="CC0000"/>
              </a:solidFill>
              <a:round/>
            </a:ln>
          </p:spPr>
          <p:txBody>
            <a:bodyPr vert="eaVert" wrap="none" anchor="ctr"/>
            <a:lstStyle/>
            <a:p>
              <a:pPr>
                <a:buFont typeface="Arial"/>
                <a:buNone/>
              </a:pPr>
              <a:endParaRPr lang="zh-CN" altLang="en-US" sz="1800">
                <a:ea typeface="楷体" pitchFamily="49" charset="-122"/>
                <a:cs typeface="Times New Roman" pitchFamily="18" charset="0"/>
              </a:endParaRPr>
            </a:p>
          </p:txBody>
        </p:sp>
        <p:sp>
          <p:nvSpPr>
            <p:cNvPr id="8206" name="Oval 125"/>
            <p:cNvSpPr>
              <a:spLocks noChangeArrowheads="1"/>
            </p:cNvSpPr>
            <p:nvPr/>
          </p:nvSpPr>
          <p:spPr bwMode="auto">
            <a:xfrm rot="5400000" flipV="1">
              <a:off x="418" y="735"/>
              <a:ext cx="57" cy="57"/>
            </a:xfrm>
            <a:prstGeom prst="ellipse">
              <a:avLst/>
            </a:prstGeom>
            <a:solidFill>
              <a:schemeClr val="tx1"/>
            </a:solidFill>
            <a:ln w="9525">
              <a:noFill/>
              <a:round/>
            </a:ln>
          </p:spPr>
          <p:txBody>
            <a:bodyPr vert="eaVert" wrap="none" anchor="ctr"/>
            <a:lstStyle/>
            <a:p>
              <a:pPr>
                <a:buFont typeface="Arial"/>
                <a:buNone/>
              </a:pPr>
              <a:endParaRPr lang="zh-CN" altLang="en-US" sz="1800">
                <a:ea typeface="楷体" pitchFamily="49" charset="-122"/>
                <a:cs typeface="Times New Roman" pitchFamily="18" charset="0"/>
              </a:endParaRPr>
            </a:p>
          </p:txBody>
        </p:sp>
        <p:sp>
          <p:nvSpPr>
            <p:cNvPr id="8207" name="Oval 125"/>
            <p:cNvSpPr>
              <a:spLocks noChangeArrowheads="1"/>
            </p:cNvSpPr>
            <p:nvPr/>
          </p:nvSpPr>
          <p:spPr bwMode="auto">
            <a:xfrm rot="5400000" flipV="1">
              <a:off x="1807" y="735"/>
              <a:ext cx="57" cy="57"/>
            </a:xfrm>
            <a:prstGeom prst="ellipse">
              <a:avLst/>
            </a:prstGeom>
            <a:solidFill>
              <a:schemeClr val="tx1"/>
            </a:solidFill>
            <a:ln w="9525">
              <a:noFill/>
              <a:round/>
            </a:ln>
          </p:spPr>
          <p:txBody>
            <a:bodyPr vert="eaVert" wrap="none" anchor="ctr"/>
            <a:lstStyle/>
            <a:p>
              <a:pPr>
                <a:buFont typeface="Arial"/>
                <a:buNone/>
              </a:pPr>
              <a:endParaRPr lang="zh-CN" altLang="en-US" sz="1800">
                <a:ea typeface="楷体" pitchFamily="49" charset="-122"/>
                <a:cs typeface="Times New Roman" pitchFamily="18" charset="0"/>
              </a:endParaRPr>
            </a:p>
          </p:txBody>
        </p:sp>
        <p:sp>
          <p:nvSpPr>
            <p:cNvPr id="8208" name="Oval 125"/>
            <p:cNvSpPr>
              <a:spLocks noChangeArrowheads="1"/>
            </p:cNvSpPr>
            <p:nvPr/>
          </p:nvSpPr>
          <p:spPr bwMode="auto">
            <a:xfrm rot="5400000" flipV="1">
              <a:off x="0" y="1160"/>
              <a:ext cx="57" cy="57"/>
            </a:xfrm>
            <a:prstGeom prst="ellipse">
              <a:avLst/>
            </a:prstGeom>
            <a:solidFill>
              <a:srgbClr val="CC0000"/>
            </a:solidFill>
            <a:ln w="28575">
              <a:solidFill>
                <a:srgbClr val="CC0000"/>
              </a:solidFill>
              <a:round/>
            </a:ln>
          </p:spPr>
          <p:txBody>
            <a:bodyPr vert="eaVert" wrap="none" anchor="ctr"/>
            <a:lstStyle/>
            <a:p>
              <a:pPr>
                <a:buFont typeface="Arial"/>
                <a:buNone/>
              </a:pPr>
              <a:endParaRPr lang="zh-CN" altLang="en-US" sz="1800">
                <a:ea typeface="楷体" pitchFamily="49" charset="-122"/>
                <a:cs typeface="Times New Roman" pitchFamily="18" charset="0"/>
              </a:endParaRPr>
            </a:p>
          </p:txBody>
        </p:sp>
        <p:sp>
          <p:nvSpPr>
            <p:cNvPr id="8209" name="Text Box 104"/>
            <p:cNvSpPr txBox="1">
              <a:spLocks noChangeArrowheads="1"/>
            </p:cNvSpPr>
            <p:nvPr/>
          </p:nvSpPr>
          <p:spPr bwMode="auto">
            <a:xfrm>
              <a:off x="1361" y="0"/>
              <a:ext cx="368" cy="269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  <a:buFont typeface="Arial"/>
                <a:buNone/>
              </a:pPr>
              <a:r>
                <a:rPr lang="en-US" altLang="zh-CN" sz="2800" b="1">
                  <a:ea typeface="楷体" pitchFamily="49" charset="-122"/>
                  <a:cs typeface="Times New Roman" pitchFamily="18" charset="0"/>
                </a:rPr>
                <a:t>L</a:t>
              </a:r>
              <a:r>
                <a:rPr lang="en-US" altLang="zh-CN" sz="2800" b="1" baseline="-25000">
                  <a:ea typeface="楷体" pitchFamily="49" charset="-122"/>
                  <a:cs typeface="Times New Roman" pitchFamily="18" charset="0"/>
                </a:rPr>
                <a:t>1</a:t>
              </a:r>
            </a:p>
          </p:txBody>
        </p:sp>
        <p:grpSp>
          <p:nvGrpSpPr>
            <p:cNvPr id="8210" name="Group 21"/>
            <p:cNvGrpSpPr/>
            <p:nvPr/>
          </p:nvGrpSpPr>
          <p:grpSpPr>
            <a:xfrm flipH="1">
              <a:off x="623" y="1729"/>
              <a:ext cx="85" cy="340"/>
              <a:chOff x="0" y="0"/>
              <a:chExt cx="85" cy="340"/>
            </a:xfrm>
          </p:grpSpPr>
          <p:sp>
            <p:nvSpPr>
              <p:cNvPr id="8214" name="Rectangle 23"/>
              <p:cNvSpPr>
                <a:spLocks noChangeArrowheads="1"/>
              </p:cNvSpPr>
              <p:nvPr/>
            </p:nvSpPr>
            <p:spPr bwMode="auto">
              <a:xfrm>
                <a:off x="0" y="113"/>
                <a:ext cx="85" cy="85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</a:ln>
            </p:spPr>
            <p:txBody>
              <a:bodyPr wrap="none" anchor="ctr"/>
              <a:lstStyle/>
              <a:p>
                <a:pPr>
                  <a:buFont typeface="Arial"/>
                  <a:buNone/>
                </a:pPr>
                <a:endParaRPr lang="zh-CN" altLang="en-US" sz="1800"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8215" name="Line 24"/>
              <p:cNvSpPr>
                <a:spLocks noChangeShapeType="1"/>
              </p:cNvSpPr>
              <p:nvPr/>
            </p:nvSpPr>
            <p:spPr bwMode="auto">
              <a:xfrm flipH="1">
                <a:off x="0" y="0"/>
                <a:ext cx="0" cy="34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8216" name="Line 25"/>
              <p:cNvSpPr>
                <a:spLocks noChangeShapeType="1"/>
              </p:cNvSpPr>
              <p:nvPr/>
            </p:nvSpPr>
            <p:spPr bwMode="auto">
              <a:xfrm flipH="1">
                <a:off x="85" y="85"/>
                <a:ext cx="0" cy="17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>
                  <a:ea typeface="楷体" pitchFamily="49" charset="-122"/>
                  <a:cs typeface="Times New Roman" pitchFamily="18" charset="0"/>
                </a:endParaRPr>
              </a:p>
            </p:txBody>
          </p:sp>
        </p:grpSp>
        <p:sp>
          <p:nvSpPr>
            <p:cNvPr id="8211" name="Text Box 116"/>
            <p:cNvSpPr txBox="1">
              <a:spLocks noChangeArrowheads="1"/>
            </p:cNvSpPr>
            <p:nvPr/>
          </p:nvSpPr>
          <p:spPr bwMode="auto">
            <a:xfrm>
              <a:off x="681" y="425"/>
              <a:ext cx="226" cy="269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  <a:buFont typeface="Arial"/>
                <a:buNone/>
              </a:pPr>
              <a:r>
                <a:rPr lang="en-US" altLang="zh-CN" sz="2800" b="1">
                  <a:ea typeface="楷体" pitchFamily="49" charset="-122"/>
                  <a:cs typeface="Times New Roman" pitchFamily="18" charset="0"/>
                </a:rPr>
                <a:t>A</a:t>
              </a:r>
              <a:endParaRPr lang="en-US" altLang="zh-CN" sz="2800" b="1" baseline="-25000">
                <a:ea typeface="楷体" pitchFamily="49" charset="-122"/>
                <a:cs typeface="Times New Roman" pitchFamily="18" charset="0"/>
              </a:endParaRPr>
            </a:p>
          </p:txBody>
        </p:sp>
        <p:sp>
          <p:nvSpPr>
            <p:cNvPr id="8212" name="Text Box 116"/>
            <p:cNvSpPr txBox="1">
              <a:spLocks noChangeArrowheads="1"/>
            </p:cNvSpPr>
            <p:nvPr/>
          </p:nvSpPr>
          <p:spPr bwMode="auto">
            <a:xfrm>
              <a:off x="737" y="1148"/>
              <a:ext cx="226" cy="269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  <a:buFont typeface="Arial"/>
                <a:buNone/>
              </a:pPr>
              <a:r>
                <a:rPr lang="en-US" altLang="zh-CN" sz="2800" b="1">
                  <a:ea typeface="楷体" pitchFamily="49" charset="-122"/>
                  <a:cs typeface="Times New Roman" pitchFamily="18" charset="0"/>
                </a:rPr>
                <a:t>B</a:t>
              </a:r>
              <a:endParaRPr lang="en-US" altLang="zh-CN" sz="2800" b="1" baseline="-25000">
                <a:ea typeface="楷体" pitchFamily="49" charset="-122"/>
                <a:cs typeface="Times New Roman" pitchFamily="18" charset="0"/>
              </a:endParaRPr>
            </a:p>
          </p:txBody>
        </p:sp>
        <p:sp>
          <p:nvSpPr>
            <p:cNvPr id="8213" name="Text Box 116"/>
            <p:cNvSpPr txBox="1">
              <a:spLocks noChangeArrowheads="1"/>
            </p:cNvSpPr>
            <p:nvPr/>
          </p:nvSpPr>
          <p:spPr bwMode="auto">
            <a:xfrm>
              <a:off x="113" y="1077"/>
              <a:ext cx="226" cy="269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  <a:buFont typeface="Arial"/>
                <a:buNone/>
              </a:pPr>
              <a:r>
                <a:rPr lang="en-US" altLang="zh-CN" sz="2800" b="1">
                  <a:ea typeface="楷体" pitchFamily="49" charset="-122"/>
                  <a:cs typeface="Times New Roman" pitchFamily="18" charset="0"/>
                </a:rPr>
                <a:t>C</a:t>
              </a:r>
              <a:endParaRPr lang="en-US" altLang="zh-CN" sz="2800" b="1" baseline="-25000">
                <a:ea typeface="楷体" pitchFamily="49" charset="-122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6172200" cy="792162"/>
          </a:xfrm>
        </p:spPr>
        <p:txBody>
          <a:bodyPr/>
          <a:lstStyle/>
          <a:p>
            <a:pPr algn="l"/>
            <a:r>
              <a:rPr lang="en-US" altLang="zh-CN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【</a:t>
            </a:r>
            <a:r>
              <a:rPr lang="zh-CN" altLang="en-US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设计并进行实验</a:t>
            </a:r>
            <a:r>
              <a:rPr lang="en-US" altLang="zh-CN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】</a:t>
            </a:r>
            <a:endParaRPr lang="zh-CN" altLang="en-US" b="1" smtClean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7010400" cy="5181600"/>
          </a:xfrm>
        </p:spPr>
        <p:txBody>
          <a:bodyPr/>
          <a:lstStyle/>
          <a:p>
            <a:pPr>
              <a:buClr>
                <a:schemeClr val="bg1"/>
              </a:buClr>
              <a:buFontTx/>
              <a:buNone/>
            </a:pPr>
            <a:r>
              <a:rPr lang="en-US" altLang="zh-CN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</a:t>
            </a:r>
            <a:r>
              <a:rPr lang="zh-CN" altLang="en-US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．设计实验电路。</a:t>
            </a:r>
          </a:p>
          <a:p>
            <a:pPr>
              <a:buClr>
                <a:schemeClr val="bg1"/>
              </a:buClr>
            </a:pPr>
            <a:r>
              <a:rPr lang="zh-CN" altLang="en-US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在</a:t>
            </a:r>
            <a:r>
              <a:rPr lang="en-US" altLang="zh-CN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A</a:t>
            </a:r>
            <a:r>
              <a:rPr lang="zh-CN" altLang="en-US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、</a:t>
            </a:r>
            <a:r>
              <a:rPr lang="en-US" altLang="zh-CN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B</a:t>
            </a:r>
            <a:r>
              <a:rPr lang="zh-CN" altLang="en-US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、</a:t>
            </a:r>
            <a:r>
              <a:rPr lang="en-US" altLang="zh-CN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C</a:t>
            </a:r>
            <a:r>
              <a:rPr lang="zh-CN" altLang="en-US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三处分别测电流大小。</a:t>
            </a:r>
          </a:p>
          <a:p>
            <a:pPr>
              <a:buClr>
                <a:schemeClr val="bg1"/>
              </a:buClr>
              <a:buFontTx/>
              <a:buNone/>
            </a:pPr>
            <a:r>
              <a:rPr lang="zh-CN" altLang="en-US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实验器材：电池、开关、电流表、不同规格的小灯泡若干、导线若干。</a:t>
            </a:r>
          </a:p>
          <a:p>
            <a:pPr>
              <a:buClr>
                <a:schemeClr val="bg1"/>
              </a:buClr>
              <a:buFontTx/>
              <a:buNone/>
            </a:pPr>
            <a:r>
              <a:rPr lang="en-US" altLang="zh-CN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</a:t>
            </a:r>
            <a:r>
              <a:rPr lang="zh-CN" altLang="en-US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．根据电路图连接电路。</a:t>
            </a:r>
          </a:p>
          <a:p>
            <a:pPr>
              <a:buClr>
                <a:schemeClr val="bg1"/>
              </a:buClr>
              <a:buFontTx/>
              <a:buNone/>
            </a:pPr>
            <a:r>
              <a:rPr lang="en-US" altLang="zh-CN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3</a:t>
            </a:r>
            <a:r>
              <a:rPr lang="zh-CN" altLang="en-US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．进行测量，将测量数据记录在表格中。</a:t>
            </a:r>
          </a:p>
          <a:p>
            <a:pPr>
              <a:buClr>
                <a:schemeClr val="bg1"/>
              </a:buClr>
              <a:buFontTx/>
              <a:buNone/>
            </a:pPr>
            <a:r>
              <a:rPr lang="en-US" altLang="zh-CN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4</a:t>
            </a:r>
            <a:r>
              <a:rPr lang="zh-CN" altLang="en-US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．换用不同规格的灯泡，重复以上实验。</a:t>
            </a:r>
          </a:p>
        </p:txBody>
      </p:sp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609600" y="4724400"/>
            <a:ext cx="7324725" cy="1743075"/>
          </a:xfrm>
          <a:prstGeom prst="rect">
            <a:avLst/>
          </a:prstGeom>
          <a:noFill/>
          <a:ln w="38100">
            <a:noFill/>
            <a:miter lim="800000"/>
          </a:ln>
        </p:spPr>
      </p:pic>
      <p:pic>
        <p:nvPicPr>
          <p:cNvPr id="9221" name="Picture 6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6477000" y="304800"/>
            <a:ext cx="2209800" cy="1887538"/>
          </a:xfrm>
          <a:prstGeom prst="rect">
            <a:avLst/>
          </a:prstGeom>
          <a:noFill/>
          <a:ln w="38100">
            <a:noFill/>
            <a:miter lim="800000"/>
          </a:ln>
        </p:spPr>
      </p:pic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zh-CN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【</a:t>
            </a:r>
            <a:r>
              <a:rPr lang="zh-CN" altLang="en-US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实验结论</a:t>
            </a:r>
            <a:r>
              <a:rPr lang="en-US" altLang="zh-CN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】</a:t>
            </a:r>
            <a:endParaRPr lang="zh-CN" altLang="en-US" b="1" smtClean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382000" cy="1371600"/>
          </a:xfrm>
        </p:spPr>
        <p:txBody>
          <a:bodyPr/>
          <a:lstStyle/>
          <a:p>
            <a:pPr>
              <a:buFontTx/>
              <a:buNone/>
            </a:pPr>
            <a:r>
              <a:rPr lang="zh-CN" altLang="en-US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并联电路中，干路电流等于各支路电流</a:t>
            </a:r>
            <a:r>
              <a:rPr lang="zh-CN" altLang="en-US" b="1" smtClean="0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之和</a:t>
            </a:r>
            <a:r>
              <a:rPr lang="zh-CN" altLang="en-US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。</a:t>
            </a:r>
          </a:p>
          <a:p>
            <a:endParaRPr lang="zh-CN" altLang="en-US" b="1" smtClean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endParaRPr lang="zh-CN" altLang="en-US" b="1" smtClean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graphicFrame>
        <p:nvGraphicFramePr>
          <p:cNvPr id="43012" name="Object 4"/>
          <p:cNvGraphicFramePr>
            <a:graphicFrameLocks noChangeAspect="1"/>
          </p:cNvGraphicFramePr>
          <p:nvPr/>
        </p:nvGraphicFramePr>
        <p:xfrm>
          <a:off x="476250" y="3276600"/>
          <a:ext cx="8047038" cy="152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3" imgW="1206360" imgH="228600" progId="Equation.DSMT4">
                  <p:embed/>
                </p:oleObj>
              </mc:Choice>
              <mc:Fallback>
                <p:oleObj name="Equation" r:id="rId3" imgW="1206360" imgH="2286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76250" y="3276600"/>
                        <a:ext cx="8047038" cy="15240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3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pPr algn="l"/>
            <a:r>
              <a:rPr lang="en-US" altLang="zh-CN" sz="40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【</a:t>
            </a:r>
            <a:r>
              <a:rPr lang="zh-CN" altLang="en-US" sz="40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交流反馈</a:t>
            </a:r>
            <a:r>
              <a:rPr lang="en-US" altLang="zh-CN" sz="40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】</a:t>
            </a:r>
            <a:endParaRPr lang="zh-CN" altLang="en-US" sz="4000" b="1" smtClean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229600" cy="4525963"/>
          </a:xfrm>
        </p:spPr>
        <p:txBody>
          <a:bodyPr/>
          <a:lstStyle/>
          <a:p>
            <a:pPr>
              <a:buFontTx/>
              <a:buNone/>
              <a:defRPr/>
            </a:pPr>
            <a:r>
              <a:rPr lang="zh-CN" altLang="en-US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（</a:t>
            </a:r>
            <a:r>
              <a:rPr lang="en-US" altLang="zh-CN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</a:t>
            </a:r>
            <a:r>
              <a:rPr lang="zh-CN" altLang="en-US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）</a:t>
            </a:r>
            <a:r>
              <a:rPr lang="zh-CN" altLang="en-US" sz="2800" b="1" smtClean="0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并联分流</a:t>
            </a:r>
            <a:r>
              <a:rPr lang="zh-CN" altLang="en-US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：并联电路中，各支路从干路电流分得部分电流，</a:t>
            </a:r>
            <a:r>
              <a:rPr lang="zh-CN" altLang="en-US" sz="2800" b="1" smtClean="0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干路电流大于支路电流</a:t>
            </a:r>
            <a:r>
              <a:rPr lang="zh-CN" altLang="en-US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。</a:t>
            </a:r>
            <a:endParaRPr lang="en-US" altLang="zh-CN" sz="2800" b="1" smtClean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>
              <a:buFontTx/>
              <a:buNone/>
              <a:defRPr/>
            </a:pPr>
            <a:r>
              <a:rPr lang="zh-CN" altLang="en-US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（</a:t>
            </a:r>
            <a:r>
              <a:rPr lang="en-US" altLang="zh-CN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</a:t>
            </a:r>
            <a:r>
              <a:rPr lang="zh-CN" altLang="en-US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）</a:t>
            </a:r>
            <a:r>
              <a:rPr lang="zh-CN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当所用灯泡</a:t>
            </a:r>
            <a:r>
              <a:rPr lang="zh-CN" sz="2800" b="1" smtClean="0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规格相同</a:t>
            </a:r>
            <a:r>
              <a:rPr lang="zh-CN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时，具有</a:t>
            </a:r>
            <a:r>
              <a:rPr lang="zh-CN" sz="2800" b="1" smtClean="0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特殊性</a:t>
            </a:r>
            <a:r>
              <a:rPr lang="zh-CN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；当</a:t>
            </a:r>
            <a:r>
              <a:rPr lang="zh-CN" sz="2800" b="1" smtClean="0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实验次数太少</a:t>
            </a:r>
            <a:r>
              <a:rPr lang="zh-CN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，具有</a:t>
            </a:r>
            <a:r>
              <a:rPr lang="zh-CN" sz="2800" b="1" smtClean="0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偶然性</a:t>
            </a:r>
            <a:r>
              <a:rPr lang="zh-CN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。</a:t>
            </a:r>
            <a:endParaRPr lang="en-US" altLang="zh-CN" sz="2800" b="1" smtClean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marL="514350" indent="-514350">
              <a:buClr>
                <a:schemeClr val="bg1"/>
              </a:buClr>
              <a:buFont typeface="+mj-lt"/>
              <a:buAutoNum type="arabicPeriod"/>
              <a:defRPr/>
            </a:pPr>
            <a:r>
              <a:rPr lang="zh-CN" altLang="en-US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换用</a:t>
            </a:r>
            <a:r>
              <a:rPr lang="zh-CN" altLang="en-US" sz="2800" b="1" smtClean="0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不同规格</a:t>
            </a:r>
            <a:r>
              <a:rPr lang="zh-CN" altLang="en-US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的灯泡</a:t>
            </a:r>
            <a:r>
              <a:rPr lang="zh-CN" altLang="en-US" sz="2800" b="1" smtClean="0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多次测量</a:t>
            </a:r>
            <a:r>
              <a:rPr lang="zh-CN" altLang="en-US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，目的是</a:t>
            </a:r>
            <a:r>
              <a:rPr lang="zh-CN" altLang="en-US" sz="2800" b="1" smtClean="0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避免偶然性，得到普遍适用的规律</a:t>
            </a:r>
            <a:r>
              <a:rPr lang="zh-CN" altLang="en-US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。</a:t>
            </a:r>
          </a:p>
        </p:txBody>
      </p:sp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447800" y="4648200"/>
            <a:ext cx="2212975" cy="1549400"/>
          </a:xfrm>
          <a:prstGeom prst="rect">
            <a:avLst/>
          </a:prstGeom>
          <a:noFill/>
          <a:ln w="38100">
            <a:noFill/>
            <a:miter lim="800000"/>
          </a:ln>
        </p:spPr>
      </p:pic>
      <p:pic>
        <p:nvPicPr>
          <p:cNvPr id="10245" name="Picture 5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4800600" y="4397375"/>
            <a:ext cx="2133600" cy="1822450"/>
          </a:xfrm>
          <a:prstGeom prst="rect">
            <a:avLst/>
          </a:prstGeom>
          <a:noFill/>
          <a:ln w="38100">
            <a:noFill/>
            <a:miter lim="800000"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6.1.7601 Service Pack 1"/>
  <p:tag name="AS_RELEASE_DATE" val="2020.05.14"/>
  <p:tag name="AS_TITLE" val="Aspose.Slides for .NET 4.0 Client Profile"/>
  <p:tag name="AS_VERSION" val="20.5"/>
</p:tagLst>
</file>

<file path=ppt/theme/theme1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宋体"/>
        <a:cs typeface="Arial"/>
      </a:majorFont>
      <a:minorFont>
        <a:latin typeface="Arial"/>
        <a:ea typeface="宋体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1384</TotalTime>
  <Words>1272</Words>
  <Application>Microsoft Office PowerPoint</Application>
  <PresentationFormat>全屏显示(4:3)</PresentationFormat>
  <Paragraphs>115</Paragraphs>
  <Slides>16</Slides>
  <Notes>0</Notes>
  <HiddenSlides>0</HiddenSlides>
  <MMClips>0</MMClips>
  <ScaleCrop>false</ScaleCrop>
  <HeadingPairs>
    <vt:vector size="6" baseType="variant"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18" baseType="lpstr">
      <vt:lpstr>默认设计模板</vt:lpstr>
      <vt:lpstr>Equation</vt:lpstr>
      <vt:lpstr>第十五章  电流和电路 第5节 串、并联电路中电流的规律 </vt:lpstr>
      <vt:lpstr>电流表的位置</vt:lpstr>
      <vt:lpstr>一、串联电路的电流规律</vt:lpstr>
      <vt:lpstr>【设计并进行实验】</vt:lpstr>
      <vt:lpstr>【实验结论】</vt:lpstr>
      <vt:lpstr>二、并联电路的电流规律</vt:lpstr>
      <vt:lpstr>【设计并进行实验】</vt:lpstr>
      <vt:lpstr>【实验结论】</vt:lpstr>
      <vt:lpstr>【交流反馈】</vt:lpstr>
      <vt:lpstr>PowerPoint 演示文稿</vt:lpstr>
      <vt:lpstr>课堂练习</vt:lpstr>
      <vt:lpstr>课堂练习</vt:lpstr>
      <vt:lpstr>课堂练习</vt:lpstr>
      <vt:lpstr>课堂练习</vt:lpstr>
      <vt:lpstr>课堂练习</vt:lpstr>
      <vt:lpstr>课后小结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第十五章  电流和电路 第5节 串、并联电路中电流的规律 </dc:title>
  <cp:lastModifiedBy>User</cp:lastModifiedBy>
  <cp:revision>1</cp:revision>
  <cp:lastPrinted>1601-01-01T00:00:00Z</cp:lastPrinted>
  <dcterms:created xsi:type="dcterms:W3CDTF">2017-08-28T12:32:26Z</dcterms:created>
  <dcterms:modified xsi:type="dcterms:W3CDTF">2020-11-02T14:36:04Z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