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623" r:id="rId6"/>
    <p:sldId id="545" r:id="rId8"/>
    <p:sldId id="450" r:id="rId9"/>
    <p:sldId id="546" r:id="rId10"/>
    <p:sldId id="515" r:id="rId11"/>
    <p:sldId id="655" r:id="rId12"/>
    <p:sldId id="547" r:id="rId13"/>
    <p:sldId id="578" r:id="rId14"/>
    <p:sldId id="656" r:id="rId15"/>
    <p:sldId id="693" r:id="rId16"/>
    <p:sldId id="661" r:id="rId17"/>
    <p:sldId id="662" r:id="rId18"/>
    <p:sldId id="521" r:id="rId19"/>
    <p:sldId id="275" r:id="rId20"/>
    <p:sldId id="278" r:id="rId21"/>
    <p:sldId id="333" r:id="rId22"/>
    <p:sldId id="280" r:id="rId23"/>
    <p:sldId id="720" r:id="rId24"/>
    <p:sldId id="719" r:id="rId25"/>
    <p:sldId id="607" r:id="rId26"/>
    <p:sldId id="740" r:id="rId27"/>
    <p:sldId id="284" r:id="rId28"/>
    <p:sldId id="608" r:id="rId29"/>
    <p:sldId id="742" r:id="rId30"/>
    <p:sldId id="741" r:id="rId31"/>
    <p:sldId id="663" r:id="rId32"/>
    <p:sldId id="744" r:id="rId33"/>
    <p:sldId id="610" r:id="rId3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-90" y="-216"/>
      </p:cViewPr>
      <p:guideLst>
        <p:guide orient="horz" pos="2125"/>
        <p:guide pos="3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49A736B-5558-4A82-B539-57D9756BA92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74DDDFE-E015-4097-A0CC-83E1FDB28DD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.com.cn/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626A53-B514-4DA7-8C43-CADE0BA72361}" type="slidenum">
              <a:rPr lang="en-US" altLang="zh-CN"/>
            </a:fld>
            <a:endParaRPr lang="en-US" altLang="zh-CN"/>
          </a:p>
        </p:txBody>
      </p:sp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/>
              <a:t>去除</a:t>
            </a:r>
            <a:r>
              <a:rPr lang="en-US" altLang="zh-CN" b="1" smtClean="0"/>
              <a:t>PPT</a:t>
            </a:r>
            <a:r>
              <a:rPr lang="zh-CN" altLang="en-US" b="1" smtClean="0"/>
              <a:t>模板上的</a:t>
            </a:r>
            <a:r>
              <a:rPr lang="en-US" altLang="zh-CN" b="1" smtClean="0"/>
              <a:t>--</a:t>
            </a:r>
            <a:r>
              <a:rPr lang="zh-CN" altLang="en-US" b="1" smtClean="0"/>
              <a:t>无忧</a:t>
            </a:r>
            <a:r>
              <a:rPr lang="en-US" altLang="zh-CN" b="1" smtClean="0"/>
              <a:t>PPT</a:t>
            </a:r>
            <a:r>
              <a:rPr lang="zh-CN" altLang="en-US" b="1" smtClean="0"/>
              <a:t>整理发布的文字</a:t>
            </a:r>
            <a:r>
              <a:rPr lang="zh-CN" altLang="en-US" smtClean="0"/>
              <a:t>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/>
              <a:t>首先打开</a:t>
            </a:r>
            <a:r>
              <a:rPr lang="en-US" altLang="zh-CN" b="1" smtClean="0"/>
              <a:t>PPT</a:t>
            </a:r>
            <a:r>
              <a:rPr lang="zh-CN" altLang="en-US" b="1" smtClean="0"/>
              <a:t>模板，选择视图，然后选择幻灯片母版</a:t>
            </a:r>
            <a:r>
              <a:rPr lang="zh-CN" altLang="en-US" smtClean="0"/>
              <a:t>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/>
              <a:t>然后再在幻灯片母版视图中点击“无忧</a:t>
            </a:r>
            <a:r>
              <a:rPr lang="en-US" altLang="zh-CN" b="1" smtClean="0"/>
              <a:t>PPT</a:t>
            </a:r>
            <a:r>
              <a:rPr lang="zh-CN" altLang="en-US" b="1" smtClean="0"/>
              <a:t>整理发布”的文字文本框，删除，保存即可</a:t>
            </a:r>
            <a:r>
              <a:rPr lang="zh-CN" altLang="en-US" smtClean="0"/>
              <a:t>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/>
              <a:t>更多</a:t>
            </a:r>
            <a:r>
              <a:rPr lang="en-US" altLang="zh-CN" b="1" smtClean="0"/>
              <a:t>PPT</a:t>
            </a:r>
            <a:r>
              <a:rPr lang="zh-CN" altLang="en-US" b="1" smtClean="0"/>
              <a:t>模板资源，请访问</a:t>
            </a:r>
            <a:r>
              <a:rPr lang="zh-CN" altLang="en-US" b="1" u="sng" smtClean="0">
                <a:hlinkClick r:id="rId3"/>
              </a:rPr>
              <a:t>无忧</a:t>
            </a:r>
            <a:r>
              <a:rPr lang="en-US" altLang="zh-CN" b="1" u="sng" smtClean="0">
                <a:hlinkClick r:id="rId3"/>
              </a:rPr>
              <a:t>PPT</a:t>
            </a:r>
            <a:r>
              <a:rPr lang="zh-CN" altLang="en-US" b="1" u="sng" smtClean="0">
                <a:hlinkClick r:id="rId3"/>
              </a:rPr>
              <a:t>网站</a:t>
            </a:r>
            <a:r>
              <a:rPr lang="en-US" altLang="zh-CN" b="1" u="sng" smtClean="0">
                <a:hlinkClick r:id="rId3"/>
              </a:rPr>
              <a:t>--http://www.51ppt.com.cn</a:t>
            </a:r>
            <a:r>
              <a:rPr lang="en-US" altLang="zh-CN" b="1" u="sng" smtClean="0"/>
              <a:t> </a:t>
            </a:r>
            <a:endParaRPr lang="en-US" altLang="zh-CN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使用时删除本备注即可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rgbClr val="FF0000"/>
                </a:solidFill>
                <a:latin typeface="华文彩云"/>
                <a:ea typeface="华文彩云"/>
                <a:cs typeface="华文彩云"/>
              </a:rPr>
              <a:t>展示您的作品</a:t>
            </a:r>
            <a:r>
              <a:rPr lang="en-US" altLang="zh-CN" b="1" smtClean="0">
                <a:solidFill>
                  <a:srgbClr val="FF0000"/>
                </a:solidFill>
                <a:latin typeface="华文彩云"/>
                <a:ea typeface="华文彩云"/>
                <a:cs typeface="华文彩云"/>
              </a:rPr>
              <a:t>,PPT</a:t>
            </a:r>
            <a:r>
              <a:rPr lang="zh-CN" altLang="en-US" b="1" smtClean="0">
                <a:solidFill>
                  <a:srgbClr val="FF0000"/>
                </a:solidFill>
                <a:latin typeface="华文彩云"/>
                <a:ea typeface="华文彩云"/>
                <a:cs typeface="华文彩云"/>
              </a:rPr>
              <a:t>模板作品投稿绿色通道 </a:t>
            </a:r>
            <a:r>
              <a:rPr lang="en-US" altLang="zh-CN" b="1" smtClean="0">
                <a:solidFill>
                  <a:srgbClr val="FF0000"/>
                </a:solidFill>
                <a:latin typeface="华文彩云"/>
                <a:ea typeface="华文彩云"/>
                <a:cs typeface="华文彩云"/>
              </a:rPr>
              <a:t>:chinappt2011@gmail.com</a:t>
            </a:r>
            <a:endParaRPr lang="en-US" altLang="zh-CN" b="1" smtClean="0">
              <a:solidFill>
                <a:srgbClr val="FF0000"/>
              </a:solidFill>
              <a:latin typeface="华文彩云"/>
              <a:ea typeface="华文彩云"/>
              <a:cs typeface="华文彩云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zh-CN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 smtClean="0"/>
              <a:t>将此幻灯片插入到演示文稿中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将此模板作为演示文稿（</a:t>
            </a:r>
            <a:r>
              <a:rPr lang="en-US" altLang="zh-CN" smtClean="0"/>
              <a:t>.ppt </a:t>
            </a:r>
            <a:r>
              <a:rPr lang="zh-CN" altLang="en-US" smtClean="0"/>
              <a:t>文件）保存到计算机上。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打开将包含该图像幻灯片的演示文稿。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在“幻灯片”选项卡上，将插入点置于将位于该图像幻灯片之前的幻灯片之后。（确保不要选择幻灯片。插入点应位于幻灯片之间。）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在“插入”菜单上，单击“幻灯片（从文件）”。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在“幻灯片搜索器”对话框中，单击“搜索演示文稿”选项卡。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单击“浏览”，找到并选择包含该图像幻灯片的演示文稿，然后单击“打开”。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在“幻灯片（从文件）”对话框中，选择该图像幻灯片。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选中“保留源格式”复选框。如果不选中此复选框，复制的幻灯片将继承在演示文稿中位于它之前的幻灯片的设计。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单击“插入”。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mtClean="0"/>
              <a:t>单击“关闭”。 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b="1" smtClean="0"/>
              <a:t>PPT</a:t>
            </a:r>
            <a:r>
              <a:rPr lang="zh-CN" altLang="en-US" b="1" smtClean="0"/>
              <a:t>模板来源于互联网</a:t>
            </a:r>
            <a:r>
              <a:rPr lang="en-US" altLang="zh-CN" b="1" smtClean="0"/>
              <a:t>,</a:t>
            </a:r>
            <a:r>
              <a:rPr lang="zh-CN" altLang="en-US" b="1" smtClean="0"/>
              <a:t>版权归原作者所有</a:t>
            </a:r>
            <a:r>
              <a:rPr lang="en-US" altLang="zh-CN" b="1" smtClean="0"/>
              <a:t>,</a:t>
            </a:r>
            <a:r>
              <a:rPr lang="zh-CN" altLang="en-US" b="1" smtClean="0"/>
              <a:t>如有问题请与站长联系</a:t>
            </a: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536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2A9121DE-C490-47A1-B720-F6EB8CA6BDC7}" type="slidenum">
              <a:rPr lang="en-US" altLang="zh-CN" sz="1200">
                <a:latin typeface="Calibri" pitchFamily="34" charset="0"/>
              </a:rPr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jpe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tags" Target="../tags/tag15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15400" y="838200"/>
            <a:ext cx="26670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838200"/>
            <a:ext cx="7846391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65367" y="1850124"/>
            <a:ext cx="7101417" cy="1500188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b">
            <a:normAutofit/>
          </a:bodyPr>
          <a:lstStyle>
            <a:lvl1pPr eaLnBrk="1" hangingPunct="1">
              <a:buFont typeface="Arial" pitchFamily="34" charset="0"/>
              <a:buNone/>
              <a:defRPr sz="4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65367" y="3481164"/>
            <a:ext cx="7105651" cy="754059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 marL="0" indent="0" eaLnBrk="1" hangingPunct="1">
              <a:spcBef>
                <a:spcPct val="0"/>
              </a:spcBef>
              <a:buFont typeface="Arial" pitchFamily="34" charset="0"/>
              <a:buNone/>
              <a:defRPr>
                <a:solidFill>
                  <a:schemeClr val="bg1"/>
                </a:solidFill>
                <a:sym typeface="Arial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60000" y="406800"/>
            <a:ext cx="9216000" cy="864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2000" y="1699200"/>
            <a:ext cx="10464000" cy="4356000"/>
          </a:xfrm>
        </p:spPr>
        <p:txBody>
          <a:bodyPr>
            <a:normAutofit/>
          </a:bodyPr>
          <a:lstStyle>
            <a:lvl1pPr marL="285750" indent="-285750">
              <a:buFont typeface="Arial" pitchFamily="34" charset="0"/>
              <a:buChar char="•"/>
              <a:defRPr sz="2400"/>
            </a:lvl1pPr>
            <a:lvl2pPr marL="742950" indent="-285750">
              <a:buFont typeface="Arial" pitchFamily="34" charset="0"/>
              <a:buChar char="•"/>
              <a:defRPr sz="2000"/>
            </a:lvl2pPr>
            <a:lvl3pPr marL="1200150" indent="-285750">
              <a:buFont typeface="Arial" pitchFamily="34" charset="0"/>
              <a:buChar char="•"/>
              <a:defRPr sz="1800"/>
            </a:lvl3pPr>
            <a:lvl4pPr marL="1657350" indent="-285750">
              <a:buFont typeface="Arial" pitchFamily="34" charset="0"/>
              <a:buChar char="•"/>
              <a:defRPr sz="1800"/>
            </a:lvl4pPr>
            <a:lvl5pPr marL="2114550" indent="-285750">
              <a:buFont typeface="Arial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069465" y="406400"/>
            <a:ext cx="702605" cy="754482"/>
            <a:chOff x="539553" y="393837"/>
            <a:chExt cx="702605" cy="754482"/>
          </a:xfrm>
        </p:grpSpPr>
        <p:sp>
          <p:nvSpPr>
            <p:cNvPr id="11" name="等腰三角形 10"/>
            <p:cNvSpPr/>
            <p:nvPr/>
          </p:nvSpPr>
          <p:spPr bwMode="auto">
            <a:xfrm rot="10800000">
              <a:off x="539553" y="500319"/>
              <a:ext cx="685130" cy="648000"/>
            </a:xfrm>
            <a:prstGeom prst="triangle">
              <a:avLst/>
            </a:prstGeom>
            <a:noFill/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 bwMode="auto">
            <a:xfrm>
              <a:off x="594086" y="393837"/>
              <a:ext cx="648072" cy="574328"/>
            </a:xfrm>
            <a:prstGeom prst="triangle">
              <a:avLst/>
            </a:prstGeom>
            <a:solidFill>
              <a:schemeClr val="tx2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968363" y="2296800"/>
            <a:ext cx="5995200" cy="752400"/>
          </a:xfrm>
        </p:spPr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68363" y="3078000"/>
            <a:ext cx="5160000" cy="486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  <p:sp>
        <p:nvSpPr>
          <p:cNvPr id="22" name="文本占位符 7" descr="#wm#_18_07_*Z"/>
          <p:cNvSpPr/>
          <p:nvPr>
            <p:custDataLst>
              <p:tags r:id="rId2"/>
            </p:custDataLst>
          </p:nvPr>
        </p:nvSpPr>
        <p:spPr bwMode="auto">
          <a:xfrm>
            <a:off x="4341831" y="2105026"/>
            <a:ext cx="1471612" cy="1471612"/>
          </a:xfrm>
          <a:prstGeom prst="ellipse">
            <a:avLst/>
          </a:prstGeom>
          <a:noFill/>
          <a:ln w="3810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6858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ts val="1000"/>
              </a:spcBef>
            </a:pPr>
            <a:endParaRPr lang="en-US" sz="7200" dirty="0">
              <a:solidFill>
                <a:schemeClr val="tx2"/>
              </a:solidFill>
            </a:endParaRPr>
          </a:p>
        </p:txBody>
      </p:sp>
      <p:cxnSp>
        <p:nvCxnSpPr>
          <p:cNvPr id="23" name="直接连接符 2" descr="#wm#_18_07_*Z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5956318" y="3054351"/>
            <a:ext cx="3946525" cy="0"/>
          </a:xfrm>
          <a:prstGeom prst="line">
            <a:avLst/>
          </a:prstGeom>
          <a:noFill/>
          <a:ln w="1905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文本占位符 22" descr="#wm#_18_07_*Z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84643" y="1916113"/>
            <a:ext cx="765175" cy="766763"/>
          </a:xfrm>
          <a:prstGeom prst="ellipse">
            <a:avLst/>
          </a:prstGeom>
          <a:solidFill>
            <a:srgbClr val="33339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6858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任意多边形 4" descr="#wm#_18_07_*Z"/>
          <p:cNvSpPr/>
          <p:nvPr>
            <p:custDataLst>
              <p:tags r:id="rId5"/>
            </p:custDataLst>
          </p:nvPr>
        </p:nvSpPr>
        <p:spPr bwMode="auto">
          <a:xfrm>
            <a:off x="4184668" y="3062288"/>
            <a:ext cx="1765300" cy="677863"/>
          </a:xfrm>
          <a:custGeom>
            <a:avLst/>
            <a:gdLst>
              <a:gd name="T0" fmla="*/ 1807014 w 1807014"/>
              <a:gd name="T1" fmla="*/ 0 h 693278"/>
              <a:gd name="T2" fmla="*/ 1770122 w 1807014"/>
              <a:gd name="T3" fmla="*/ 118847 h 693278"/>
              <a:gd name="T4" fmla="*/ 903507 w 1807014"/>
              <a:gd name="T5" fmla="*/ 693278 h 693278"/>
              <a:gd name="T6" fmla="*/ 36892 w 1807014"/>
              <a:gd name="T7" fmla="*/ 118847 h 693278"/>
              <a:gd name="T8" fmla="*/ 0 w 1807014"/>
              <a:gd name="T9" fmla="*/ 0 h 69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6" name="直接连接符 5" descr="#wm#_18_07_*Z"/>
          <p:cNvCxnSpPr>
            <a:cxnSpLocks noChangeShapeType="1"/>
            <a:endCxn id="25" idx="4"/>
          </p:cNvCxnSpPr>
          <p:nvPr>
            <p:custDataLst>
              <p:tags r:id="rId6"/>
            </p:custDataLst>
          </p:nvPr>
        </p:nvCxnSpPr>
        <p:spPr bwMode="auto">
          <a:xfrm>
            <a:off x="0" y="3062288"/>
            <a:ext cx="4184668" cy="0"/>
          </a:xfrm>
          <a:prstGeom prst="line">
            <a:avLst/>
          </a:prstGeom>
          <a:noFill/>
          <a:ln w="1905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6604" y="406800"/>
            <a:ext cx="9554196" cy="864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2000" y="1602000"/>
            <a:ext cx="5083200" cy="4525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2800" y="1602000"/>
            <a:ext cx="5083200" cy="4525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69465" y="406400"/>
            <a:ext cx="702605" cy="754482"/>
            <a:chOff x="539553" y="393837"/>
            <a:chExt cx="702605" cy="754482"/>
          </a:xfrm>
        </p:grpSpPr>
        <p:sp>
          <p:nvSpPr>
            <p:cNvPr id="12" name="等腰三角形 11"/>
            <p:cNvSpPr/>
            <p:nvPr/>
          </p:nvSpPr>
          <p:spPr bwMode="auto">
            <a:xfrm rot="10800000">
              <a:off x="539553" y="500319"/>
              <a:ext cx="685130" cy="648000"/>
            </a:xfrm>
            <a:prstGeom prst="triangle">
              <a:avLst/>
            </a:prstGeom>
            <a:noFill/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 bwMode="auto">
            <a:xfrm>
              <a:off x="594086" y="393837"/>
              <a:ext cx="648072" cy="574328"/>
            </a:xfrm>
            <a:prstGeom prst="triangle">
              <a:avLst/>
            </a:prstGeom>
            <a:solidFill>
              <a:schemeClr val="tx2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968360" y="2296800"/>
            <a:ext cx="5995200" cy="752400"/>
          </a:xfrm>
        </p:spPr>
        <p:txBody>
          <a:bodyPr anchor="b" anchorCtr="0"/>
          <a:lstStyle>
            <a:lvl1pPr>
              <a:defRPr>
                <a:solidFill>
                  <a:srgbClr val="595959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8" name="文本占位符 2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33667" y="2489594"/>
            <a:ext cx="753029" cy="752400"/>
          </a:xfrm>
          <a:prstGeom prst="ellipse">
            <a:avLst/>
          </a:prstGeom>
          <a:solidFill>
            <a:srgbClr val="33339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6858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5969011" y="3078000"/>
            <a:ext cx="5160000" cy="486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7" descr="#wm#_18_07_*Z"/>
          <p:cNvSpPr/>
          <p:nvPr>
            <p:custDataLst>
              <p:tags r:id="rId3"/>
            </p:custDataLst>
          </p:nvPr>
        </p:nvSpPr>
        <p:spPr bwMode="auto">
          <a:xfrm>
            <a:off x="4341831" y="2105026"/>
            <a:ext cx="1471612" cy="1471612"/>
          </a:xfrm>
          <a:prstGeom prst="ellipse">
            <a:avLst/>
          </a:prstGeom>
          <a:noFill/>
          <a:ln w="3810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6858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ts val="1000"/>
              </a:spcBef>
            </a:pPr>
            <a:endParaRPr lang="en-US" sz="7200" dirty="0">
              <a:solidFill>
                <a:schemeClr val="tx2"/>
              </a:solidFill>
            </a:endParaRPr>
          </a:p>
        </p:txBody>
      </p:sp>
      <p:cxnSp>
        <p:nvCxnSpPr>
          <p:cNvPr id="14" name="直接连接符 2" descr="#wm#_18_07_*Z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5956318" y="3054351"/>
            <a:ext cx="3946525" cy="0"/>
          </a:xfrm>
          <a:prstGeom prst="line">
            <a:avLst/>
          </a:prstGeom>
          <a:noFill/>
          <a:ln w="1905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文本占位符 22" descr="#wm#_18_07_*Z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84643" y="1916113"/>
            <a:ext cx="765175" cy="766763"/>
          </a:xfrm>
          <a:prstGeom prst="ellipse">
            <a:avLst/>
          </a:prstGeom>
          <a:solidFill>
            <a:srgbClr val="333399">
              <a:alpha val="7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6858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任意多边形 4" descr="#wm#_18_07_*Z"/>
          <p:cNvSpPr/>
          <p:nvPr>
            <p:custDataLst>
              <p:tags r:id="rId6"/>
            </p:custDataLst>
          </p:nvPr>
        </p:nvSpPr>
        <p:spPr bwMode="auto">
          <a:xfrm>
            <a:off x="4184668" y="3062288"/>
            <a:ext cx="1765300" cy="677863"/>
          </a:xfrm>
          <a:custGeom>
            <a:avLst/>
            <a:gdLst>
              <a:gd name="T0" fmla="*/ 1807014 w 1807014"/>
              <a:gd name="T1" fmla="*/ 0 h 693278"/>
              <a:gd name="T2" fmla="*/ 1770122 w 1807014"/>
              <a:gd name="T3" fmla="*/ 118847 h 693278"/>
              <a:gd name="T4" fmla="*/ 903507 w 1807014"/>
              <a:gd name="T5" fmla="*/ 693278 h 693278"/>
              <a:gd name="T6" fmla="*/ 36892 w 1807014"/>
              <a:gd name="T7" fmla="*/ 118847 h 693278"/>
              <a:gd name="T8" fmla="*/ 0 w 1807014"/>
              <a:gd name="T9" fmla="*/ 0 h 69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7014" h="693278">
                <a:moveTo>
                  <a:pt x="1807014" y="0"/>
                </a:moveTo>
                <a:lnTo>
                  <a:pt x="1770122" y="118847"/>
                </a:lnTo>
                <a:cubicBezTo>
                  <a:pt x="1627342" y="456416"/>
                  <a:pt x="1293086" y="693278"/>
                  <a:pt x="903507" y="693278"/>
                </a:cubicBezTo>
                <a:cubicBezTo>
                  <a:pt x="513929" y="693278"/>
                  <a:pt x="179672" y="456416"/>
                  <a:pt x="36892" y="118847"/>
                </a:cubicBez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7" name="直接连接符 5" descr="#wm#_18_07_*Z"/>
          <p:cNvCxnSpPr>
            <a:cxnSpLocks noChangeShapeType="1"/>
            <a:endCxn id="16" idx="4"/>
          </p:cNvCxnSpPr>
          <p:nvPr>
            <p:custDataLst>
              <p:tags r:id="rId7"/>
            </p:custDataLst>
          </p:nvPr>
        </p:nvCxnSpPr>
        <p:spPr bwMode="auto">
          <a:xfrm>
            <a:off x="0" y="3062288"/>
            <a:ext cx="4184668" cy="0"/>
          </a:xfrm>
          <a:prstGeom prst="line">
            <a:avLst/>
          </a:prstGeom>
          <a:noFill/>
          <a:ln w="19050" cmpd="sng">
            <a:solidFill>
              <a:srgbClr val="3333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464400"/>
            <a:ext cx="61722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416519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29787" y="406401"/>
            <a:ext cx="1624013" cy="5719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406401"/>
            <a:ext cx="8662988" cy="57197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4" b="906"/>
          <a:stretch>
            <a:fillRect/>
          </a:stretch>
        </p:blipFill>
        <p:spPr bwMode="auto">
          <a:xfrm>
            <a:off x="3087" y="599090"/>
            <a:ext cx="12188914" cy="5249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4985" y="925514"/>
            <a:ext cx="10363199" cy="777162"/>
          </a:xfrm>
          <a:solidFill>
            <a:srgbClr val="FDF8C5">
              <a:alpha val="35000"/>
            </a:srgbClr>
          </a:solidFill>
        </p:spPr>
        <p:txBody>
          <a:bodyPr/>
          <a:lstStyle>
            <a:lvl1pPr>
              <a:defRPr sz="28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  <a:endParaRPr lang="zh-CN" noProof="0" dirty="0" smtClean="0">
              <a:sym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9385" y="1731782"/>
            <a:ext cx="8534400" cy="657225"/>
          </a:xfrm>
          <a:solidFill>
            <a:srgbClr val="FDF8C5">
              <a:alpha val="35000"/>
            </a:srgbClr>
          </a:solidFill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noProof="0" smtClean="0">
                <a:sym typeface="Arial" pitchFamily="34" charset="0"/>
              </a:rPr>
              <a:t>单击此处编辑母版副标题样式</a:t>
            </a:r>
            <a:endParaRPr lang="zh-CN" noProof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1967540" y="2427261"/>
            <a:ext cx="1612800" cy="1612800"/>
          </a:xfrm>
          <a:prstGeom prst="rect">
            <a:avLst/>
          </a:prstGeom>
        </p:spPr>
      </p:pic>
      <p:sp>
        <p:nvSpPr>
          <p:cNvPr id="8" name="Line 8" descr="#wm#_16_17_*Z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979533" y="1365026"/>
            <a:ext cx="4233" cy="4094163"/>
          </a:xfrm>
          <a:prstGeom prst="line">
            <a:avLst/>
          </a:prstGeom>
          <a:noFill/>
          <a:ln w="9525" cap="flat" cmpd="sng">
            <a:solidFill>
              <a:srgbClr val="CC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6400" y="2213126"/>
            <a:ext cx="7187400" cy="1080000"/>
          </a:xfrm>
        </p:spPr>
        <p:txBody>
          <a:bodyPr anchor="t" anchorCtr="0">
            <a:normAutofit/>
          </a:bodyPr>
          <a:lstStyle>
            <a:lvl1pPr algn="l">
              <a:defRPr sz="2000">
                <a:solidFill>
                  <a:srgbClr val="6633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166400" y="1707183"/>
            <a:ext cx="7187400" cy="43538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6633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10" descr="#wm#_16_17_110_10101_c_1_582*120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400" y="3412107"/>
            <a:ext cx="4348162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5158" y="325439"/>
            <a:ext cx="7357241" cy="1157287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639483" y="1774825"/>
            <a:ext cx="4320000" cy="44704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63339" y="1774825"/>
            <a:ext cx="4320000" cy="44704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9005" y="365126"/>
            <a:ext cx="88316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929005" y="1681163"/>
            <a:ext cx="431912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929005" y="2505075"/>
            <a:ext cx="431912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420237" y="1681163"/>
            <a:ext cx="434039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420237" y="2505075"/>
            <a:ext cx="434039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79298" y="2041200"/>
            <a:ext cx="6624000" cy="1220400"/>
          </a:xfrm>
        </p:spPr>
        <p:txBody>
          <a:bodyPr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4188884" y="3278189"/>
            <a:ext cx="3934883" cy="1587"/>
          </a:xfrm>
          <a:prstGeom prst="line">
            <a:avLst/>
          </a:prstGeom>
          <a:noFill/>
          <a:ln w="9525" cap="flat" cmpd="sng">
            <a:solidFill>
              <a:srgbClr val="33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120000" y="3326400"/>
            <a:ext cx="6148800" cy="104040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800">
                <a:solidFill>
                  <a:schemeClr val="tx2"/>
                </a:solidFill>
              </a:defRPr>
            </a:lvl4pPr>
            <a:lvl5pPr marL="1828800" indent="0">
              <a:buNone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5227320" cy="4800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5080" y="1524000"/>
            <a:ext cx="5227320" cy="4800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0597" y="767658"/>
            <a:ext cx="8352000" cy="4788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20597" y="2501707"/>
            <a:ext cx="6094800" cy="3632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20597" y="1252507"/>
            <a:ext cx="8350976" cy="1249200"/>
          </a:xfrm>
        </p:spPr>
        <p:txBody>
          <a:bodyPr/>
          <a:lstStyle>
            <a:lvl1pPr marL="6985" indent="-6985" algn="l">
              <a:lnSpc>
                <a:spcPct val="150000"/>
              </a:lnSpc>
              <a:spcBef>
                <a:spcPts val="25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58165" y="325439"/>
            <a:ext cx="1906455" cy="5919787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95733" y="325439"/>
            <a:ext cx="5859231" cy="59197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2963917" y="930166"/>
            <a:ext cx="8834383" cy="505788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6258" name="Picture 69" descr="pencil"/>
          <p:cNvPicPr>
            <a:picLocks noChangeAspect="1"/>
          </p:cNvPicPr>
          <p:nvPr/>
        </p:nvPicPr>
        <p:blipFill>
          <a:blip r:embed="rId13"/>
          <a:srcRect b="6082"/>
          <a:stretch>
            <a:fillRect/>
          </a:stretch>
        </p:blipFill>
        <p:spPr>
          <a:xfrm>
            <a:off x="9753600" y="5562600"/>
            <a:ext cx="2133600" cy="10731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0" y="1588"/>
            <a:ext cx="12192000" cy="392113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60784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p>
            <a:pPr lvl="0"/>
            <a:endParaRPr dirty="0"/>
          </a:p>
        </p:txBody>
      </p:sp>
      <p:sp>
        <p:nvSpPr>
          <p:cNvPr id="96260" name="Rectangle 3"/>
          <p:cNvSpPr>
            <a:spLocks noGrp="1"/>
          </p:cNvSpPr>
          <p:nvPr>
            <p:ph type="body" idx="1"/>
          </p:nvPr>
        </p:nvSpPr>
        <p:spPr>
          <a:xfrm>
            <a:off x="914400" y="1524000"/>
            <a:ext cx="10668000" cy="4800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516688"/>
            <a:ext cx="28448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a typeface="宋体" charset="-122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88000" y="6516688"/>
            <a:ext cx="1117600" cy="32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ctr"/>
            <a:fld id="{9A0DB2DC-4C9A-4742-B13C-FB6460FD3503}" type="slidenum">
              <a:rPr lang="zh-CN" sz="1000" dirty="0"/>
            </a:fld>
            <a:endParaRPr lang="zh-CN" sz="1000"/>
          </a:p>
        </p:txBody>
      </p:sp>
      <p:sp>
        <p:nvSpPr>
          <p:cNvPr id="96264" name="Rectangle 2"/>
          <p:cNvSpPr>
            <a:spLocks noGrp="1"/>
          </p:cNvSpPr>
          <p:nvPr>
            <p:ph type="title"/>
          </p:nvPr>
        </p:nvSpPr>
        <p:spPr>
          <a:xfrm>
            <a:off x="1219200" y="838200"/>
            <a:ext cx="9855200" cy="4873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92" name="Line 68"/>
          <p:cNvSpPr>
            <a:spLocks noChangeShapeType="1"/>
          </p:cNvSpPr>
          <p:nvPr/>
        </p:nvSpPr>
        <p:spPr bwMode="auto">
          <a:xfrm>
            <a:off x="1350433" y="1360488"/>
            <a:ext cx="10668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hf sldNum="0" hdr="0" dt="0"/>
  <p:txStyles>
    <p:title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554" name="图片 23553" descr="nbl12_1_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611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3555" name="图片 23554" descr="별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9184" y="115888"/>
            <a:ext cx="1631949" cy="14573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hf sldNum="0" hdr="0"/>
  <p:txStyles>
    <p:titleStyle>
      <a:lvl1pPr marL="0" lvl="0" indent="0" algn="l" defTabSz="914400" eaLnBrk="1" fontAlgn="base" latinLnBrk="1" hangingPunct="1"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rgbClr val="000066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24743" y="326851"/>
            <a:ext cx="9329057" cy="96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  <a:endParaRPr lang="zh-CN" smtClean="0">
              <a:sym typeface="Arial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BBF0-28F5-4B05-A601-20D3A88463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3DACB-969B-4306-8368-F8F409B3F2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333399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333399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52647" y="509885"/>
            <a:ext cx="7934695" cy="93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b" anchorCtr="0" compatLnSpc="1">
            <a:normAutofit/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  <a:endParaRPr lang="zh-CN" smtClean="0">
              <a:sym typeface="Arial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68501" y="1797270"/>
            <a:ext cx="9385299" cy="3787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>
                <a:sym typeface="Arial" pitchFamily="34" charset="0"/>
              </a:rPr>
              <a:t>单击此处编辑母版文本样式</a:t>
            </a:r>
            <a:endParaRPr lang="zh-CN" dirty="0" smtClean="0">
              <a:sym typeface="Arial" pitchFamily="34" charset="0"/>
            </a:endParaRPr>
          </a:p>
          <a:p>
            <a:pPr lvl="1"/>
            <a:r>
              <a:rPr lang="zh-CN" dirty="0" smtClean="0">
                <a:sym typeface="Arial" pitchFamily="34" charset="0"/>
              </a:rPr>
              <a:t>第二级</a:t>
            </a:r>
            <a:endParaRPr lang="zh-CN" dirty="0" smtClean="0">
              <a:sym typeface="Arial" pitchFamily="34" charset="0"/>
            </a:endParaRPr>
          </a:p>
          <a:p>
            <a:pPr lvl="2"/>
            <a:r>
              <a:rPr lang="zh-CN" dirty="0" smtClean="0">
                <a:sym typeface="Arial" pitchFamily="34" charset="0"/>
              </a:rPr>
              <a:t>第三级</a:t>
            </a:r>
            <a:endParaRPr lang="zh-CN" dirty="0" smtClean="0">
              <a:sym typeface="Arial" pitchFamily="34" charset="0"/>
            </a:endParaRPr>
          </a:p>
          <a:p>
            <a:pPr lvl="3"/>
            <a:r>
              <a:rPr lang="zh-CN" dirty="0" smtClean="0">
                <a:sym typeface="Arial" pitchFamily="34" charset="0"/>
              </a:rPr>
              <a:t>第四级</a:t>
            </a:r>
            <a:endParaRPr lang="zh-CN" dirty="0" smtClean="0">
              <a:sym typeface="Arial" pitchFamily="34" charset="0"/>
            </a:endParaRPr>
          </a:p>
          <a:p>
            <a:pPr lvl="4"/>
            <a:r>
              <a:rPr lang="zh-CN" dirty="0" smtClean="0">
                <a:sym typeface="Arial" pitchFamily="34" charset="0"/>
              </a:rPr>
              <a:t>第五级</a:t>
            </a:r>
            <a:endParaRPr lang="zh-CN" dirty="0" smtClean="0">
              <a:sym typeface="Arial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B3C24-C923-4485-AEDC-9FE49FFB14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F5056-6B19-4E31-8580-989A1ECBBC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indent="3175" algn="ct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663300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indent="3175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663300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42900" indent="-342900" algn="l" rtl="0" fontAlgn="base">
        <a:spcBef>
          <a:spcPts val="0"/>
        </a:spcBef>
        <a:spcAft>
          <a:spcPct val="0"/>
        </a:spcAft>
        <a:buClr>
          <a:srgbClr val="663300"/>
        </a:buClr>
        <a:buFont typeface="Wingdings" pitchFamily="2" charset="2"/>
        <a:buChar char="n"/>
        <a:defRPr sz="24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fontAlgn="base">
        <a:spcBef>
          <a:spcPts val="0"/>
        </a:spcBef>
        <a:spcAft>
          <a:spcPct val="0"/>
        </a:spcAft>
        <a:buClr>
          <a:srgbClr val="663300"/>
        </a:buClr>
        <a:buFont typeface="Wingdings" pitchFamily="2" charset="2"/>
        <a:buChar char="n"/>
        <a:defRPr sz="2000"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143000" indent="-228600" algn="l" rtl="0" fontAlgn="base">
        <a:spcBef>
          <a:spcPts val="0"/>
        </a:spcBef>
        <a:spcAft>
          <a:spcPct val="0"/>
        </a:spcAft>
        <a:buClr>
          <a:srgbClr val="663300"/>
        </a:buClr>
        <a:buFont typeface="Wingdings" pitchFamily="2" charset="2"/>
        <a:buChar char="n"/>
        <a:defRPr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00200" indent="-228600" algn="l" rtl="0" fontAlgn="base">
        <a:spcBef>
          <a:spcPts val="0"/>
        </a:spcBef>
        <a:spcAft>
          <a:spcPct val="0"/>
        </a:spcAft>
        <a:buClr>
          <a:srgbClr val="663300"/>
        </a:buClr>
        <a:buFont typeface="Wingdings" pitchFamily="2" charset="2"/>
        <a:buChar char="n"/>
        <a:defRPr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057400" indent="-228600" algn="l" rtl="0" fontAlgn="base">
        <a:spcBef>
          <a:spcPts val="0"/>
        </a:spcBef>
        <a:spcAft>
          <a:spcPct val="0"/>
        </a:spcAft>
        <a:buClr>
          <a:srgbClr val="663300"/>
        </a:buClr>
        <a:buFont typeface="Wingdings" pitchFamily="2" charset="2"/>
        <a:buChar char="n"/>
        <a:defRPr kern="1200">
          <a:solidFill>
            <a:srgbClr val="663300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4.xml"/><Relationship Id="rId4" Type="http://schemas.openxmlformats.org/officeDocument/2006/relationships/tags" Target="../tags/tag1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tags" Target="../tags/tag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" Target="slide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tags" Target="../tags/tag25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audio1.wav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8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9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tags" Target="../tags/tag30.xml"/><Relationship Id="rId7" Type="http://schemas.openxmlformats.org/officeDocument/2006/relationships/image" Target="../media/image24.png"/><Relationship Id="rId6" Type="http://schemas.microsoft.com/office/2007/relationships/media" Target="file:///C:\Users\Administrator\Desktop\&#26368;&#26032;\yao\&#36339;&#36828;&#23450;&#31295;.wmv" TargetMode="External"/><Relationship Id="rId5" Type="http://schemas.openxmlformats.org/officeDocument/2006/relationships/video" Target="file:///C:\Users\Administrator\Desktop\&#26368;&#26032;\yao\&#36339;&#36828;&#23450;&#31295;.wmv" TargetMode="External"/><Relationship Id="rId4" Type="http://schemas.openxmlformats.org/officeDocument/2006/relationships/hyperlink" Target="&#26827;&#23376;.MPG" TargetMode="External"/><Relationship Id="rId3" Type="http://schemas.openxmlformats.org/officeDocument/2006/relationships/image" Target="../media/image23.png"/><Relationship Id="rId2" Type="http://schemas.microsoft.com/office/2007/relationships/media" Target="file:///C:\Users\Administrator\Desktop\&#26368;&#26032;\yao\&#36710;&#19978;&#25243;&#29699;.mpeg" TargetMode="External"/><Relationship Id="rId1" Type="http://schemas.openxmlformats.org/officeDocument/2006/relationships/video" Target="file:///C:\Users\Administrator\Desktop\&#26368;&#26032;\yao\&#36710;&#19978;&#25243;&#29699;.mpe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8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ags" Target="../tags/tag31.xml"/><Relationship Id="rId4" Type="http://schemas.openxmlformats.org/officeDocument/2006/relationships/image" Target="../media/image26.png"/><Relationship Id="rId3" Type="http://schemas.openxmlformats.org/officeDocument/2006/relationships/hyperlink" Target="9-&#35270;&#39057;-05-&#25171;&#34507;&#20837;&#26479;.flv" TargetMode="External"/><Relationship Id="rId2" Type="http://schemas.openxmlformats.org/officeDocument/2006/relationships/image" Target="../media/image25.jpeg"/><Relationship Id="rId1" Type="http://schemas.openxmlformats.org/officeDocument/2006/relationships/hyperlink" Target="&#26827;&#23376;.MPG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hyperlink" Target="9-&#35270;&#39057;-11-&#25277;&#25289;&#26700;&#24067;.wmv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7.png"/><Relationship Id="rId2" Type="http://schemas.microsoft.com/office/2007/relationships/media" Target="file:///C:\Users\Administrator\Desktop\&#26368;&#26032;\yao\9-&#35270;&#39057;-17-&#24815;&#24615;&#29616;&#35937;.wmv" TargetMode="External"/><Relationship Id="rId1" Type="http://schemas.openxmlformats.org/officeDocument/2006/relationships/video" Target="file:///C:\Users\Administrator\Desktop\&#26368;&#26032;\yao\9-&#35270;&#39057;-17-&#24815;&#24615;&#29616;&#35937;.wmv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5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tags" Target="../tags/tag20.xml"/><Relationship Id="rId3" Type="http://schemas.openxmlformats.org/officeDocument/2006/relationships/image" Target="../media/image12.png"/><Relationship Id="rId2" Type="http://schemas.microsoft.com/office/2007/relationships/media" Target="file:///C:\Documents%20and%20Settings\Administrator\&#26700;&#38754;\2016.2\&#31185;&#23398;&#21551;&#33945;1&#65288;&#25130;&#21462;&#21518;&#65289;.wmv" TargetMode="External"/><Relationship Id="rId1" Type="http://schemas.openxmlformats.org/officeDocument/2006/relationships/video" Target="file:///C:\Documents%20and%20Settings\Administrator\&#26700;&#38754;\2016.2\&#31185;&#23398;&#21551;&#33945;1&#65288;&#25130;&#21462;&#21518;&#65289;.wm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4.xml"/><Relationship Id="rId1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" Target="slide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235075" y="3684905"/>
            <a:ext cx="9389745" cy="1605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ctr" eaLnBrk="0" latin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B050"/>
                </a:solidFill>
                <a:uFillTx/>
              </a:rPr>
              <a:t>第九章  力与运动</a:t>
            </a:r>
            <a:endParaRPr lang="zh-CN" altLang="en-US" sz="3200" b="1">
              <a:solidFill>
                <a:srgbClr val="00B050"/>
              </a:solidFill>
              <a:uFillTx/>
            </a:endParaRPr>
          </a:p>
          <a:p>
            <a:pPr algn="ctr" eaLnBrk="0" hangingPunct="0"/>
            <a:r>
              <a:rPr lang="zh-CN" altLang="en-US" sz="7200" b="1">
                <a:solidFill>
                  <a:srgbClr val="00B050"/>
                </a:solidFill>
                <a:uFillTx/>
              </a:rPr>
              <a:t> 第二节  牛顿第一定律</a:t>
            </a:r>
            <a:endParaRPr lang="zh-CN" altLang="en-US" sz="7200" b="1">
              <a:solidFill>
                <a:srgbClr val="00B050"/>
              </a:solidFill>
              <a:uFillTx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393440" y="5382895"/>
            <a:ext cx="5472113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 algn="ctr"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00B050"/>
                </a:solidFill>
                <a:uFillTx/>
                <a:ea typeface="楷体_GB2312"/>
                <a:cs typeface="楷体_GB2312"/>
              </a:rPr>
              <a:t>通安中学：蒋守霞</a:t>
            </a:r>
            <a:endParaRPr lang="zh-CN" altLang="en-US" sz="3600" b="1">
              <a:solidFill>
                <a:srgbClr val="00B050"/>
              </a:solidFill>
              <a:uFillTx/>
              <a:ea typeface="楷体_GB2312"/>
              <a:cs typeface="楷体_GB2312"/>
            </a:endParaRPr>
          </a:p>
        </p:txBody>
      </p:sp>
      <p:pic>
        <p:nvPicPr>
          <p:cNvPr id="13" name="图片 12"/>
          <p:cNvPicPr/>
          <p:nvPr>
            <p:custDataLst>
              <p:tags r:id="rId1"/>
            </p:custDataLst>
          </p:nvPr>
        </p:nvPicPr>
        <p:blipFill>
          <a:blip r:embed="rId2"/>
        </p:blipFill>
        <p:spPr>
          <a:xfrm>
            <a:off x="3976370" y="189230"/>
            <a:ext cx="4032250" cy="326580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13320" name="矩形 13319"/>
          <p:cNvSpPr/>
          <p:nvPr/>
        </p:nvSpPr>
        <p:spPr>
          <a:xfrm>
            <a:off x="183515" y="123190"/>
            <a:ext cx="2320290" cy="873125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en-US" altLang="zh-CN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charset="0"/>
                <a:ea typeface="宋体" charset="0"/>
              </a:rPr>
              <a:t>spring </a:t>
            </a:r>
            <a:endParaRPr lang="en-US" altLang="zh-CN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4"/>
    </p:custData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9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988"/>
          <a:stretch>
            <a:fillRect/>
          </a:stretch>
        </p:blipFill>
        <p:spPr>
          <a:xfrm>
            <a:off x="478790" y="2732088"/>
            <a:ext cx="6705600" cy="1143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0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392" b="33347"/>
          <a:stretch>
            <a:fillRect/>
          </a:stretch>
        </p:blipFill>
        <p:spPr>
          <a:xfrm>
            <a:off x="478155" y="4447223"/>
            <a:ext cx="6705600" cy="1285875"/>
          </a:xfrm>
          <a:prstGeom prst="rect">
            <a:avLst/>
          </a:prstGeom>
          <a:noFill/>
          <a:ln w="9525">
            <a:noFill/>
            <a:miter/>
          </a:ln>
        </p:spPr>
      </p:pic>
      <p:cxnSp>
        <p:nvCxnSpPr>
          <p:cNvPr id="6151" name="直接连接符 6"/>
          <p:cNvCxnSpPr/>
          <p:nvPr/>
        </p:nvCxnSpPr>
        <p:spPr>
          <a:xfrm rot="5400000">
            <a:off x="14288" y="4035108"/>
            <a:ext cx="2644775" cy="1587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9999"/>
              </a:srgbClr>
            </a:outerShdw>
          </a:effectLst>
        </p:spPr>
      </p:cxnSp>
      <p:sp>
        <p:nvSpPr>
          <p:cNvPr id="6152" name="圆角矩形标注 11"/>
          <p:cNvSpPr/>
          <p:nvPr/>
        </p:nvSpPr>
        <p:spPr>
          <a:xfrm>
            <a:off x="155893" y="5696268"/>
            <a:ext cx="2428875" cy="857250"/>
          </a:xfrm>
          <a:prstGeom prst="wedgeRoundRectCallout">
            <a:avLst>
              <a:gd name="adj1" fmla="val -22213"/>
              <a:gd name="adj2" fmla="val -93500"/>
              <a:gd name="adj3" fmla="val 16667"/>
            </a:avLst>
          </a:prstGeom>
          <a:solidFill>
            <a:srgbClr val="4BACC6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/>
          <a:p>
            <a:pPr lvl="0" algn="ctr"/>
            <a:r>
              <a:rPr lang="zh-CN" altLang="en-US" sz="2800" b="1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在同一斜面的同一高度</a:t>
            </a:r>
            <a:endParaRPr lang="zh-CN" altLang="en-US" sz="2800" b="1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153" name="圆角矩形标注 12"/>
          <p:cNvSpPr/>
          <p:nvPr/>
        </p:nvSpPr>
        <p:spPr>
          <a:xfrm>
            <a:off x="133033" y="1558290"/>
            <a:ext cx="2462212" cy="1219200"/>
          </a:xfrm>
          <a:prstGeom prst="wedgeRoundRectCallout">
            <a:avLst>
              <a:gd name="adj1" fmla="val 3699"/>
              <a:gd name="adj2" fmla="val 73491"/>
              <a:gd name="adj3" fmla="val 16667"/>
            </a:avLst>
          </a:prstGeom>
          <a:solidFill>
            <a:srgbClr val="8064A2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rIns="18000" anchor="ctr"/>
          <a:p>
            <a:pPr lvl="0"/>
            <a:r>
              <a:rPr lang="zh-CN" altLang="en-US" sz="2800" b="1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同一小车从静止自由下滑</a:t>
            </a:r>
            <a:endParaRPr lang="zh-CN" altLang="en-US" sz="2800" b="1" dirty="0">
              <a:solidFill>
                <a:srgbClr val="FFFF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54" name="圆角矩形标注 13"/>
          <p:cNvSpPr/>
          <p:nvPr/>
        </p:nvSpPr>
        <p:spPr>
          <a:xfrm>
            <a:off x="5511165" y="419735"/>
            <a:ext cx="4505960" cy="1631950"/>
          </a:xfrm>
          <a:prstGeom prst="wedgeRoundRectCallout">
            <a:avLst>
              <a:gd name="adj1" fmla="val -115620"/>
              <a:gd name="adj2" fmla="val 128889"/>
              <a:gd name="adj3" fmla="val 16667"/>
            </a:avLst>
          </a:pr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/>
            <a:r>
              <a:rPr lang="zh-CN" altLang="en-US" sz="3600" b="1" dirty="0">
                <a:solidFill>
                  <a:srgbClr val="FF0000"/>
                </a:solidFill>
                <a:uFillTx/>
                <a:latin typeface="Calibri" pitchFamily="34" charset="0"/>
                <a:ea typeface="宋体" pitchFamily="2" charset="-122"/>
                <a:sym typeface="+mn-ea"/>
              </a:rPr>
              <a:t>怎样让小车到达水平面的初速度相同？</a:t>
            </a:r>
            <a:endParaRPr lang="zh-CN" altLang="en-US" sz="3600" b="1" dirty="0">
              <a:solidFill>
                <a:srgbClr val="FF0000"/>
              </a:solidFill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155" name="左大括号 14"/>
          <p:cNvSpPr/>
          <p:nvPr/>
        </p:nvSpPr>
        <p:spPr>
          <a:xfrm rot="16200000">
            <a:off x="3031490" y="2732088"/>
            <a:ext cx="285750" cy="2357437"/>
          </a:xfrm>
          <a:prstGeom prst="leftBrace">
            <a:avLst>
              <a:gd name="adj1" fmla="val 40524"/>
              <a:gd name="adj2" fmla="val 50606"/>
            </a:avLst>
          </a:prstGeom>
          <a:noFill/>
          <a:ln w="38100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</p:spPr>
        <p:txBody>
          <a:bodyPr rot="0" vert="eaVert" anchor="ctr"/>
          <a:p>
            <a:pPr lvl="0" algn="ctr"/>
            <a:endParaRPr lang="zh-CN" altLang="en-US" dirty="0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156" name="左大括号 15"/>
          <p:cNvSpPr/>
          <p:nvPr/>
        </p:nvSpPr>
        <p:spPr>
          <a:xfrm rot="16200000">
            <a:off x="3435668" y="3952240"/>
            <a:ext cx="198437" cy="3290888"/>
          </a:xfrm>
          <a:prstGeom prst="leftBrace">
            <a:avLst>
              <a:gd name="adj1" fmla="val 76777"/>
              <a:gd name="adj2" fmla="val 49542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rot="0" vert="eaVert" anchor="ctr"/>
          <a:p>
            <a:pPr lvl="0" algn="ctr"/>
            <a:endParaRPr lang="zh-CN" altLang="en-US" dirty="0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157" name="TextBox 16"/>
          <p:cNvSpPr/>
          <p:nvPr/>
        </p:nvSpPr>
        <p:spPr>
          <a:xfrm>
            <a:off x="6166485" y="2393315"/>
            <a:ext cx="1605280" cy="518160"/>
          </a:xfrm>
          <a:custGeom>
            <a:avLst/>
            <a:gdLst>
              <a:gd name="txL" fmla="*/ 0 w 1861463"/>
              <a:gd name="txT" fmla="*/ 52974 h 635675"/>
              <a:gd name="txR" fmla="*/ 1808488 w 1861463"/>
              <a:gd name="txB" fmla="*/ 635675 h 635675"/>
            </a:gdLst>
            <a:ahLst/>
            <a:cxnLst>
              <a:cxn ang="0">
                <a:pos x="1861463" y="317838"/>
              </a:cxn>
              <a:cxn ang="5898240">
                <a:pos x="930732" y="635675"/>
              </a:cxn>
              <a:cxn ang="11796480">
                <a:pos x="0" y="317838"/>
              </a:cxn>
              <a:cxn ang="17694720">
                <a:pos x="930732" y="0"/>
              </a:cxn>
            </a:cxnLst>
            <a:rect l="txL" t="txT" r="txR" b="txB"/>
            <a:pathLst>
              <a:path w="1861463" h="635675">
                <a:moveTo>
                  <a:pt x="0" y="0"/>
                </a:moveTo>
                <a:lnTo>
                  <a:pt x="1755515" y="0"/>
                </a:lnTo>
                <a:lnTo>
                  <a:pt x="1861463" y="105948"/>
                </a:lnTo>
                <a:lnTo>
                  <a:pt x="1861463" y="635675"/>
                </a:lnTo>
                <a:lnTo>
                  <a:pt x="0" y="635675"/>
                </a:lnTo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8064A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棉布表面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58" name="TextBox 17"/>
          <p:cNvSpPr/>
          <p:nvPr/>
        </p:nvSpPr>
        <p:spPr>
          <a:xfrm>
            <a:off x="6202045" y="4311650"/>
            <a:ext cx="1605280" cy="518160"/>
          </a:xfrm>
          <a:custGeom>
            <a:avLst/>
            <a:gdLst>
              <a:gd name="txL" fmla="*/ 0 w 1861463"/>
              <a:gd name="txT" fmla="*/ 52974 h 635675"/>
              <a:gd name="txR" fmla="*/ 1808488 w 1861463"/>
              <a:gd name="txB" fmla="*/ 635675 h 635675"/>
            </a:gdLst>
            <a:ahLst/>
            <a:cxnLst>
              <a:cxn ang="0">
                <a:pos x="1861463" y="317838"/>
              </a:cxn>
              <a:cxn ang="5898240">
                <a:pos x="930732" y="635675"/>
              </a:cxn>
              <a:cxn ang="11796480">
                <a:pos x="0" y="317838"/>
              </a:cxn>
              <a:cxn ang="17694720">
                <a:pos x="930732" y="0"/>
              </a:cxn>
            </a:cxnLst>
            <a:rect l="txL" t="txT" r="txR" b="txB"/>
            <a:pathLst>
              <a:path w="1861463" h="635675">
                <a:moveTo>
                  <a:pt x="0" y="0"/>
                </a:moveTo>
                <a:lnTo>
                  <a:pt x="1755515" y="0"/>
                </a:lnTo>
                <a:lnTo>
                  <a:pt x="1861463" y="105948"/>
                </a:lnTo>
                <a:lnTo>
                  <a:pt x="1861463" y="635675"/>
                </a:lnTo>
                <a:lnTo>
                  <a:pt x="0" y="635675"/>
                </a:lnTo>
                <a:close/>
              </a:path>
            </a:pathLst>
          </a:custGeom>
          <a:solidFill>
            <a:schemeClr val="bg1"/>
          </a:solidFill>
          <a:ln w="25400" cap="flat" cmpd="sng">
            <a:solidFill>
              <a:srgbClr val="8064A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木板表面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59" name="TextBox 18"/>
          <p:cNvSpPr txBox="1"/>
          <p:nvPr/>
        </p:nvSpPr>
        <p:spPr>
          <a:xfrm>
            <a:off x="3011805" y="5948680"/>
            <a:ext cx="4852035" cy="51816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比较小车在水平面运动的路程</a:t>
            </a:r>
            <a:endParaRPr lang="zh-CN" altLang="en-US" sz="28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0370" y="408940"/>
            <a:ext cx="24104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>
                <a:solidFill>
                  <a:srgbClr val="FF0000"/>
                </a:solidFill>
                <a:hlinkClick r:id="rId2" action="ppaction://hlinksldjump"/>
              </a:rPr>
              <a:t>实验方案</a:t>
            </a:r>
            <a:r>
              <a:rPr lang="en-US" altLang="zh-CN" sz="3600" b="1">
                <a:solidFill>
                  <a:srgbClr val="FF0000"/>
                </a:solidFill>
                <a:hlinkClick r:id="rId2" action="ppaction://hlinksldjump"/>
              </a:rPr>
              <a:t>B</a:t>
            </a:r>
            <a:r>
              <a:rPr lang="zh-CN" altLang="zh-CN" sz="3600" b="1">
                <a:solidFill>
                  <a:srgbClr val="FF0000"/>
                </a:solidFill>
              </a:rPr>
              <a:t>：</a:t>
            </a:r>
            <a:endParaRPr lang="zh-CN" altLang="zh-CN" sz="36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7515" y="2288540"/>
            <a:ext cx="391795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7030A0"/>
                </a:solidFill>
                <a:latin typeface="黑体" charset="0"/>
                <a:ea typeface="黑体" charset="0"/>
              </a:rPr>
              <a:t>信息快递：</a:t>
            </a:r>
            <a:r>
              <a:rPr lang="zh-CN" altLang="en-US" sz="4000">
                <a:solidFill>
                  <a:srgbClr val="FF0000"/>
                </a:solidFill>
                <a:latin typeface="黑体" charset="0"/>
                <a:ea typeface="黑体" charset="0"/>
              </a:rPr>
              <a:t>同一</a:t>
            </a:r>
            <a:r>
              <a:rPr lang="zh-CN" altLang="en-US" sz="4000">
                <a:latin typeface="黑体" charset="0"/>
                <a:ea typeface="黑体" charset="0"/>
              </a:rPr>
              <a:t>小车从</a:t>
            </a:r>
            <a:r>
              <a:rPr lang="zh-CN" altLang="en-US" sz="4000">
                <a:solidFill>
                  <a:srgbClr val="FF0000"/>
                </a:solidFill>
                <a:latin typeface="黑体" charset="0"/>
                <a:ea typeface="黑体" charset="0"/>
              </a:rPr>
              <a:t>同一</a:t>
            </a:r>
            <a:r>
              <a:rPr lang="zh-CN" altLang="en-US" sz="4000">
                <a:latin typeface="黑体" charset="0"/>
                <a:ea typeface="黑体" charset="0"/>
              </a:rPr>
              <a:t>斜面的</a:t>
            </a:r>
            <a:r>
              <a:rPr lang="zh-CN" altLang="en-US" sz="4000">
                <a:solidFill>
                  <a:srgbClr val="FF0000"/>
                </a:solidFill>
                <a:latin typeface="黑体" charset="0"/>
                <a:ea typeface="黑体" charset="0"/>
              </a:rPr>
              <a:t>同一</a:t>
            </a:r>
            <a:r>
              <a:rPr lang="zh-CN" altLang="en-US" sz="4000">
                <a:latin typeface="黑体" charset="0"/>
                <a:ea typeface="黑体" charset="0"/>
              </a:rPr>
              <a:t>高度滑下，</a:t>
            </a:r>
            <a:r>
              <a:rPr lang="zh-CN" altLang="en-US" sz="4000" u="sng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小车进入水平面的初速度相同。</a:t>
            </a:r>
            <a:endParaRPr lang="zh-CN" altLang="en-US" sz="4000" u="sng">
              <a:solidFill>
                <a:srgbClr val="FF0000"/>
              </a:solidFill>
              <a:uFillTx/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 bldLvl="0" animBg="1"/>
      <p:bldP spid="6153" grpId="0" bldLvl="0" animBg="1"/>
      <p:bldP spid="6154" grpId="0" bldLvl="0" animBg="1"/>
      <p:bldP spid="6155" grpId="0" bldLvl="0" animBg="1"/>
      <p:bldP spid="6156" grpId="0" bldLvl="0" animBg="1"/>
      <p:bldP spid="6157" grpId="0" bldLvl="0" animBg="1"/>
      <p:bldP spid="6158" grpId="0" bldLvl="0" animBg="1"/>
      <p:bldP spid="6159" grpId="0" bldLvl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20" name="表格 2119"/>
          <p:cNvGraphicFramePr/>
          <p:nvPr/>
        </p:nvGraphicFramePr>
        <p:xfrm>
          <a:off x="1386205" y="1331913"/>
          <a:ext cx="9954260" cy="2968625"/>
        </p:xfrm>
        <a:graphic>
          <a:graphicData uri="http://schemas.openxmlformats.org/drawingml/2006/table">
            <a:tbl>
              <a:tblPr/>
              <a:tblGrid>
                <a:gridCol w="1475105"/>
                <a:gridCol w="1823720"/>
                <a:gridCol w="3478530"/>
                <a:gridCol w="3176905"/>
              </a:tblGrid>
              <a:tr h="89598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实验</a:t>
                      </a:r>
                      <a:endParaRPr lang="zh-CN" altLang="en-US" sz="3200" b="1" dirty="0"/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序号 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水平部分的材料 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小车所受阻力</a:t>
                      </a:r>
                      <a:endParaRPr lang="zh-CN" altLang="en-US" sz="3200" b="1" dirty="0"/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（大、较大、小） 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小车运动的路程</a:t>
                      </a:r>
                      <a:endParaRPr lang="zh-CN" altLang="en-US" sz="3200" b="1" dirty="0"/>
                    </a:p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（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+mn-ea"/>
                          <a:sym typeface="+mn-ea"/>
                        </a:rPr>
                        <a:t>长、较长、短</a:t>
                      </a:r>
                      <a:r>
                        <a:rPr lang="zh-CN" altLang="en-US" sz="3200" b="1" dirty="0"/>
                        <a:t>） 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/>
                        <a:t>1</a:t>
                      </a:r>
                      <a:endParaRPr lang="en-US" altLang="zh-CN"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毛巾 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/>
                        <a:t> </a:t>
                      </a:r>
                      <a:endParaRPr lang="en-US" altLang="zh-CN"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/>
                        <a:t>2</a:t>
                      </a:r>
                      <a:endParaRPr lang="en-US" altLang="zh-CN"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棉布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3200" b="1"/>
                        <a:t>3</a:t>
                      </a:r>
                      <a:endParaRPr lang="en-US" altLang="zh-CN"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/>
                        <a:t>木板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en-US" altLang="zh-CN" sz="32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zh-CN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250" name="Text Box 34"/>
          <p:cNvSpPr txBox="1"/>
          <p:nvPr/>
        </p:nvSpPr>
        <p:spPr>
          <a:xfrm>
            <a:off x="5874068" y="2502218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大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2" name="Text Box 36"/>
          <p:cNvSpPr txBox="1"/>
          <p:nvPr/>
        </p:nvSpPr>
        <p:spPr>
          <a:xfrm>
            <a:off x="9287510" y="3160078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较长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3" name="Text Box 37"/>
          <p:cNvSpPr txBox="1"/>
          <p:nvPr/>
        </p:nvSpPr>
        <p:spPr>
          <a:xfrm>
            <a:off x="5757863" y="3101658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较大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4" name="Text Box 38"/>
          <p:cNvSpPr txBox="1"/>
          <p:nvPr/>
        </p:nvSpPr>
        <p:spPr>
          <a:xfrm>
            <a:off x="9523095" y="3696653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长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55" name="Text Box 39"/>
          <p:cNvSpPr txBox="1"/>
          <p:nvPr/>
        </p:nvSpPr>
        <p:spPr>
          <a:xfrm>
            <a:off x="5771198" y="3700463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 小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89" name="Rectangle 40"/>
          <p:cNvSpPr/>
          <p:nvPr/>
        </p:nvSpPr>
        <p:spPr>
          <a:xfrm>
            <a:off x="1259205" y="497205"/>
            <a:ext cx="6081395" cy="587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p>
            <a:pPr lvl="0" algn="ctr" eaLnBrk="1" hangingPunct="1"/>
            <a:r>
              <a:rPr lang="en-US" altLang="zh-CN" sz="3200" b="1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itchFamily="34" charset="0"/>
                <a:ea typeface="宋体" pitchFamily="2" charset="-122"/>
              </a:rPr>
              <a:t>探究阻力对物体运动的影响</a:t>
            </a:r>
            <a:endParaRPr lang="zh-CN" altLang="en-US" sz="3600" b="1" dirty="0">
              <a:solidFill>
                <a:srgbClr val="FF0000"/>
              </a:solidFill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90" name="Text Box 101"/>
          <p:cNvSpPr/>
          <p:nvPr/>
        </p:nvSpPr>
        <p:spPr>
          <a:xfrm>
            <a:off x="1054735" y="4998720"/>
            <a:ext cx="10587990" cy="1489998"/>
          </a:xfrm>
          <a:prstGeom prst="roundRect">
            <a:avLst>
              <a:gd name="adj" fmla="val 9491"/>
            </a:avLst>
          </a:prstGeom>
          <a:solidFill>
            <a:schemeClr val="bg1"/>
          </a:solidFill>
          <a:ln w="25400" cap="flat" cmpd="sng">
            <a:solidFill>
              <a:srgbClr val="F79646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总结：支持</a:t>
            </a:r>
            <a:r>
              <a:rPr lang="zh-CN" altLang="en-US" sz="36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面越光滑，</a:t>
            </a:r>
            <a:r>
              <a:rPr lang="zh-CN" altLang="en-US" sz="3600" b="1" dirty="0">
                <a:solidFill>
                  <a:srgbClr val="000099"/>
                </a:solidFill>
                <a:latin typeface="Arial" pitchFamily="34" charset="0"/>
                <a:ea typeface="宋体" pitchFamily="2" charset="-122"/>
                <a:sym typeface="+mn-ea"/>
              </a:rPr>
              <a:t>说明小车</a:t>
            </a:r>
            <a:r>
              <a:rPr lang="zh-CN" altLang="en-US" sz="36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  <a:sym typeface="+mn-ea"/>
              </a:rPr>
              <a:t>受到的阻力越</a:t>
            </a:r>
            <a:r>
              <a:rPr lang="en-US" altLang="zh-CN" sz="36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sym typeface="+mn-ea"/>
              </a:rPr>
              <a:t>____</a:t>
            </a:r>
            <a:r>
              <a:rPr lang="zh-CN" altLang="en-US" sz="36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000099"/>
                </a:solidFill>
                <a:latin typeface="Arial" pitchFamily="34" charset="0"/>
                <a:ea typeface="宋体" pitchFamily="2" charset="-122"/>
              </a:rPr>
              <a:t>小车运动的路程越</a:t>
            </a:r>
            <a:r>
              <a:rPr lang="en-US" altLang="zh-CN" sz="3600" b="1">
                <a:solidFill>
                  <a:srgbClr val="000099"/>
                </a:solidFill>
                <a:latin typeface="Arial" pitchFamily="34" charset="0"/>
                <a:ea typeface="宋体" pitchFamily="2" charset="-122"/>
              </a:rPr>
              <a:t>___</a:t>
            </a:r>
            <a:r>
              <a:rPr lang="zh-CN" altLang="en-US" sz="36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600" b="1" dirty="0">
              <a:solidFill>
                <a:srgbClr val="000099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Text Box 35"/>
          <p:cNvSpPr txBox="1"/>
          <p:nvPr/>
        </p:nvSpPr>
        <p:spPr>
          <a:xfrm>
            <a:off x="9405938" y="2536825"/>
            <a:ext cx="1143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短</a:t>
            </a:r>
            <a:endParaRPr lang="zh-CN" altLang="en-US" sz="2800" b="1" dirty="0">
              <a:solidFill>
                <a:schemeClr val="accent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86630" y="5697220"/>
            <a:ext cx="9004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/>
            <a:r>
              <a:rPr lang="zh-CN" altLang="en-US" b="1" dirty="0">
                <a:solidFill>
                  <a:srgbClr val="993300"/>
                </a:solidFill>
              </a:rPr>
              <a:t> </a:t>
            </a:r>
            <a:r>
              <a:rPr lang="zh-CN" altLang="en-US" sz="3600" b="1" dirty="0">
                <a:solidFill>
                  <a:srgbClr val="993300"/>
                </a:solidFill>
              </a:rPr>
              <a:t>远</a:t>
            </a:r>
            <a:endParaRPr lang="zh-CN" altLang="en-US" sz="3600" b="1" dirty="0">
              <a:solidFill>
                <a:srgbClr val="9933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480040" y="5100955"/>
            <a:ext cx="6572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993300"/>
                </a:solidFill>
              </a:rPr>
              <a:t>小</a:t>
            </a:r>
            <a:r>
              <a:rPr lang="zh-CN" altLang="en-US" b="1" dirty="0">
                <a:solidFill>
                  <a:srgbClr val="993300"/>
                </a:solidFill>
              </a:rPr>
              <a:t> </a:t>
            </a:r>
            <a:endParaRPr lang="zh-CN" altLang="en-US" b="1" dirty="0">
              <a:solidFill>
                <a:srgbClr val="993300"/>
              </a:solidFill>
            </a:endParaRPr>
          </a:p>
        </p:txBody>
      </p:sp>
      <p:sp>
        <p:nvSpPr>
          <p:cNvPr id="10289" name="Text Box 49"/>
          <p:cNvSpPr txBox="1">
            <a:spLocks noChangeArrowheads="1"/>
          </p:cNvSpPr>
          <p:nvPr/>
        </p:nvSpPr>
        <p:spPr bwMode="auto">
          <a:xfrm>
            <a:off x="2883535" y="4290060"/>
            <a:ext cx="1657350" cy="500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9667" tIns="44833" rIns="89667" bIns="44833">
            <a:spAutoFit/>
          </a:bodyPr>
          <a:lstStyle/>
          <a:p>
            <a:pPr marL="0" marR="0" lvl="0" indent="0" algn="ctr" defTabSz="69977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Arial" pitchFamily="34" charset="0"/>
              <a:buNone/>
              <a:defRPr/>
            </a:pPr>
            <a:r>
              <a:rPr kumimoji="0" lang="zh-CN" alt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绝对光滑</a:t>
            </a:r>
            <a:endParaRPr kumimoji="0" lang="zh-CN" altLang="en-US" sz="27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114" name="Text Box 47"/>
          <p:cNvSpPr txBox="1"/>
          <p:nvPr/>
        </p:nvSpPr>
        <p:spPr>
          <a:xfrm>
            <a:off x="5547995" y="4274820"/>
            <a:ext cx="1752600" cy="50038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667" tIns="44833" rIns="89667" bIns="44833">
            <a:spAutoFit/>
          </a:bodyPr>
          <a:p>
            <a:pPr lvl="0" defTabSz="700405" eaLnBrk="1" hangingPunct="1">
              <a:spcBef>
                <a:spcPct val="50000"/>
              </a:spcBef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阻力为零</a:t>
            </a:r>
            <a:endParaRPr lang="zh-CN" altLang="en-US" sz="27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16" name="文本框 2115"/>
          <p:cNvSpPr txBox="1"/>
          <p:nvPr/>
        </p:nvSpPr>
        <p:spPr>
          <a:xfrm>
            <a:off x="1887538" y="4315460"/>
            <a:ext cx="12239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latin typeface="Arial" pitchFamily="34" charset="0"/>
                <a:ea typeface="宋体" pitchFamily="2" charset="-122"/>
              </a:rPr>
              <a:t>设  想</a:t>
            </a:r>
            <a:endParaRPr lang="zh-CN" altLang="en-US" sz="2800" b="1" dirty="0">
              <a:solidFill>
                <a:srgbClr val="66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21" name="文本框 2120"/>
          <p:cNvSpPr txBox="1"/>
          <p:nvPr/>
        </p:nvSpPr>
        <p:spPr>
          <a:xfrm>
            <a:off x="1640523" y="4274820"/>
            <a:ext cx="1223962" cy="518160"/>
          </a:xfrm>
          <a:prstGeom prst="rect">
            <a:avLst/>
          </a:prstGeom>
          <a:solidFill>
            <a:schemeClr val="bg1"/>
          </a:solidFill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  <a:latin typeface="Arial" pitchFamily="34" charset="0"/>
                <a:ea typeface="宋体" pitchFamily="2" charset="-122"/>
              </a:rPr>
              <a:t>推理</a:t>
            </a:r>
            <a:endParaRPr lang="zh-CN" altLang="en-US" sz="2800" b="1" dirty="0">
              <a:solidFill>
                <a:srgbClr val="66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22" name="Text Box 47"/>
          <p:cNvSpPr txBox="1"/>
          <p:nvPr/>
        </p:nvSpPr>
        <p:spPr>
          <a:xfrm>
            <a:off x="8504555" y="4260850"/>
            <a:ext cx="2590165" cy="5003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89667" tIns="44833" rIns="89667" bIns="44833">
            <a:spAutoFit/>
          </a:bodyPr>
          <a:p>
            <a:pPr lvl="0" defTabSz="700405" eaLnBrk="1" hangingPunct="1">
              <a:spcBef>
                <a:spcPct val="50000"/>
              </a:spcBef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一直运动下去</a:t>
            </a:r>
            <a:endParaRPr lang="zh-CN" altLang="en-US" sz="27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149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988"/>
          <a:stretch>
            <a:fillRect/>
          </a:stretch>
        </p:blipFill>
        <p:spPr>
          <a:xfrm>
            <a:off x="7807325" y="215900"/>
            <a:ext cx="3687445" cy="102806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2" grpId="0"/>
      <p:bldP spid="9253" grpId="0"/>
      <p:bldP spid="45" grpId="0"/>
      <p:bldP spid="48" grpId="0"/>
      <p:bldP spid="49" grpId="0"/>
      <p:bldP spid="10289" grpId="0" bldLvl="0" animBg="1"/>
      <p:bldP spid="2114" grpId="0"/>
      <p:bldP spid="2116" grpId="0"/>
      <p:bldP spid="2121" grpId="0" bldLvl="0" animBg="1"/>
      <p:bldP spid="2122" grpId="0"/>
      <p:bldP spid="2090" grpId="0" bldLvl="0" animBg="1"/>
      <p:bldP spid="9250" grpId="0"/>
      <p:bldP spid="9254" grpId="0"/>
      <p:bldP spid="92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Picture 6" descr="伽利略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425" y="1901190"/>
            <a:ext cx="2435860" cy="329755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47" name="Text Box 8"/>
          <p:cNvSpPr txBox="1"/>
          <p:nvPr/>
        </p:nvSpPr>
        <p:spPr>
          <a:xfrm>
            <a:off x="3305175" y="1980565"/>
            <a:ext cx="8434705" cy="34442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Arial" pitchFamily="34" charset="0"/>
                <a:ea typeface="宋体" pitchFamily="2" charset="-122"/>
              </a:rPr>
              <a:t>伽利略斜面实验也是这样的设计理念，它的卓越之处</a:t>
            </a:r>
            <a:r>
              <a:rPr lang="en-US" altLang="zh-CN" sz="4400" b="1" dirty="0">
                <a:latin typeface="Arial" pitchFamily="34" charset="0"/>
                <a:ea typeface="宋体" pitchFamily="2" charset="-122"/>
              </a:rPr>
              <a:t>-------</a:t>
            </a:r>
            <a:r>
              <a:rPr lang="zh-CN" altLang="en-US" sz="44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在实验的基础上，进行理想化推理。（也称作理想实验法）</a:t>
            </a:r>
            <a:r>
              <a:rPr lang="zh-CN" altLang="en-US" sz="4400" b="1" dirty="0">
                <a:latin typeface="Arial" pitchFamily="34" charset="0"/>
                <a:ea typeface="宋体" pitchFamily="2" charset="-122"/>
              </a:rPr>
              <a:t>它标志着物理学的真正开端。 </a:t>
            </a:r>
            <a:endParaRPr lang="zh-CN" altLang="en-US" sz="44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1460" y="612775"/>
            <a:ext cx="913257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4800">
                <a:solidFill>
                  <a:srgbClr val="FF0000"/>
                </a:solidFill>
                <a:uFillTx/>
                <a:latin typeface="黑体" charset="0"/>
                <a:ea typeface="黑体" charset="0"/>
                <a:sym typeface="+mn-ea"/>
              </a:rPr>
              <a:t>第二篇   物理学真正的开端</a:t>
            </a:r>
            <a:endParaRPr lang="zh-CN" altLang="en-US" sz="4800">
              <a:solidFill>
                <a:srgbClr val="FF0000"/>
              </a:solidFill>
              <a:uFillTx/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2"/>
          <p:cNvSpPr/>
          <p:nvPr/>
        </p:nvSpPr>
        <p:spPr>
          <a:xfrm>
            <a:off x="4841558" y="2474913"/>
            <a:ext cx="1066800" cy="381000"/>
          </a:xfrm>
          <a:prstGeom prst="rightArrow">
            <a:avLst>
              <a:gd name="adj1" fmla="val 50000"/>
              <a:gd name="adj2" fmla="val 70000"/>
            </a:avLst>
          </a:prstGeom>
          <a:solidFill>
            <a:srgbClr val="FFFF99"/>
          </a:solidFill>
          <a:ln w="9525" cap="flat" cmpd="sng">
            <a:solidFill>
              <a:srgbClr val="CC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1267" name="Picture 4" descr="伽利略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" y="2209800"/>
            <a:ext cx="1438275" cy="1981200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" name="组合 13"/>
          <p:cNvGrpSpPr/>
          <p:nvPr/>
        </p:nvGrpSpPr>
        <p:grpSpPr>
          <a:xfrm>
            <a:off x="6132195" y="1593849"/>
            <a:ext cx="6072500" cy="2565400"/>
            <a:chOff x="4740754" y="556816"/>
            <a:chExt cx="5321231" cy="2565462"/>
          </a:xfrm>
        </p:grpSpPr>
        <p:pic>
          <p:nvPicPr>
            <p:cNvPr id="11274" name="Picture 5" descr="52793409e19c0fcb62d986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0754" y="577136"/>
              <a:ext cx="1673771" cy="254514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1275" name="Rectangle 6"/>
            <p:cNvSpPr/>
            <p:nvPr/>
          </p:nvSpPr>
          <p:spPr>
            <a:xfrm>
              <a:off x="6422868" y="556816"/>
              <a:ext cx="3639117" cy="252990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p>
              <a:pPr lvl="0" eaLnBrk="1" hangingPunct="1"/>
              <a:r>
                <a:rPr lang="en-US" altLang="zh-CN" b="1">
                  <a:latin typeface="Arial" pitchFamily="34" charset="0"/>
                  <a:ea typeface="宋体" pitchFamily="2" charset="-122"/>
                </a:rPr>
                <a:t>   </a:t>
              </a:r>
              <a:r>
                <a:rPr lang="en-US" altLang="zh-CN" sz="3200" b="1">
                  <a:latin typeface="Arial" pitchFamily="34" charset="0"/>
                  <a:ea typeface="宋体" pitchFamily="2" charset="-122"/>
                </a:rPr>
                <a:t> </a:t>
              </a:r>
              <a:r>
                <a:rPr lang="zh-CN" altLang="en-US" sz="3200" b="1" dirty="0">
                  <a:solidFill>
                    <a:srgbClr val="9900FF"/>
                  </a:solidFill>
                  <a:latin typeface="Arial" pitchFamily="34" charset="0"/>
                  <a:ea typeface="宋体" pitchFamily="2" charset="-122"/>
                </a:rPr>
                <a:t>笛卡儿</a:t>
              </a:r>
              <a:r>
                <a:rPr lang="zh-CN" altLang="en-US" sz="3200" b="1" dirty="0">
                  <a:latin typeface="Arial" pitchFamily="34" charset="0"/>
                  <a:ea typeface="宋体" pitchFamily="2" charset="-122"/>
                </a:rPr>
                <a:t>补充了伽利略的认识，指出：运动物体不受力时，除了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速度的大小不会改变</a:t>
              </a:r>
              <a:r>
                <a:rPr lang="en-US" altLang="zh-CN" sz="3200" b="1">
                  <a:latin typeface="Arial" pitchFamily="34" charset="0"/>
                  <a:ea typeface="宋体" pitchFamily="2" charset="-122"/>
                </a:rPr>
                <a:t>,</a:t>
              </a:r>
              <a:r>
                <a:rPr lang="zh-CN" altLang="en-US" sz="3200" b="1" dirty="0">
                  <a:latin typeface="Arial" pitchFamily="34" charset="0"/>
                  <a:ea typeface="宋体" pitchFamily="2" charset="-122"/>
                </a:rPr>
                <a:t> 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</a:rPr>
                <a:t>运动的方向也不变</a:t>
              </a:r>
              <a:r>
                <a:rPr lang="zh-CN" altLang="en-US" sz="3200" b="1" dirty="0">
                  <a:latin typeface="Arial" pitchFamily="34" charset="0"/>
                  <a:ea typeface="宋体" pitchFamily="2" charset="-122"/>
                </a:rPr>
                <a:t>。</a:t>
              </a:r>
              <a:endParaRPr lang="zh-CN" altLang="en-US" sz="3200" b="1" dirty="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" name="组合 14"/>
          <p:cNvGrpSpPr/>
          <p:nvPr/>
        </p:nvGrpSpPr>
        <p:grpSpPr>
          <a:xfrm>
            <a:off x="4213225" y="3578225"/>
            <a:ext cx="2027555" cy="3279110"/>
            <a:chOff x="3203848" y="3645024"/>
            <a:chExt cx="1584176" cy="3278779"/>
          </a:xfrm>
        </p:grpSpPr>
        <p:sp>
          <p:nvSpPr>
            <p:cNvPr id="11270" name="AutoShape 3"/>
            <p:cNvSpPr/>
            <p:nvPr/>
          </p:nvSpPr>
          <p:spPr>
            <a:xfrm flipV="1">
              <a:off x="3203848" y="3645024"/>
              <a:ext cx="1296988" cy="762000"/>
            </a:xfrm>
            <a:custGeom>
              <a:avLst/>
              <a:gdLst>
                <a:gd name="txL" fmla="*/ 2160 w 21600"/>
                <a:gd name="txT" fmla="*/ 12343 h 21600"/>
                <a:gd name="txR" fmla="*/ 19440 w 21600"/>
                <a:gd name="txB" fmla="*/ 18514 h 21600"/>
              </a:gdLst>
              <a:ahLst/>
              <a:cxnLst>
                <a:cxn ang="17694720">
                  <a:pos x="648494" y="0"/>
                </a:cxn>
                <a:cxn ang="11796480">
                  <a:pos x="0" y="544301"/>
                </a:cxn>
                <a:cxn ang="5898240">
                  <a:pos x="648494" y="653133"/>
                </a:cxn>
                <a:cxn ang="0">
                  <a:pos x="1296988" y="544301"/>
                </a:cxn>
              </a:cxnLst>
              <a:rect l="txL" t="txT" r="txR" b="txB"/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3"/>
                  </a:lnTo>
                  <a:lnTo>
                    <a:pt x="4320" y="12343"/>
                  </a:lnTo>
                  <a:lnTo>
                    <a:pt x="4320" y="9257"/>
                  </a:lnTo>
                  <a:lnTo>
                    <a:pt x="0" y="15429"/>
                  </a:lnTo>
                  <a:lnTo>
                    <a:pt x="4320" y="21600"/>
                  </a:lnTo>
                  <a:lnTo>
                    <a:pt x="4320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9"/>
                  </a:lnTo>
                  <a:lnTo>
                    <a:pt x="17280" y="9257"/>
                  </a:lnTo>
                  <a:lnTo>
                    <a:pt x="17280" y="12343"/>
                  </a:lnTo>
                  <a:lnTo>
                    <a:pt x="12960" y="12343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FF99">
                <a:alpha val="100000"/>
              </a:srgbClr>
            </a:solidFill>
            <a:ln w="9525" cap="flat" cmpd="sng">
              <a:solidFill>
                <a:srgbClr val="CC99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271" name="组合 12"/>
            <p:cNvGrpSpPr/>
            <p:nvPr/>
          </p:nvGrpSpPr>
          <p:grpSpPr>
            <a:xfrm>
              <a:off x="3347864" y="4534580"/>
              <a:ext cx="1440160" cy="2389223"/>
              <a:chOff x="179512" y="2852936"/>
              <a:chExt cx="1837472" cy="2759459"/>
            </a:xfrm>
          </p:grpSpPr>
          <p:pic>
            <p:nvPicPr>
              <p:cNvPr id="11272" name="Picture 3" descr="牛顿">
                <a:hlinkClick r:id="" action="ppaction://noaction"/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9512" y="2852936"/>
                <a:ext cx="1837472" cy="208748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11273" name="Text Box 4"/>
              <p:cNvSpPr txBox="1"/>
              <p:nvPr/>
            </p:nvSpPr>
            <p:spPr>
              <a:xfrm>
                <a:off x="179512" y="5014001"/>
                <a:ext cx="1823291" cy="598394"/>
              </a:xfrm>
              <a:prstGeom prst="rect">
                <a:avLst/>
              </a:prstGeom>
              <a:solidFill>
                <a:srgbClr val="FFFFFF">
                  <a:alpha val="70195"/>
                </a:srgbClr>
              </a:solidFill>
              <a:ln w="9525">
                <a:noFill/>
                <a:miter/>
              </a:ln>
            </p:spPr>
            <p:txBody>
              <a:bodyPr>
                <a:spAutoFit/>
              </a:bodyPr>
              <a:p>
                <a:pPr lvl="0" algn="ctr" eaLnBrk="1" hangingPunct="1">
                  <a:spcBef>
                    <a:spcPct val="50000"/>
                  </a:spcBef>
                  <a:buNone/>
                </a:pPr>
                <a:r>
                  <a:rPr lang="zh-CN" altLang="en-US" sz="2800" b="1" dirty="0">
                    <a:solidFill>
                      <a:srgbClr val="CC0066"/>
                    </a:solidFill>
                    <a:latin typeface="Arial" pitchFamily="34" charset="0"/>
                    <a:ea typeface="宋体" pitchFamily="2" charset="-122"/>
                  </a:rPr>
                  <a:t>牛顿</a:t>
                </a:r>
                <a:endParaRPr lang="zh-CN" altLang="en-US" sz="2800" b="1" dirty="0">
                  <a:solidFill>
                    <a:srgbClr val="CC0066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1278" name="文本框 11277"/>
          <p:cNvSpPr txBox="1"/>
          <p:nvPr/>
        </p:nvSpPr>
        <p:spPr>
          <a:xfrm>
            <a:off x="6384925" y="5013325"/>
            <a:ext cx="3306445" cy="1463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Arial" pitchFamily="34" charset="0"/>
                <a:ea typeface="宋体" pitchFamily="2" charset="-122"/>
              </a:rPr>
              <a:t>补充：</a:t>
            </a:r>
            <a:endParaRPr lang="zh-CN" altLang="en-US" sz="3600" b="1" dirty="0">
              <a:latin typeface="Arial" pitchFamily="34" charset="0"/>
              <a:ea typeface="宋体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静止的物体</a:t>
            </a:r>
            <a:endParaRPr lang="zh-CN" altLang="en-US" sz="36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564640" y="1638935"/>
            <a:ext cx="2714625" cy="30175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  <a:latin typeface="Arial" pitchFamily="34" charset="0"/>
                <a:ea typeface="宋体" pitchFamily="2" charset="-122"/>
              </a:rPr>
              <a:t>伽利略</a:t>
            </a:r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：运动物体不受力，</a:t>
            </a: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速度大小不变</a:t>
            </a:r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，将以恒定不变速度永远运动下去。</a:t>
            </a:r>
            <a:endParaRPr lang="zh-CN" altLang="en-US" sz="32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8073" name="文本框 88072"/>
          <p:cNvSpPr txBox="1"/>
          <p:nvPr/>
        </p:nvSpPr>
        <p:spPr>
          <a:xfrm>
            <a:off x="2353310" y="307975"/>
            <a:ext cx="5104130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/>
            <a:r>
              <a:rPr lang="zh-CN" altLang="en-US" sz="6000" dirty="0">
                <a:solidFill>
                  <a:srgbClr val="FF0000"/>
                </a:solidFill>
                <a:uFillTx/>
                <a:latin typeface="Arial" pitchFamily="34" charset="0"/>
                <a:ea typeface="黑体" pitchFamily="2" charset="-122"/>
              </a:rPr>
              <a:t>历史回顾</a:t>
            </a:r>
            <a:endParaRPr lang="zh-CN" altLang="en-US" sz="6000" dirty="0">
              <a:solidFill>
                <a:srgbClr val="FF0000"/>
              </a:solidFill>
              <a:uFillTx/>
              <a:latin typeface="Arial" pitchFamily="34" charset="0"/>
              <a:ea typeface="黑体" pitchFamily="2" charset="-122"/>
            </a:endParaRPr>
          </a:p>
        </p:txBody>
      </p:sp>
      <p:sp>
        <p:nvSpPr>
          <p:cNvPr id="13318" name="AutoShape 6"/>
          <p:cNvSpPr/>
          <p:nvPr/>
        </p:nvSpPr>
        <p:spPr>
          <a:xfrm>
            <a:off x="544830" y="4632960"/>
            <a:ext cx="3765550" cy="2223135"/>
          </a:xfrm>
          <a:prstGeom prst="cloudCallout">
            <a:avLst>
              <a:gd name="adj1" fmla="val 49722"/>
              <a:gd name="adj2" fmla="val -65153"/>
            </a:avLst>
          </a:prstGeom>
          <a:solidFill>
            <a:srgbClr val="FFFFCC">
              <a:alpha val="79999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r>
              <a:rPr lang="zh-CN" altLang="en-US" sz="2800" b="1" dirty="0">
                <a:solidFill>
                  <a:srgbClr val="0B0301"/>
                </a:solidFill>
                <a:latin typeface="Arial" pitchFamily="34" charset="0"/>
                <a:ea typeface="宋体" pitchFamily="2" charset="-122"/>
              </a:rPr>
              <a:t>我之所以看得比别人远，是因为我站在</a:t>
            </a: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巨人</a:t>
            </a:r>
            <a:r>
              <a:rPr lang="zh-CN" altLang="en-US" sz="2800" b="1" dirty="0">
                <a:solidFill>
                  <a:srgbClr val="0B0301"/>
                </a:solidFill>
                <a:latin typeface="Arial" pitchFamily="34" charset="0"/>
                <a:ea typeface="宋体" pitchFamily="2" charset="-122"/>
              </a:rPr>
              <a:t>的肩膀上</a:t>
            </a:r>
            <a:r>
              <a:rPr lang="zh-CN" altLang="en-US" sz="2800" dirty="0">
                <a:latin typeface="Arial" pitchFamily="34" charset="0"/>
                <a:ea typeface="宋体" pitchFamily="2" charset="-122"/>
              </a:rPr>
              <a:t>。</a:t>
            </a:r>
            <a:endParaRPr lang="zh-CN" altLang="en-US" sz="2800" b="1" dirty="0">
              <a:solidFill>
                <a:srgbClr val="F80012"/>
              </a:solidFill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1278" grpId="0"/>
      <p:bldP spid="133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9" name="Text Box 7"/>
          <p:cNvSpPr txBox="1"/>
          <p:nvPr/>
        </p:nvSpPr>
        <p:spPr>
          <a:xfrm>
            <a:off x="1096645" y="2861310"/>
            <a:ext cx="10219690" cy="27749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0000" tIns="46800" rIns="90000" bIns="46800" anchor="b">
            <a:spAutoFit/>
          </a:bodyPr>
          <a:p>
            <a:pPr lvl="0" eaLnBrk="1" hangingPunct="1"/>
            <a:r>
              <a:rPr lang="en-US" altLang="zh-CN" sz="3200" b="1">
                <a:latin typeface="Arial" pitchFamily="34" charset="0"/>
                <a:ea typeface="宋体" pitchFamily="2" charset="-122"/>
              </a:rPr>
              <a:t>        </a:t>
            </a:r>
            <a:r>
              <a:rPr lang="zh-CN" altLang="en-US" sz="4000" b="1" dirty="0">
                <a:latin typeface="Arial" pitchFamily="34" charset="0"/>
                <a:ea typeface="宋体" pitchFamily="2" charset="-122"/>
              </a:rPr>
              <a:t>一切物体，在没有受到力的作用时，总保持静止或匀速直线运动状态。</a:t>
            </a:r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     </a:t>
            </a:r>
            <a:endParaRPr lang="zh-CN" altLang="en-US" sz="32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en-US" altLang="zh-CN" sz="3200" b="1">
                <a:latin typeface="Arial" pitchFamily="34" charset="0"/>
                <a:ea typeface="宋体" pitchFamily="2" charset="-122"/>
              </a:rPr>
              <a:t>      -------</a:t>
            </a:r>
            <a:r>
              <a:rPr lang="zh-CN" altLang="en-US" sz="3200" b="1" dirty="0">
                <a:latin typeface="Arial" pitchFamily="34" charset="0"/>
                <a:ea typeface="宋体" pitchFamily="2" charset="-122"/>
              </a:rPr>
              <a:t>这就是牛顿第一定律。</a:t>
            </a:r>
            <a:endParaRPr lang="zh-CN" altLang="en-US" sz="32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endParaRPr lang="en-US" altLang="zh-CN" sz="32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8" name="WordArt 4"/>
          <p:cNvSpPr>
            <a:spLocks noTextEdit="1"/>
          </p:cNvSpPr>
          <p:nvPr/>
        </p:nvSpPr>
        <p:spPr>
          <a:xfrm>
            <a:off x="1657985" y="653415"/>
            <a:ext cx="4906645" cy="9391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charset="0"/>
                <a:ea typeface="宋体" charset="0"/>
              </a:rPr>
              <a:t>一、牛顿第一定律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338455" y="1287145"/>
            <a:ext cx="358711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定律适用范围？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68935" y="2146935"/>
            <a:ext cx="265303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成立条件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: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353060" y="3721735"/>
            <a:ext cx="8056245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状态 “或”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哪些物体不受力保持静止状态？</a:t>
            </a:r>
            <a:endParaRPr lang="zh-CN" altLang="en-US" sz="32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哪些物体不受力保持匀速直线运动状态？</a:t>
            </a:r>
            <a:endParaRPr lang="zh-CN" altLang="en-US" sz="32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3072130" y="283845"/>
            <a:ext cx="6581775" cy="873125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charset="0"/>
                <a:ea typeface="宋体" charset="0"/>
              </a:rPr>
              <a:t>正确理解牛顿第一定律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66150" y="1904365"/>
            <a:ext cx="3486785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+mn-ea"/>
              </a:rPr>
              <a:t>一切物体，在没有受到力的作用时，总保持静止或匀速直线运动状态。</a:t>
            </a:r>
            <a:endParaRPr lang="zh-CN" altLang="en-US" sz="4000"/>
          </a:p>
        </p:txBody>
      </p:sp>
      <p:sp>
        <p:nvSpPr>
          <p:cNvPr id="15363" name="文本框 15362"/>
          <p:cNvSpPr txBox="1"/>
          <p:nvPr/>
        </p:nvSpPr>
        <p:spPr>
          <a:xfrm>
            <a:off x="3934460" y="1503680"/>
            <a:ext cx="195326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一切物体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887980" y="2191385"/>
            <a:ext cx="392874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没有受到力的作用时</a:t>
            </a:r>
            <a:endParaRPr lang="en-US" altLang="zh-CN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367665" y="3250248"/>
            <a:ext cx="22098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“总”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2682875" y="3194685"/>
            <a:ext cx="447802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总是这样，没有例外！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5932805"/>
            <a:ext cx="7942580" cy="8229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  <a:ea typeface="宋体" pitchFamily="2" charset="-122"/>
                <a:sym typeface="+mn-ea"/>
              </a:rPr>
              <a:t>5.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sym typeface="+mn-ea"/>
              </a:rPr>
              <a:t>牛顿第一定律能不能用实验来直接验证？</a:t>
            </a:r>
            <a:endParaRPr lang="zh-CN" altLang="en-US" sz="3200"/>
          </a:p>
        </p:txBody>
      </p:sp>
      <p:sp>
        <p:nvSpPr>
          <p:cNvPr id="5" name="Text Box 3"/>
          <p:cNvSpPr txBox="1"/>
          <p:nvPr/>
        </p:nvSpPr>
        <p:spPr>
          <a:xfrm>
            <a:off x="8169910" y="5936615"/>
            <a:ext cx="212217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实验</a:t>
            </a: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推理</a:t>
            </a:r>
            <a:endParaRPr lang="en-US" altLang="zh-CN" sz="3200" b="1">
              <a:latin typeface="宋体" pitchFamily="2" charset="-122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368" grpId="0"/>
      <p:bldP spid="15363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185103" y="3362008"/>
            <a:ext cx="8893175" cy="26517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just" eaLnBrk="1" hangingPunct="1"/>
            <a:r>
              <a:rPr lang="zh-CN" altLang="en-US" sz="3600" b="1" dirty="0">
                <a:latin typeface="Arial" pitchFamily="34" charset="0"/>
                <a:ea typeface="宋体" pitchFamily="2" charset="-122"/>
              </a:rPr>
              <a:t>牛顿第一定律揭示的物理规律：</a:t>
            </a:r>
            <a:endParaRPr lang="zh-CN" altLang="en-US" sz="3600" b="1" dirty="0">
              <a:latin typeface="Arial" pitchFamily="34" charset="0"/>
              <a:ea typeface="宋体" pitchFamily="2" charset="-122"/>
            </a:endParaRPr>
          </a:p>
          <a:p>
            <a:pPr lvl="0" algn="just" eaLnBrk="1" hangingPunct="1"/>
            <a:r>
              <a:rPr lang="zh-CN" altLang="en-US" sz="3600" b="1" dirty="0"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力是改变物体运动状态的原因，</a:t>
            </a:r>
            <a:endParaRPr lang="zh-CN" altLang="en-US" sz="4400" b="1" dirty="0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  <a:p>
            <a:pPr lvl="0" algn="just" eaLnBrk="1" hangingPunct="1"/>
            <a:r>
              <a:rPr lang="zh-CN" altLang="en-US" sz="4400" b="1" dirty="0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      力不是维持物体运动的原因。</a:t>
            </a:r>
            <a:endParaRPr lang="zh-CN" altLang="en-US" sz="4400" b="1" dirty="0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  <a:p>
            <a:pPr lvl="0" eaLnBrk="0" hangingPunct="0"/>
            <a:endParaRPr lang="en-US" altLang="zh-CN" sz="4400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0012680" y="1613218"/>
            <a:ext cx="1811338" cy="2793131"/>
            <a:chOff x="0" y="0"/>
            <a:chExt cx="2265" cy="3216"/>
          </a:xfrm>
        </p:grpSpPr>
        <p:pic>
          <p:nvPicPr>
            <p:cNvPr id="14343" name="Picture 3" descr="牛顿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265" cy="273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4344" name="Text Box 4"/>
            <p:cNvSpPr txBox="1"/>
            <p:nvPr/>
          </p:nvSpPr>
          <p:spPr>
            <a:xfrm>
              <a:off x="8" y="2016"/>
              <a:ext cx="2247" cy="597"/>
            </a:xfrm>
            <a:prstGeom prst="rect">
              <a:avLst/>
            </a:prstGeom>
            <a:solidFill>
              <a:srgbClr val="FFFFFF">
                <a:alpha val="70195"/>
              </a:srgbClr>
            </a:solidFill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latin typeface="Arial" pitchFamily="34" charset="0"/>
                  <a:ea typeface="宋体" pitchFamily="2" charset="-122"/>
                </a:rPr>
                <a:t>牛顿</a:t>
              </a:r>
              <a:endParaRPr lang="zh-CN" altLang="en-US" sz="2800" b="1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345" name="Text Box 5"/>
            <p:cNvSpPr txBox="1"/>
            <p:nvPr/>
          </p:nvSpPr>
          <p:spPr>
            <a:xfrm>
              <a:off x="8" y="2409"/>
              <a:ext cx="2247" cy="807"/>
            </a:xfrm>
            <a:prstGeom prst="rect">
              <a:avLst/>
            </a:prstGeom>
            <a:solidFill>
              <a:srgbClr val="FFFFFF">
                <a:alpha val="70195"/>
              </a:srgbClr>
            </a:solidFill>
            <a:ln w="9525">
              <a:noFill/>
              <a:miter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50000"/>
                </a:spcBef>
                <a:buNone/>
              </a:pPr>
              <a:r>
                <a:rPr lang="en-US" altLang="zh-CN" sz="2000" b="1">
                  <a:latin typeface="Arial" pitchFamily="34" charset="0"/>
                  <a:ea typeface="宋体" pitchFamily="2" charset="-122"/>
                </a:rPr>
                <a:t>Newton,1643-1727</a:t>
              </a:r>
              <a:endParaRPr lang="en-US" altLang="zh-CN" sz="2000" b="1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13319" name="Text Box 7"/>
          <p:cNvSpPr txBox="1"/>
          <p:nvPr/>
        </p:nvSpPr>
        <p:spPr>
          <a:xfrm>
            <a:off x="132715" y="1572895"/>
            <a:ext cx="9128760" cy="16167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0000" tIns="46800" rIns="90000" bIns="46800" anchor="b">
            <a:spAutoFit/>
          </a:bodyPr>
          <a:p>
            <a:pPr lvl="0" eaLnBrk="1" hangingPunct="1"/>
            <a:r>
              <a:rPr lang="en-US" altLang="zh-CN" sz="3200" b="1">
                <a:latin typeface="Arial" pitchFamily="34" charset="0"/>
                <a:ea typeface="宋体" pitchFamily="2" charset="-122"/>
              </a:rPr>
              <a:t>     </a:t>
            </a:r>
            <a:r>
              <a:rPr lang="zh-CN" altLang="en-US" sz="3200" b="1" dirty="0">
                <a:solidFill>
                  <a:schemeClr val="accent4"/>
                </a:solidFill>
                <a:uFillTx/>
                <a:latin typeface="黑体" charset="0"/>
                <a:ea typeface="黑体" charset="0"/>
              </a:rPr>
              <a:t>一切物体在没有受到力的作用时，总保持静止状态或匀速直线运动状态，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直到有外力迫使它改变这种状态。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  </a:t>
            </a:r>
            <a:endParaRPr lang="zh-CN" altLang="en-US" sz="3600" b="1" dirty="0">
              <a:solidFill>
                <a:srgbClr val="FF0000"/>
              </a:solidFill>
              <a:uFillTx/>
              <a:latin typeface="黑体" charset="0"/>
              <a:ea typeface="黑体" charset="0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2352675" y="199390"/>
            <a:ext cx="6581775" cy="873125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dirty="0">
                <a:solidFill>
                  <a:srgbClr val="00B0F0"/>
                </a:solidFill>
                <a:uFillTx/>
                <a:latin typeface="Arial" pitchFamily="34" charset="0"/>
                <a:ea typeface="黑体" charset="0"/>
                <a:sym typeface="+mn-ea"/>
              </a:rPr>
              <a:t>力和运动的关系：</a:t>
            </a:r>
            <a:r>
              <a:rPr lang="zh-CN" altLang="en-US" sz="3600" b="1" dirty="0">
                <a:solidFill>
                  <a:srgbClr val="FFFF00"/>
                </a:solidFill>
                <a:uFillTx/>
                <a:latin typeface="Arial" pitchFamily="34" charset="0"/>
                <a:ea typeface="黑体" charset="0"/>
                <a:sym typeface="+mn-ea"/>
              </a:rPr>
              <a:t>：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5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646430" y="1916430"/>
            <a:ext cx="9284970" cy="42062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如图所示，一个小球在一段光滑弧形斜槽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AB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上运动，当小球由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运动到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时，小球所受的全部外力突然消失，那么小球将（     ）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．做匀速直线运动       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．立即停止运动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．掉下来               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．运动越来越快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536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1675" y="647065"/>
            <a:ext cx="2171700" cy="18764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364" name="Text Box 4"/>
          <p:cNvSpPr txBox="1"/>
          <p:nvPr/>
        </p:nvSpPr>
        <p:spPr>
          <a:xfrm>
            <a:off x="7805103" y="3812540"/>
            <a:ext cx="503237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A</a:t>
            </a:r>
            <a:endParaRPr lang="en-US" altLang="zh-CN" sz="400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560705" y="704850"/>
            <a:ext cx="3751580" cy="572135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 dirty="0">
                <a:solidFill>
                  <a:srgbClr val="00B0F0"/>
                </a:solidFill>
                <a:uFillTx/>
                <a:latin typeface="Arial" pitchFamily="34" charset="0"/>
                <a:ea typeface="黑体" charset="0"/>
                <a:sym typeface="+mn-ea"/>
              </a:rPr>
              <a:t>当堂训练：</a:t>
            </a:r>
            <a:r>
              <a:rPr lang="zh-CN" altLang="en-US" sz="2800" b="1" dirty="0">
                <a:solidFill>
                  <a:srgbClr val="FFFF00"/>
                </a:solidFill>
                <a:uFillTx/>
                <a:latin typeface="Arial" pitchFamily="34" charset="0"/>
                <a:ea typeface="黑体" charset="0"/>
                <a:sym typeface="+mn-ea"/>
              </a:rPr>
              <a:t>：</a:t>
            </a:r>
            <a:endParaRPr lang="zh-CN" altLang="en-US" sz="28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车上抛球.mpeg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73420" y="287655"/>
            <a:ext cx="6119495" cy="4211320"/>
          </a:xfrm>
          <a:prstGeom prst="rect">
            <a:avLst/>
          </a:prstGeom>
        </p:spPr>
      </p:pic>
      <p:sp>
        <p:nvSpPr>
          <p:cNvPr id="27656" name="Text Box 8"/>
          <p:cNvSpPr txBox="1"/>
          <p:nvPr/>
        </p:nvSpPr>
        <p:spPr>
          <a:xfrm>
            <a:off x="354965" y="4871720"/>
            <a:ext cx="11440160" cy="192024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思考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：跳起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charset="0"/>
                <a:ea typeface="黑体" charset="0"/>
                <a:sym typeface="+mn-ea"/>
              </a:rPr>
              <a:t>的人为什么能继续向前运动？竖直向上抛出的球为什么能继续向前运动？这些运动的物体有什么特点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charset="0"/>
                <a:ea typeface="黑体" charset="0"/>
              </a:rPr>
              <a:t>？</a:t>
            </a:r>
            <a:endParaRPr lang="en-US" altLang="zh-CN" sz="4000" b="1" dirty="0">
              <a:solidFill>
                <a:srgbClr val="FF0000"/>
              </a:solidFill>
              <a:uFillTx/>
              <a:latin typeface="黑体" charset="0"/>
              <a:ea typeface="黑体" charset="0"/>
              <a:hlinkClick r:id="rId4" action="ppaction://hlinkfile"/>
            </a:endParaRPr>
          </a:p>
        </p:txBody>
      </p:sp>
      <p:pic>
        <p:nvPicPr>
          <p:cNvPr id="3" name="跳远定稿.wmv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010" y="219075"/>
            <a:ext cx="5649595" cy="426910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0"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Rectangle 4"/>
          <p:cNvSpPr/>
          <p:nvPr/>
        </p:nvSpPr>
        <p:spPr>
          <a:xfrm>
            <a:off x="953135" y="1626235"/>
            <a:ext cx="10313035" cy="1554480"/>
          </a:xfrm>
          <a:prstGeom prst="rect">
            <a:avLst/>
          </a:prstGeom>
          <a:noFill/>
          <a:ln w="38100" cap="flat" cmpd="sng">
            <a:solidFill>
              <a:srgbClr val="FE4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002060"/>
                </a:solidFill>
                <a:uFillTx/>
                <a:latin typeface="宋体" charset="0"/>
                <a:ea typeface="宋体" pitchFamily="2" charset="-122"/>
              </a:rPr>
              <a:t>原来运动的物体，具有保持原有速度做匀速直线运动的性质。</a:t>
            </a:r>
            <a:endParaRPr lang="zh-CN" altLang="en-US" sz="4800" b="1" dirty="0">
              <a:solidFill>
                <a:srgbClr val="002060"/>
              </a:solidFill>
              <a:uFillTx/>
              <a:latin typeface="宋体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6615" y="2442845"/>
            <a:ext cx="1026477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uFillTx/>
              </a:rPr>
              <a:t>         </a:t>
            </a:r>
            <a:r>
              <a:rPr lang="zh-CN" altLang="en-US" sz="6000" b="1">
                <a:solidFill>
                  <a:srgbClr val="00B050"/>
                </a:solidFill>
                <a:uFillTx/>
              </a:rPr>
              <a:t>游戏：</a:t>
            </a:r>
            <a:r>
              <a:rPr lang="en-US" altLang="zh-CN" sz="6000" b="1">
                <a:solidFill>
                  <a:srgbClr val="00B050"/>
                </a:solidFill>
                <a:uFillTx/>
              </a:rPr>
              <a:t>------</a:t>
            </a:r>
            <a:r>
              <a:rPr lang="zh-CN" altLang="en-US" sz="6000" b="1">
                <a:solidFill>
                  <a:srgbClr val="00B050"/>
                </a:solidFill>
                <a:uFillTx/>
              </a:rPr>
              <a:t>吹乒乓球</a:t>
            </a:r>
            <a:endParaRPr lang="zh-CN" altLang="en-US" sz="6000" b="1">
              <a:solidFill>
                <a:srgbClr val="00B050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857250" y="843915"/>
            <a:ext cx="11071225" cy="2704465"/>
            <a:chOff x="1350" y="1329"/>
            <a:chExt cx="17435" cy="4259"/>
          </a:xfrm>
        </p:grpSpPr>
        <p:sp>
          <p:nvSpPr>
            <p:cNvPr id="2" name="文本框 1"/>
            <p:cNvSpPr txBox="1"/>
            <p:nvPr/>
          </p:nvSpPr>
          <p:spPr>
            <a:xfrm>
              <a:off x="1350" y="2566"/>
              <a:ext cx="9228" cy="2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eaLnBrk="1" hangingPunct="1">
                <a:buNone/>
              </a:pPr>
              <a:r>
                <a:rPr lang="en-US" altLang="zh-CN" sz="3600" b="1" dirty="0">
                  <a:solidFill>
                    <a:srgbClr val="F80012"/>
                  </a:solidFill>
                  <a:latin typeface="黑体" charset="0"/>
                  <a:ea typeface="黑体" charset="0"/>
                  <a:sym typeface="+mn-ea"/>
                </a:rPr>
                <a:t>1.</a:t>
              </a:r>
              <a:r>
                <a:rPr lang="zh-CN" altLang="zh-CN" sz="3600" b="1">
                  <a:solidFill>
                    <a:srgbClr val="FF0000"/>
                  </a:solidFill>
                  <a:uFillTx/>
                  <a:latin typeface="黑体" charset="0"/>
                  <a:ea typeface="黑体" charset="0"/>
                  <a:sym typeface="+mn-ea"/>
                </a:rPr>
                <a:t>如右图所示，</a:t>
              </a:r>
              <a:r>
                <a:rPr lang="zh-CN" altLang="zh-CN" sz="3600" b="1" dirty="0">
                  <a:solidFill>
                    <a:srgbClr val="F80012"/>
                  </a:solidFill>
                  <a:latin typeface="黑体" charset="0"/>
                  <a:ea typeface="黑体" charset="0"/>
                  <a:sym typeface="+mn-ea"/>
                </a:rPr>
                <a:t>用塑料尺快速击打最下面的棋子，观察发生的现象。</a:t>
              </a:r>
              <a:endParaRPr lang="zh-CN" altLang="en-US" sz="3600">
                <a:latin typeface="黑体" charset="0"/>
                <a:ea typeface="黑体" charset="0"/>
              </a:endParaRPr>
            </a:p>
          </p:txBody>
        </p:sp>
        <p:pic>
          <p:nvPicPr>
            <p:cNvPr id="4" name="图片 3" descr="10-图片-11 打棋子 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49" y="1329"/>
              <a:ext cx="7536" cy="4259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11530" y="3676015"/>
            <a:ext cx="9831705" cy="2463165"/>
            <a:chOff x="1278" y="5789"/>
            <a:chExt cx="14849" cy="3879"/>
          </a:xfrm>
        </p:grpSpPr>
        <p:sp>
          <p:nvSpPr>
            <p:cNvPr id="3" name="文本框 2"/>
            <p:cNvSpPr txBox="1"/>
            <p:nvPr/>
          </p:nvSpPr>
          <p:spPr>
            <a:xfrm>
              <a:off x="1278" y="6419"/>
              <a:ext cx="10176" cy="2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  <a:uFillTx/>
                  <a:latin typeface="黑体" charset="0"/>
                  <a:ea typeface="黑体" charset="0"/>
                </a:rPr>
                <a:t>2.</a:t>
              </a:r>
              <a:r>
                <a:rPr lang="zh-CN" altLang="zh-CN" sz="3600" b="1">
                  <a:solidFill>
                    <a:srgbClr val="FF0000"/>
                  </a:solidFill>
                  <a:uFillTx/>
                  <a:latin typeface="黑体" charset="0"/>
                  <a:ea typeface="黑体" charset="0"/>
                </a:rPr>
                <a:t>如右图所示，用塑料尺快速击打塑料片（或者用手快速水平抽出</a:t>
              </a:r>
              <a:r>
                <a:rPr lang="zh-CN" altLang="zh-CN" sz="3600" b="1">
                  <a:solidFill>
                    <a:srgbClr val="FF0000"/>
                  </a:solidFill>
                  <a:uFillTx/>
                  <a:latin typeface="黑体" charset="0"/>
                  <a:ea typeface="黑体" charset="0"/>
                  <a:sym typeface="+mn-ea"/>
                </a:rPr>
                <a:t>塑料片</a:t>
              </a:r>
              <a:r>
                <a:rPr lang="zh-CN" altLang="zh-CN" sz="3600" b="1">
                  <a:solidFill>
                    <a:srgbClr val="FF0000"/>
                  </a:solidFill>
                  <a:uFillTx/>
                  <a:latin typeface="黑体" charset="0"/>
                  <a:ea typeface="黑体" charset="0"/>
                </a:rPr>
                <a:t>），观察发生的现象。</a:t>
              </a:r>
              <a:endParaRPr lang="zh-CN" altLang="zh-CN" sz="3600" b="1">
                <a:solidFill>
                  <a:srgbClr val="FF0000"/>
                </a:solidFill>
                <a:uFillTx/>
                <a:latin typeface="黑体" charset="0"/>
                <a:ea typeface="黑体" charset="0"/>
              </a:endParaRPr>
            </a:p>
          </p:txBody>
        </p:sp>
        <p:pic>
          <p:nvPicPr>
            <p:cNvPr id="5" name="图片 4" descr="鸡蛋图片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23" y="5789"/>
              <a:ext cx="4304" cy="387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789305" y="506730"/>
            <a:ext cx="364045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chemeClr val="accent6"/>
                </a:solidFill>
                <a:uFillTx/>
                <a:latin typeface="黑体" charset="0"/>
                <a:ea typeface="黑体" charset="0"/>
              </a:rPr>
              <a:t>动手做一做</a:t>
            </a:r>
            <a:endParaRPr lang="zh-CN" altLang="zh-CN" sz="4000" b="1">
              <a:solidFill>
                <a:schemeClr val="accent6"/>
              </a:solidFill>
              <a:uFillTx/>
              <a:latin typeface="黑体" charset="0"/>
              <a:ea typeface="黑体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Rectangle 4"/>
          <p:cNvSpPr/>
          <p:nvPr/>
        </p:nvSpPr>
        <p:spPr>
          <a:xfrm>
            <a:off x="821055" y="1510665"/>
            <a:ext cx="10598150" cy="822960"/>
          </a:xfrm>
          <a:prstGeom prst="rect">
            <a:avLst/>
          </a:prstGeom>
          <a:noFill/>
          <a:ln w="38100" cap="flat" cmpd="sng">
            <a:solidFill>
              <a:srgbClr val="FE4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002060"/>
                </a:solidFill>
                <a:uFillTx/>
                <a:latin typeface="宋体" charset="0"/>
                <a:ea typeface="宋体" pitchFamily="2" charset="-122"/>
              </a:rPr>
              <a:t>原来静止的物体，具有保持静止的性质。</a:t>
            </a:r>
            <a:endParaRPr lang="zh-CN" altLang="en-US" sz="4800" b="1" dirty="0">
              <a:solidFill>
                <a:srgbClr val="002060"/>
              </a:solidFill>
              <a:uFillTx/>
              <a:latin typeface="宋体" charset="0"/>
              <a:ea typeface="宋体" pitchFamily="2" charset="-122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837565" y="3326765"/>
            <a:ext cx="10598150" cy="1554480"/>
          </a:xfrm>
          <a:prstGeom prst="rect">
            <a:avLst/>
          </a:prstGeom>
          <a:noFill/>
          <a:ln w="38100" cap="flat" cmpd="sng">
            <a:solidFill>
              <a:srgbClr val="FE464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002060"/>
                </a:solidFill>
                <a:uFillTx/>
                <a:latin typeface="宋体" charset="0"/>
                <a:ea typeface="宋体" pitchFamily="2" charset="-122"/>
              </a:rPr>
              <a:t>原来运动的物体，具有保持原有速度做匀速直线运动的性质。</a:t>
            </a:r>
            <a:endParaRPr lang="zh-CN" altLang="en-US" sz="4800" b="1" dirty="0">
              <a:solidFill>
                <a:srgbClr val="002060"/>
              </a:solidFill>
              <a:uFillTx/>
              <a:latin typeface="宋体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318770" y="3240405"/>
            <a:ext cx="10813415" cy="3139440"/>
          </a:xfrm>
          <a:prstGeom prst="rect">
            <a:avLst/>
          </a:prstGeom>
          <a:noFill/>
          <a:ln w="28575" cap="sq" cmpd="sng">
            <a:solidFill>
              <a:srgbClr val="99CC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说明：</a:t>
            </a:r>
            <a:endParaRPr lang="zh-CN" altLang="en-US" sz="4000" b="1" dirty="0">
              <a:solidFill>
                <a:srgbClr val="006600"/>
              </a:solidFill>
              <a:latin typeface="宋体" pitchFamily="2" charset="-122"/>
              <a:ea typeface="宋体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惯性是物体的固有属性。</a:t>
            </a:r>
            <a:endParaRPr lang="zh-CN" altLang="en-US" sz="4000" b="1" dirty="0">
              <a:solidFill>
                <a:srgbClr val="006600"/>
              </a:solidFill>
              <a:latin typeface="宋体" pitchFamily="2" charset="-122"/>
              <a:ea typeface="宋体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惯性的大小与物体运动的速度无关，只与质量有关</a:t>
            </a:r>
            <a:r>
              <a:rPr lang="zh-CN" altLang="en-US" sz="3600" b="1" dirty="0">
                <a:solidFill>
                  <a:srgbClr val="006600"/>
                </a:solidFill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600" b="1" dirty="0">
                <a:solidFill>
                  <a:srgbClr val="006600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 sz="3600" b="1" dirty="0">
              <a:solidFill>
                <a:srgbClr val="0066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357505" y="1445260"/>
            <a:ext cx="11260455" cy="14325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latin typeface="Arial" pitchFamily="34" charset="0"/>
                <a:ea typeface="宋体" pitchFamily="2" charset="-122"/>
              </a:rPr>
              <a:t>物体具有保持静止或匀速直线运动状态不变的性质。</a:t>
            </a:r>
            <a:endParaRPr lang="en-US" altLang="x-none" sz="44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298" name="WordArt 4"/>
          <p:cNvSpPr>
            <a:spLocks noTextEdit="1"/>
          </p:cNvSpPr>
          <p:nvPr/>
        </p:nvSpPr>
        <p:spPr>
          <a:xfrm>
            <a:off x="485775" y="356235"/>
            <a:ext cx="2941955" cy="7213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charset="0"/>
                <a:ea typeface="宋体" charset="0"/>
              </a:rPr>
              <a:t>二、惯性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6615" y="2442845"/>
            <a:ext cx="1026477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uFillTx/>
              </a:rPr>
              <a:t>             </a:t>
            </a:r>
            <a:r>
              <a:rPr lang="zh-CN" altLang="en-US" sz="6000" b="1">
                <a:solidFill>
                  <a:srgbClr val="FF0000"/>
                </a:solidFill>
                <a:uFillTx/>
              </a:rPr>
              <a:t>解释  游戏：</a:t>
            </a:r>
            <a:endParaRPr lang="zh-CN" altLang="en-US" sz="6000" b="1">
              <a:solidFill>
                <a:srgbClr val="FF0000"/>
              </a:solidFill>
              <a:uFillTx/>
            </a:endParaRPr>
          </a:p>
          <a:p>
            <a:r>
              <a:rPr lang="zh-CN" altLang="en-US" sz="6000" b="1">
                <a:solidFill>
                  <a:srgbClr val="FF0000"/>
                </a:solidFill>
                <a:uFillTx/>
              </a:rPr>
              <a:t>男女生</a:t>
            </a:r>
            <a:r>
              <a:rPr lang="en-US" altLang="zh-CN" sz="6000" b="1">
                <a:solidFill>
                  <a:srgbClr val="FF0000"/>
                </a:solidFill>
                <a:uFillTx/>
              </a:rPr>
              <a:t>PK</a:t>
            </a:r>
            <a:r>
              <a:rPr lang="zh-CN" altLang="en-US" sz="6000" b="1">
                <a:solidFill>
                  <a:srgbClr val="FF0000"/>
                </a:solidFill>
                <a:uFillTx/>
              </a:rPr>
              <a:t>赛</a:t>
            </a:r>
            <a:r>
              <a:rPr lang="en-US" altLang="zh-CN" sz="6000" b="1">
                <a:solidFill>
                  <a:srgbClr val="FF0000"/>
                </a:solidFill>
                <a:uFillTx/>
              </a:rPr>
              <a:t>------</a:t>
            </a:r>
            <a:r>
              <a:rPr lang="zh-CN" altLang="en-US" sz="6000" b="1">
                <a:solidFill>
                  <a:srgbClr val="FF0000"/>
                </a:solidFill>
                <a:uFillTx/>
              </a:rPr>
              <a:t>吹乒乓球</a:t>
            </a:r>
            <a:endParaRPr lang="zh-CN" altLang="en-US" sz="6000" b="1">
              <a:solidFill>
                <a:srgbClr val="FF0000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/>
        </p:nvSpPr>
        <p:spPr>
          <a:xfrm>
            <a:off x="788670" y="443230"/>
            <a:ext cx="6903720" cy="958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4800" b="1" smtClean="0">
                <a:latin typeface="黑体" charset="0"/>
                <a:ea typeface="黑体" charset="0"/>
                <a:sym typeface="+mn-ea"/>
              </a:rPr>
              <a:t>活动三</a:t>
            </a:r>
            <a:r>
              <a:rPr lang="en-US" altLang="zh-CN" sz="4800" b="1" smtClean="0">
                <a:latin typeface="黑体" charset="0"/>
                <a:ea typeface="黑体" charset="0"/>
                <a:sym typeface="+mn-ea"/>
              </a:rPr>
              <a:t>: </a:t>
            </a:r>
            <a:r>
              <a:rPr lang="en-US" altLang="zh-CN" sz="4800" b="1" smtClean="0">
                <a:solidFill>
                  <a:schemeClr val="tx2"/>
                </a:solidFill>
                <a:latin typeface="黑体" charset="0"/>
                <a:ea typeface="黑体" charset="0"/>
                <a:sym typeface="+mn-ea"/>
              </a:rPr>
              <a:t> </a:t>
            </a:r>
            <a:r>
              <a:rPr lang="zh-CN" altLang="zh-CN" sz="4800" b="1" smtClean="0">
                <a:solidFill>
                  <a:schemeClr val="tx2"/>
                </a:solidFill>
                <a:uFillTx/>
                <a:latin typeface="黑体" charset="0"/>
                <a:ea typeface="黑体" charset="0"/>
                <a:hlinkClick r:id="rId1" action="ppaction://hlinkfile"/>
              </a:rPr>
              <a:t>观察惯性现象</a:t>
            </a:r>
            <a:endParaRPr lang="zh-CN" altLang="zh-CN" sz="4800" b="1" smtClean="0">
              <a:solidFill>
                <a:schemeClr val="tx2"/>
              </a:solidFill>
              <a:uFillTx/>
              <a:latin typeface="黑体" charset="0"/>
              <a:ea typeface="黑体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9965" y="1664970"/>
            <a:ext cx="10014585" cy="27736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400" b="1" u="none">
                <a:latin typeface="黑体" charset="0"/>
                <a:ea typeface="黑体" charset="0"/>
                <a:cs typeface="仿宋_GB2312" charset="0"/>
              </a:rPr>
              <a:t>利用下列器材：纸条、玻璃杯、小车、木块、棋子、塑料片、尺子等，讨论设计一个能说明物体具有惯性的实验，并根据设计的方案完成实验。</a:t>
            </a:r>
            <a:endParaRPr lang="zh-CN" altLang="en-US" sz="4400" b="1" u="none">
              <a:latin typeface="黑体" charset="0"/>
              <a:ea typeface="黑体" charset="0"/>
              <a:cs typeface="仿宋_GB2312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89305" y="226060"/>
            <a:ext cx="45808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>
                <a:solidFill>
                  <a:schemeClr val="accent6"/>
                </a:solidFill>
                <a:uFillTx/>
                <a:latin typeface="黑体" charset="0"/>
                <a:ea typeface="黑体" charset="0"/>
              </a:rPr>
              <a:t>惯性的利用和预防：</a:t>
            </a:r>
            <a:endParaRPr lang="zh-CN" altLang="zh-CN" sz="4000" b="1">
              <a:solidFill>
                <a:schemeClr val="accent6"/>
              </a:solidFill>
              <a:uFillTx/>
              <a:latin typeface="黑体" charset="0"/>
              <a:ea typeface="黑体" charset="0"/>
            </a:endParaRPr>
          </a:p>
        </p:txBody>
      </p:sp>
      <p:pic>
        <p:nvPicPr>
          <p:cNvPr id="3" name="9-视频-17-惯性现象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11655" y="1055370"/>
            <a:ext cx="7695565" cy="560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9140" y="1301750"/>
            <a:ext cx="5096510" cy="7435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1" u="none">
                <a:solidFill>
                  <a:srgbClr val="FF0000"/>
                </a:solidFill>
                <a:latin typeface="微软雅黑" charset="0"/>
                <a:ea typeface="微软雅黑" charset="0"/>
                <a:cs typeface="仿宋" charset="0"/>
              </a:rPr>
              <a:t>惯性知识的应用</a:t>
            </a:r>
            <a:r>
              <a:rPr lang="en-US" altLang="zh-CN" sz="4000" b="1" u="none">
                <a:solidFill>
                  <a:srgbClr val="FF0000"/>
                </a:solidFill>
                <a:latin typeface="微软雅黑" charset="0"/>
                <a:ea typeface="微软雅黑" charset="0"/>
                <a:cs typeface="仿宋" charset="0"/>
              </a:rPr>
              <a:t>——</a:t>
            </a:r>
            <a:endParaRPr lang="en-US" altLang="zh-CN" sz="4000" b="1" u="none">
              <a:solidFill>
                <a:srgbClr val="FF0000"/>
              </a:solidFill>
              <a:latin typeface="微软雅黑" charset="0"/>
              <a:ea typeface="微软雅黑" charset="0"/>
              <a:cs typeface="仿宋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6060" y="2633980"/>
            <a:ext cx="5483860" cy="31394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000" b="1" u="none">
                <a:solidFill>
                  <a:srgbClr val="2B2B2B"/>
                </a:solidFill>
                <a:latin typeface="仿宋" charset="0"/>
                <a:ea typeface="仿宋" charset="0"/>
                <a:cs typeface="仿宋" charset="0"/>
              </a:rPr>
              <a:t>高精度惯性仪表及系统</a:t>
            </a:r>
            <a:endParaRPr lang="zh-CN" altLang="en-US" sz="4000" b="1" u="none">
              <a:solidFill>
                <a:srgbClr val="2B2B2B"/>
              </a:solidFill>
              <a:latin typeface="仿宋" charset="0"/>
              <a:ea typeface="仿宋" charset="0"/>
              <a:cs typeface="仿宋" charset="0"/>
            </a:endParaRPr>
          </a:p>
          <a:p>
            <a:pPr marL="0" indent="0" algn="l"/>
            <a:endParaRPr lang="zh-CN" altLang="en-US" sz="4000" b="1" u="none">
              <a:solidFill>
                <a:srgbClr val="2B2B2B"/>
              </a:solidFill>
              <a:latin typeface="仿宋" charset="0"/>
              <a:ea typeface="仿宋" charset="0"/>
              <a:cs typeface="仿宋" charset="0"/>
            </a:endParaRPr>
          </a:p>
          <a:p>
            <a:pPr marL="0" indent="0" algn="l"/>
            <a:r>
              <a:rPr lang="zh-CN" altLang="en-US" sz="4000" b="1" u="none">
                <a:solidFill>
                  <a:srgbClr val="2B2B2B"/>
                </a:solidFill>
                <a:latin typeface="仿宋" charset="0"/>
                <a:ea typeface="仿宋" charset="0"/>
                <a:cs typeface="仿宋" charset="0"/>
              </a:rPr>
              <a:t>惯性动作捕捉技术</a:t>
            </a:r>
            <a:endParaRPr lang="zh-CN" altLang="en-US" sz="4000" b="1" u="none">
              <a:solidFill>
                <a:srgbClr val="2B2B2B"/>
              </a:solidFill>
              <a:latin typeface="仿宋" charset="0"/>
              <a:ea typeface="仿宋" charset="0"/>
              <a:cs typeface="仿宋" charset="0"/>
            </a:endParaRPr>
          </a:p>
          <a:p>
            <a:pPr marL="0" indent="0" algn="l"/>
            <a:endParaRPr lang="en-US" altLang="zh-CN" sz="4000" b="1" u="none">
              <a:solidFill>
                <a:srgbClr val="2B2B2B"/>
              </a:solidFill>
              <a:latin typeface="仿宋" charset="0"/>
              <a:ea typeface="仿宋" charset="0"/>
              <a:cs typeface="仿宋" charset="0"/>
            </a:endParaRPr>
          </a:p>
          <a:p>
            <a:pPr marL="0" indent="0" algn="l"/>
            <a:r>
              <a:rPr lang="en-US" altLang="zh-CN" sz="4000" b="1" u="none">
                <a:solidFill>
                  <a:srgbClr val="2B2B2B"/>
                </a:solidFill>
                <a:ea typeface="仿宋" charset="0"/>
                <a:cs typeface="仿宋" charset="0"/>
              </a:rPr>
              <a:t>……</a:t>
            </a:r>
            <a:endParaRPr lang="en-US" altLang="zh-CN" sz="4000" b="1" u="none">
              <a:solidFill>
                <a:srgbClr val="2B2B2B"/>
              </a:solidFill>
              <a:ea typeface="仿宋" charset="0"/>
              <a:cs typeface="仿宋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WordArt 4"/>
          <p:cNvSpPr>
            <a:spLocks noTextEdit="1"/>
          </p:cNvSpPr>
          <p:nvPr/>
        </p:nvSpPr>
        <p:spPr>
          <a:xfrm>
            <a:off x="1703388" y="755650"/>
            <a:ext cx="2667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小结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1857375" y="2174875"/>
            <a:ext cx="9653270" cy="3870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000" b="1" dirty="0">
                <a:latin typeface="Arial" pitchFamily="34" charset="0"/>
                <a:ea typeface="宋体" pitchFamily="2" charset="-122"/>
              </a:rPr>
              <a:t>通过学习，同学们有哪些收获？</a:t>
            </a:r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zh-CN" altLang="en-US" sz="4000" b="1" dirty="0">
                <a:latin typeface="Arial" pitchFamily="34" charset="0"/>
                <a:ea typeface="宋体" pitchFamily="2" charset="-122"/>
              </a:rPr>
              <a:t> </a:t>
            </a:r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en-US" altLang="zh-CN" sz="4000" b="1">
                <a:latin typeface="Arial" pitchFamily="34" charset="0"/>
                <a:ea typeface="宋体" pitchFamily="2" charset="-122"/>
              </a:rPr>
              <a:t>1)</a:t>
            </a:r>
            <a:r>
              <a:rPr lang="zh-CN" altLang="en-US" sz="4000" b="1" dirty="0">
                <a:latin typeface="Arial" pitchFamily="34" charset="0"/>
                <a:ea typeface="宋体" pitchFamily="2" charset="-122"/>
              </a:rPr>
              <a:t>在物理知识方面你有哪些收获？</a:t>
            </a:r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r>
              <a:rPr lang="en-US" altLang="zh-CN" sz="4000" b="1">
                <a:latin typeface="Arial" pitchFamily="34" charset="0"/>
                <a:ea typeface="宋体" pitchFamily="2" charset="-122"/>
              </a:rPr>
              <a:t>2) </a:t>
            </a:r>
            <a:r>
              <a:rPr lang="zh-CN" altLang="en-US" sz="4000" b="1" dirty="0">
                <a:latin typeface="Arial" pitchFamily="34" charset="0"/>
                <a:ea typeface="宋体" pitchFamily="2" charset="-122"/>
              </a:rPr>
              <a:t>学习到了什么样的研究问题的方法？</a:t>
            </a:r>
            <a:endParaRPr lang="zh-CN" altLang="en-US" sz="40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endParaRPr lang="zh-CN" altLang="en-US" sz="2400" b="1" dirty="0">
              <a:latin typeface="Arial" pitchFamily="34" charset="0"/>
              <a:ea typeface="宋体" pitchFamily="2" charset="-122"/>
            </a:endParaRPr>
          </a:p>
          <a:p>
            <a:pPr lvl="0" eaLnBrk="1" hangingPunct="1"/>
            <a:endParaRPr lang="zh-CN" altLang="en-US" sz="24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4831080" y="711200"/>
            <a:ext cx="5158740" cy="689610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2800" b="1" dirty="0">
                <a:solidFill>
                  <a:srgbClr val="00B0F0"/>
                </a:solidFill>
                <a:uFillTx/>
                <a:latin typeface="Arial" pitchFamily="34" charset="0"/>
                <a:ea typeface="黑体" charset="0"/>
                <a:sym typeface="+mn-ea"/>
              </a:rPr>
              <a:t>牛顿第一定律：</a:t>
            </a:r>
            <a:r>
              <a:rPr lang="zh-CN" altLang="en-US" sz="2800" b="1" dirty="0">
                <a:solidFill>
                  <a:srgbClr val="FFFF00"/>
                </a:solidFill>
                <a:uFillTx/>
                <a:latin typeface="Arial" pitchFamily="34" charset="0"/>
                <a:ea typeface="黑体" charset="0"/>
                <a:sym typeface="+mn-ea"/>
              </a:rPr>
              <a:t>：</a:t>
            </a:r>
            <a:endParaRPr lang="zh-CN" altLang="en-US" sz="28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charset="0"/>
              <a:ea typeface="宋体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61" name="Picture 5" descr="C:\Users\Administrator\Desktop\3692056_12270623027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3080" y="66993"/>
            <a:ext cx="9144000" cy="25654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919288" y="1989138"/>
            <a:ext cx="316865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3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</a:rPr>
              <a:t>免费周游世界？</a:t>
            </a:r>
            <a:endParaRPr lang="zh-CN" altLang="en-US" sz="2800" b="1" dirty="0">
              <a:solidFill>
                <a:schemeClr val="accent3"/>
              </a:solidFill>
              <a:effectLst>
                <a:outerShdw blurRad="38100" dist="38100" dir="2700000">
                  <a:srgbClr val="000000"/>
                </a:outerShdw>
              </a:effectLst>
              <a:uFillTx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1919288" y="620713"/>
            <a:ext cx="3816350" cy="6477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3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uFillTx/>
                <a:latin typeface="宋体" charset="0"/>
                <a:ea typeface="宋体" charset="0"/>
              </a:rPr>
              <a:t>异想天开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3"/>
              </a:solidFill>
              <a:effectLst>
                <a:outerShdw dist="125724" dir="18900000" algn="ctr" rotWithShape="0">
                  <a:srgbClr val="000099"/>
                </a:outerShdw>
              </a:effectLst>
              <a:uFillTx/>
              <a:latin typeface="宋体" charset="0"/>
              <a:ea typeface="宋体" charset="0"/>
            </a:endParaRPr>
          </a:p>
        </p:txBody>
      </p:sp>
      <p:sp>
        <p:nvSpPr>
          <p:cNvPr id="23562" name="矩形 23561"/>
          <p:cNvSpPr/>
          <p:nvPr/>
        </p:nvSpPr>
        <p:spPr>
          <a:xfrm>
            <a:off x="189230" y="2853055"/>
            <a:ext cx="11792585" cy="350710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由于地球在不停地自转，有人设想：如果我们的双脚能够比较长时间离开地面一定距离，只要我们低头俯视，各国风光将尽收眼底。他决定创办一个“热气球环球旅行公司”，连广告词都想好了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-----“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不用费力办护照，一日游遍全世界”请你评价一下，这个设想可行吗？ 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/>
        </p:nvSpPr>
        <p:spPr>
          <a:xfrm>
            <a:off x="2571750" y="443230"/>
            <a:ext cx="6903720" cy="958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b="1" smtClean="0">
                <a:sym typeface="+mn-ea"/>
              </a:rPr>
              <a:t>活动一</a:t>
            </a:r>
            <a:r>
              <a:rPr lang="en-US" altLang="zh-CN" b="1" smtClean="0">
                <a:sym typeface="+mn-ea"/>
              </a:rPr>
              <a:t>: </a:t>
            </a:r>
            <a:r>
              <a:rPr lang="en-US" altLang="zh-CN" b="1" smtClean="0">
                <a:solidFill>
                  <a:schemeClr val="tx2"/>
                </a:solidFill>
                <a:sym typeface="+mn-ea"/>
              </a:rPr>
              <a:t> </a:t>
            </a:r>
            <a:r>
              <a:rPr lang="zh-CN" altLang="zh-CN" b="1" smtClean="0">
                <a:solidFill>
                  <a:schemeClr val="tx2"/>
                </a:solidFill>
                <a:uFillTx/>
                <a:ea typeface="黑体" charset="0"/>
              </a:rPr>
              <a:t>感受力与运动的关系</a:t>
            </a:r>
            <a:endParaRPr lang="zh-CN" altLang="zh-CN" b="1" smtClean="0">
              <a:solidFill>
                <a:schemeClr val="tx2"/>
              </a:solidFill>
              <a:uFillTx/>
              <a:ea typeface="黑体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020" y="1834515"/>
            <a:ext cx="10951845" cy="654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lnSpc>
                <a:spcPct val="90000"/>
              </a:lnSpc>
            </a:pPr>
            <a:r>
              <a:rPr lang="zh-CN" altLang="zh-CN" sz="39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体验</a:t>
            </a:r>
            <a:r>
              <a:rPr lang="en-US" altLang="zh-CN" sz="39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1</a:t>
            </a:r>
            <a:r>
              <a:rPr lang="zh-CN" altLang="zh-CN" sz="3900" b="1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+mn-ea"/>
              </a:rPr>
              <a:t>：将小车四轮朝上，使其由静止变为运动。</a:t>
            </a:r>
            <a:endParaRPr lang="zh-CN" altLang="en-US"/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1554480" y="2590165"/>
            <a:ext cx="8282305" cy="9582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900" b="1" smtClean="0"/>
              <a:t>      </a:t>
            </a:r>
            <a:r>
              <a:rPr lang="zh-CN" altLang="zh-CN" sz="3900" b="1" smtClean="0">
                <a:solidFill>
                  <a:srgbClr val="FF0000"/>
                </a:solidFill>
              </a:rPr>
              <a:t>要使小车持续运动</a:t>
            </a:r>
            <a:r>
              <a:rPr lang="en-US" altLang="zh-CN" sz="3900" b="1" smtClean="0">
                <a:solidFill>
                  <a:srgbClr val="FF0000"/>
                </a:solidFill>
              </a:rPr>
              <a:t>,</a:t>
            </a:r>
            <a:r>
              <a:rPr lang="zh-CN" altLang="zh-CN" sz="3900" b="1" smtClean="0">
                <a:solidFill>
                  <a:srgbClr val="FF0000"/>
                </a:solidFill>
              </a:rPr>
              <a:t>怎么办？</a:t>
            </a:r>
            <a:endParaRPr lang="zh-CN" altLang="zh-CN" sz="3900" b="1" smtClean="0">
              <a:solidFill>
                <a:srgbClr val="FF0000"/>
              </a:solidFill>
            </a:endParaRPr>
          </a:p>
        </p:txBody>
      </p:sp>
      <p:sp>
        <p:nvSpPr>
          <p:cNvPr id="6" name="Rectangle 2"/>
          <p:cNvSpPr>
            <a:spLocks noGrp="1"/>
          </p:cNvSpPr>
          <p:nvPr/>
        </p:nvSpPr>
        <p:spPr>
          <a:xfrm>
            <a:off x="429260" y="3929380"/>
            <a:ext cx="10866755" cy="12807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900" b="1" smtClean="0"/>
              <a:t>体验</a:t>
            </a:r>
            <a:r>
              <a:rPr lang="en-US" altLang="zh-CN" sz="3900" b="1" smtClean="0"/>
              <a:t>2</a:t>
            </a:r>
            <a:r>
              <a:rPr lang="zh-CN" altLang="en-US" sz="3900" b="1" smtClean="0"/>
              <a:t>：</a:t>
            </a:r>
            <a:r>
              <a:rPr lang="zh-CN" altLang="zh-CN" sz="3900" b="1" smtClean="0"/>
              <a:t>将小车四轮朝下，用力推，</a:t>
            </a:r>
            <a:r>
              <a:rPr lang="zh-CN" altLang="zh-CN" sz="3900" b="1" smtClean="0">
                <a:sym typeface="+mn-ea"/>
              </a:rPr>
              <a:t>使其由静止</a:t>
            </a:r>
            <a:endParaRPr lang="zh-CN" altLang="zh-CN" sz="3900" b="1" smtClean="0">
              <a:sym typeface="+mn-ea"/>
            </a:endParaRPr>
          </a:p>
          <a:p>
            <a:pPr algn="l"/>
            <a:r>
              <a:rPr lang="zh-CN" altLang="zh-CN" sz="3900" b="1" smtClean="0">
                <a:sym typeface="+mn-ea"/>
              </a:rPr>
              <a:t>              变为运动。</a:t>
            </a:r>
            <a:endParaRPr lang="zh-CN" altLang="zh-CN" sz="3900" b="1" smtClean="0"/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2380615" y="5285105"/>
            <a:ext cx="8107045" cy="7048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3900" b="1" smtClean="0">
                <a:solidFill>
                  <a:srgbClr val="FF0000"/>
                </a:solidFill>
                <a:sym typeface="+mn-ea"/>
              </a:rPr>
              <a:t>当小车离开手后，你有什么发现？</a:t>
            </a:r>
            <a:endParaRPr lang="zh-CN" altLang="zh-CN" sz="3900" b="1" smtClean="0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科学启蒙1（截取后）.wm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33880" y="106045"/>
            <a:ext cx="8769350" cy="68110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8068" name="组合 88067"/>
          <p:cNvGrpSpPr/>
          <p:nvPr/>
        </p:nvGrpSpPr>
        <p:grpSpPr>
          <a:xfrm>
            <a:off x="2424113" y="1509713"/>
            <a:ext cx="2376487" cy="2855912"/>
            <a:chOff x="1655" y="2341"/>
            <a:chExt cx="1361" cy="1729"/>
          </a:xfrm>
        </p:grpSpPr>
        <p:pic>
          <p:nvPicPr>
            <p:cNvPr id="88069" name="图片 88068" descr="伽利略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01" y="2341"/>
              <a:ext cx="1277" cy="1437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88070" name="文本框 88069"/>
            <p:cNvSpPr txBox="1"/>
            <p:nvPr/>
          </p:nvSpPr>
          <p:spPr>
            <a:xfrm>
              <a:off x="1655" y="3793"/>
              <a:ext cx="1361" cy="27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p>
              <a:pPr lvl="0" algn="ctr">
                <a:spcBef>
                  <a:spcPct val="50000"/>
                </a:spcBef>
              </a:pPr>
              <a:r>
                <a:rPr lang="zh-CN" altLang="en-US" sz="2400" b="1" dirty="0">
                  <a:latin typeface="Arial" pitchFamily="34" charset="0"/>
                  <a:ea typeface="宋体" pitchFamily="2" charset="-122"/>
                </a:rPr>
                <a:t>伽利略</a:t>
              </a:r>
              <a:endParaRPr lang="zh-CN" altLang="en-US" sz="2400" b="1" dirty="0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88071" name="圆角矩形标注 88070"/>
          <p:cNvSpPr/>
          <p:nvPr/>
        </p:nvSpPr>
        <p:spPr>
          <a:xfrm>
            <a:off x="5300980" y="1955165"/>
            <a:ext cx="5292725" cy="1695450"/>
          </a:xfrm>
          <a:prstGeom prst="wedgeRoundRectCallout">
            <a:avLst>
              <a:gd name="adj1" fmla="val -60704"/>
              <a:gd name="adj2" fmla="val -21407"/>
              <a:gd name="adj3" fmla="val 16667"/>
            </a:avLst>
          </a:prstGeom>
          <a:solidFill>
            <a:srgbClr val="FFCC99">
              <a:alpha val="56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l"/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物体的运动不需要力来维持；运动的物体之所以会停下来是因为受到阻力的作用。</a:t>
            </a:r>
            <a:endParaRPr lang="zh-CN" altLang="en-US" sz="32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88072" name="矩形 88071"/>
          <p:cNvSpPr/>
          <p:nvPr/>
        </p:nvSpPr>
        <p:spPr>
          <a:xfrm>
            <a:off x="960755" y="4378325"/>
            <a:ext cx="10478770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p>
            <a:pPr lvl="0" algn="l"/>
            <a:r>
              <a:rPr lang="en-US" altLang="zh-CN" sz="2400" dirty="0"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3600" dirty="0">
                <a:latin typeface="黑体" pitchFamily="2" charset="-122"/>
                <a:ea typeface="黑体" pitchFamily="2" charset="-122"/>
              </a:rPr>
              <a:t>伽利略：意大利文艺复兴后期伟大的天文学家、物理学家、力学家和哲学家，也是近代实验物理学的开拓者。恩格斯称他是“不管有何障碍，都能不顾一切而打破旧说，创立新说的巨人之一”。</a:t>
            </a:r>
            <a:r>
              <a:rPr lang="zh-CN" altLang="en-US" sz="2400" dirty="0">
                <a:latin typeface="黑体" pitchFamily="2" charset="-122"/>
                <a:ea typeface="黑体" pitchFamily="2" charset="-122"/>
              </a:rPr>
              <a:t> 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8073" name="文本框 88072"/>
          <p:cNvSpPr txBox="1"/>
          <p:nvPr/>
        </p:nvSpPr>
        <p:spPr>
          <a:xfrm>
            <a:off x="523240" y="307975"/>
            <a:ext cx="3482340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/>
            <a:r>
              <a:rPr lang="zh-CN" altLang="en-US" sz="6000" dirty="0">
                <a:solidFill>
                  <a:schemeClr val="tx2"/>
                </a:solidFill>
                <a:uFillTx/>
                <a:latin typeface="Arial" pitchFamily="34" charset="0"/>
                <a:ea typeface="黑体" pitchFamily="2" charset="-122"/>
              </a:rPr>
              <a:t>历史回顾：</a:t>
            </a:r>
            <a:endParaRPr lang="zh-CN" altLang="en-US" sz="6000" dirty="0">
              <a:solidFill>
                <a:schemeClr val="tx2"/>
              </a:solidFill>
              <a:uFillTx/>
              <a:latin typeface="Arial" pitchFamily="34" charset="0"/>
              <a:ea typeface="黑体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345" y="1140460"/>
            <a:ext cx="1088898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accent6"/>
                </a:solidFill>
                <a:latin typeface="黑体" charset="0"/>
                <a:ea typeface="黑体" charset="0"/>
              </a:rPr>
              <a:t>思考：在我们刚才的体验活动中，运动的小车为什么最终会停下来呢？</a:t>
            </a:r>
            <a:endParaRPr lang="zh-CN" altLang="en-US" sz="4400">
              <a:solidFill>
                <a:schemeClr val="accent6"/>
              </a:solidFill>
              <a:latin typeface="黑体" charset="0"/>
              <a:ea typeface="黑体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/>
        </p:nvSpPr>
        <p:spPr>
          <a:xfrm>
            <a:off x="777240" y="234991"/>
            <a:ext cx="10515600" cy="958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b="1" smtClean="0">
                <a:sym typeface="+mn-ea"/>
              </a:rPr>
              <a:t>活动二</a:t>
            </a:r>
            <a:r>
              <a:rPr lang="en-US" altLang="zh-CN" b="1" smtClean="0">
                <a:sym typeface="+mn-ea"/>
              </a:rPr>
              <a:t>:</a:t>
            </a:r>
            <a:r>
              <a:rPr lang="zh-CN" altLang="zh-CN" b="1" smtClean="0">
                <a:sym typeface="+mn-ea"/>
              </a:rPr>
              <a:t>探究阻力对物体运动的影响</a:t>
            </a:r>
            <a:endParaRPr lang="zh-CN" altLang="zh-CN" b="1" smtClean="0">
              <a:solidFill>
                <a:srgbClr val="FFFF00"/>
              </a:solidFill>
              <a:uFillTx/>
              <a:ea typeface="黑体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045" y="1011555"/>
            <a:ext cx="2150745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微软雅黑" charset="0"/>
                <a:ea typeface="微软雅黑" charset="0"/>
              </a:rPr>
              <a:t>问题导学：</a:t>
            </a:r>
            <a:endParaRPr lang="zh-CN" altLang="en-US" sz="3600">
              <a:solidFill>
                <a:srgbClr val="FF000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680" y="1639570"/>
            <a:ext cx="1196213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en-US" altLang="zh-CN" sz="3600" b="0" u="none">
                <a:latin typeface="+mn-ea"/>
                <a:ea typeface="+mn-ea"/>
                <a:cs typeface="仿宋" charset="0"/>
              </a:rPr>
              <a:t>1.</a:t>
            </a:r>
            <a:r>
              <a:rPr lang="zh-CN" altLang="en-US" sz="3600" b="0" u="none">
                <a:latin typeface="+mn-ea"/>
                <a:ea typeface="+mn-ea"/>
                <a:cs typeface="仿宋" charset="0"/>
              </a:rPr>
              <a:t>大小不同的阻力对小车运动的影响通过什么反映出来？</a:t>
            </a:r>
            <a:endParaRPr lang="zh-CN" altLang="en-US" sz="3600"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130" y="2827020"/>
            <a:ext cx="5564505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en-US" altLang="zh-CN" sz="3600" b="0" u="none">
                <a:latin typeface="+mn-ea"/>
                <a:ea typeface="+mn-ea"/>
                <a:cs typeface="仿宋" charset="0"/>
              </a:rPr>
              <a:t>2.</a:t>
            </a:r>
            <a:r>
              <a:rPr lang="zh-CN" altLang="en-US" sz="3600" b="0" u="none">
                <a:latin typeface="+mn-ea"/>
                <a:ea typeface="+mn-ea"/>
                <a:cs typeface="仿宋" charset="0"/>
              </a:rPr>
              <a:t>如何改变阻力的大小？</a:t>
            </a:r>
            <a:endParaRPr lang="zh-CN" altLang="en-US" sz="3600">
              <a:latin typeface="+mn-ea"/>
              <a:ea typeface="+mn-ea"/>
            </a:endParaRPr>
          </a:p>
        </p:txBody>
      </p:sp>
      <p:sp>
        <p:nvSpPr>
          <p:cNvPr id="87107" name="文本框 87106"/>
          <p:cNvSpPr txBox="1"/>
          <p:nvPr/>
        </p:nvSpPr>
        <p:spPr>
          <a:xfrm>
            <a:off x="1205865" y="3477895"/>
            <a:ext cx="9216390" cy="579120"/>
          </a:xfrm>
          <a:prstGeom prst="rect">
            <a:avLst/>
          </a:prstGeom>
          <a:noFill/>
          <a:ln w="9525">
            <a:noFill/>
            <a:miter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square">
            <a:spAutoFit/>
            <a:flatTx/>
          </a:bodyPr>
          <a:p>
            <a:pPr lvl="0" algn="l"/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表面粗糙程度由大到小依次为：毛巾、棉布、木板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1295" y="4211320"/>
            <a:ext cx="11778615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en-US" altLang="zh-CN" sz="3600" b="0" u="none">
                <a:latin typeface="+mn-ea"/>
                <a:ea typeface="+mn-ea"/>
                <a:cs typeface="仿宋" charset="0"/>
              </a:rPr>
              <a:t>3.</a:t>
            </a:r>
            <a:r>
              <a:rPr lang="zh-CN" altLang="en-US" sz="3600" b="0" u="none">
                <a:latin typeface="+mn-ea"/>
                <a:ea typeface="+mn-ea"/>
                <a:cs typeface="仿宋" charset="0"/>
              </a:rPr>
              <a:t>小车运动的距离除了与阻力大小有关之外，还与什么     </a:t>
            </a:r>
            <a:endParaRPr lang="zh-CN" altLang="en-US" sz="3600" b="0" u="none">
              <a:latin typeface="+mn-ea"/>
              <a:ea typeface="+mn-ea"/>
              <a:cs typeface="仿宋" charset="0"/>
            </a:endParaRPr>
          </a:p>
          <a:p>
            <a:pPr marL="0" indent="266700" algn="l"/>
            <a:r>
              <a:rPr lang="zh-CN" altLang="en-US" sz="3600" b="0" u="none">
                <a:latin typeface="+mn-ea"/>
                <a:ea typeface="+mn-ea"/>
                <a:cs typeface="仿宋" charset="0"/>
              </a:rPr>
              <a:t>  因素有关？</a:t>
            </a:r>
            <a:endParaRPr lang="zh-CN" altLang="en-US" sz="360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215" y="5528310"/>
            <a:ext cx="11778615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266700" algn="l"/>
            <a:r>
              <a:rPr lang="en-US" altLang="zh-CN" sz="3600" b="0" u="none">
                <a:latin typeface="+mn-ea"/>
                <a:ea typeface="+mn-ea"/>
                <a:cs typeface="仿宋" charset="0"/>
              </a:rPr>
              <a:t>4.</a:t>
            </a:r>
            <a:r>
              <a:rPr lang="zh-CN" altLang="en-US" sz="3600" b="0" u="none">
                <a:latin typeface="+mn-ea"/>
                <a:ea typeface="+mn-ea"/>
                <a:cs typeface="仿宋" charset="0"/>
              </a:rPr>
              <a:t>如何控制小车在水平面上运动的初速度相同？</a:t>
            </a:r>
            <a:endParaRPr lang="zh-CN" altLang="en-US" sz="3600"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3825" y="2294255"/>
            <a:ext cx="3639820" cy="579120"/>
          </a:xfrm>
          <a:prstGeom prst="rect">
            <a:avLst/>
          </a:prstGeom>
          <a:noFill/>
          <a:ln w="9525">
            <a:noFill/>
            <a:miter/>
          </a:ln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wrap="square">
            <a:spAutoFit/>
            <a:flatTx/>
          </a:bodyPr>
          <a:p>
            <a:pPr lvl="0" algn="l"/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小车运动的路程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0" grpId="0"/>
      <p:bldP spid="11" grpId="0"/>
      <p:bldP spid="87107" grpId="0"/>
      <p:bldP spid="12" grpId="0"/>
      <p:bldP spid="2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Text Box 4"/>
          <p:cNvSpPr txBox="1"/>
          <p:nvPr/>
        </p:nvSpPr>
        <p:spPr>
          <a:xfrm>
            <a:off x="615950" y="2144395"/>
            <a:ext cx="10723245" cy="2103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400">
                <a:solidFill>
                  <a:schemeClr val="tx2"/>
                </a:solidFill>
                <a:latin typeface="黑体" charset="0"/>
                <a:ea typeface="黑体" charset="0"/>
                <a:cs typeface="宋体" charset="0"/>
                <a:sym typeface="+mn-ea"/>
              </a:rPr>
              <a:t>根据所提供器材：小车、毛巾、棉布、木板（带斜面）等，讨论设计</a:t>
            </a:r>
            <a:r>
              <a:rPr lang="zh-CN" altLang="en-US" sz="4400">
                <a:solidFill>
                  <a:schemeClr val="tx2"/>
                </a:solidFill>
                <a:latin typeface="黑体" charset="0"/>
                <a:ea typeface="黑体" charset="0"/>
                <a:cs typeface="宋体" charset="0"/>
                <a:sym typeface="+mn-ea"/>
                <a:hlinkClick r:id="rId1" action="ppaction://hlinksldjump"/>
              </a:rPr>
              <a:t>实验方案</a:t>
            </a:r>
            <a:r>
              <a:rPr lang="zh-CN" altLang="en-US" sz="4400">
                <a:solidFill>
                  <a:schemeClr val="tx2"/>
                </a:solidFill>
                <a:latin typeface="黑体" charset="0"/>
                <a:ea typeface="黑体" charset="0"/>
                <a:cs typeface="宋体" charset="0"/>
                <a:sym typeface="+mn-ea"/>
              </a:rPr>
              <a:t>，并进行交流汇报。</a:t>
            </a:r>
            <a:endParaRPr lang="zh-CN" altLang="en-US" sz="4400" b="1" dirty="0">
              <a:solidFill>
                <a:schemeClr val="tx2"/>
              </a:solidFill>
              <a:latin typeface="黑体" charset="0"/>
              <a:ea typeface="黑体" charset="0"/>
              <a:cs typeface="宋体" charset="0"/>
              <a:sym typeface="+mn-ea"/>
            </a:endParaRPr>
          </a:p>
        </p:txBody>
      </p:sp>
      <p:sp>
        <p:nvSpPr>
          <p:cNvPr id="221193" name="文本框 221192"/>
          <p:cNvSpPr txBox="1"/>
          <p:nvPr/>
        </p:nvSpPr>
        <p:spPr>
          <a:xfrm>
            <a:off x="2074863" y="915670"/>
            <a:ext cx="749808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p>
            <a:pPr lvl="0" algn="l"/>
            <a:r>
              <a:rPr lang="zh-CN" altLang="en-US" sz="4800" dirty="0">
                <a:solidFill>
                  <a:srgbClr val="FF0000"/>
                </a:solidFill>
                <a:uFillTx/>
                <a:latin typeface="黑体" charset="0"/>
                <a:ea typeface="黑体" pitchFamily="2" charset="-122"/>
              </a:rPr>
              <a:t>探究</a:t>
            </a:r>
            <a:r>
              <a:rPr lang="zh-CN" altLang="en-US" sz="4800" dirty="0">
                <a:solidFill>
                  <a:srgbClr val="FF0000"/>
                </a:solidFill>
                <a:uFillTx/>
                <a:latin typeface="黑体" charset="0"/>
                <a:ea typeface="黑体" pitchFamily="2" charset="-122"/>
                <a:sym typeface="+mn-ea"/>
              </a:rPr>
              <a:t>阻力对物体运动的影响</a:t>
            </a:r>
            <a:endParaRPr lang="zh-CN" altLang="en-US" sz="4800" dirty="0">
              <a:solidFill>
                <a:srgbClr val="FF0000"/>
              </a:solidFill>
              <a:uFillTx/>
              <a:latin typeface="黑体" charset="0"/>
              <a:ea typeface="黑体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2688590" y="1524000"/>
            <a:ext cx="6426200" cy="3561715"/>
            <a:chOff x="4234" y="2821"/>
            <a:chExt cx="10120" cy="5186"/>
          </a:xfrm>
        </p:grpSpPr>
        <p:pic>
          <p:nvPicPr>
            <p:cNvPr id="213005" name="图片 213004"/>
            <p:cNvPicPr>
              <a:picLocks noChangeAspect="1"/>
            </p:cNvPicPr>
            <p:nvPr/>
          </p:nvPicPr>
          <p:blipFill>
            <a:blip r:embed="rId1"/>
            <a:srcRect t="35494" r="29567"/>
            <a:stretch>
              <a:fillRect/>
            </a:stretch>
          </p:blipFill>
          <p:spPr>
            <a:xfrm>
              <a:off x="4234" y="2821"/>
              <a:ext cx="6420" cy="518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0670" y="3825"/>
              <a:ext cx="3670" cy="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/>
                <a:t>棉布表面</a:t>
              </a:r>
              <a:endParaRPr lang="zh-CN" altLang="en-US" sz="36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84" y="6339"/>
              <a:ext cx="3670" cy="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/>
                <a:t>木板表面</a:t>
              </a:r>
              <a:endParaRPr lang="zh-CN" altLang="en-US" sz="36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19430" y="524510"/>
            <a:ext cx="24104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 b="1">
                <a:solidFill>
                  <a:srgbClr val="FF0000"/>
                </a:solidFill>
                <a:hlinkClick r:id="rId2" action="ppaction://hlinksldjump"/>
              </a:rPr>
              <a:t>实验方案</a:t>
            </a:r>
            <a:r>
              <a:rPr lang="en-US" altLang="zh-CN" sz="3600" b="1">
                <a:solidFill>
                  <a:srgbClr val="FF0000"/>
                </a:solidFill>
                <a:hlinkClick r:id="rId2" action="ppaction://hlinksldjump"/>
              </a:rPr>
              <a:t>A</a:t>
            </a:r>
            <a:r>
              <a:rPr lang="zh-CN" altLang="zh-CN" sz="3600" b="1">
                <a:solidFill>
                  <a:srgbClr val="FF0000"/>
                </a:solidFill>
              </a:rPr>
              <a:t>：</a:t>
            </a:r>
            <a:endParaRPr lang="zh-CN" altLang="zh-CN" sz="3600" b="1">
              <a:solidFill>
                <a:srgbClr val="FF0000"/>
              </a:solidFill>
            </a:endParaRPr>
          </a:p>
        </p:txBody>
      </p:sp>
      <p:sp>
        <p:nvSpPr>
          <p:cNvPr id="213001" name="文本框 213000"/>
          <p:cNvSpPr txBox="1"/>
          <p:nvPr/>
        </p:nvSpPr>
        <p:spPr>
          <a:xfrm>
            <a:off x="2632710" y="5569585"/>
            <a:ext cx="7995920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charset="0"/>
                <a:ea typeface="宋体" pitchFamily="2" charset="-122"/>
              </a:rPr>
              <a:t>你认为这种实验方案可行吗</a:t>
            </a:r>
            <a:r>
              <a:rPr lang="en-US" altLang="zh-CN" sz="4000" b="1">
                <a:latin typeface="Arial" charset="0"/>
                <a:ea typeface="宋体" pitchFamily="2" charset="-122"/>
              </a:rPr>
              <a:t>?</a:t>
            </a:r>
            <a:endParaRPr lang="en-US" altLang="zh-CN" sz="4000" b="1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7*i*1"/>
</p:tagLst>
</file>

<file path=ppt/tags/tag10.xml><?xml version="1.0" encoding="utf-8"?>
<p:tagLst xmlns:p="http://schemas.openxmlformats.org/presentationml/2006/main">
  <p:tag name="KSO_WM_BEAUTIFY_FLAG" val="#wm#"/>
  <p:tag name="KSO_WM_UNIT_TYPE" val="i"/>
  <p:tag name="KSO_WM_UNIT_ID" val="287*i*4"/>
</p:tagLst>
</file>

<file path=ppt/tags/tag11.xml><?xml version="1.0" encoding="utf-8"?>
<p:tagLst xmlns:p="http://schemas.openxmlformats.org/presentationml/2006/main">
  <p:tag name="KSO_WM_BEAUTIFY_FLAG" val="#wm#"/>
  <p:tag name="KSO_WM_UNIT_TYPE" val="i"/>
  <p:tag name="KSO_WM_UNIT_ID" val="287*i*5"/>
</p:tagLst>
</file>

<file path=ppt/tags/tag12.xml><?xml version="1.0" encoding="utf-8"?>
<p:tagLst xmlns:p="http://schemas.openxmlformats.org/presentationml/2006/main">
  <p:tag name="KSO_WM_BEAUTIFY_FLAG" val="#wm#"/>
  <p:tag name="KSO_WM_UNIT_TYPE" val="i"/>
  <p:tag name="KSO_WM_UNIT_ID" val="336*i*1"/>
  <p:tag name="KSO_WM_TEMPLATE_CATEGORY" val="custom"/>
  <p:tag name="KSO_WM_TEMPLATE_INDEX" val="16"/>
</p:tagLst>
</file>

<file path=ppt/tags/tag13.xml><?xml version="1.0" encoding="utf-8"?>
<p:tagLst xmlns:p="http://schemas.openxmlformats.org/presentationml/2006/main">
  <p:tag name="KSO_WM_BEAUTIFY_FLAG" val="#wm#"/>
  <p:tag name="KSO_WM_UNIT_TYPE" val="i"/>
  <p:tag name="KSO_WM_UNIT_ID" val="315*i*8"/>
</p:tagLst>
</file>

<file path=ppt/tags/tag14.xml><?xml version="1.0" encoding="utf-8"?>
<p:tagLst xmlns:p="http://schemas.openxmlformats.org/presentationml/2006/main">
  <p:tag name="KSO_WM_TEMPLATE_CATEGORY" val="custom"/>
  <p:tag name="KSO_WM_TEMPLATE_INDEX" val="16"/>
  <p:tag name="KSO_WM_UNIT_TYPE" val="d"/>
  <p:tag name="KSO_WM_UNIT_INDEX" val="1"/>
  <p:tag name="KSO_WM_UNIT_ID" val="315*d*1"/>
  <p:tag name="KSO_WM_UNIT_CLEAR" val="0"/>
  <p:tag name="KSO_WM_UNIT_LAYERLEVEL" val="1"/>
  <p:tag name="KSO_WM_UNIT_VALUE" val="582*1207"/>
  <p:tag name="KSO_WM_UNIT_HIGHLIGHT" val="0"/>
  <p:tag name="KSO_WM_UNIT_COMPATIBLE" val="0"/>
  <p:tag name="KSO_WM_BEAUTIFY_FLAG" val="#wm#"/>
</p:tagLst>
</file>

<file path=ppt/tags/tag15.xml><?xml version="1.0" encoding="utf-8"?>
<p:tagLst xmlns:p="http://schemas.openxmlformats.org/presentationml/2006/main">
  <p:tag name="KSO_WM_BEAUTIFY_FLAG" val="#wm#"/>
  <p:tag name="KSO_WM_UNIT_TYPE" val="i"/>
  <p:tag name="KSO_WM_UNIT_ID" val="371*i*2"/>
</p:tagLst>
</file>

<file path=ppt/tags/tag16.xml><?xml version="1.0" encoding="utf-8"?>
<p:tagLst xmlns:p="http://schemas.openxmlformats.org/presentationml/2006/main">
  <p:tag name="KSO_WM_TEMPLATE_CATEGORY" val="diagram"/>
  <p:tag name="KSO_WM_TEMPLATE_INDEX" val="169003"/>
  <p:tag name="KSO_WM_UNIT_TYPE" val="d"/>
  <p:tag name="KSO_WM_UNIT_INDEX" val="1"/>
  <p:tag name="KSO_WM_UNIT_ID" val="150995200*d*1"/>
  <p:tag name="KSO_WM_UNIT_CLEAR" val="0"/>
  <p:tag name="KSO_WM_UNIT_LAYERLEVEL" val="1"/>
  <p:tag name="KSO_WM_UNIT_VALUE" val="1150*1150"/>
  <p:tag name="KSO_WM_UNIT_HIGHLIGHT" val="0"/>
  <p:tag name="KSO_WM_UNIT_COMPATIBLE" val="0"/>
  <p:tag name="KSO_WM_BEAUTIFY_FLAG" val="#wm#"/>
  <p:tag name="KSO_WM_TAG_VERSION" val="1.0"/>
</p:tagLst>
</file>

<file path=ppt/tags/tag17.xml><?xml version="1.0" encoding="utf-8"?>
<p:tagLst xmlns:p="http://schemas.openxmlformats.org/presentationml/2006/main">
  <p:tag name="KSO_WM_TEMPLATE_CATEGORY" val="custom"/>
  <p:tag name="KSO_WM_TEMPLATE_INDEX" val="160016"/>
  <p:tag name="KSO_WM_SLIDE_ID" val="150995200"/>
  <p:tag name="KSO_WM_SLIDE_INDEX" val="1"/>
  <p:tag name="KSO_WM_SLIDE_ITEM_CNT" val="1"/>
  <p:tag name="KSO_WM_SLIDE_LAYOUT" val="a_d"/>
  <p:tag name="KSO_WM_SLIDE_LAYOUT_CNT" val="1_1"/>
  <p:tag name="KSO_WM_SLIDE_TYPE" val="text"/>
  <p:tag name="KSO_WM_BEAUTIFY_FLAG" val="#wm#"/>
  <p:tag name="KSO_WM_SLIDE_POSITION" val="249*27"/>
  <p:tag name="KSO_WM_SLIDE_SIZE" val="326*326"/>
  <p:tag name="KSO_WM_TAG_VERSION" val="1.0"/>
</p:tagLst>
</file>

<file path=ppt/tags/tag18.xml><?xml version="1.0" encoding="utf-8"?>
<p:tagLst xmlns:p="http://schemas.openxmlformats.org/presentationml/2006/main">
  <p:tag name="KSO_WM_TEMPLATE_CATEGORY" val="custom"/>
  <p:tag name="KSO_WM_TEMPLATE_INDEX" val="160018"/>
</p:tagLst>
</file>

<file path=ppt/tags/tag19.xml><?xml version="1.0" encoding="utf-8"?>
<p:tagLst xmlns:p="http://schemas.openxmlformats.org/presentationml/2006/main">
  <p:tag name="KSO_WM_TEMPLATE_CATEGORY" val="custom"/>
  <p:tag name="KSO_WM_TEMPLATE_INDEX" val="160018"/>
</p:tagLst>
</file>

<file path=ppt/tags/tag2.xml><?xml version="1.0" encoding="utf-8"?>
<p:tagLst xmlns:p="http://schemas.openxmlformats.org/presentationml/2006/main">
  <p:tag name="KSO_WM_BEAUTIFY_FLAG" val="#wm#"/>
  <p:tag name="KSO_WM_UNIT_TYPE" val="i"/>
  <p:tag name="KSO_WM_UNIT_ID" val="287*i*2"/>
</p:tagLst>
</file>

<file path=ppt/tags/tag20.xml><?xml version="1.0" encoding="utf-8"?>
<p:tagLst xmlns:p="http://schemas.openxmlformats.org/presentationml/2006/main">
  <p:tag name="KSO_WM_TEMPLATE_CATEGORY" val="custom"/>
  <p:tag name="KSO_WM_TEMPLATE_INDEX" val="160018"/>
</p:tagLst>
</file>

<file path=ppt/tags/tag21.xml><?xml version="1.0" encoding="utf-8"?>
<p:tagLst xmlns:p="http://schemas.openxmlformats.org/presentationml/2006/main">
  <p:tag name="KSO_WM_TEMPLATE_CATEGORY" val="custom"/>
  <p:tag name="KSO_WM_TEMPLATE_INDEX" val="160018"/>
</p:tagLst>
</file>

<file path=ppt/tags/tag22.xml><?xml version="1.0" encoding="utf-8"?>
<p:tagLst xmlns:p="http://schemas.openxmlformats.org/presentationml/2006/main">
  <p:tag name="KSO_WM_TEMPLATE_CATEGORY" val="custom"/>
  <p:tag name="KSO_WM_TEMPLATE_INDEX" val="160018"/>
</p:tagLst>
</file>

<file path=ppt/tags/tag23.xml><?xml version="1.0" encoding="utf-8"?>
<p:tagLst xmlns:p="http://schemas.openxmlformats.org/presentationml/2006/main">
  <p:tag name="KSO_WM_TEMPLATE_CATEGORY" val="custom"/>
  <p:tag name="KSO_WM_TEMPLATE_INDEX" val="160018"/>
</p:tagLst>
</file>

<file path=ppt/tags/tag24.xml><?xml version="1.0" encoding="utf-8"?>
<p:tagLst xmlns:p="http://schemas.openxmlformats.org/presentationml/2006/main">
  <p:tag name="KSO_WM_TEMPLATE_CATEGORY" val="custom"/>
  <p:tag name="KSO_WM_TEMPLATE_INDEX" val="160018"/>
</p:tagLst>
</file>

<file path=ppt/tags/tag25.xml><?xml version="1.0" encoding="utf-8"?>
<p:tagLst xmlns:p="http://schemas.openxmlformats.org/presentationml/2006/main">
  <p:tag name="KSO_WM_TEMPLATE_CATEGORY" val="custom"/>
  <p:tag name="KSO_WM_TEMPLATE_INDEX" val="160018"/>
</p:tagLst>
</file>

<file path=ppt/tags/tag26.xml><?xml version="1.0" encoding="utf-8"?>
<p:tagLst xmlns:p="http://schemas.openxmlformats.org/presentationml/2006/main">
  <p:tag name="KSO_WM_TEMPLATE_CATEGORY" val="custom"/>
  <p:tag name="KSO_WM_TEMPLATE_INDEX" val="160018"/>
</p:tagLst>
</file>

<file path=ppt/tags/tag27.xml><?xml version="1.0" encoding="utf-8"?>
<p:tagLst xmlns:p="http://schemas.openxmlformats.org/presentationml/2006/main">
  <p:tag name="KSO_WM_TEMPLATE_CATEGORY" val="custom"/>
  <p:tag name="KSO_WM_TEMPLATE_INDEX" val="160018"/>
</p:tagLst>
</file>

<file path=ppt/tags/tag28.xml><?xml version="1.0" encoding="utf-8"?>
<p:tagLst xmlns:p="http://schemas.openxmlformats.org/presentationml/2006/main">
  <p:tag name="KSO_WM_TEMPLATE_CATEGORY" val="custom"/>
  <p:tag name="KSO_WM_TEMPLATE_INDEX" val="160018"/>
</p:tagLst>
</file>

<file path=ppt/tags/tag29.xml><?xml version="1.0" encoding="utf-8"?>
<p:tagLst xmlns:p="http://schemas.openxmlformats.org/presentationml/2006/main">
  <p:tag name="KSO_WM_TEMPLATE_CATEGORY" val="custom"/>
  <p:tag name="KSO_WM_TEMPLATE_INDEX" val="160018"/>
</p:tagLst>
</file>

<file path=ppt/tags/tag3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7*i*3"/>
</p:tagLst>
</file>

<file path=ppt/tags/tag30.xml><?xml version="1.0" encoding="utf-8"?>
<p:tagLst xmlns:p="http://schemas.openxmlformats.org/presentationml/2006/main">
  <p:tag name="KSO_WM_TEMPLATE_CATEGORY" val="custom"/>
  <p:tag name="KSO_WM_TEMPLATE_INDEX" val="160018"/>
</p:tagLst>
</file>

<file path=ppt/tags/tag31.xml><?xml version="1.0" encoding="utf-8"?>
<p:tagLst xmlns:p="http://schemas.openxmlformats.org/presentationml/2006/main">
  <p:tag name="KSO_WM_TEMPLATE_CATEGORY" val="custom"/>
  <p:tag name="KSO_WM_TEMPLATE_INDEX" val="160018"/>
</p:tagLst>
</file>

<file path=ppt/tags/tag32.xml><?xml version="1.0" encoding="utf-8"?>
<p:tagLst xmlns:p="http://schemas.openxmlformats.org/presentationml/2006/main">
  <p:tag name="KSO_WM_TEMPLATE_CATEGORY" val="custom"/>
  <p:tag name="KSO_WM_TEMPLATE_INDEX" val="160018"/>
</p:tagLst>
</file>

<file path=ppt/tags/tag33.xml><?xml version="1.0" encoding="utf-8"?>
<p:tagLst xmlns:p="http://schemas.openxmlformats.org/presentationml/2006/main">
  <p:tag name="KSO_WM_TEMPLATE_CATEGORY" val="custom"/>
  <p:tag name="KSO_WM_TEMPLATE_INDEX" val="160018"/>
</p:tagLst>
</file>

<file path=ppt/tags/tag34.xml><?xml version="1.0" encoding="utf-8"?>
<p:tagLst xmlns:p="http://schemas.openxmlformats.org/presentationml/2006/main">
  <p:tag name="KSO_WM_TEMPLATE_CATEGORY" val="custom"/>
  <p:tag name="KSO_WM_TEMPLATE_INDEX" val="160018"/>
</p:tagLst>
</file>

<file path=ppt/tags/tag35.xml><?xml version="1.0" encoding="utf-8"?>
<p:tagLst xmlns:p="http://schemas.openxmlformats.org/presentationml/2006/main">
  <p:tag name="KSO_WM_TEMPLATE_CATEGORY" val="custom"/>
  <p:tag name="KSO_WM_TEMPLATE_INDEX" val="160018"/>
</p:tagLst>
</file>

<file path=ppt/tags/tag4.xml><?xml version="1.0" encoding="utf-8"?>
<p:tagLst xmlns:p="http://schemas.openxmlformats.org/presentationml/2006/main">
  <p:tag name="KSO_WM_BEAUTIFY_FLAG" val="#wm#"/>
  <p:tag name="KSO_WM_UNIT_TYPE" val="i"/>
  <p:tag name="KSO_WM_UNIT_ID" val="287*i*4"/>
</p:tagLst>
</file>

<file path=ppt/tags/tag5.xml><?xml version="1.0" encoding="utf-8"?>
<p:tagLst xmlns:p="http://schemas.openxmlformats.org/presentationml/2006/main">
  <p:tag name="KSO_WM_BEAUTIFY_FLAG" val="#wm#"/>
  <p:tag name="KSO_WM_UNIT_TYPE" val="i"/>
  <p:tag name="KSO_WM_UNIT_ID" val="287*i*5"/>
</p:tagLst>
</file>

<file path=ppt/tags/tag6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7*i*3"/>
</p:tagLst>
</file>

<file path=ppt/tags/tag7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7*i*1"/>
</p:tagLst>
</file>

<file path=ppt/tags/tag8.xml><?xml version="1.0" encoding="utf-8"?>
<p:tagLst xmlns:p="http://schemas.openxmlformats.org/presentationml/2006/main">
  <p:tag name="KSO_WM_BEAUTIFY_FLAG" val="#wm#"/>
  <p:tag name="KSO_WM_UNIT_TYPE" val="i"/>
  <p:tag name="KSO_WM_UNIT_ID" val="287*i*2"/>
</p:tagLst>
</file>

<file path=ppt/tags/tag9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7*i*3"/>
</p:tagLst>
</file>

<file path=ppt/theme/theme1.xml><?xml version="1.0" encoding="utf-8"?>
<a:theme xmlns:a="http://schemas.openxmlformats.org/drawingml/2006/main" name="2_195TGp_education_light_v2">
  <a:themeElements>
    <a:clrScheme name="">
      <a:dk1>
        <a:srgbClr val="330909"/>
      </a:dk1>
      <a:lt1>
        <a:srgbClr val="FFFFFF"/>
      </a:lt1>
      <a:dk2>
        <a:srgbClr val="CC6600"/>
      </a:dk2>
      <a:lt2>
        <a:srgbClr val="C0C0C0"/>
      </a:lt2>
      <a:accent1>
        <a:srgbClr val="538531"/>
      </a:accent1>
      <a:accent2>
        <a:srgbClr val="D2AC40"/>
      </a:accent2>
      <a:accent3>
        <a:srgbClr val="FFFFFF"/>
      </a:accent3>
      <a:accent4>
        <a:srgbClr val="2A0606"/>
      </a:accent4>
      <a:accent5>
        <a:srgbClr val="B4C3AD"/>
      </a:accent5>
      <a:accent6>
        <a:srgbClr val="BC9A39"/>
      </a:accent6>
      <a:hlink>
        <a:srgbClr val="CC3300"/>
      </a:hlink>
      <a:folHlink>
        <a:srgbClr val="736FC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132767"/>
        </a:dk1>
        <a:lt1>
          <a:srgbClr val="FFFFFF"/>
        </a:lt1>
        <a:dk2>
          <a:srgbClr val="184BB2"/>
        </a:dk2>
        <a:lt2>
          <a:srgbClr val="C0C0C0"/>
        </a:lt2>
        <a:accent1>
          <a:srgbClr val="2A8282"/>
        </a:accent1>
        <a:accent2>
          <a:srgbClr val="D96941"/>
        </a:accent2>
        <a:accent3>
          <a:srgbClr val="FFFFFF"/>
        </a:accent3>
        <a:accent4>
          <a:srgbClr val="0F2058"/>
        </a:accent4>
        <a:accent5>
          <a:srgbClr val="ACC1C1"/>
        </a:accent5>
        <a:accent6>
          <a:srgbClr val="C25E3A"/>
        </a:accent6>
        <a:hlink>
          <a:srgbClr val="824FB1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7175B"/>
        </a:dk1>
        <a:lt1>
          <a:srgbClr val="FFFFFF"/>
        </a:lt1>
        <a:dk2>
          <a:srgbClr val="754ECC"/>
        </a:dk2>
        <a:lt2>
          <a:srgbClr val="C0C0C0"/>
        </a:lt2>
        <a:accent1>
          <a:srgbClr val="64B4DC"/>
        </a:accent1>
        <a:accent2>
          <a:srgbClr val="EFA441"/>
        </a:accent2>
        <a:accent3>
          <a:srgbClr val="FFFFFF"/>
        </a:accent3>
        <a:accent4>
          <a:srgbClr val="2E124D"/>
        </a:accent4>
        <a:accent5>
          <a:srgbClr val="B8D6EA"/>
        </a:accent5>
        <a:accent6>
          <a:srgbClr val="D6933A"/>
        </a:accent6>
        <a:hlink>
          <a:srgbClr val="1B469B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0909"/>
        </a:dk1>
        <a:lt1>
          <a:srgbClr val="FFFFFF"/>
        </a:lt1>
        <a:dk2>
          <a:srgbClr val="CC6600"/>
        </a:dk2>
        <a:lt2>
          <a:srgbClr val="C0C0C0"/>
        </a:lt2>
        <a:accent1>
          <a:srgbClr val="538531"/>
        </a:accent1>
        <a:accent2>
          <a:srgbClr val="D2AC40"/>
        </a:accent2>
        <a:accent3>
          <a:srgbClr val="FFFFFF"/>
        </a:accent3>
        <a:accent4>
          <a:srgbClr val="2A0606"/>
        </a:accent4>
        <a:accent5>
          <a:srgbClr val="B4C3AD"/>
        </a:accent5>
        <a:accent6>
          <a:srgbClr val="BC9A39"/>
        </a:accent6>
        <a:hlink>
          <a:srgbClr val="CC3300"/>
        </a:hlink>
        <a:folHlink>
          <a:srgbClr val="736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129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PPT18">
      <a:dk1>
        <a:srgbClr val="000000"/>
      </a:dk1>
      <a:lt1>
        <a:srgbClr val="FFFFFF"/>
      </a:lt1>
      <a:dk2>
        <a:srgbClr val="333399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PPT16">
      <a:dk1>
        <a:srgbClr val="000000"/>
      </a:dk1>
      <a:lt1>
        <a:srgbClr val="FFFFFF"/>
      </a:lt1>
      <a:dk2>
        <a:srgbClr val="663300"/>
      </a:dk2>
      <a:lt2>
        <a:srgbClr val="808080"/>
      </a:lt2>
      <a:accent1>
        <a:srgbClr val="336600"/>
      </a:accent1>
      <a:accent2>
        <a:srgbClr val="993366"/>
      </a:accent2>
      <a:accent3>
        <a:srgbClr val="F3885D"/>
      </a:accent3>
      <a:accent4>
        <a:srgbClr val="D48412"/>
      </a:accent4>
      <a:accent5>
        <a:srgbClr val="9FD97C"/>
      </a:accent5>
      <a:accent6>
        <a:srgbClr val="7C96D9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2102</Words>
  <Application>WPS 演示</Application>
  <PresentationFormat>自定义</PresentationFormat>
  <Paragraphs>256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2_195TGp_education_light_v2</vt:lpstr>
      <vt:lpstr>B129</vt:lpstr>
      <vt:lpstr>2_默认设计模板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201</cp:revision>
  <dcterms:created xsi:type="dcterms:W3CDTF">2016-03-20T06:52:00Z</dcterms:created>
  <dcterms:modified xsi:type="dcterms:W3CDTF">2016-04-07T01:38:05Z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