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mp4" ContentType="video/unknown"/>
  <Default Extension="emf" ContentType="image/x-em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85" r:id="rId2"/>
    <p:sldId id="447" r:id="rId3"/>
    <p:sldId id="408" r:id="rId4"/>
    <p:sldId id="455" r:id="rId5"/>
    <p:sldId id="360" r:id="rId6"/>
    <p:sldId id="361" r:id="rId7"/>
    <p:sldId id="413" r:id="rId8"/>
    <p:sldId id="448" r:id="rId9"/>
    <p:sldId id="449" r:id="rId10"/>
    <p:sldId id="414" r:id="rId11"/>
    <p:sldId id="461" r:id="rId12"/>
    <p:sldId id="416" r:id="rId13"/>
    <p:sldId id="456" r:id="rId14"/>
    <p:sldId id="417" r:id="rId15"/>
    <p:sldId id="454" r:id="rId16"/>
    <p:sldId id="450" r:id="rId17"/>
    <p:sldId id="419" r:id="rId18"/>
    <p:sldId id="451" r:id="rId19"/>
    <p:sldId id="462" r:id="rId20"/>
    <p:sldId id="458" r:id="rId21"/>
    <p:sldId id="459" r:id="rId22"/>
    <p:sldId id="463" r:id="rId23"/>
    <p:sldId id="460" r:id="rId24"/>
  </p:sldIdLst>
  <p:sldSz cx="9144000" cy="5143500" type="screen16x9"/>
  <p:notesSz cx="6858000" cy="9144000"/>
  <p:defaultTextStyle>
    <a:defPPr>
      <a:defRPr lang="zh-CN"/>
    </a:defPPr>
    <a:lvl1pPr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1pPr>
    <a:lvl2pPr marL="4572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2pPr>
    <a:lvl3pPr marL="9144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3pPr>
    <a:lvl4pPr marL="13716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4pPr>
    <a:lvl5pPr marL="18288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5pPr>
    <a:lvl6pPr marL="22860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6pPr>
    <a:lvl7pPr marL="27432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7pPr>
    <a:lvl8pPr marL="32004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8pPr>
    <a:lvl9pPr marL="36576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7DFFFC"/>
    <a:srgbClr val="00D1CC"/>
    <a:srgbClr val="CC0000"/>
    <a:srgbClr val="969696"/>
    <a:srgbClr val="828282"/>
    <a:srgbClr val="777777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465" autoAdjust="0"/>
  </p:normalViewPr>
  <p:slideViewPr>
    <p:cSldViewPr>
      <p:cViewPr>
        <p:scale>
          <a:sx n="99" d="100"/>
          <a:sy n="99" d="100"/>
        </p:scale>
        <p:origin x="-624" y="-832"/>
      </p:cViewPr>
      <p:guideLst>
        <p:guide orient="horz" pos="701"/>
        <p:guide pos="6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kumimoji="1" sz="1200"/>
            </a:lvl1pPr>
          </a:lstStyle>
          <a:p>
            <a:pPr>
              <a:defRPr/>
            </a:pPr>
            <a:fld id="{F9AE45F9-63BF-CC46-A0CB-2C36C12012F9}" type="datetimeFigureOut">
              <a:rPr lang="zh-CN" altLang="en-US"/>
              <a:pPr>
                <a:defRPr/>
              </a:pPr>
              <a:t>20/3/8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kumimoji="1" sz="1200"/>
            </a:lvl1pPr>
          </a:lstStyle>
          <a:p>
            <a:pPr>
              <a:defRPr/>
            </a:pPr>
            <a:fld id="{C717A408-8A27-3644-AF58-CA86BD27E78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23042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0EB4A-A10F-D948-A50B-1B167658BC45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50B1E-3116-F042-B6EA-09FF6F2D7E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8987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702E1-3869-874E-B346-40BF34B43C7A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16C8E-0463-EC49-9B47-1D524A7974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5263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E8F74-BFD6-5848-BFC3-357F9A224ED6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1E6B6-546A-2D4C-A9E7-0BF1DC9F30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7813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F4825-7CA5-5F48-A0DE-2FA4AEA12C76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BF379-541E-DF4A-A4DD-36500B4E9C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9039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48FA4-584E-9A4A-A12B-BCA74ACB73D6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70BED-B79D-1641-858B-B73E0B5C0F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7083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C804D-8206-7C4C-9EED-E91EA4D26136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CDC2F-BC3F-BF41-8E23-1E32E61CCB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344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306BC-01FB-4446-8F84-EE190481D425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8E343-BAE8-564A-B95B-387C498542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4328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ABDFC-ABC8-8F49-8ED7-1A663C5FB24B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1A3D7-7AFD-5A45-BE1E-431E227017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8084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3EE43-76F2-844B-B158-DCB3C4BAA66D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84ACF-7841-E148-8716-91CD34B901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3752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8BB68-8380-0C47-94BE-89F3A739007E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E917D-E602-1141-8525-D0A9C43F06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1566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62C8C-6240-3F44-98EC-BD997287CC0F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D4512-A7A9-BA44-9181-2B26275AA3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636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C96978B9-0307-9E45-9F83-383352CB9239}" type="datetimeFigureOut">
              <a:rPr lang="zh-CN" altLang="en-US"/>
              <a:pPr>
                <a:defRPr/>
              </a:pPr>
              <a:t>20/3/8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4B992CBE-B8A1-0F46-9441-C5855EAFDD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宋体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宋体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1.png"/><Relationship Id="rId1" Type="http://schemas.microsoft.com/office/2007/relationships/media" Target="../media/media3.mp4"/><Relationship Id="rId2" Type="http://schemas.openxmlformats.org/officeDocument/2006/relationships/video" Target="../media/media3.mp4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9.png"/><Relationship Id="rId1" Type="http://schemas.microsoft.com/office/2007/relationships/media" Target="../media/media2.mp4"/><Relationship Id="rId2" Type="http://schemas.openxmlformats.org/officeDocument/2006/relationships/video" Target="../media/media2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971550" y="1660923"/>
            <a:ext cx="7380288" cy="175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bg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第四章 </a:t>
            </a:r>
            <a:r>
              <a:rPr kumimoji="1" lang="en-US" altLang="zh-CN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多彩的光</a:t>
            </a:r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第</a:t>
            </a:r>
            <a:r>
              <a:rPr kumimoji="1" lang="zh-CN" altLang="zh-CN" sz="3200" dirty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4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节</a:t>
            </a:r>
            <a:r>
              <a:rPr kumimoji="1" lang="en-US" altLang="zh-CN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光的色散</a:t>
            </a:r>
            <a:endParaRPr lang="zh-CN" altLang="en-US" sz="3200" dirty="0">
              <a:solidFill>
                <a:srgbClr val="FF0000"/>
              </a:solidFill>
              <a:latin typeface="楷体_GB2312" charset="0"/>
              <a:ea typeface="楷体_GB2312" charset="0"/>
              <a:cs typeface="楷体_GB2312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12"/>
          <p:cNvSpPr txBox="1">
            <a:spLocks noChangeArrowheads="1"/>
          </p:cNvSpPr>
          <p:nvPr/>
        </p:nvSpPr>
        <p:spPr bwMode="auto">
          <a:xfrm>
            <a:off x="431541" y="276495"/>
            <a:ext cx="3105344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l" eaLnBrk="1" hangingPunct="1"/>
            <a:r>
              <a:rPr lang="zh-CN" altLang="en-US" sz="3200" dirty="0" smtClean="0">
                <a:latin typeface="+mn-ea"/>
                <a:ea typeface="+mn-ea"/>
              </a:rPr>
              <a:t>二、色光的混合</a:t>
            </a:r>
            <a:endParaRPr lang="en-US" altLang="zh-CN" sz="3200" b="1" dirty="0" smtClean="0">
              <a:latin typeface="+mn-ea"/>
              <a:ea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540" y="996575"/>
            <a:ext cx="4275475" cy="3915435"/>
          </a:xfrm>
          <a:prstGeom prst="rect">
            <a:avLst/>
          </a:prstGeom>
        </p:spPr>
      </p:pic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022050" y="2436735"/>
            <a:ext cx="3825425" cy="11251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宋体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b="1" dirty="0" smtClean="0">
                <a:latin typeface="Goudy Old Style" charset="0"/>
                <a:ea typeface="宋体" charset="0"/>
              </a:rPr>
              <a:t>1</a:t>
            </a:r>
            <a:r>
              <a:rPr lang="zh-CN" altLang="en-US" b="1" dirty="0" smtClean="0">
                <a:latin typeface="Goudy Old Style" charset="0"/>
                <a:ea typeface="宋体" charset="0"/>
              </a:rPr>
              <a:t>、色光三原色：</a:t>
            </a:r>
            <a:endParaRPr lang="en-US" altLang="zh-CN" b="1" dirty="0" smtClean="0">
              <a:latin typeface="Goudy Old Style" charset="0"/>
              <a:ea typeface="宋体" charset="0"/>
            </a:endParaRPr>
          </a:p>
          <a:p>
            <a:pPr marL="0" indent="0">
              <a:buNone/>
            </a:pPr>
            <a:r>
              <a:rPr lang="en-US" altLang="zh-CN" dirty="0">
                <a:solidFill>
                  <a:srgbClr val="FF3300"/>
                </a:solidFill>
                <a:latin typeface="Goudy Old Style" charset="0"/>
                <a:ea typeface="宋体" charset="0"/>
              </a:rPr>
              <a:t> </a:t>
            </a:r>
            <a:r>
              <a:rPr lang="en-US" altLang="zh-CN" dirty="0" smtClean="0">
                <a:solidFill>
                  <a:srgbClr val="FF3300"/>
                </a:solidFill>
                <a:latin typeface="Goudy Old Style" charset="0"/>
                <a:ea typeface="宋体" charset="0"/>
              </a:rPr>
              <a:t>             </a:t>
            </a:r>
            <a:r>
              <a:rPr lang="zh-CN" altLang="en-US" b="1" dirty="0" smtClean="0">
                <a:solidFill>
                  <a:srgbClr val="FF3300"/>
                </a:solidFill>
                <a:latin typeface="Goudy Old Style" charset="0"/>
                <a:ea typeface="宋体" charset="0"/>
              </a:rPr>
              <a:t>红</a:t>
            </a:r>
            <a:r>
              <a:rPr lang="zh-CN" altLang="en-US" b="1" dirty="0" smtClean="0">
                <a:latin typeface="Goudy Old Style" charset="0"/>
                <a:ea typeface="宋体" charset="0"/>
              </a:rPr>
              <a:t>、</a:t>
            </a:r>
            <a:r>
              <a:rPr lang="zh-CN" altLang="en-US" b="1" dirty="0" smtClean="0">
                <a:solidFill>
                  <a:srgbClr val="00FF00"/>
                </a:solidFill>
                <a:latin typeface="Goudy Old Style" charset="0"/>
                <a:ea typeface="宋体" charset="0"/>
              </a:rPr>
              <a:t>绿</a:t>
            </a:r>
            <a:r>
              <a:rPr lang="zh-CN" altLang="en-US" b="1" dirty="0" smtClean="0">
                <a:latin typeface="Goudy Old Style" charset="0"/>
                <a:ea typeface="宋体" charset="0"/>
              </a:rPr>
              <a:t>、</a:t>
            </a:r>
            <a:r>
              <a:rPr lang="zh-CN" altLang="en-US" b="1" dirty="0" smtClean="0">
                <a:solidFill>
                  <a:srgbClr val="0000FF"/>
                </a:solidFill>
                <a:latin typeface="Goudy Old Style" charset="0"/>
                <a:ea typeface="宋体" charset="0"/>
              </a:rPr>
              <a:t>蓝</a:t>
            </a:r>
            <a:endParaRPr lang="zh-CN" altLang="en-US" b="1" dirty="0">
              <a:latin typeface="Goudy Old Style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011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光的色散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1550" y="164822"/>
            <a:ext cx="7965885" cy="497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635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Box 12"/>
          <p:cNvSpPr txBox="1">
            <a:spLocks noChangeArrowheads="1"/>
          </p:cNvSpPr>
          <p:nvPr/>
        </p:nvSpPr>
        <p:spPr bwMode="auto">
          <a:xfrm>
            <a:off x="1871700" y="4101920"/>
            <a:ext cx="4680520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l" eaLnBrk="1" hangingPunct="1"/>
            <a:r>
              <a:rPr lang="zh-CN" altLang="en-US" sz="3200" b="1" dirty="0" smtClean="0">
                <a:latin typeface="+mn-ea"/>
                <a:ea typeface="+mn-ea"/>
              </a:rPr>
              <a:t>根据色光三原色制作而成</a:t>
            </a:r>
            <a:endParaRPr lang="en-US" altLang="zh-CN" sz="3200" b="1" dirty="0" smtClean="0">
              <a:latin typeface="+mn-ea"/>
              <a:ea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660" y="321500"/>
            <a:ext cx="5760640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7956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12"/>
          <p:cNvSpPr txBox="1">
            <a:spLocks noChangeArrowheads="1"/>
          </p:cNvSpPr>
          <p:nvPr/>
        </p:nvSpPr>
        <p:spPr bwMode="auto">
          <a:xfrm>
            <a:off x="431541" y="276495"/>
            <a:ext cx="3465384" cy="58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l" eaLnBrk="1" hangingPunct="1"/>
            <a:r>
              <a:rPr lang="zh-CN" altLang="en-US" sz="3200" dirty="0" smtClean="0">
                <a:latin typeface="+mn-ea"/>
                <a:ea typeface="+mn-ea"/>
              </a:rPr>
              <a:t>三、颜料的三原色</a:t>
            </a:r>
            <a:endParaRPr lang="en-US" altLang="zh-CN" sz="3200" b="1" dirty="0" smtClean="0">
              <a:latin typeface="+mn-ea"/>
              <a:ea typeface="+mn-ea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813630" y="2256715"/>
            <a:ext cx="3330370" cy="126014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宋体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b="1" dirty="0" smtClean="0">
                <a:latin typeface="Goudy Old Style" charset="0"/>
                <a:ea typeface="宋体" charset="0"/>
              </a:rPr>
              <a:t>1</a:t>
            </a:r>
            <a:r>
              <a:rPr lang="zh-CN" altLang="en-US" b="1" dirty="0" smtClean="0">
                <a:latin typeface="Goudy Old Style" charset="0"/>
                <a:ea typeface="宋体" charset="0"/>
              </a:rPr>
              <a:t>、</a:t>
            </a:r>
            <a:r>
              <a:rPr lang="zh-CN" altLang="en-US" dirty="0" smtClean="0">
                <a:latin typeface="Goudy Old Style" charset="0"/>
                <a:ea typeface="宋体" charset="0"/>
              </a:rPr>
              <a:t>颜料</a:t>
            </a:r>
            <a:r>
              <a:rPr lang="zh-CN" altLang="en-US" b="1" dirty="0" smtClean="0">
                <a:latin typeface="Goudy Old Style" charset="0"/>
                <a:ea typeface="宋体" charset="0"/>
              </a:rPr>
              <a:t>三原色：</a:t>
            </a:r>
            <a:r>
              <a:rPr lang="zh-CN" altLang="en-US" b="1" dirty="0" smtClean="0">
                <a:solidFill>
                  <a:srgbClr val="FF3300"/>
                </a:solidFill>
                <a:latin typeface="Goudy Old Style" charset="0"/>
                <a:ea typeface="宋体" charset="0"/>
              </a:rPr>
              <a:t>红</a:t>
            </a:r>
            <a:r>
              <a:rPr lang="zh-CN" altLang="en-US" b="1" dirty="0" smtClean="0">
                <a:latin typeface="Goudy Old Style" charset="0"/>
                <a:ea typeface="宋体" charset="0"/>
              </a:rPr>
              <a:t>、</a:t>
            </a:r>
            <a:r>
              <a:rPr lang="zh-CN" altLang="en-US" dirty="0" smtClean="0">
                <a:solidFill>
                  <a:srgbClr val="FFFF00"/>
                </a:solidFill>
                <a:latin typeface="Goudy Old Style" charset="0"/>
                <a:ea typeface="宋体" charset="0"/>
              </a:rPr>
              <a:t>黄</a:t>
            </a:r>
            <a:r>
              <a:rPr lang="zh-CN" altLang="en-US" b="1" dirty="0" smtClean="0">
                <a:latin typeface="Goudy Old Style" charset="0"/>
                <a:ea typeface="宋体" charset="0"/>
              </a:rPr>
              <a:t>、</a:t>
            </a:r>
            <a:r>
              <a:rPr lang="zh-CN" altLang="en-US" b="1" dirty="0" smtClean="0">
                <a:solidFill>
                  <a:srgbClr val="0000FF"/>
                </a:solidFill>
                <a:latin typeface="Goudy Old Style" charset="0"/>
                <a:ea typeface="宋体" charset="0"/>
              </a:rPr>
              <a:t>蓝</a:t>
            </a:r>
            <a:endParaRPr lang="zh-CN" altLang="en-US" b="1" dirty="0">
              <a:latin typeface="Goudy Old Style" charset="0"/>
              <a:ea typeface="宋体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545" y="1086585"/>
            <a:ext cx="5310590" cy="369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6940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41530" y="276495"/>
            <a:ext cx="3079685" cy="586922"/>
          </a:xfrm>
          <a:prstGeom prst="rect">
            <a:avLst/>
          </a:prstGeom>
        </p:spPr>
        <p:txBody>
          <a:bodyPr rtlCol="0">
            <a:normAutofit fontScale="97500"/>
            <a:scene3d>
              <a:camera prst="orthographicFront"/>
              <a:lightRig rig="soft" dir="t"/>
            </a:scene3d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宋体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宋体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宋体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宋体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宋体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zh-CN" altLang="en-US" sz="3200" b="1" dirty="0" smtClean="0">
                <a:cs typeface="+mj-cs"/>
              </a:rPr>
              <a:t>三、物体的颜色</a:t>
            </a:r>
            <a:endParaRPr lang="zh-CN" altLang="en-US" sz="3200" b="1" dirty="0">
              <a:cs typeface="+mj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746575" y="1041580"/>
            <a:ext cx="8190910" cy="153017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宋体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US" altLang="zh-CN" b="1" dirty="0" smtClean="0">
                <a:solidFill>
                  <a:srgbClr val="000000"/>
                </a:solidFill>
                <a:latin typeface="+mn-ea"/>
              </a:rPr>
              <a:t>1</a:t>
            </a:r>
            <a:r>
              <a:rPr lang="zh-CN" altLang="en-US" b="1" dirty="0" smtClean="0">
                <a:solidFill>
                  <a:srgbClr val="000000"/>
                </a:solidFill>
                <a:latin typeface="+mn-ea"/>
              </a:rPr>
              <a:t>、不同物体，对不同颜色的</a:t>
            </a:r>
            <a:r>
              <a:rPr lang="zh-CN" altLang="en-US" b="1" dirty="0" smtClean="0">
                <a:solidFill>
                  <a:srgbClr val="FF0000"/>
                </a:solidFill>
                <a:latin typeface="+mn-ea"/>
              </a:rPr>
              <a:t>反射</a:t>
            </a:r>
            <a:r>
              <a:rPr lang="zh-CN" altLang="en-US" b="1" dirty="0" smtClean="0">
                <a:solidFill>
                  <a:srgbClr val="000000"/>
                </a:solidFill>
                <a:latin typeface="+mn-ea"/>
              </a:rPr>
              <a:t>、</a:t>
            </a:r>
            <a:r>
              <a:rPr lang="zh-CN" altLang="en-US" b="1" dirty="0" smtClean="0">
                <a:solidFill>
                  <a:srgbClr val="FF0000"/>
                </a:solidFill>
                <a:latin typeface="+mn-ea"/>
              </a:rPr>
              <a:t>吸收</a:t>
            </a:r>
            <a:r>
              <a:rPr lang="zh-CN" altLang="en-US" b="1" dirty="0" smtClean="0">
                <a:solidFill>
                  <a:srgbClr val="000000"/>
                </a:solidFill>
                <a:latin typeface="+mn-ea"/>
              </a:rPr>
              <a:t>、和</a:t>
            </a:r>
            <a:r>
              <a:rPr lang="zh-CN" altLang="en-US" b="1" dirty="0" smtClean="0">
                <a:solidFill>
                  <a:srgbClr val="FF0000"/>
                </a:solidFill>
                <a:latin typeface="+mn-ea"/>
              </a:rPr>
              <a:t>透过</a:t>
            </a:r>
            <a:r>
              <a:rPr lang="zh-CN" altLang="en-US" b="1" dirty="0" smtClean="0">
                <a:solidFill>
                  <a:srgbClr val="000000"/>
                </a:solidFill>
                <a:latin typeface="+mn-ea"/>
              </a:rPr>
              <a:t>的情况不同，因此呈现不同的色彩。</a:t>
            </a:r>
            <a:endParaRPr lang="zh-CN" altLang="en-US" b="1" dirty="0">
              <a:solidFill>
                <a:srgbClr val="000000"/>
              </a:solidFill>
              <a:latin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6735" y="2256715"/>
            <a:ext cx="4275475" cy="268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961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521549" y="1446625"/>
            <a:ext cx="3420381" cy="144016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宋体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zh-CN" b="1" dirty="0" smtClean="0">
                <a:latin typeface="Goudy Old Style" charset="0"/>
                <a:ea typeface="宋体" charset="0"/>
              </a:rPr>
              <a:t>2</a:t>
            </a:r>
            <a:r>
              <a:rPr lang="zh-CN" altLang="en-US" b="1" dirty="0" smtClean="0">
                <a:latin typeface="Goudy Old Style" charset="0"/>
                <a:ea typeface="宋体" charset="0"/>
              </a:rPr>
              <a:t>、透明物体的颜色是由它</a:t>
            </a:r>
            <a:r>
              <a:rPr lang="zh-CN" altLang="en-US" b="1" dirty="0" smtClean="0">
                <a:solidFill>
                  <a:srgbClr val="FF0000"/>
                </a:solidFill>
                <a:latin typeface="Goudy Old Style" charset="0"/>
                <a:ea typeface="宋体" charset="0"/>
              </a:rPr>
              <a:t>透过的色光</a:t>
            </a:r>
            <a:r>
              <a:rPr lang="zh-CN" altLang="en-US" b="1" dirty="0" smtClean="0">
                <a:latin typeface="Goudy Old Style" charset="0"/>
                <a:ea typeface="宋体" charset="0"/>
              </a:rPr>
              <a:t>决定的。</a:t>
            </a:r>
            <a:endParaRPr lang="zh-CN" altLang="en-US" b="1" dirty="0">
              <a:latin typeface="Goudy Old Style" charset="0"/>
              <a:ea typeface="宋体" charset="0"/>
            </a:endParaRPr>
          </a:p>
        </p:txBody>
      </p:sp>
      <p:pic>
        <p:nvPicPr>
          <p:cNvPr id="20" name="Picture 4" descr="Pict0545"/>
          <p:cNvPicPr>
            <a:picLocks noChangeAspect="1" noChangeArrowheads="1"/>
          </p:cNvPicPr>
          <p:nvPr/>
        </p:nvPicPr>
        <p:blipFill>
          <a:blip r:embed="rId2">
            <a:lum bright="-12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965" y="546525"/>
            <a:ext cx="4365485" cy="3124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本框 6"/>
          <p:cNvSpPr txBox="1"/>
          <p:nvPr/>
        </p:nvSpPr>
        <p:spPr>
          <a:xfrm>
            <a:off x="746575" y="3831890"/>
            <a:ext cx="7632458" cy="1077218"/>
          </a:xfrm>
          <a:prstGeom prst="rect">
            <a:avLst/>
          </a:prstGeom>
          <a:solidFill>
            <a:srgbClr val="FDEADA"/>
          </a:solidFill>
        </p:spPr>
        <p:txBody>
          <a:bodyPr wrap="square" rtlCol="0">
            <a:spAutoFit/>
          </a:bodyPr>
          <a:lstStyle/>
          <a:p>
            <a:r>
              <a:rPr kumimoji="1" lang="zh-CN" altLang="en-US" sz="3200" dirty="0" smtClean="0">
                <a:solidFill>
                  <a:schemeClr val="tx1"/>
                </a:solidFill>
              </a:rPr>
              <a:t>红色的透明物体只透过红光，吸收其他颜色的光。</a:t>
            </a:r>
            <a:endParaRPr kumimoji="1" lang="zh-CN" alt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585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881590" y="1041580"/>
            <a:ext cx="3645405" cy="15113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宋体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US" altLang="zh-CN" b="1" dirty="0" smtClean="0">
                <a:solidFill>
                  <a:srgbClr val="000000"/>
                </a:solidFill>
                <a:latin typeface="Goudy Old Style" charset="0"/>
                <a:ea typeface="宋体" charset="0"/>
              </a:rPr>
              <a:t>3</a:t>
            </a:r>
            <a:r>
              <a:rPr lang="zh-CN" altLang="en-US" b="1" dirty="0" smtClean="0">
                <a:solidFill>
                  <a:srgbClr val="000000"/>
                </a:solidFill>
                <a:latin typeface="Goudy Old Style" charset="0"/>
                <a:ea typeface="宋体" charset="0"/>
              </a:rPr>
              <a:t>、不透明物体的颜色是由它</a:t>
            </a:r>
            <a:r>
              <a:rPr lang="zh-CN" altLang="en-US" b="1" dirty="0" smtClean="0">
                <a:solidFill>
                  <a:srgbClr val="FF0000"/>
                </a:solidFill>
                <a:latin typeface="Goudy Old Style" charset="0"/>
                <a:ea typeface="宋体" charset="0"/>
              </a:rPr>
              <a:t>反射</a:t>
            </a:r>
            <a:r>
              <a:rPr lang="zh-CN" altLang="en-US" b="1" dirty="0" smtClean="0">
                <a:solidFill>
                  <a:srgbClr val="000000"/>
                </a:solidFill>
                <a:latin typeface="Goudy Old Style" charset="0"/>
                <a:ea typeface="宋体" charset="0"/>
              </a:rPr>
              <a:t>的色光决定的</a:t>
            </a:r>
            <a:endParaRPr lang="zh-CN" altLang="en-US" b="1" dirty="0">
              <a:solidFill>
                <a:srgbClr val="000000"/>
              </a:solidFill>
              <a:latin typeface="Goudy Old Style" charset="0"/>
              <a:ea typeface="宋体" charset="0"/>
            </a:endParaRPr>
          </a:p>
        </p:txBody>
      </p:sp>
      <p:pic>
        <p:nvPicPr>
          <p:cNvPr id="15" name="Picture 4" descr="fig4-3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030" y="366505"/>
            <a:ext cx="3735415" cy="3253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文本框 15"/>
          <p:cNvSpPr txBox="1"/>
          <p:nvPr/>
        </p:nvSpPr>
        <p:spPr>
          <a:xfrm>
            <a:off x="746575" y="3831890"/>
            <a:ext cx="7632458" cy="1077218"/>
          </a:xfrm>
          <a:prstGeom prst="rect">
            <a:avLst/>
          </a:prstGeom>
          <a:solidFill>
            <a:srgbClr val="FDEADA"/>
          </a:solidFill>
        </p:spPr>
        <p:txBody>
          <a:bodyPr wrap="square" rtlCol="0">
            <a:spAutoFit/>
          </a:bodyPr>
          <a:lstStyle/>
          <a:p>
            <a:r>
              <a:rPr kumimoji="1" lang="zh-CN" altLang="en-US" sz="3200" dirty="0" smtClean="0">
                <a:solidFill>
                  <a:schemeClr val="tx1"/>
                </a:solidFill>
              </a:rPr>
              <a:t>一般情况下红色的物体反射红光，蓝色的物体反射蓝光。</a:t>
            </a:r>
            <a:endParaRPr kumimoji="1" lang="zh-CN" alt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828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5" descr="fig4-3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590" y="816555"/>
            <a:ext cx="3360373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 descr="fig4-3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010" y="906565"/>
            <a:ext cx="3330370" cy="318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0478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3381571816612_.pic_hd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595" y="231490"/>
            <a:ext cx="3600400" cy="4692656"/>
          </a:xfrm>
          <a:prstGeom prst="rect">
            <a:avLst/>
          </a:prstGeom>
        </p:spPr>
      </p:pic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5022050" y="1131590"/>
            <a:ext cx="3330370" cy="117013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宋体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zh-CN" altLang="en-US" dirty="0" smtClean="0">
                <a:latin typeface="Goudy Old Style" charset="0"/>
                <a:ea typeface="宋体" charset="0"/>
              </a:rPr>
              <a:t>为什么看到了红色的衣服？</a:t>
            </a:r>
            <a:endParaRPr lang="zh-CN" altLang="en-US" b="1" dirty="0">
              <a:latin typeface="Goudy Old Style" charset="0"/>
              <a:ea typeface="宋体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5112060" y="2301720"/>
            <a:ext cx="3330370" cy="117013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宋体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zh-CN" altLang="en-US" dirty="0" smtClean="0">
                <a:latin typeface="Goudy Old Style" charset="0"/>
                <a:ea typeface="宋体" charset="0"/>
              </a:rPr>
              <a:t>为什么看到了白色的字？</a:t>
            </a:r>
            <a:endParaRPr lang="zh-CN" altLang="en-US" b="1" dirty="0">
              <a:latin typeface="Goudy Old Style" charset="0"/>
              <a:ea typeface="宋体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112060" y="3471850"/>
            <a:ext cx="3330370" cy="117013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宋体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zh-CN" altLang="en-US" dirty="0" smtClean="0">
                <a:latin typeface="Goudy Old Style" charset="0"/>
                <a:ea typeface="宋体" charset="0"/>
              </a:rPr>
              <a:t>为什么看到了黑色的头发？</a:t>
            </a:r>
            <a:endParaRPr lang="zh-CN" altLang="en-US" b="1" dirty="0">
              <a:latin typeface="Goudy Old Style" charset="0"/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505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615" y="1671650"/>
            <a:ext cx="6930770" cy="297033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061610" y="456515"/>
            <a:ext cx="7200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dirty="0" smtClean="0">
                <a:solidFill>
                  <a:srgbClr val="FF0000"/>
                </a:solidFill>
                <a:latin typeface="+mn-ea"/>
                <a:ea typeface="+mn-ea"/>
              </a:rPr>
              <a:t>例：</a:t>
            </a:r>
            <a:r>
              <a:rPr lang="zh-CN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如图所示四种现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象中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属于光的色散现象的是　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lang="zh-CN" altLang="zh-CN" sz="2800" dirty="0">
                <a:solidFill>
                  <a:schemeClr val="tx1"/>
                </a:solidFill>
                <a:latin typeface="+mn-ea"/>
                <a:ea typeface="+mn-ea"/>
              </a:rPr>
              <a:t>　　</a:t>
            </a:r>
            <a:r>
              <a:rPr lang="en-US" altLang="zh-CN" sz="280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endParaRPr lang="zh-CN" altLang="zh-CN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91780" y="95157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0" dirty="0">
                <a:solidFill>
                  <a:srgbClr val="FF0000"/>
                </a:solidFill>
                <a:latin typeface="+mn-ea"/>
              </a:rPr>
              <a:t>C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289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615" y="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424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881590" y="1311610"/>
            <a:ext cx="75158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0" dirty="0" smtClean="0">
                <a:solidFill>
                  <a:srgbClr val="FF0000"/>
                </a:solidFill>
                <a:latin typeface="+mn-ea"/>
                <a:ea typeface="+mn-ea"/>
              </a:rPr>
              <a:t>例：</a:t>
            </a:r>
            <a:r>
              <a:rPr lang="zh-CN" altLang="zh-CN" sz="3200" b="0" dirty="0" smtClean="0">
                <a:solidFill>
                  <a:schemeClr val="tx1"/>
                </a:solidFill>
                <a:latin typeface="+mn-ea"/>
                <a:ea typeface="+mn-ea"/>
              </a:rPr>
              <a:t>以下各种单</a:t>
            </a:r>
            <a:r>
              <a:rPr lang="zh-CN" altLang="zh-CN" sz="3200" b="0" dirty="0">
                <a:solidFill>
                  <a:schemeClr val="tx1"/>
                </a:solidFill>
                <a:latin typeface="+mn-ea"/>
                <a:ea typeface="+mn-ea"/>
              </a:rPr>
              <a:t>色光中</a:t>
            </a:r>
            <a:r>
              <a:rPr lang="en-US" altLang="zh-CN" sz="3200" b="0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sz="3200" b="0" dirty="0">
                <a:solidFill>
                  <a:schemeClr val="tx1"/>
                </a:solidFill>
                <a:latin typeface="+mn-ea"/>
                <a:ea typeface="+mn-ea"/>
              </a:rPr>
              <a:t>属于光的三基色之一的是　</a:t>
            </a:r>
            <a:r>
              <a:rPr lang="en-US" altLang="zh-CN" sz="32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lang="zh-CN" altLang="zh-CN" sz="3200" b="0" dirty="0">
                <a:solidFill>
                  <a:schemeClr val="tx1"/>
                </a:solidFill>
                <a:latin typeface="+mn-ea"/>
                <a:ea typeface="+mn-ea"/>
              </a:rPr>
              <a:t>　　</a:t>
            </a:r>
            <a:r>
              <a:rPr lang="en-US" altLang="zh-CN" sz="3200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endParaRPr lang="zh-CN" altLang="zh-CN" sz="32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r>
              <a:rPr lang="en-US" altLang="zh-CN" sz="3200" b="0" dirty="0">
                <a:solidFill>
                  <a:schemeClr val="tx1"/>
                </a:solidFill>
                <a:latin typeface="+mn-ea"/>
                <a:ea typeface="+mn-ea"/>
              </a:rPr>
              <a:t>A.</a:t>
            </a:r>
            <a:r>
              <a:rPr lang="zh-CN" altLang="zh-CN" sz="3200" b="0" dirty="0">
                <a:solidFill>
                  <a:schemeClr val="tx1"/>
                </a:solidFill>
                <a:latin typeface="+mn-ea"/>
                <a:ea typeface="+mn-ea"/>
              </a:rPr>
              <a:t>红光</a:t>
            </a:r>
            <a:r>
              <a:rPr lang="en-US" altLang="zh-CN" sz="3200" b="0" dirty="0">
                <a:solidFill>
                  <a:schemeClr val="tx1"/>
                </a:solidFill>
                <a:latin typeface="+mn-ea"/>
                <a:ea typeface="+mn-ea"/>
              </a:rPr>
              <a:t>        B.</a:t>
            </a:r>
            <a:r>
              <a:rPr lang="zh-CN" altLang="zh-CN" sz="3200" b="0" dirty="0">
                <a:solidFill>
                  <a:schemeClr val="tx1"/>
                </a:solidFill>
                <a:latin typeface="+mn-ea"/>
                <a:ea typeface="+mn-ea"/>
              </a:rPr>
              <a:t>橙光</a:t>
            </a:r>
            <a:r>
              <a:rPr lang="en-US" altLang="zh-CN" sz="3200" b="0" dirty="0">
                <a:solidFill>
                  <a:schemeClr val="tx1"/>
                </a:solidFill>
                <a:latin typeface="+mn-ea"/>
                <a:ea typeface="+mn-ea"/>
              </a:rPr>
              <a:t>        </a:t>
            </a:r>
            <a:endParaRPr lang="en-US" altLang="zh-CN" sz="3200" b="0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r>
              <a:rPr lang="en-US" altLang="zh-CN" sz="3200" b="0" dirty="0" smtClean="0">
                <a:solidFill>
                  <a:schemeClr val="tx1"/>
                </a:solidFill>
                <a:latin typeface="+mn-ea"/>
                <a:ea typeface="+mn-ea"/>
              </a:rPr>
              <a:t>C</a:t>
            </a:r>
            <a:r>
              <a:rPr lang="en-US" altLang="zh-CN" sz="32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  <a:r>
              <a:rPr lang="zh-CN" altLang="zh-CN" sz="3200" b="0" dirty="0">
                <a:solidFill>
                  <a:schemeClr val="tx1"/>
                </a:solidFill>
                <a:latin typeface="+mn-ea"/>
                <a:ea typeface="+mn-ea"/>
              </a:rPr>
              <a:t>黄光</a:t>
            </a:r>
            <a:r>
              <a:rPr lang="en-US" altLang="zh-CN" sz="3200" b="0" dirty="0">
                <a:solidFill>
                  <a:schemeClr val="tx1"/>
                </a:solidFill>
                <a:latin typeface="+mn-ea"/>
                <a:ea typeface="+mn-ea"/>
              </a:rPr>
              <a:t>        D.</a:t>
            </a:r>
            <a:r>
              <a:rPr lang="zh-CN" altLang="zh-CN" sz="3200" b="0" dirty="0">
                <a:solidFill>
                  <a:schemeClr val="tx1"/>
                </a:solidFill>
                <a:latin typeface="+mn-ea"/>
                <a:ea typeface="+mn-ea"/>
              </a:rPr>
              <a:t>紫光</a:t>
            </a:r>
          </a:p>
        </p:txBody>
      </p:sp>
      <p:sp>
        <p:nvSpPr>
          <p:cNvPr id="2" name="矩形 1"/>
          <p:cNvSpPr/>
          <p:nvPr/>
        </p:nvSpPr>
        <p:spPr>
          <a:xfrm>
            <a:off x="3434051" y="1896675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0" dirty="0">
                <a:solidFill>
                  <a:srgbClr val="FF0000"/>
                </a:solidFill>
                <a:latin typeface="+mn-ea"/>
              </a:rPr>
              <a:t>A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004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76545" y="321500"/>
            <a:ext cx="819091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0" dirty="0" smtClean="0">
                <a:solidFill>
                  <a:srgbClr val="FF0000"/>
                </a:solidFill>
                <a:latin typeface="+mn-ea"/>
                <a:ea typeface="+mn-ea"/>
              </a:rPr>
              <a:t>例：</a:t>
            </a:r>
            <a:r>
              <a:rPr lang="zh-CN" altLang="zh-CN" sz="3200" b="0" dirty="0" smtClean="0">
                <a:solidFill>
                  <a:schemeClr val="tx1"/>
                </a:solidFill>
                <a:latin typeface="+mn-ea"/>
                <a:ea typeface="+mn-ea"/>
              </a:rPr>
              <a:t>成语</a:t>
            </a:r>
            <a:r>
              <a:rPr lang="zh-CN" altLang="zh-CN" sz="3200" b="0" dirty="0">
                <a:solidFill>
                  <a:schemeClr val="tx1"/>
                </a:solidFill>
                <a:latin typeface="+mn-ea"/>
                <a:ea typeface="+mn-ea"/>
              </a:rPr>
              <a:t>“白纸黑字”喻指证据确凿</a:t>
            </a:r>
            <a:r>
              <a:rPr lang="en-US" altLang="zh-CN" sz="3200" b="0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sz="3200" b="0" dirty="0">
                <a:solidFill>
                  <a:schemeClr val="tx1"/>
                </a:solidFill>
                <a:latin typeface="+mn-ea"/>
                <a:ea typeface="+mn-ea"/>
              </a:rPr>
              <a:t>不容抵赖。从物理学角度看　</a:t>
            </a:r>
            <a:r>
              <a:rPr lang="en-US" altLang="zh-CN" sz="32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lang="zh-CN" altLang="zh-CN" sz="3200" b="0" dirty="0">
                <a:solidFill>
                  <a:schemeClr val="tx1"/>
                </a:solidFill>
                <a:latin typeface="+mn-ea"/>
                <a:ea typeface="+mn-ea"/>
              </a:rPr>
              <a:t>　　</a:t>
            </a:r>
            <a:r>
              <a:rPr lang="en-US" altLang="zh-CN" sz="3200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endParaRPr lang="zh-CN" altLang="zh-CN" sz="32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algn="l"/>
            <a:r>
              <a:rPr lang="en-US" altLang="zh-CN" sz="3200" b="0" dirty="0">
                <a:solidFill>
                  <a:schemeClr val="tx1"/>
                </a:solidFill>
                <a:latin typeface="+mn-ea"/>
                <a:ea typeface="+mn-ea"/>
              </a:rPr>
              <a:t>A.</a:t>
            </a:r>
            <a:r>
              <a:rPr lang="zh-CN" altLang="zh-CN" sz="3200" b="0" dirty="0">
                <a:solidFill>
                  <a:schemeClr val="tx1"/>
                </a:solidFill>
                <a:latin typeface="+mn-ea"/>
                <a:ea typeface="+mn-ea"/>
              </a:rPr>
              <a:t>白纸和黑字分别发出不同颜色的光进入人的眼睛</a:t>
            </a:r>
          </a:p>
          <a:p>
            <a:pPr algn="l"/>
            <a:r>
              <a:rPr lang="en-US" altLang="zh-CN" sz="3200" b="0" dirty="0">
                <a:solidFill>
                  <a:schemeClr val="tx1"/>
                </a:solidFill>
                <a:latin typeface="+mn-ea"/>
                <a:ea typeface="+mn-ea"/>
              </a:rPr>
              <a:t>B.</a:t>
            </a:r>
            <a:r>
              <a:rPr lang="zh-CN" altLang="zh-CN" sz="3200" b="0" dirty="0">
                <a:solidFill>
                  <a:schemeClr val="tx1"/>
                </a:solidFill>
                <a:latin typeface="+mn-ea"/>
                <a:ea typeface="+mn-ea"/>
              </a:rPr>
              <a:t>白纸和黑字分别反射出白光和黑光进入人的眼睛</a:t>
            </a:r>
          </a:p>
          <a:p>
            <a:pPr algn="l"/>
            <a:r>
              <a:rPr lang="en-US" altLang="zh-CN" sz="3200" b="0" dirty="0">
                <a:solidFill>
                  <a:schemeClr val="tx1"/>
                </a:solidFill>
                <a:latin typeface="+mn-ea"/>
                <a:ea typeface="+mn-ea"/>
              </a:rPr>
              <a:t>C.</a:t>
            </a:r>
            <a:r>
              <a:rPr lang="zh-CN" altLang="zh-CN" sz="3200" b="0" dirty="0">
                <a:solidFill>
                  <a:schemeClr val="tx1"/>
                </a:solidFill>
                <a:latin typeface="+mn-ea"/>
                <a:ea typeface="+mn-ea"/>
              </a:rPr>
              <a:t>白纸反射出白光进入人的眼睛</a:t>
            </a:r>
            <a:r>
              <a:rPr lang="en-US" altLang="zh-CN" sz="3200" b="0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sz="3200" b="0" dirty="0">
                <a:solidFill>
                  <a:schemeClr val="tx1"/>
                </a:solidFill>
                <a:latin typeface="+mn-ea"/>
                <a:ea typeface="+mn-ea"/>
              </a:rPr>
              <a:t>而黑字不反射光</a:t>
            </a:r>
          </a:p>
          <a:p>
            <a:pPr algn="l"/>
            <a:r>
              <a:rPr lang="en-US" altLang="zh-CN" sz="3200" b="0" dirty="0">
                <a:solidFill>
                  <a:schemeClr val="tx1"/>
                </a:solidFill>
                <a:latin typeface="+mn-ea"/>
                <a:ea typeface="+mn-ea"/>
              </a:rPr>
              <a:t>D.</a:t>
            </a:r>
            <a:r>
              <a:rPr lang="zh-CN" altLang="zh-CN" sz="3200" b="0" dirty="0">
                <a:solidFill>
                  <a:schemeClr val="tx1"/>
                </a:solidFill>
                <a:latin typeface="+mn-ea"/>
                <a:ea typeface="+mn-ea"/>
              </a:rPr>
              <a:t>黑字比白纸反射光的本领强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067055" y="861560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0" dirty="0">
                <a:solidFill>
                  <a:srgbClr val="FF0000"/>
                </a:solidFill>
                <a:latin typeface="+mn-ea"/>
              </a:rPr>
              <a:t>C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105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86535" y="1041580"/>
            <a:ext cx="837093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800" b="0" dirty="0" smtClean="0">
                <a:solidFill>
                  <a:srgbClr val="FF0000"/>
                </a:solidFill>
                <a:latin typeface="+mn-ea"/>
                <a:ea typeface="+mn-ea"/>
              </a:rPr>
              <a:t>例：</a:t>
            </a:r>
            <a:r>
              <a:rPr lang="zh-CN" altLang="zh-CN" sz="2800" b="0" dirty="0" smtClean="0">
                <a:solidFill>
                  <a:schemeClr val="tx1"/>
                </a:solidFill>
                <a:latin typeface="+mn-ea"/>
                <a:ea typeface="+mn-ea"/>
              </a:rPr>
              <a:t>在暗室中让一束白光透过红玻璃</a:t>
            </a:r>
            <a:r>
              <a:rPr lang="zh-CN" altLang="zh-CN" sz="2800" b="0" dirty="0">
                <a:solidFill>
                  <a:schemeClr val="tx1"/>
                </a:solidFill>
                <a:latin typeface="+mn-ea"/>
                <a:ea typeface="+mn-ea"/>
              </a:rPr>
              <a:t>后</a:t>
            </a:r>
            <a:r>
              <a:rPr lang="en-US" altLang="zh-CN" sz="2800" b="0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  <a:r>
              <a:rPr lang="zh-CN" altLang="zh-CN" sz="2800" b="0" dirty="0">
                <a:solidFill>
                  <a:schemeClr val="tx1"/>
                </a:solidFill>
                <a:latin typeface="+mn-ea"/>
                <a:ea typeface="+mn-ea"/>
              </a:rPr>
              <a:t>在屏幕上只能看到</a:t>
            </a:r>
            <a:r>
              <a:rPr lang="zh-CN" altLang="zh-CN" sz="2800" b="0" u="sng" dirty="0">
                <a:solidFill>
                  <a:schemeClr val="tx1"/>
                </a:solidFill>
                <a:latin typeface="+mn-ea"/>
                <a:ea typeface="+mn-ea"/>
              </a:rPr>
              <a:t>　　　</a:t>
            </a:r>
            <a:r>
              <a:rPr lang="zh-CN" altLang="zh-CN" sz="2800" b="0" dirty="0">
                <a:solidFill>
                  <a:schemeClr val="tx1"/>
                </a:solidFill>
                <a:latin typeface="+mn-ea"/>
                <a:ea typeface="+mn-ea"/>
              </a:rPr>
              <a:t>光</a:t>
            </a:r>
            <a:r>
              <a:rPr lang="en-US" altLang="zh-CN" sz="2800" b="0" dirty="0">
                <a:solidFill>
                  <a:schemeClr val="tx1"/>
                </a:solidFill>
                <a:latin typeface="+mn-ea"/>
                <a:ea typeface="+mn-ea"/>
              </a:rPr>
              <a:t>;</a:t>
            </a:r>
            <a:r>
              <a:rPr lang="zh-CN" altLang="zh-CN" sz="2800" b="0" dirty="0">
                <a:solidFill>
                  <a:schemeClr val="tx1"/>
                </a:solidFill>
                <a:latin typeface="+mn-ea"/>
                <a:ea typeface="+mn-ea"/>
              </a:rPr>
              <a:t>草原呈现绿色是因为草</a:t>
            </a:r>
            <a:r>
              <a:rPr lang="zh-CN" altLang="zh-CN" sz="2800" b="0" u="sng" dirty="0">
                <a:solidFill>
                  <a:schemeClr val="tx1"/>
                </a:solidFill>
                <a:latin typeface="+mn-ea"/>
                <a:ea typeface="+mn-ea"/>
              </a:rPr>
              <a:t>　　　　</a:t>
            </a:r>
            <a:r>
              <a:rPr lang="zh-CN" altLang="zh-CN" sz="2800" b="0" dirty="0">
                <a:solidFill>
                  <a:schemeClr val="tx1"/>
                </a:solidFill>
                <a:latin typeface="+mn-ea"/>
                <a:ea typeface="+mn-ea"/>
              </a:rPr>
              <a:t>了绿光</a:t>
            </a:r>
            <a:r>
              <a:rPr lang="en-US" altLang="zh-CN" sz="28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lang="zh-CN" altLang="zh-CN" sz="2800" b="0" dirty="0">
                <a:solidFill>
                  <a:schemeClr val="tx1"/>
                </a:solidFill>
                <a:latin typeface="+mn-ea"/>
                <a:ea typeface="+mn-ea"/>
              </a:rPr>
              <a:t>选填“吸收”或“反射”</a:t>
            </a:r>
            <a:r>
              <a:rPr lang="en-US" altLang="zh-CN" sz="2800" b="0" dirty="0">
                <a:solidFill>
                  <a:schemeClr val="tx1"/>
                </a:solidFill>
                <a:latin typeface="+mn-ea"/>
                <a:ea typeface="+mn-ea"/>
              </a:rPr>
              <a:t>);</a:t>
            </a:r>
            <a:r>
              <a:rPr lang="zh-CN" altLang="zh-CN" sz="2800" b="0" dirty="0">
                <a:solidFill>
                  <a:schemeClr val="tx1"/>
                </a:solidFill>
                <a:latin typeface="+mn-ea"/>
                <a:ea typeface="+mn-ea"/>
              </a:rPr>
              <a:t>电视屏幕上丰富的色彩是由</a:t>
            </a:r>
            <a:r>
              <a:rPr lang="zh-CN" altLang="zh-CN" sz="2800" b="0" u="sng" dirty="0">
                <a:solidFill>
                  <a:schemeClr val="tx1"/>
                </a:solidFill>
                <a:latin typeface="+mn-ea"/>
                <a:ea typeface="+mn-ea"/>
              </a:rPr>
              <a:t>　　　</a:t>
            </a:r>
            <a:r>
              <a:rPr lang="zh-CN" altLang="zh-CN" sz="2800" b="0" dirty="0">
                <a:solidFill>
                  <a:schemeClr val="tx1"/>
                </a:solidFill>
                <a:latin typeface="+mn-ea"/>
                <a:ea typeface="+mn-ea"/>
              </a:rPr>
              <a:t>、绿、蓝三种色光合成的。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826695" y="140162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FF0000"/>
                </a:solidFill>
              </a:rPr>
              <a:t>红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957750" y="1401620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FF0000"/>
                </a:solidFill>
              </a:rPr>
              <a:t>反射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141245" y="2256715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FF0000"/>
                </a:solidFill>
              </a:rPr>
              <a:t>红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9052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46575" y="591530"/>
            <a:ext cx="75158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3200" b="0" dirty="0" smtClean="0">
                <a:solidFill>
                  <a:srgbClr val="FF0000"/>
                </a:solidFill>
                <a:latin typeface="+mn-ea"/>
                <a:ea typeface="+mn-ea"/>
              </a:rPr>
              <a:t>例：</a:t>
            </a:r>
            <a:r>
              <a:rPr lang="zh-CN" altLang="en-US" sz="3200" b="0" dirty="0" smtClean="0">
                <a:solidFill>
                  <a:srgbClr val="000000"/>
                </a:solidFill>
                <a:latin typeface="+mn-ea"/>
                <a:ea typeface="+mn-ea"/>
              </a:rPr>
              <a:t>以舞台演员穿了一件白色</a:t>
            </a:r>
            <a:r>
              <a:rPr lang="zh-CN" altLang="zh-CN" sz="3200" b="0" dirty="0" smtClean="0">
                <a:solidFill>
                  <a:srgbClr val="000000"/>
                </a:solidFill>
                <a:latin typeface="+mn-ea"/>
                <a:ea typeface="+mn-ea"/>
              </a:rPr>
              <a:t>t</a:t>
            </a:r>
            <a:r>
              <a:rPr lang="zh-CN" altLang="en-US" sz="3200" b="0" dirty="0" smtClean="0">
                <a:solidFill>
                  <a:srgbClr val="000000"/>
                </a:solidFill>
                <a:latin typeface="+mn-ea"/>
                <a:ea typeface="+mn-ea"/>
              </a:rPr>
              <a:t>恤</a:t>
            </a:r>
            <a:r>
              <a:rPr lang="zh-CN" altLang="en-US" sz="3200" b="0" dirty="0" smtClean="0">
                <a:solidFill>
                  <a:srgbClr val="000000"/>
                </a:solidFill>
                <a:latin typeface="+mn-ea"/>
                <a:ea typeface="+mn-ea"/>
              </a:rPr>
              <a:t>，一条蓝色裤子，现用红色的光线照射舞台，则观众看到演员穿了什么样的装备？</a:t>
            </a:r>
            <a:r>
              <a:rPr lang="zh-CN" altLang="zh-CN" sz="3200" b="0" dirty="0">
                <a:solidFill>
                  <a:schemeClr val="tx1"/>
                </a:solidFill>
                <a:latin typeface="+mn-ea"/>
                <a:ea typeface="+mn-ea"/>
              </a:rPr>
              <a:t>　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079066" y="2783390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 smtClean="0"/>
              <a:t>红</a:t>
            </a:r>
            <a:endParaRPr kumimoji="1"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3131840" y="2526745"/>
            <a:ext cx="25186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0" dirty="0" smtClean="0">
                <a:solidFill>
                  <a:srgbClr val="FF0000"/>
                </a:solidFill>
                <a:latin typeface="+mn-ea"/>
              </a:rPr>
              <a:t>红</a:t>
            </a:r>
            <a:r>
              <a:rPr lang="zh-CN" altLang="zh-CN" sz="2800" b="0" dirty="0" smtClean="0">
                <a:solidFill>
                  <a:srgbClr val="FF0000"/>
                </a:solidFill>
                <a:latin typeface="+mn-ea"/>
              </a:rPr>
              <a:t>t</a:t>
            </a:r>
            <a:r>
              <a:rPr lang="zh-CN" altLang="en-US" sz="2800" b="0" dirty="0" smtClean="0">
                <a:solidFill>
                  <a:srgbClr val="FF0000"/>
                </a:solidFill>
                <a:latin typeface="+mn-ea"/>
              </a:rPr>
              <a:t>恤</a:t>
            </a:r>
            <a:r>
              <a:rPr lang="zh-CN" altLang="en-US" sz="2800" b="0" dirty="0" smtClean="0">
                <a:solidFill>
                  <a:srgbClr val="FF0000"/>
                </a:solidFill>
                <a:latin typeface="+mn-ea"/>
              </a:rPr>
              <a:t>；黑裤子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0974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彩虹形成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645" y="0"/>
            <a:ext cx="602753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045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光的色散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6545" y="0"/>
            <a:ext cx="82296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10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575" y="80137"/>
            <a:ext cx="7671304" cy="504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376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39"/>
          <p:cNvSpPr/>
          <p:nvPr/>
        </p:nvSpPr>
        <p:spPr>
          <a:xfrm>
            <a:off x="386537" y="175234"/>
            <a:ext cx="3105344" cy="714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600" dirty="0">
                <a:solidFill>
                  <a:schemeClr val="tx1"/>
                </a:solidFill>
                <a:latin typeface="+mn-ea"/>
                <a:ea typeface="+mn-ea"/>
              </a:rPr>
              <a:t>一</a:t>
            </a:r>
            <a:r>
              <a:rPr sz="3600" dirty="0" smtClean="0">
                <a:solidFill>
                  <a:schemeClr val="tx1"/>
                </a:solidFill>
                <a:latin typeface="+mn-ea"/>
                <a:ea typeface="+mn-ea"/>
              </a:rPr>
              <a:t>、</a:t>
            </a:r>
            <a:r>
              <a:rPr lang="zh-CN" altLang="en-US" sz="3600" dirty="0" smtClean="0">
                <a:solidFill>
                  <a:schemeClr val="tx1"/>
                </a:solidFill>
                <a:latin typeface="+mn-ea"/>
                <a:ea typeface="+mn-ea"/>
              </a:rPr>
              <a:t>光的色散</a:t>
            </a:r>
            <a:endParaRPr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791580" y="906565"/>
            <a:ext cx="8229600" cy="132397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宋体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b="1" dirty="0" smtClean="0">
                <a:solidFill>
                  <a:srgbClr val="000000"/>
                </a:solidFill>
                <a:latin typeface="Goudy Old Style" charset="0"/>
                <a:ea typeface="宋体" charset="0"/>
              </a:rPr>
              <a:t>1</a:t>
            </a:r>
            <a:r>
              <a:rPr lang="zh-CN" altLang="en-US" b="1" dirty="0" smtClean="0">
                <a:solidFill>
                  <a:srgbClr val="000000"/>
                </a:solidFill>
                <a:latin typeface="Goudy Old Style" charset="0"/>
                <a:ea typeface="宋体" charset="0"/>
              </a:rPr>
              <a:t>、太阳光通过</a:t>
            </a:r>
            <a:r>
              <a:rPr lang="zh-CN" altLang="en-US" b="1" dirty="0" smtClean="0">
                <a:solidFill>
                  <a:srgbClr val="FF0000"/>
                </a:solidFill>
                <a:latin typeface="Goudy Old Style" charset="0"/>
                <a:ea typeface="宋体" charset="0"/>
              </a:rPr>
              <a:t>棱镜</a:t>
            </a:r>
            <a:r>
              <a:rPr lang="zh-CN" altLang="en-US" b="1" dirty="0" smtClean="0">
                <a:solidFill>
                  <a:srgbClr val="000000"/>
                </a:solidFill>
                <a:latin typeface="Goudy Old Style" charset="0"/>
                <a:ea typeface="宋体" charset="0"/>
              </a:rPr>
              <a:t>后，被分解成各种颜色的光，这种现象叫</a:t>
            </a:r>
            <a:r>
              <a:rPr lang="zh-CN" altLang="en-US" b="1" dirty="0" smtClean="0">
                <a:solidFill>
                  <a:srgbClr val="FF0000"/>
                </a:solidFill>
                <a:latin typeface="Goudy Old Style" charset="0"/>
                <a:ea typeface="宋体" charset="0"/>
              </a:rPr>
              <a:t>光的色散</a:t>
            </a:r>
            <a:r>
              <a:rPr lang="zh-CN" altLang="en-US" b="1" dirty="0" smtClean="0">
                <a:solidFill>
                  <a:srgbClr val="000000"/>
                </a:solidFill>
                <a:latin typeface="Goudy Old Style" charset="0"/>
                <a:ea typeface="宋体" charset="0"/>
              </a:rPr>
              <a:t>。</a:t>
            </a:r>
            <a:endParaRPr lang="zh-CN" altLang="en-US" b="1" dirty="0">
              <a:solidFill>
                <a:srgbClr val="000000"/>
              </a:solidFill>
              <a:latin typeface="Goudy Old Style" charset="0"/>
              <a:ea typeface="宋体" charset="0"/>
            </a:endParaRPr>
          </a:p>
        </p:txBody>
      </p:sp>
      <p:pic>
        <p:nvPicPr>
          <p:cNvPr id="11" name="Picture 7" descr="dispersion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660" y="2031690"/>
            <a:ext cx="6255695" cy="3111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7589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76545" y="276495"/>
            <a:ext cx="792088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zh-CN" sz="3200" b="1" dirty="0">
                <a:latin typeface="+mn-ea"/>
                <a:ea typeface="+mn-ea"/>
              </a:rPr>
              <a:t>2</a:t>
            </a:r>
            <a:r>
              <a:rPr lang="zh-CN" altLang="en-US" sz="3200" b="1" dirty="0">
                <a:latin typeface="+mn-ea"/>
                <a:ea typeface="+mn-ea"/>
              </a:rPr>
              <a:t>、色散现象说明：白光是由</a:t>
            </a:r>
            <a:r>
              <a:rPr lang="zh-CN" altLang="en-US" sz="3200" b="1" dirty="0">
                <a:solidFill>
                  <a:srgbClr val="FF0000"/>
                </a:solidFill>
                <a:latin typeface="+mn-ea"/>
                <a:ea typeface="+mn-ea"/>
              </a:rPr>
              <a:t>红、橙、黄、绿、蓝、靛、紫</a:t>
            </a:r>
            <a:r>
              <a:rPr lang="zh-CN" altLang="en-US" sz="3200" b="1" dirty="0">
                <a:latin typeface="+mn-ea"/>
                <a:ea typeface="+mn-ea"/>
              </a:rPr>
              <a:t>七种色光混合而成的。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l="15826" t="15406" r="18109"/>
          <a:stretch/>
        </p:blipFill>
        <p:spPr>
          <a:xfrm>
            <a:off x="926595" y="1491630"/>
            <a:ext cx="4455495" cy="3423061"/>
          </a:xfrm>
          <a:prstGeom prst="rect">
            <a:avLst/>
          </a:prstGeom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5652120" y="2616755"/>
            <a:ext cx="3195355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zh-CN" altLang="en-US" sz="3200" b="1" dirty="0" smtClean="0">
                <a:latin typeface="+mn-ea"/>
                <a:ea typeface="+mn-ea"/>
              </a:rPr>
              <a:t>白光是复色光，不是单色光。</a:t>
            </a:r>
            <a:endParaRPr lang="zh-CN" altLang="en-US" sz="3200" b="1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72991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147175" y="1626645"/>
            <a:ext cx="2790310" cy="1684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>
              <a:lnSpc>
                <a:spcPct val="80000"/>
              </a:lnSpc>
              <a:spcBef>
                <a:spcPct val="20000"/>
              </a:spcBef>
            </a:pPr>
            <a:r>
              <a:rPr lang="zh-CN" altLang="en-US" sz="3200" dirty="0" smtClean="0">
                <a:solidFill>
                  <a:schemeClr val="tx1"/>
                </a:solidFill>
              </a:rPr>
              <a:t>太阳光传</a:t>
            </a:r>
            <a:r>
              <a:rPr lang="zh-CN" altLang="en-US" sz="3200" dirty="0">
                <a:solidFill>
                  <a:schemeClr val="tx1"/>
                </a:solidFill>
              </a:rPr>
              <a:t>播中被空气</a:t>
            </a:r>
            <a:r>
              <a:rPr lang="zh-CN" altLang="en-US" sz="3200" dirty="0" smtClean="0">
                <a:solidFill>
                  <a:schemeClr val="tx1"/>
                </a:solidFill>
              </a:rPr>
              <a:t>中的水滴</a:t>
            </a:r>
            <a:r>
              <a:rPr lang="zh-CN" altLang="en-US" sz="3200" dirty="0" smtClean="0">
                <a:solidFill>
                  <a:srgbClr val="FF0000"/>
                </a:solidFill>
              </a:rPr>
              <a:t>色散</a:t>
            </a:r>
            <a:r>
              <a:rPr lang="zh-CN" altLang="en-US" sz="3200" dirty="0" smtClean="0">
                <a:solidFill>
                  <a:schemeClr val="tx1"/>
                </a:solidFill>
              </a:rPr>
              <a:t>而产生的。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530" y="411510"/>
            <a:ext cx="5774582" cy="4275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833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虹和霓的区别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1530" y="0"/>
            <a:ext cx="8229600" cy="514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8974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8497</TotalTime>
  <Words>224</Words>
  <Application>Microsoft Macintosh PowerPoint</Application>
  <PresentationFormat>全屏显示(16:9)</PresentationFormat>
  <Paragraphs>42</Paragraphs>
  <Slides>23</Slides>
  <Notes>0</Notes>
  <HiddenSlides>0</HiddenSlides>
  <MMClips>3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24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2012-04-02T08:15:09Z</dcterms:created>
  <dcterms:modified xsi:type="dcterms:W3CDTF">2020-03-08T12:55:02Z</dcterms:modified>
</cp:coreProperties>
</file>