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62" r:id="rId2"/>
    <p:sldId id="269" r:id="rId3"/>
    <p:sldId id="279" r:id="rId4"/>
    <p:sldId id="316" r:id="rId5"/>
    <p:sldId id="338" r:id="rId6"/>
    <p:sldId id="317" r:id="rId7"/>
    <p:sldId id="319" r:id="rId8"/>
    <p:sldId id="305" r:id="rId9"/>
    <p:sldId id="298" r:id="rId10"/>
    <p:sldId id="339" r:id="rId11"/>
    <p:sldId id="321" r:id="rId12"/>
    <p:sldId id="351" r:id="rId13"/>
    <p:sldId id="352" r:id="rId14"/>
    <p:sldId id="355" r:id="rId15"/>
    <p:sldId id="353" r:id="rId16"/>
    <p:sldId id="265" r:id="rId17"/>
    <p:sldId id="340" r:id="rId18"/>
    <p:sldId id="343" r:id="rId19"/>
    <p:sldId id="335" r:id="rId20"/>
    <p:sldId id="324" r:id="rId21"/>
    <p:sldId id="350" r:id="rId22"/>
    <p:sldId id="344" r:id="rId23"/>
    <p:sldId id="301" r:id="rId24"/>
    <p:sldId id="348" r:id="rId25"/>
    <p:sldId id="347" r:id="rId26"/>
    <p:sldId id="294" r:id="rId27"/>
    <p:sldId id="345" r:id="rId28"/>
    <p:sldId id="342" r:id="rId29"/>
    <p:sldId id="356" r:id="rId30"/>
    <p:sldId id="346" r:id="rId31"/>
    <p:sldId id="349" r:id="rId32"/>
    <p:sldId id="260" r:id="rId33"/>
    <p:sldId id="332" r:id="rId34"/>
    <p:sldId id="354" r:id="rId35"/>
  </p:sldIdLst>
  <p:sldSz cx="9144000" cy="5399088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03">
          <p15:clr>
            <a:srgbClr val="A4A3A4"/>
          </p15:clr>
        </p15:guide>
        <p15:guide id="2" pos="29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FF"/>
    <a:srgbClr val="FF00FF"/>
    <a:srgbClr val="FFCC99"/>
    <a:srgbClr val="76BE0E"/>
    <a:srgbClr val="006699"/>
    <a:srgbClr val="006600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119" d="100"/>
          <a:sy n="119" d="100"/>
        </p:scale>
        <p:origin x="-114" y="-390"/>
      </p:cViewPr>
      <p:guideLst>
        <p:guide orient="horz" pos="1703"/>
        <p:guide pos="29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15814" y="1143000"/>
            <a:ext cx="5226372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  <a:pPr lvl="0" algn="r"/>
              <a:t>3</a:t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43012" name="Rectangle 3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15975" y="1143000"/>
            <a:ext cx="52260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C8AB0F3-D70C-4F13-8F6F-D38F11B58787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30AB9C-076B-460C-A1C5-E05EC5114F7D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15975" y="1143000"/>
            <a:ext cx="52260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Arial" pitchFamily="34" charset="0"/>
              </a:rPr>
              <a:t>引导学生的出自己的结论。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30AB9C-076B-460C-A1C5-E05EC5114F7D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15975" y="1143000"/>
            <a:ext cx="52260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Arial" pitchFamily="34" charset="0"/>
              </a:rPr>
              <a:t>引导学生的出自己的结论。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15975" y="1143000"/>
            <a:ext cx="52260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588ED3-367E-44FD-865D-06212D154104}" type="slidenum">
              <a:rPr lang="zh-CN" altLang="en-US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15975" y="1143000"/>
            <a:ext cx="52260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12B167-C0B6-4CF0-9A1C-EB81A452A951}" type="slidenum">
              <a:rPr lang="zh-CN" altLang="en-US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158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3059113"/>
            <a:ext cx="6400800" cy="13795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800"/>
            </a:lvl2pPr>
            <a:lvl3pPr marL="914400" lvl="2" indent="0" algn="ctr">
              <a:buNone/>
              <a:defRPr sz="2800"/>
            </a:lvl3pPr>
            <a:lvl4pPr marL="1371600" lvl="3" indent="0" algn="ctr">
              <a:buNone/>
              <a:defRPr sz="2800"/>
            </a:lvl4pPr>
            <a:lvl5pPr marL="1828800" lvl="4" indent="0" algn="ctr">
              <a:buNone/>
              <a:defRPr sz="28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4916488"/>
            <a:ext cx="2133600" cy="37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4916488"/>
            <a:ext cx="2895600" cy="37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4916488"/>
            <a:ext cx="2133600" cy="37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5900"/>
            <a:ext cx="2057400" cy="46069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5900"/>
            <a:ext cx="6052930" cy="46069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214"/>
            <a:ext cx="8229600" cy="8998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59787"/>
            <a:ext cx="4038600" cy="35631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259787"/>
            <a:ext cx="4038600" cy="3563149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C26E6-BCF8-4CDF-B43F-0C8CB75816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214"/>
            <a:ext cx="8229600" cy="8998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59787"/>
            <a:ext cx="4038600" cy="35631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59787"/>
            <a:ext cx="4038600" cy="35631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075A0-ECB6-48AB-B22F-35196E153F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346102"/>
            <a:ext cx="7886700" cy="224600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613352"/>
            <a:ext cx="7886700" cy="118111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0475"/>
            <a:ext cx="4032504" cy="35623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60475"/>
            <a:ext cx="4032504" cy="35623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87468"/>
            <a:ext cx="7886700" cy="104363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400191"/>
            <a:ext cx="3655181" cy="64867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098492"/>
            <a:ext cx="3655181" cy="277472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400191"/>
            <a:ext cx="3673182" cy="64867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098492"/>
            <a:ext cx="3673182" cy="277472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59960"/>
            <a:ext cx="2949178" cy="12598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77414"/>
            <a:ext cx="4629150" cy="383707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619822"/>
            <a:ext cx="2949178" cy="300092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59960"/>
            <a:ext cx="3124012" cy="12598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59961"/>
            <a:ext cx="4629150" cy="425453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619822"/>
            <a:ext cx="3124012" cy="3000920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15900"/>
            <a:ext cx="8229600" cy="9001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260475"/>
            <a:ext cx="8229600" cy="3562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916488"/>
            <a:ext cx="2133600" cy="3762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916488"/>
            <a:ext cx="2895600" cy="3762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916488"/>
            <a:ext cx="2133600" cy="3762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24037;&#20316;\1.&#20844;&#24320;&#35838;\1.&#20844;&#24320;&#35838;\2018.4.10&#39134;&#26426;&#20026;&#20160;&#20040;&#33021;&#19978;&#22825;\&#21271;&#20140;&#24066;&#19978;&#24196;&#31532;&#20108;&#20013;&#23398;&#29289;&#29702;%20&#32599;&#20029;&#32676;&#21021;&#20108;\&#39321;&#34121;&#29699;&#30340;&#22885;&#31192;%20(1)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file:///L:\&#39134;&#26426;&#20026;&#20160;&#20040;&#20250;&#39134;\&#35838;&#20214;&#22841;\&#39134;&#26426;&#36215;&#39134;.M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eiji.sw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24037;&#20316;\1.&#20844;&#24320;&#35838;\1.&#20844;&#24320;&#35838;\2018.4.10&#39134;&#26426;&#20026;&#20160;&#20040;&#33021;&#19978;&#22825;\&#21271;&#20140;&#24066;&#19978;&#24196;&#31532;&#20108;&#20013;&#23398;&#29289;&#29702;%20&#32599;&#20029;&#32676;&#21021;&#20108;\2.&#39134;&#34892;&#21592;.mp4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8.gif"/><Relationship Id="rId4" Type="http://schemas.openxmlformats.org/officeDocument/2006/relationships/hyperlink" Target="feiji.swf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28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24037;&#20316;\1.&#20844;&#24320;&#35838;\1.&#20844;&#24320;&#35838;\2018.4.10&#39134;&#26426;&#20026;&#20160;&#20040;&#33021;&#19978;&#22825;\&#21271;&#20140;&#24066;&#19978;&#24196;&#31532;&#20108;&#20013;&#23398;&#29289;&#29702;%20&#32599;&#20029;&#32676;&#21021;&#20108;\6.&#39134;&#26426;&#36215;&#39134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/>
          </p:cNvSpPr>
          <p:nvPr>
            <p:ph type="ctrTitle"/>
          </p:nvPr>
        </p:nvSpPr>
        <p:spPr>
          <a:xfrm>
            <a:off x="685800" y="613410"/>
            <a:ext cx="7772400" cy="2221865"/>
          </a:xfrm>
        </p:spPr>
        <p:txBody>
          <a:bodyPr anchor="ctr"/>
          <a:lstStyle/>
          <a:p>
            <a:pPr defTabSz="914400">
              <a:buSzPct val="100000"/>
            </a:pPr>
            <a:r>
              <a:rPr lang="zh-CN" altLang="en-US" b="1" kern="1200" baseline="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b="1" kern="1200" baseline="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kern="1200" baseline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b="1" kern="1200" baseline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kern="1200" baseline="0" smtClean="0">
                <a:latin typeface="楷体" panose="02010609060101010101" pitchFamily="49" charset="-122"/>
                <a:ea typeface="楷体" panose="02010609060101010101" pitchFamily="49" charset="-122"/>
              </a:rPr>
              <a:t>第七节  </a:t>
            </a:r>
            <a:r>
              <a:rPr lang="zh-CN" altLang="en-US" b="1" kern="1200" baseline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飞机为什么能上天</a:t>
            </a:r>
            <a:endParaRPr lang="zh-CN" altLang="en-US" b="1" kern="1200" baseline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副标题 8194"/>
          <p:cNvSpPr>
            <a:spLocks noGrp="1"/>
          </p:cNvSpPr>
          <p:nvPr>
            <p:ph type="subTitle" idx="1"/>
          </p:nvPr>
        </p:nvSpPr>
        <p:spPr>
          <a:xfrm>
            <a:off x="2537460" y="3322003"/>
            <a:ext cx="6400800" cy="1379537"/>
          </a:xfrm>
        </p:spPr>
        <p:txBody>
          <a:bodyPr anchor="t"/>
          <a:lstStyle/>
          <a:p>
            <a:pPr defTabSz="914400">
              <a:buSzPct val="100000"/>
            </a:pPr>
            <a:endParaRPr lang="en-US" altLang="zh-CN" kern="1200" baseline="0" dirty="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1" descr="D:\Kel'Thuzad\教师用书资源包\八下\第八章 压强与浮力\第七节 飞机为什么能上天\8-7 图片\T8-53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170335"/>
            <a:ext cx="3651250" cy="238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直接箭头连接符 18"/>
          <p:cNvCxnSpPr/>
          <p:nvPr/>
        </p:nvCxnSpPr>
        <p:spPr>
          <a:xfrm flipV="1">
            <a:off x="5723756" y="3473866"/>
            <a:ext cx="0" cy="136102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5363394" y="3473866"/>
            <a:ext cx="0" cy="136102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V="1">
            <a:off x="6442894" y="3473866"/>
            <a:ext cx="0" cy="136102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6084119" y="3473866"/>
            <a:ext cx="0" cy="136102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6442894" y="2170336"/>
            <a:ext cx="0" cy="793616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6084119" y="2170336"/>
            <a:ext cx="0" cy="793616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5723756" y="2170336"/>
            <a:ext cx="0" cy="793616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5363394" y="2170336"/>
            <a:ext cx="0" cy="793616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57158" y="1148070"/>
            <a:ext cx="7358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气体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流动时，流速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的地方压强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流速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的地方压强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57158" y="116660"/>
            <a:ext cx="7643866" cy="76944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二、流体压强与流速的关系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017960" y="842156"/>
            <a:ext cx="9644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考考你们</a:t>
            </a:r>
            <a:endParaRPr lang="en-US" altLang="zh-CN" sz="4000" b="1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！</a:t>
            </a:r>
            <a:endParaRPr lang="zh-CN" altLang="en-US" sz="4000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 l="10588" t="12549" r="9411" b="12156"/>
          <a:stretch>
            <a:fillRect/>
          </a:stretch>
        </p:blipFill>
        <p:spPr bwMode="auto">
          <a:xfrm>
            <a:off x="3000363" y="484966"/>
            <a:ext cx="576861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01988" y="134270"/>
            <a:ext cx="6768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竞赛活动：用漏斗吹乒乓球</a:t>
            </a:r>
            <a:endParaRPr lang="zh-CN" altLang="en-US" sz="4000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61794" name="图片 4" descr="T8-58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842156"/>
            <a:ext cx="1857388" cy="3325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香蕉球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539552" y="899848"/>
            <a:ext cx="8064896" cy="3538920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0" y="0"/>
            <a:ext cx="8229600" cy="89984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香蕉球的原理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74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0"/>
            <a:ext cx="8229600" cy="89984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香蕉球的原理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pic>
        <p:nvPicPr>
          <p:cNvPr id="6" name="香蕉球的奥秘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899848"/>
            <a:ext cx="7043744" cy="394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174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23"/>
          <p:cNvGrpSpPr/>
          <p:nvPr/>
        </p:nvGrpSpPr>
        <p:grpSpPr>
          <a:xfrm>
            <a:off x="5949754" y="1338993"/>
            <a:ext cx="2366663" cy="2804248"/>
            <a:chOff x="5949753" y="1700808"/>
            <a:chExt cx="2366663" cy="3561996"/>
          </a:xfrm>
        </p:grpSpPr>
        <p:grpSp>
          <p:nvGrpSpPr>
            <p:cNvPr id="14" name="组合 13"/>
            <p:cNvGrpSpPr/>
            <p:nvPr/>
          </p:nvGrpSpPr>
          <p:grpSpPr>
            <a:xfrm rot="10800000">
              <a:off x="5949753" y="1700808"/>
              <a:ext cx="2285054" cy="3561996"/>
              <a:chOff x="5949753" y="1700808"/>
              <a:chExt cx="2285054" cy="356199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949753" y="1700808"/>
                <a:ext cx="2285054" cy="3561996"/>
              </a:xfrm>
              <a:prstGeom prst="rect">
                <a:avLst/>
              </a:prstGeom>
            </p:spPr>
          </p:pic>
          <p:sp>
            <p:nvSpPr>
              <p:cNvPr id="11" name="下箭头 10"/>
              <p:cNvSpPr/>
              <p:nvPr/>
            </p:nvSpPr>
            <p:spPr>
              <a:xfrm>
                <a:off x="7124939" y="3429000"/>
                <a:ext cx="183365" cy="1027314"/>
              </a:xfrm>
              <a:prstGeom prst="downArrow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956376" y="3284984"/>
              <a:ext cx="360040" cy="5082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力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899848"/>
          </a:xfrm>
        </p:spPr>
        <p:txBody>
          <a:bodyPr/>
          <a:lstStyle/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请大家思考香蕉球的原理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382429" y="1338993"/>
            <a:ext cx="2110315" cy="2804248"/>
          </a:xfrm>
          <a:prstGeom prst="rect">
            <a:avLst/>
          </a:prstGeom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347865" y="4017700"/>
            <a:ext cx="2160959" cy="147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足球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kumimoji="1"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而没有水平</a:t>
            </a:r>
            <a:r>
              <a:rPr kumimoji="1"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的情形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796136" y="4173475"/>
            <a:ext cx="2783656" cy="147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足球向前</a:t>
            </a:r>
            <a:r>
              <a:rPr kumimoji="1"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和旋</a:t>
            </a:r>
            <a:r>
              <a:rPr kumimoji="1"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r>
              <a:rPr kumimoji="1"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两种运动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存在的情形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811292" y="4155873"/>
            <a:ext cx="2114126" cy="12464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足球在没有旋转时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向前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情形</a:t>
            </a:r>
            <a:endParaRPr lang="en-US" altLang="zh-CN" sz="25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1"/>
          <p:cNvGrpSpPr/>
          <p:nvPr/>
        </p:nvGrpSpPr>
        <p:grpSpPr>
          <a:xfrm rot="10800000">
            <a:off x="909194" y="1338993"/>
            <a:ext cx="2016224" cy="2804248"/>
            <a:chOff x="909194" y="1700808"/>
            <a:chExt cx="2016224" cy="35619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09194" y="1700808"/>
              <a:ext cx="2016224" cy="3561996"/>
            </a:xfrm>
            <a:prstGeom prst="rect">
              <a:avLst/>
            </a:prstGeom>
          </p:spPr>
        </p:pic>
        <p:sp>
          <p:nvSpPr>
            <p:cNvPr id="10" name="下箭头 9"/>
            <p:cNvSpPr/>
            <p:nvPr/>
          </p:nvSpPr>
          <p:spPr>
            <a:xfrm>
              <a:off x="1835696" y="3501008"/>
              <a:ext cx="183365" cy="1027314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>
            <a:off x="5868145" y="2812923"/>
            <a:ext cx="504057" cy="623586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282480" y="3379820"/>
            <a:ext cx="873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/>
              <a:t>流速小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压强大</a:t>
            </a:r>
            <a:endParaRPr lang="zh-CN" altLang="en-US" b="1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7812361" y="2805365"/>
            <a:ext cx="422447" cy="46107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127304" y="3209751"/>
            <a:ext cx="909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/>
              <a:t>流速大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压强小</a:t>
            </a:r>
            <a:endParaRPr lang="en-US" altLang="zh-CN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23528" y="2462469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4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0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15816" y="2462469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4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0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92080" y="2462469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4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0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76056" y="1416621"/>
            <a:ext cx="1455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4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zh-CN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4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0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52320" y="1416621"/>
            <a:ext cx="1599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4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v</a:t>
            </a:r>
            <a:r>
              <a:rPr lang="en-US" altLang="zh-CN" sz="4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0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748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6" grpId="0"/>
      <p:bldP spid="19" grpId="0"/>
      <p:bldP spid="6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138879"/>
            <a:ext cx="6043626" cy="410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三、飞机为什么能上天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占位符 15362"/>
          <p:cNvSpPr>
            <a:spLocks noGrp="1"/>
          </p:cNvSpPr>
          <p:nvPr/>
        </p:nvSpPr>
        <p:spPr>
          <a:xfrm>
            <a:off x="611505" y="918210"/>
            <a:ext cx="7920990" cy="35623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7224" y="0"/>
            <a:ext cx="7286644" cy="64633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三、飞机为什么能上天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5" name="Picture 2" descr="I:\参考 第八章 教材分析\new pic\380-1.jpg"/>
          <p:cNvPicPr>
            <a:picLocks noChangeAspect="1" noChangeArrowheads="1"/>
          </p:cNvPicPr>
          <p:nvPr/>
        </p:nvPicPr>
        <p:blipFill>
          <a:blip r:embed="rId2" cstate="print"/>
          <a:srcRect t="11940" b="13058"/>
          <a:stretch>
            <a:fillRect/>
          </a:stretch>
        </p:blipFill>
        <p:spPr bwMode="auto">
          <a:xfrm>
            <a:off x="214313" y="918210"/>
            <a:ext cx="8643937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2005342023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899848"/>
            <a:ext cx="594296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AutoShape 8">
            <a:hlinkClick r:id="rId4" action="ppaction://hlinkfile" highlightClick="1"/>
          </p:cNvPr>
          <p:cNvSpPr>
            <a:spLocks noChangeArrowheads="1"/>
          </p:cNvSpPr>
          <p:nvPr/>
        </p:nvSpPr>
        <p:spPr bwMode="auto">
          <a:xfrm>
            <a:off x="7956550" y="4854180"/>
            <a:ext cx="647700" cy="227462"/>
          </a:xfrm>
          <a:prstGeom prst="actionButtonMovi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899848"/>
          </a:xfrm>
        </p:spPr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机翼为什么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设计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成如此形状呢？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48878" y="-237460"/>
            <a:ext cx="6523435" cy="1322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9805" tIns="34903" rIns="69805" bIns="34903"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ClrTx/>
              <a:buNone/>
              <a:defRPr/>
            </a:pPr>
            <a:r>
              <a:rPr lang="zh-CN" altLang="en-US" sz="4100" dirty="0" smtClean="0">
                <a:solidFill>
                  <a:schemeClr val="accent2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学生活动</a:t>
            </a:r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6409135" y="5985239"/>
            <a:ext cx="1079897" cy="15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r>
              <a:rPr lang="de-DE" altLang="en-US" sz="800" b="1" dirty="0">
                <a:latin typeface="Arial" charset="0"/>
                <a:ea typeface="华文细黑" pitchFamily="2" charset="-122"/>
              </a:rPr>
              <a:t>16:41:56</a:t>
            </a:r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31749" name="灯片编号占位符 3"/>
          <p:cNvSpPr txBox="1">
            <a:spLocks noGrp="1" noChangeArrowheads="1"/>
          </p:cNvSpPr>
          <p:nvPr/>
        </p:nvSpPr>
        <p:spPr bwMode="auto">
          <a:xfrm>
            <a:off x="6412707" y="5845263"/>
            <a:ext cx="1079897" cy="15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r>
              <a:rPr lang="de-DE" altLang="en-US" sz="800" b="1" dirty="0">
                <a:latin typeface="Arial" charset="0"/>
                <a:ea typeface="华文细黑" pitchFamily="2" charset="-122"/>
              </a:rPr>
              <a:t>Page </a:t>
            </a:r>
            <a:r>
              <a:rPr lang="de-DE" altLang="en-US" sz="800" b="1" dirty="0">
                <a:latin typeface="Arial" charset="0"/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800" b="1" dirty="0">
                <a:latin typeface="Arial" charset="0"/>
                <a:ea typeface="华文细黑" pitchFamily="2" charset="-122"/>
              </a:rPr>
              <a:t> </a:t>
            </a:r>
            <a:fld id="{888F6624-2E25-4C43-96BB-F6BEFB663BFD}" type="slidenum">
              <a:rPr lang="zh-CN" altLang="en-US" sz="800" b="1">
                <a:latin typeface="Arial" charset="0"/>
                <a:ea typeface="华文细黑" pitchFamily="2" charset="-122"/>
              </a:rPr>
              <a:pPr algn="r" eaLnBrk="1" hangingPunct="1"/>
              <a:t>19</a:t>
            </a:fld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31750" name="灯片编号占位符 3"/>
          <p:cNvSpPr txBox="1">
            <a:spLocks noGrp="1" noChangeArrowheads="1"/>
          </p:cNvSpPr>
          <p:nvPr/>
        </p:nvSpPr>
        <p:spPr bwMode="auto">
          <a:xfrm>
            <a:off x="6365082" y="5948995"/>
            <a:ext cx="1079897" cy="15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r>
              <a:rPr lang="de-DE" altLang="en-US" sz="800" b="1" dirty="0">
                <a:latin typeface="Arial" charset="0"/>
                <a:ea typeface="华文细黑" pitchFamily="2" charset="-122"/>
              </a:rPr>
              <a:t>Page </a:t>
            </a:r>
            <a:r>
              <a:rPr lang="de-DE" altLang="en-US" sz="800" b="1" dirty="0">
                <a:latin typeface="Arial" charset="0"/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800" b="1" dirty="0">
                <a:latin typeface="Arial" charset="0"/>
                <a:ea typeface="华文细黑" pitchFamily="2" charset="-122"/>
              </a:rPr>
              <a:t> </a:t>
            </a:r>
            <a:fld id="{8FFF91D9-8B41-4F65-8B10-2E6D30CB61EF}" type="slidenum">
              <a:rPr lang="zh-CN" altLang="en-US" sz="800" b="1">
                <a:latin typeface="Arial" charset="0"/>
                <a:ea typeface="华文细黑" pitchFamily="2" charset="-122"/>
              </a:rPr>
              <a:pPr algn="r" eaLnBrk="1" hangingPunct="1"/>
              <a:t>19</a:t>
            </a:fld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92117" y="246209"/>
            <a:ext cx="6155531" cy="466171"/>
          </a:xfrm>
        </p:spPr>
        <p:txBody>
          <a:bodyPr lIns="69805" tIns="34903" rIns="69805" bIns="34903"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机翼的升力</a:t>
            </a:r>
          </a:p>
        </p:txBody>
      </p:sp>
      <p:pic>
        <p:nvPicPr>
          <p:cNvPr id="3175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3713" y="1802196"/>
            <a:ext cx="4899422" cy="164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0198" y="3381929"/>
            <a:ext cx="3964781" cy="1717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4" descr="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878" y="2193380"/>
            <a:ext cx="2005013" cy="1543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9569" y="1059821"/>
            <a:ext cx="7184231" cy="466172"/>
          </a:xfrm>
        </p:spPr>
        <p:txBody>
          <a:bodyPr lIns="69805" tIns="34903" rIns="69805" bIns="34903"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制作飞机机翼</a:t>
            </a:r>
            <a:endParaRPr lang="zh-CN" altLang="en-US" u="sng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10981"/>
            <a:ext cx="2897883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文本占位符 15362"/>
          <p:cNvSpPr>
            <a:spLocks noGrp="1"/>
          </p:cNvSpPr>
          <p:nvPr/>
        </p:nvSpPr>
        <p:spPr>
          <a:xfrm>
            <a:off x="457200" y="310981"/>
            <a:ext cx="7920990" cy="8883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提问</a:t>
            </a:r>
            <a:r>
              <a:rPr lang="zh-CN" altLang="en-US" sz="3200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：飞机为什么能上天？</a:t>
            </a:r>
            <a:endParaRPr lang="zh-CN" altLang="en-US" sz="3200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2.飞行员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" y="913594"/>
            <a:ext cx="5929322" cy="335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8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119166" y="2008411"/>
          <a:ext cx="6837384" cy="2845769"/>
        </p:xfrm>
        <a:graphic>
          <a:graphicData uri="http://schemas.openxmlformats.org/presentationml/2006/ole">
            <p:oleObj spid="_x0000_s67587" name="位图图像" r:id="rId3" imgW="6647619" imgH="2505425" progId="PBrush">
              <p:embed/>
            </p:oleObj>
          </a:graphicData>
        </a:graphic>
      </p:graphicFrame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427538" y="2189630"/>
            <a:ext cx="1008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</a:rPr>
              <a:t>V</a:t>
            </a:r>
            <a:r>
              <a:rPr lang="zh-CN" altLang="en-US" sz="3600" b="1" baseline="-25000" dirty="0">
                <a:solidFill>
                  <a:srgbClr val="FF3300"/>
                </a:solidFill>
              </a:rPr>
              <a:t>大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716463" y="3719372"/>
            <a:ext cx="8194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V</a:t>
            </a:r>
            <a:r>
              <a:rPr lang="zh-CN" altLang="en-US" sz="2800" b="1">
                <a:solidFill>
                  <a:srgbClr val="FF3300"/>
                </a:solidFill>
              </a:rPr>
              <a:t>小</a:t>
            </a: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3995738" y="2434462"/>
            <a:ext cx="287338" cy="339943"/>
          </a:xfrm>
          <a:prstGeom prst="downArrow">
            <a:avLst>
              <a:gd name="adj1" fmla="val 50000"/>
              <a:gd name="adj2" fmla="val 37569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3995738" y="3719372"/>
            <a:ext cx="360362" cy="886101"/>
          </a:xfrm>
          <a:prstGeom prst="upArrow">
            <a:avLst>
              <a:gd name="adj1" fmla="val 50000"/>
              <a:gd name="adj2" fmla="val 7808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032" name="AutoShape 8">
            <a:hlinkClick r:id="rId4" action="ppaction://hlinkfile" highlightClick="1"/>
          </p:cNvPr>
          <p:cNvSpPr>
            <a:spLocks noChangeArrowheads="1"/>
          </p:cNvSpPr>
          <p:nvPr/>
        </p:nvSpPr>
        <p:spPr bwMode="auto">
          <a:xfrm>
            <a:off x="7956550" y="4854180"/>
            <a:ext cx="647700" cy="227462"/>
          </a:xfrm>
          <a:prstGeom prst="actionButtonMovi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899848"/>
          </a:xfrm>
        </p:spPr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机翼为什么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设计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成如此形状呢？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42844" y="899848"/>
            <a:ext cx="2303463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S</a:t>
            </a:r>
            <a:r>
              <a:rPr lang="zh-CN" altLang="en-US" sz="24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上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&gt;</a:t>
            </a:r>
            <a:r>
              <a:rPr lang="en-US" altLang="zh-CN" sz="24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 </a:t>
            </a:r>
            <a:r>
              <a:rPr lang="en-US" altLang="zh-CN" sz="24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S</a:t>
            </a:r>
            <a:r>
              <a:rPr lang="zh-CN" altLang="en-US" sz="24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下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42844" y="1361513"/>
            <a:ext cx="183515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t</a:t>
            </a:r>
            <a:r>
              <a:rPr lang="zh-CN" altLang="en-US" sz="28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上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=</a:t>
            </a:r>
            <a:r>
              <a:rPr lang="en-US" altLang="zh-CN" sz="28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 </a:t>
            </a:r>
            <a:r>
              <a:rPr lang="en-US" altLang="zh-CN" sz="28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t</a:t>
            </a:r>
            <a:r>
              <a:rPr lang="zh-CN" altLang="en-US" sz="28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下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930527" y="1136121"/>
            <a:ext cx="2303463" cy="5847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v</a:t>
            </a:r>
            <a:r>
              <a:rPr lang="zh-CN" altLang="en-US" sz="32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上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&gt;</a:t>
            </a:r>
            <a:r>
              <a:rPr lang="en-US" altLang="zh-CN" sz="32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 </a:t>
            </a:r>
            <a:r>
              <a:rPr lang="en-US" altLang="zh-CN" sz="32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v</a:t>
            </a:r>
            <a:r>
              <a:rPr lang="zh-CN" altLang="en-US" sz="32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下</a:t>
            </a:r>
          </a:p>
        </p:txBody>
      </p:sp>
      <p:sp>
        <p:nvSpPr>
          <p:cNvPr id="13" name="AutoShape 5"/>
          <p:cNvSpPr>
            <a:spLocks/>
          </p:cNvSpPr>
          <p:nvPr/>
        </p:nvSpPr>
        <p:spPr bwMode="auto">
          <a:xfrm>
            <a:off x="1718437" y="1213545"/>
            <a:ext cx="519113" cy="429928"/>
          </a:xfrm>
          <a:prstGeom prst="rightBrace">
            <a:avLst>
              <a:gd name="adj1" fmla="val 48525"/>
              <a:gd name="adj2" fmla="val 50000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150392" y="3149985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A</a:t>
            </a:r>
            <a:endParaRPr lang="zh-CN" altLang="en-US" sz="4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500826" y="3149985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B</a:t>
            </a:r>
            <a:endParaRPr lang="zh-CN" altLang="en-US" sz="4400" b="1" dirty="0"/>
          </a:p>
        </p:txBody>
      </p:sp>
      <p:pic>
        <p:nvPicPr>
          <p:cNvPr id="16" name="Picture 5" descr="机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1932" y="121791"/>
            <a:ext cx="3432068" cy="1521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animBg="1"/>
      <p:bldP spid="348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9874" name="Picture 2" descr="https://timgsa.baidu.com/timg?image&amp;quality=80&amp;size=b9999_10000&amp;sec=1523218690702&amp;di=1419a0d5a5e856ba2f9567f8b93f9209&amp;imgtype=0&amp;src=http%3A%2F%2Fimgsrc.baidu.com%2Fimgad%2Fpic%2Fitem%2Fbf096b63f6246b600934bf4ee0f81a4c510fa2d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15899"/>
            <a:ext cx="6929486" cy="4619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7" name="Picture 5" descr="I:\参考 第八章 教材分析\压强浮力视频\pic\水翼船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000100" y="1202582"/>
            <a:ext cx="6143636" cy="3517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14348" y="0"/>
            <a:ext cx="7286644" cy="64633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应用拓展一：创新设计，提高船速。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5721" y="736410"/>
            <a:ext cx="8643998" cy="466172"/>
          </a:xfrm>
          <a:prstGeom prst="rect">
            <a:avLst/>
          </a:prstGeom>
          <a:noFill/>
          <a:ln w="9525">
            <a:noFill/>
          </a:ln>
        </p:spPr>
        <p:txBody>
          <a:bodyPr lIns="69805" tIns="34903" rIns="69805" bIns="34903" rtlCol="0" anchor="ctr">
            <a:normAutofit fontScale="8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问题：</a:t>
            </a: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轮船速度一般较慢，你能利用流体压强与流速的关系，改进船体结构，提高船速吗？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323165"/>
            <a:ext cx="7286644" cy="64633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应用拓展：水翼船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62466" name="Picture 2" descr="http://cooco.net.cn/files/down/test/2015/12/18/23/2015121823394018581407.files/image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770982"/>
            <a:ext cx="7643835" cy="1889325"/>
          </a:xfrm>
          <a:prstGeom prst="rect">
            <a:avLst/>
          </a:prstGeom>
          <a:noFill/>
        </p:spPr>
      </p:pic>
      <p:pic>
        <p:nvPicPr>
          <p:cNvPr id="62468" name="Picture 4" descr="http://old.dsti.net/upfile/Sbj_002/2004/12/up_08111313376905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45" y="0"/>
            <a:ext cx="3786214" cy="2839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ChangeArrowheads="1"/>
          </p:cNvSpPr>
          <p:nvPr/>
        </p:nvSpPr>
        <p:spPr bwMode="auto">
          <a:xfrm>
            <a:off x="-4540250" y="2372099"/>
            <a:ext cx="184731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26978" name="Picture 2" descr="http://img.carnews.com/news_img/cn284web/cn284-21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02582"/>
            <a:ext cx="6715172" cy="3357587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85720" y="0"/>
            <a:ext cx="8429652" cy="584775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应用拓展二：学以致用，提升解决问题的能力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85721" y="736410"/>
            <a:ext cx="8643998" cy="466172"/>
          </a:xfrm>
          <a:prstGeom prst="rect">
            <a:avLst/>
          </a:prstGeom>
          <a:noFill/>
          <a:ln w="9525">
            <a:noFill/>
          </a:ln>
        </p:spPr>
        <p:txBody>
          <a:bodyPr lIns="69805" tIns="34903" rIns="69805" bIns="34903" rtlCol="0" anchor="ctr"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问题：赛车</a:t>
            </a: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速度一般较快，轮胎抓地力不足，你能利用流体压强与流速的关系，改进车体结构，提高其行驶的稳定性能吗？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ChangeArrowheads="1"/>
          </p:cNvSpPr>
          <p:nvPr/>
        </p:nvSpPr>
        <p:spPr bwMode="auto">
          <a:xfrm>
            <a:off x="-4540250" y="2372099"/>
            <a:ext cx="184731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720" y="0"/>
            <a:ext cx="8429652" cy="584775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应用拓展三：学以致用，解决问题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85721" y="736410"/>
            <a:ext cx="8643998" cy="466172"/>
          </a:xfrm>
          <a:prstGeom prst="rect">
            <a:avLst/>
          </a:prstGeom>
          <a:noFill/>
          <a:ln w="9525">
            <a:noFill/>
          </a:ln>
        </p:spPr>
        <p:txBody>
          <a:bodyPr lIns="69805" tIns="34903" rIns="69805" bIns="34903" rtlCol="0" anchor="ctr"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问题：</a:t>
            </a: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非洲草原犬鼠洞穴有两个出口，一个是平的，另一个是隆起的土堆。请说说其中的道理。</a:t>
            </a:r>
          </a:p>
        </p:txBody>
      </p:sp>
      <p:pic>
        <p:nvPicPr>
          <p:cNvPr id="5" name="Picture 6" descr="E:\13-14下\配套光盘\第八章 压强与浮力\第七节 飞机为什么能上天\8-7 图片\T8-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770850"/>
            <a:ext cx="3786215" cy="263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1" name="Picture 1"/>
          <p:cNvPicPr>
            <a:picLocks noChangeAspect="1" noChangeArrowheads="1"/>
          </p:cNvPicPr>
          <p:nvPr/>
        </p:nvPicPr>
        <p:blipFill>
          <a:blip r:embed="rId3" cstate="print"/>
          <a:srcRect l="17186" t="13655"/>
          <a:stretch>
            <a:fillRect/>
          </a:stretch>
        </p:blipFill>
        <p:spPr bwMode="auto">
          <a:xfrm>
            <a:off x="285721" y="1770850"/>
            <a:ext cx="4500594" cy="2865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7158" y="106350"/>
            <a:ext cx="878684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zh-CN" altLang="zh-CN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章 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压强与浮力</a:t>
            </a:r>
            <a:r>
              <a:rPr lang="zh-CN" altLang="zh-CN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飞机为什么能上天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流体：液体和气体都没有一定的形状，且有流动性，统称为流体。</a:t>
            </a:r>
            <a:endParaRPr lang="zh-CN" altLang="en-US" sz="24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二、流体流动时，流速大的地方压强小，流速小的地方压强大。</a:t>
            </a: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三、</a:t>
            </a:r>
            <a:r>
              <a:rPr kumimoji="1"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举力</a:t>
            </a:r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</a:rPr>
              <a:t>（升力）：机翼形状上凸下平，机翼上方的空气流动速度比下方的快，机翼下方的气流压强比机翼上方的气流压强大，向上和向下的压力差，产生了作用在机翼上的向上的力，叫做举力。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700" b="1" baseline="-2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179688" y="106350"/>
            <a:ext cx="18902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/>
              <a:t>小结</a:t>
            </a:r>
            <a:endParaRPr lang="zh-CN" alt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071702" y="0"/>
            <a:ext cx="7772400" cy="899848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ea typeface="黑体" pitchFamily="49" charset="-122"/>
              </a:rPr>
              <a:t>八月秋高风怒号，卷我屋上三重茅。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8992" y="646331"/>
            <a:ext cx="5429288" cy="56615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b="1" dirty="0" smtClean="0">
                <a:solidFill>
                  <a:schemeClr val="tx2"/>
                </a:solidFill>
                <a:ea typeface="黑体" pitchFamily="49" charset="-122"/>
              </a:rPr>
              <a:t>——《</a:t>
            </a:r>
            <a:r>
              <a:rPr lang="zh-CN" altLang="en-US" b="1" dirty="0" smtClean="0">
                <a:solidFill>
                  <a:schemeClr val="tx2"/>
                </a:solidFill>
                <a:ea typeface="黑体" pitchFamily="49" charset="-122"/>
              </a:rPr>
              <a:t>茅屋为秋风所破歌</a:t>
            </a:r>
            <a:r>
              <a:rPr lang="en-US" altLang="zh-CN" b="1" dirty="0" smtClean="0">
                <a:solidFill>
                  <a:schemeClr val="tx2"/>
                </a:solidFill>
                <a:ea typeface="黑体" pitchFamily="49" charset="-122"/>
              </a:rPr>
              <a:t>》</a:t>
            </a:r>
            <a:r>
              <a:rPr lang="zh-CN" altLang="en-US" b="1" dirty="0" smtClean="0">
                <a:solidFill>
                  <a:schemeClr val="tx2"/>
                </a:solidFill>
                <a:ea typeface="黑体" pitchFamily="49" charset="-122"/>
              </a:rPr>
              <a:t>  唐 杜甫</a:t>
            </a:r>
            <a:endParaRPr lang="zh-CN" alt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</a:endParaRPr>
          </a:p>
        </p:txBody>
      </p:sp>
      <p:pic>
        <p:nvPicPr>
          <p:cNvPr id="18436" name="Picture 4" descr="sammi_tea_10844228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342222"/>
            <a:ext cx="5242615" cy="314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0"/>
            <a:ext cx="2071702" cy="64633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训练反馈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1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43174" y="262456"/>
            <a:ext cx="4319587" cy="2928256"/>
          </a:xfrm>
        </p:spPr>
      </p:pic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23850" y="3190712"/>
            <a:ext cx="85693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当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刮大风时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，房顶表面的空气流动速度</a:t>
            </a:r>
            <a:r>
              <a:rPr lang="zh-CN" altLang="en-US" sz="2400" b="1" u="sng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，压强</a:t>
            </a:r>
            <a:r>
              <a:rPr lang="zh-CN" altLang="en-US" sz="2400" b="1" u="sng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，房屋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内的空气流动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速度 </a:t>
            </a:r>
            <a:r>
              <a:rPr lang="zh-CN" altLang="en-US" sz="2400" b="1" u="sng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，压强</a:t>
            </a:r>
            <a:r>
              <a:rPr lang="zh-CN" altLang="en-US" sz="2400" b="1" u="sng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，产生向上的举力，将屋顶掀翻。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60" name="WordArt 9"/>
          <p:cNvSpPr>
            <a:spLocks noChangeArrowheads="1" noChangeShapeType="1" noTextEdit="1"/>
          </p:cNvSpPr>
          <p:nvPr/>
        </p:nvSpPr>
        <p:spPr bwMode="auto">
          <a:xfrm>
            <a:off x="323850" y="432427"/>
            <a:ext cx="3600450" cy="13035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2071702" cy="64633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训练反馈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02" y="899848"/>
            <a:ext cx="8643998" cy="1382619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火车站或地铁站的站台上，有一条</a:t>
            </a:r>
            <a:r>
              <a:rPr lang="zh-CN" altLang="en-US" b="1" dirty="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安全黄线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，离站台边缘１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m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左右。我们要站在安全黄线以外的地方等车，这是为什么呢？</a:t>
            </a:r>
          </a:p>
        </p:txBody>
      </p:sp>
      <p:pic>
        <p:nvPicPr>
          <p:cNvPr id="17412" name="Picture 8" descr="图文：小火车开往阿里山(1)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25" y="1763382"/>
            <a:ext cx="4786346" cy="3430878"/>
          </a:xfrm>
          <a:noFill/>
        </p:spPr>
      </p:pic>
      <p:pic>
        <p:nvPicPr>
          <p:cNvPr id="5" name="Picture 9" descr="铁路站台上的安全线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880566" y="2205742"/>
            <a:ext cx="352653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0113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训练反馈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57158" y="116660"/>
            <a:ext cx="7643866" cy="76944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一、流体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8066" name="Picture 2" descr="http://p5.so.qhimgs1.com/bdr/_240_/t01ab5a48c55b58808b.jpg"/>
          <p:cNvPicPr>
            <a:picLocks noChangeAspect="1" noChangeArrowheads="1"/>
          </p:cNvPicPr>
          <p:nvPr/>
        </p:nvPicPr>
        <p:blipFill>
          <a:blip r:embed="rId3" cstate="print"/>
          <a:srcRect b="14422"/>
          <a:stretch>
            <a:fillRect/>
          </a:stretch>
        </p:blipFill>
        <p:spPr bwMode="auto">
          <a:xfrm>
            <a:off x="171450" y="1342222"/>
            <a:ext cx="5314950" cy="2286001"/>
          </a:xfrm>
          <a:prstGeom prst="rect">
            <a:avLst/>
          </a:prstGeom>
          <a:noFill/>
        </p:spPr>
      </p:pic>
      <p:pic>
        <p:nvPicPr>
          <p:cNvPr id="88068" name="Picture 4" descr="http://p4.so.qhmsg.com/bdr/_240_/t017c062ee7e0c03df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342222"/>
            <a:ext cx="3657600" cy="2286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灯片编号占位符 3"/>
          <p:cNvSpPr txBox="1">
            <a:spLocks noGrp="1" noChangeArrowheads="1"/>
          </p:cNvSpPr>
          <p:nvPr/>
        </p:nvSpPr>
        <p:spPr bwMode="auto">
          <a:xfrm>
            <a:off x="6409135" y="5985239"/>
            <a:ext cx="1079897" cy="15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r>
              <a:rPr lang="de-DE" altLang="en-US" sz="800" b="1" dirty="0">
                <a:latin typeface="Arial" charset="0"/>
                <a:ea typeface="华文细黑" pitchFamily="2" charset="-122"/>
              </a:rPr>
              <a:t>16:41:56</a:t>
            </a:r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58373" name="灯片编号占位符 3"/>
          <p:cNvSpPr txBox="1">
            <a:spLocks noGrp="1" noChangeArrowheads="1"/>
          </p:cNvSpPr>
          <p:nvPr/>
        </p:nvSpPr>
        <p:spPr bwMode="auto">
          <a:xfrm>
            <a:off x="6412707" y="5845263"/>
            <a:ext cx="1079897" cy="15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r>
              <a:rPr lang="de-DE" altLang="en-US" sz="800" b="1" dirty="0">
                <a:latin typeface="Arial" charset="0"/>
                <a:ea typeface="华文细黑" pitchFamily="2" charset="-122"/>
              </a:rPr>
              <a:t>Page </a:t>
            </a:r>
            <a:r>
              <a:rPr lang="de-DE" altLang="en-US" sz="800" b="1" dirty="0">
                <a:latin typeface="Arial" charset="0"/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800" b="1" dirty="0">
                <a:latin typeface="Arial" charset="0"/>
                <a:ea typeface="华文细黑" pitchFamily="2" charset="-122"/>
              </a:rPr>
              <a:t> </a:t>
            </a:r>
            <a:fld id="{443D673B-E4EE-43A4-BFFB-69758B3F454D}" type="slidenum">
              <a:rPr lang="zh-CN" altLang="en-US" sz="800" b="1">
                <a:latin typeface="Arial" charset="0"/>
                <a:ea typeface="华文细黑" pitchFamily="2" charset="-122"/>
              </a:rPr>
              <a:pPr algn="r" eaLnBrk="1" hangingPunct="1"/>
              <a:t>30</a:t>
            </a:fld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58374" name="灯片编号占位符 3"/>
          <p:cNvSpPr txBox="1">
            <a:spLocks noGrp="1" noChangeArrowheads="1"/>
          </p:cNvSpPr>
          <p:nvPr/>
        </p:nvSpPr>
        <p:spPr bwMode="auto">
          <a:xfrm>
            <a:off x="6365082" y="5948995"/>
            <a:ext cx="1079897" cy="15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r>
              <a:rPr lang="de-DE" altLang="en-US" sz="800" b="1" dirty="0">
                <a:latin typeface="Arial" charset="0"/>
                <a:ea typeface="华文细黑" pitchFamily="2" charset="-122"/>
              </a:rPr>
              <a:t>Page </a:t>
            </a:r>
            <a:r>
              <a:rPr lang="de-DE" altLang="en-US" sz="800" b="1" dirty="0">
                <a:latin typeface="Arial" charset="0"/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800" b="1" dirty="0">
                <a:latin typeface="Arial" charset="0"/>
                <a:ea typeface="华文细黑" pitchFamily="2" charset="-122"/>
              </a:rPr>
              <a:t> </a:t>
            </a:r>
            <a:fld id="{474FEDAF-6DB1-4A62-A681-F27B67339775}" type="slidenum">
              <a:rPr lang="zh-CN" altLang="en-US" sz="800" b="1">
                <a:latin typeface="Arial" charset="0"/>
                <a:ea typeface="华文细黑" pitchFamily="2" charset="-122"/>
              </a:rPr>
              <a:pPr algn="r" eaLnBrk="1" hangingPunct="1"/>
              <a:t>30</a:t>
            </a:fld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18" name="灯片编号占位符 3"/>
          <p:cNvSpPr txBox="1">
            <a:spLocks noGrp="1" noChangeArrowheads="1"/>
          </p:cNvSpPr>
          <p:nvPr/>
        </p:nvSpPr>
        <p:spPr bwMode="auto">
          <a:xfrm>
            <a:off x="5959079" y="5230367"/>
            <a:ext cx="1600200" cy="359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805" tIns="34903" rIns="69805" bIns="34903"/>
          <a:lstStyle/>
          <a:p>
            <a:pPr algn="r" eaLnBrk="1" hangingPunct="1"/>
            <a:fld id="{A33D7BBF-5235-40B4-A53E-8A75C8C91B10}" type="slidenum">
              <a:rPr lang="en-US" altLang="zh-CN" sz="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pPr algn="r" eaLnBrk="1" hangingPunct="1"/>
              <a:t>30</a:t>
            </a:fld>
            <a:endParaRPr lang="en-US" altLang="zh-CN" sz="800" b="1" i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58376" name="Picture 5" descr="机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2930" y="2527440"/>
            <a:ext cx="4270773" cy="1893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8377" name="Object 4"/>
          <p:cNvGraphicFramePr>
            <a:graphicFrameLocks noChangeAspect="1"/>
          </p:cNvGraphicFramePr>
          <p:nvPr/>
        </p:nvGraphicFramePr>
        <p:xfrm>
          <a:off x="5835254" y="3401152"/>
          <a:ext cx="577453" cy="719878"/>
        </p:xfrm>
        <a:graphic>
          <a:graphicData uri="http://schemas.openxmlformats.org/presentationml/2006/ole">
            <p:oleObj spid="_x0000_s138244" r:id="rId5" imgW="204890" imgH="243306" progId="Equation.3">
              <p:embed/>
            </p:oleObj>
          </a:graphicData>
        </a:graphic>
      </p:graphicFrame>
      <p:graphicFrame>
        <p:nvGraphicFramePr>
          <p:cNvPr id="58378" name="Object 5"/>
          <p:cNvGraphicFramePr>
            <a:graphicFrameLocks noChangeAspect="1"/>
          </p:cNvGraphicFramePr>
          <p:nvPr/>
        </p:nvGraphicFramePr>
        <p:xfrm>
          <a:off x="5959079" y="2207128"/>
          <a:ext cx="577454" cy="719878"/>
        </p:xfrm>
        <a:graphic>
          <a:graphicData uri="http://schemas.openxmlformats.org/presentationml/2006/ole">
            <p:oleObj spid="_x0000_s138245" r:id="rId6" imgW="204890" imgH="243306" progId="Equation.3">
              <p:embed/>
            </p:oleObj>
          </a:graphicData>
        </a:graphic>
      </p:graphicFrame>
      <p:sp>
        <p:nvSpPr>
          <p:cNvPr id="58379" name="AutoShape 9"/>
          <p:cNvSpPr>
            <a:spLocks noChangeArrowheads="1"/>
          </p:cNvSpPr>
          <p:nvPr/>
        </p:nvSpPr>
        <p:spPr bwMode="auto">
          <a:xfrm>
            <a:off x="6536533" y="2447087"/>
            <a:ext cx="171450" cy="479919"/>
          </a:xfrm>
          <a:prstGeom prst="downArrow">
            <a:avLst>
              <a:gd name="adj1" fmla="val 50000"/>
              <a:gd name="adj2" fmla="val 66667"/>
            </a:avLst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lIns="69805" tIns="34903" rIns="69805" bIns="34903" anchor="ctr"/>
          <a:lstStyle/>
          <a:p>
            <a:pPr eaLnBrk="1" hangingPunct="1"/>
            <a:endParaRPr lang="zh-CN" altLang="en-US">
              <a:latin typeface="Arial" charset="0"/>
              <a:ea typeface="华文细黑" pitchFamily="2" charset="-122"/>
            </a:endParaRPr>
          </a:p>
        </p:txBody>
      </p:sp>
      <p:sp>
        <p:nvSpPr>
          <p:cNvPr id="58380" name="AutoShape 10"/>
          <p:cNvSpPr>
            <a:spLocks noChangeArrowheads="1"/>
          </p:cNvSpPr>
          <p:nvPr/>
        </p:nvSpPr>
        <p:spPr bwMode="auto">
          <a:xfrm>
            <a:off x="6536533" y="3401152"/>
            <a:ext cx="171450" cy="1019828"/>
          </a:xfrm>
          <a:prstGeom prst="upArrow">
            <a:avLst>
              <a:gd name="adj1" fmla="val 50000"/>
              <a:gd name="adj2" fmla="val 141667"/>
            </a:avLst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lIns="69805" tIns="34903" rIns="69805" bIns="34903" anchor="ctr"/>
          <a:lstStyle/>
          <a:p>
            <a:pPr eaLnBrk="1" hangingPunct="1"/>
            <a:endParaRPr lang="zh-CN" altLang="en-US">
              <a:latin typeface="Arial" charset="0"/>
              <a:ea typeface="华文细黑" pitchFamily="2" charset="-122"/>
            </a:endParaRPr>
          </a:p>
        </p:txBody>
      </p:sp>
      <p:sp>
        <p:nvSpPr>
          <p:cNvPr id="58381" name="Text Box 11"/>
          <p:cNvSpPr txBox="1">
            <a:spLocks noChangeArrowheads="1"/>
          </p:cNvSpPr>
          <p:nvPr/>
        </p:nvSpPr>
        <p:spPr bwMode="auto">
          <a:xfrm>
            <a:off x="357158" y="727075"/>
            <a:ext cx="8605838" cy="110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9805" tIns="34903" rIns="69805" bIns="34903">
            <a:spAutoFit/>
          </a:bodyPr>
          <a:lstStyle/>
          <a:p>
            <a:pPr indent="748953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飞机行驶时，机翼下方的空气流速比上方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___,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压强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___,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所以产生向上的压力差，这个合力叫做升力。</a:t>
            </a: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8079581" y="146271"/>
            <a:ext cx="594122" cy="132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 anchor="ctr"/>
          <a:lstStyle/>
          <a:p>
            <a:pPr algn="ctr" eaLnBrk="1" hangingPunct="1"/>
            <a:r>
              <a:rPr lang="zh-CN" altLang="en-US" sz="2800" dirty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小</a:t>
            </a: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1233488" y="727075"/>
            <a:ext cx="592931" cy="132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 anchor="ctr"/>
          <a:lstStyle/>
          <a:p>
            <a:pPr algn="ctr" eaLnBrk="1" hangingPunct="1"/>
            <a:r>
              <a:rPr lang="zh-CN" altLang="en-US" sz="2800" dirty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大</a:t>
            </a:r>
            <a:endParaRPr lang="zh-CN" altLang="en-US" sz="28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58384" name="Text Box 4"/>
          <p:cNvSpPr txBox="1">
            <a:spLocks noChangeArrowheads="1"/>
          </p:cNvSpPr>
          <p:nvPr/>
        </p:nvSpPr>
        <p:spPr bwMode="auto">
          <a:xfrm>
            <a:off x="1233488" y="379588"/>
            <a:ext cx="6572250" cy="34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805" tIns="34903" rIns="69805" bIns="34903"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>
              <a:latin typeface="Arial" charset="0"/>
              <a:ea typeface="华文细黑" pitchFamily="2" charset="-122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2857500" y="8191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训练反馈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utoUpdateAnimBg="0"/>
      <p:bldP spid="30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Text Box 2"/>
          <p:cNvSpPr txBox="1">
            <a:spLocks noChangeArrowheads="1"/>
          </p:cNvSpPr>
          <p:nvPr/>
        </p:nvSpPr>
        <p:spPr bwMode="auto">
          <a:xfrm>
            <a:off x="431800" y="0"/>
            <a:ext cx="8712200" cy="267765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如图所示，在倒置的漏斗里放一个乒乓球，用手指托住乒乓球，然后从漏斗口向下用力吹气，并将手指移开，那么以下分析正确的是 </a:t>
            </a:r>
          </a:p>
          <a:p>
            <a:pPr algn="l"/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．乒乓球会下落，因为其上方气体流速增大，压强变小</a:t>
            </a:r>
          </a:p>
          <a:p>
            <a:pPr algn="l"/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．乒乓球会下落，因为其上方气体流速增大，压强变大</a:t>
            </a:r>
          </a:p>
          <a:p>
            <a:pPr algn="l"/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．乒乓球不会下落，因为其上方气体流速增大，压强变小</a:t>
            </a:r>
          </a:p>
          <a:p>
            <a:pPr algn="l"/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．乒乓球不会下落，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因为其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上方气体流速增大，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压强变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大</a:t>
            </a:r>
          </a:p>
        </p:txBody>
      </p:sp>
      <p:sp>
        <p:nvSpPr>
          <p:cNvPr id="359427" name="Rectangle 3"/>
          <p:cNvSpPr>
            <a:spLocks noChangeArrowheads="1"/>
          </p:cNvSpPr>
          <p:nvPr/>
        </p:nvSpPr>
        <p:spPr bwMode="auto">
          <a:xfrm>
            <a:off x="-4540250" y="2372099"/>
            <a:ext cx="184731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359428" name="Picture 4" descr="8-48"/>
          <p:cNvPicPr>
            <a:picLocks noChangeAspect="1" noChangeArrowheads="1"/>
          </p:cNvPicPr>
          <p:nvPr/>
        </p:nvPicPr>
        <p:blipFill>
          <a:blip r:embed="rId2" cstate="print"/>
          <a:srcRect l="29913" t="55917" r="53142"/>
          <a:stretch>
            <a:fillRect/>
          </a:stretch>
        </p:blipFill>
        <p:spPr bwMode="auto">
          <a:xfrm>
            <a:off x="6357950" y="2938897"/>
            <a:ext cx="1881179" cy="1356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             </a:t>
            </a:r>
          </a:p>
        </p:txBody>
      </p:sp>
      <p:sp>
        <p:nvSpPr>
          <p:cNvPr id="6148" name="矩形 6147"/>
          <p:cNvSpPr/>
          <p:nvPr/>
        </p:nvSpPr>
        <p:spPr>
          <a:xfrm>
            <a:off x="2843213" y="1979613"/>
            <a:ext cx="3960812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继续努力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Text Box 2"/>
          <p:cNvSpPr txBox="1">
            <a:spLocks noChangeArrowheads="1"/>
          </p:cNvSpPr>
          <p:nvPr/>
        </p:nvSpPr>
        <p:spPr bwMode="auto">
          <a:xfrm>
            <a:off x="215900" y="204966"/>
            <a:ext cx="8280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华文仿宋" pitchFamily="2" charset="-122"/>
              </a:rPr>
              <a:t>二、飞机为什么能上天？</a:t>
            </a:r>
          </a:p>
        </p:txBody>
      </p:sp>
      <p:pic>
        <p:nvPicPr>
          <p:cNvPr id="352259" name="Picture 3" descr="8-45"/>
          <p:cNvPicPr>
            <a:picLocks noChangeAspect="1" noChangeArrowheads="1"/>
          </p:cNvPicPr>
          <p:nvPr/>
        </p:nvPicPr>
        <p:blipFill>
          <a:blip r:embed="rId2" cstate="print"/>
          <a:srcRect t="12978" b="16699"/>
          <a:stretch>
            <a:fillRect/>
          </a:stretch>
        </p:blipFill>
        <p:spPr bwMode="auto">
          <a:xfrm>
            <a:off x="0" y="998582"/>
            <a:ext cx="9144000" cy="1842189"/>
          </a:xfrm>
          <a:prstGeom prst="rect">
            <a:avLst/>
          </a:prstGeom>
          <a:noFill/>
        </p:spPr>
      </p:pic>
      <p:pic>
        <p:nvPicPr>
          <p:cNvPr id="352260" name="Picture 4"/>
          <p:cNvPicPr>
            <a:picLocks noChangeAspect="1" noChangeArrowheads="1"/>
          </p:cNvPicPr>
          <p:nvPr/>
        </p:nvPicPr>
        <p:blipFill>
          <a:blip r:embed="rId3" cstate="print"/>
          <a:srcRect t="12810" b="14026"/>
          <a:stretch>
            <a:fillRect/>
          </a:stretch>
        </p:blipFill>
        <p:spPr bwMode="auto">
          <a:xfrm>
            <a:off x="0" y="2813276"/>
            <a:ext cx="9144000" cy="1955919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占位符 15362"/>
          <p:cNvSpPr>
            <a:spLocks noGrp="1"/>
          </p:cNvSpPr>
          <p:nvPr/>
        </p:nvSpPr>
        <p:spPr>
          <a:xfrm>
            <a:off x="611505" y="918210"/>
            <a:ext cx="7920990" cy="35623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7224" y="0"/>
            <a:ext cx="7286644" cy="64633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三、飞机为什么能上天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5" name="6.飞机起飞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23" y="646330"/>
            <a:ext cx="7816681" cy="4410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0101" y="1056470"/>
            <a:ext cx="4410075" cy="3696876"/>
          </a:xfrm>
          <a:prstGeom prst="rect">
            <a:avLst/>
          </a:prstGeom>
          <a:noFill/>
        </p:spPr>
      </p:pic>
      <p:sp>
        <p:nvSpPr>
          <p:cNvPr id="91139" name="Line 3"/>
          <p:cNvSpPr>
            <a:spLocks noChangeShapeType="1"/>
          </p:cNvSpPr>
          <p:nvPr/>
        </p:nvSpPr>
        <p:spPr bwMode="auto">
          <a:xfrm>
            <a:off x="4610101" y="1913726"/>
            <a:ext cx="471487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0" y="886101"/>
            <a:ext cx="4356100" cy="340189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712788" indent="-712788">
              <a:lnSpc>
                <a:spcPct val="120000"/>
              </a:lnSpc>
              <a:spcBef>
                <a:spcPct val="50000"/>
              </a:spcBef>
            </a:pPr>
            <a:r>
              <a:rPr lang="en-US" altLang="zh-CN" sz="4000" b="1" dirty="0">
                <a:ea typeface="黑体" pitchFamily="49" charset="-122"/>
              </a:rPr>
              <a:t>    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如果连通器中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只装一种液体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，当液体</a:t>
            </a:r>
            <a:r>
              <a:rPr lang="zh-CN" altLang="en-US" sz="36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静止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时连通器的各部分液面总是相平的。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357158" y="116660"/>
            <a:ext cx="7643866" cy="76944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二、流体压强与流速的关系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028683" y="959221"/>
            <a:ext cx="7201756" cy="4102516"/>
            <a:chOff x="555" y="1436"/>
            <a:chExt cx="4292" cy="2597"/>
          </a:xfrm>
        </p:grpSpPr>
        <p:pic>
          <p:nvPicPr>
            <p:cNvPr id="8" name="Picture 2" descr="图片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5" y="1480"/>
              <a:ext cx="4292" cy="2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1888" y="3663"/>
              <a:ext cx="596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latin typeface="Times New Roman" pitchFamily="18" charset="0"/>
                  <a:ea typeface="华文细黑" pitchFamily="2" charset="-122"/>
                </a:rPr>
                <a:t>A</a:t>
              </a:r>
            </a:p>
          </p:txBody>
        </p:sp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050" y="3663"/>
              <a:ext cx="539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latin typeface="Times New Roman" pitchFamily="18" charset="0"/>
                  <a:ea typeface="华文细黑" pitchFamily="2" charset="-122"/>
                </a:rPr>
                <a:t>B</a:t>
              </a: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2114" y="1436"/>
              <a:ext cx="596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Times New Roman" pitchFamily="18" charset="0"/>
                  <a:ea typeface="华文细黑" pitchFamily="2" charset="-122"/>
                </a:rPr>
                <a:t>C</a:t>
              </a: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2993" y="1436"/>
              <a:ext cx="596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Times New Roman" pitchFamily="18" charset="0"/>
                  <a:ea typeface="华文细黑" pitchFamily="2" charset="-122"/>
                </a:rPr>
                <a:t>D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208668" y="123485"/>
            <a:ext cx="72866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液体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流动时，横截面积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的地方，流速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，压强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横截面积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的地方，流速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，压强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71472" y="699280"/>
            <a:ext cx="8572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考考你</a:t>
            </a:r>
            <a:endParaRPr lang="en-US" altLang="zh-CN" sz="4000" b="1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们</a:t>
            </a:r>
            <a:endParaRPr lang="en-US" altLang="zh-CN" sz="4000" b="1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！</a:t>
            </a:r>
            <a:endParaRPr lang="zh-CN" altLang="en-US" sz="4000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27776"/>
            <a:ext cx="5572140" cy="44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347788" y="-237460"/>
            <a:ext cx="5724525" cy="1322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9805" tIns="34903" rIns="69805" bIns="34903" anchor="ctr"/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ClrTx/>
              <a:buNone/>
              <a:defRPr/>
            </a:pPr>
            <a:endParaRPr lang="zh-CN" altLang="en-US" sz="4100" dirty="0" smtClean="0">
              <a:solidFill>
                <a:schemeClr val="accent2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6084" name="灯片编号占位符 3"/>
          <p:cNvSpPr txBox="1">
            <a:spLocks noGrp="1" noChangeArrowheads="1"/>
          </p:cNvSpPr>
          <p:nvPr/>
        </p:nvSpPr>
        <p:spPr bwMode="auto">
          <a:xfrm>
            <a:off x="6409135" y="5985239"/>
            <a:ext cx="1079897" cy="15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r>
              <a:rPr lang="de-DE" altLang="en-US" sz="800" b="1" dirty="0">
                <a:latin typeface="Arial" charset="0"/>
                <a:ea typeface="华文细黑" pitchFamily="2" charset="-122"/>
              </a:rPr>
              <a:t>16:41:56</a:t>
            </a:r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46085" name="灯片编号占位符 3"/>
          <p:cNvSpPr txBox="1">
            <a:spLocks noGrp="1" noChangeArrowheads="1"/>
          </p:cNvSpPr>
          <p:nvPr/>
        </p:nvSpPr>
        <p:spPr bwMode="auto">
          <a:xfrm>
            <a:off x="6412707" y="5845263"/>
            <a:ext cx="1079897" cy="15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r>
              <a:rPr lang="de-DE" altLang="en-US" sz="800" b="1" dirty="0">
                <a:latin typeface="Arial" charset="0"/>
                <a:ea typeface="华文细黑" pitchFamily="2" charset="-122"/>
              </a:rPr>
              <a:t>Page </a:t>
            </a:r>
            <a:r>
              <a:rPr lang="de-DE" altLang="en-US" sz="800" b="1" dirty="0">
                <a:latin typeface="Arial" charset="0"/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800" b="1" dirty="0">
                <a:latin typeface="Arial" charset="0"/>
                <a:ea typeface="华文细黑" pitchFamily="2" charset="-122"/>
              </a:rPr>
              <a:t> </a:t>
            </a:r>
            <a:fld id="{CFCB0F87-D4AD-40F9-A68C-16BB99AC1FFC}" type="slidenum">
              <a:rPr lang="zh-CN" altLang="en-US" sz="800" b="1">
                <a:latin typeface="Arial" charset="0"/>
                <a:ea typeface="华文细黑" pitchFamily="2" charset="-122"/>
              </a:rPr>
              <a:pPr algn="r" eaLnBrk="1" hangingPunct="1"/>
              <a:t>7</a:t>
            </a:fld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46086" name="灯片编号占位符 3"/>
          <p:cNvSpPr txBox="1">
            <a:spLocks noGrp="1" noChangeArrowheads="1"/>
          </p:cNvSpPr>
          <p:nvPr/>
        </p:nvSpPr>
        <p:spPr bwMode="auto">
          <a:xfrm>
            <a:off x="6365082" y="5948995"/>
            <a:ext cx="1079897" cy="15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r>
              <a:rPr lang="de-DE" altLang="en-US" sz="800" b="1" dirty="0">
                <a:latin typeface="Arial" charset="0"/>
                <a:ea typeface="华文细黑" pitchFamily="2" charset="-122"/>
              </a:rPr>
              <a:t>Page </a:t>
            </a:r>
            <a:r>
              <a:rPr lang="de-DE" altLang="en-US" sz="800" b="1" dirty="0">
                <a:latin typeface="Arial" charset="0"/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800" b="1" dirty="0">
                <a:latin typeface="Arial" charset="0"/>
                <a:ea typeface="华文细黑" pitchFamily="2" charset="-122"/>
              </a:rPr>
              <a:t> </a:t>
            </a:r>
            <a:fld id="{0A7EA998-B8BF-4DA2-B2A2-B702EC681BA0}" type="slidenum">
              <a:rPr lang="zh-CN" altLang="en-US" sz="800" b="1">
                <a:latin typeface="Arial" charset="0"/>
                <a:ea typeface="华文细黑" pitchFamily="2" charset="-122"/>
              </a:rPr>
              <a:pPr algn="r" eaLnBrk="1" hangingPunct="1"/>
              <a:t>7</a:t>
            </a:fld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46088" name="灯片编号占位符 3"/>
          <p:cNvSpPr txBox="1">
            <a:spLocks noGrp="1" noChangeArrowheads="1"/>
          </p:cNvSpPr>
          <p:nvPr/>
        </p:nvSpPr>
        <p:spPr bwMode="auto">
          <a:xfrm>
            <a:off x="6057900" y="4919169"/>
            <a:ext cx="1600200" cy="35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05" tIns="34903" rIns="69805" bIns="34903"/>
          <a:lstStyle/>
          <a:p>
            <a:pPr algn="r" eaLnBrk="1" hangingPunct="1"/>
            <a:fld id="{815DE6B0-8BEF-4C2E-9004-D5B7FA262932}" type="slidenum">
              <a:rPr lang="en-US" altLang="zh-CN" sz="800" b="1">
                <a:latin typeface="Arial" charset="0"/>
                <a:ea typeface="华文细黑" pitchFamily="2" charset="-122"/>
              </a:rPr>
              <a:pPr algn="r" eaLnBrk="1" hangingPunct="1"/>
              <a:t>7</a:t>
            </a:fld>
            <a:endParaRPr lang="en-US" altLang="zh-CN" sz="800" b="1" dirty="0">
              <a:latin typeface="Arial" charset="0"/>
              <a:ea typeface="华文细黑" pitchFamily="2" charset="-12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1234" y="582402"/>
            <a:ext cx="4682269" cy="502415"/>
          </a:xfrm>
        </p:spPr>
        <p:txBody>
          <a:bodyPr lIns="69805" tIns="34903" rIns="69805" bIns="34903"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你知道吗？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zh-CN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一次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重大的</a:t>
            </a:r>
            <a:r>
              <a:rPr lang="zh-CN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海难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事故</a:t>
            </a:r>
            <a:endParaRPr lang="zh-CN" altLang="zh-CN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>
          <a:xfrm>
            <a:off x="0" y="1707212"/>
            <a:ext cx="4572031" cy="4138051"/>
          </a:xfrm>
          <a:prstGeom prst="rect">
            <a:avLst/>
          </a:prstGeom>
        </p:spPr>
        <p:txBody>
          <a:bodyPr lIns="69805" tIns="34903" rIns="69805" bIns="34903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altLang="zh-CN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en-US" altLang="zh-CN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1912</a:t>
            </a:r>
            <a:r>
              <a:rPr lang="zh-CN" altLang="en-US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年秋天，远洋航轮“奥林匹克”号与较小的铁甲巡洋舰同向航行，但是当二船平行的时候，突然小船竟然扭头几乎笔直地向大船冲来，结果小船把“奥林匹克”的船舷撞了一个大洞。　</a:t>
            </a:r>
            <a:r>
              <a:rPr lang="zh-CN" altLang="en-US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</a:t>
            </a:r>
            <a:endParaRPr lang="zh-CN" altLang="en-US" sz="27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6091" name="Picture 4" descr="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27388" y="57591"/>
            <a:ext cx="4073690" cy="2211926"/>
          </a:xfrm>
          <a:noFill/>
        </p:spPr>
      </p:pic>
      <p:pic>
        <p:nvPicPr>
          <p:cNvPr id="46092" name="Picture 5" descr="9">
            <a:hlinkClick r:id="rId4" action="ppaction://hlinksldjump"/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868462" y="2396498"/>
            <a:ext cx="4032616" cy="25226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286116" y="843608"/>
            <a:ext cx="5857884" cy="2474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zh-CN" altLang="en-US" sz="2400" b="1" dirty="0">
                <a:latin typeface="Times New Roman" pitchFamily="18" charset="0"/>
                <a:ea typeface="+mn-ea"/>
                <a:cs typeface="Times New Roman" pitchFamily="18" charset="0"/>
              </a:rPr>
              <a:t>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0" y="477054"/>
            <a:ext cx="92869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应用：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航海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规则规定两艘轮船</a:t>
            </a:r>
            <a:r>
              <a:rPr lang="zh-CN" altLang="en-US" sz="28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能</a:t>
            </a:r>
            <a:r>
              <a:rPr lang="zh-CN" altLang="en-US" sz="28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近距离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同向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航行。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061829"/>
            <a:ext cx="2969424" cy="380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2"/>
          <p:cNvSpPr>
            <a:spLocks noGrp="1" noChangeArrowheads="1"/>
          </p:cNvSpPr>
          <p:nvPr/>
        </p:nvSpPr>
        <p:spPr bwMode="auto">
          <a:xfrm>
            <a:off x="500034" y="2199478"/>
            <a:ext cx="4714908" cy="92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9805" tIns="34903" rIns="69805" bIns="34903" anchor="ctr"/>
          <a:lstStyle>
            <a:lvl1pPr eaLnBrk="0" hangingPunct="0"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eaLnBrk="0" hangingPunct="0"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eaLnBrk="0" hangingPunct="0"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eaLnBrk="0" hangingPunct="0"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eaLnBrk="0" hangingPunct="0"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中国海军赴索马里海域执行护航任务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3764478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不能到江水中游泳！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5" grpId="0"/>
      <p:bldP spid="14" grpId="0" bldLvl="0" autoUpdateAnimBg="0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1" descr="D:\Kel'Thuzad\教师用书资源包\八下\第八章 压强与浮力\第七节 飞机为什么能上天\8-7 图片\T8-53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270784"/>
            <a:ext cx="421484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57158" y="116660"/>
            <a:ext cx="7643866" cy="769441"/>
          </a:xfrm>
          <a:prstGeom prst="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二、流体压强与流速的关系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4325</TotalTime>
  <Words>866</Words>
  <Application>Microsoft Office PowerPoint</Application>
  <PresentationFormat>自定义</PresentationFormat>
  <Paragraphs>112</Paragraphs>
  <Slides>34</Slides>
  <Notes>6</Notes>
  <HiddenSlides>0</HiddenSlides>
  <MMClips>4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默认设计模板</vt:lpstr>
      <vt:lpstr>位图图像</vt:lpstr>
      <vt:lpstr>Microsoft 公式 3.0</vt:lpstr>
      <vt:lpstr>  第七节  飞机为什么能上天</vt:lpstr>
      <vt:lpstr>幻灯片 2</vt:lpstr>
      <vt:lpstr>幻灯片 3</vt:lpstr>
      <vt:lpstr>幻灯片 4</vt:lpstr>
      <vt:lpstr>幻灯片 5</vt:lpstr>
      <vt:lpstr>幻灯片 6</vt:lpstr>
      <vt:lpstr>你知道吗？  一次重大的海难事故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4.请大家思考香蕉球的原理</vt:lpstr>
      <vt:lpstr>三、飞机为什么能上天</vt:lpstr>
      <vt:lpstr>幻灯片 17</vt:lpstr>
      <vt:lpstr>机翼为什么设计成如此形状呢？</vt:lpstr>
      <vt:lpstr>机翼的升力</vt:lpstr>
      <vt:lpstr>机翼为什么设计成如此形状呢？</vt:lpstr>
      <vt:lpstr>幻灯片 21</vt:lpstr>
      <vt:lpstr>幻灯片 22</vt:lpstr>
      <vt:lpstr>幻灯片 23</vt:lpstr>
      <vt:lpstr>幻灯片 24</vt:lpstr>
      <vt:lpstr>幻灯片 25</vt:lpstr>
      <vt:lpstr>幻灯片 26</vt:lpstr>
      <vt:lpstr>八月秋高风怒号，卷我屋上三重茅。</vt:lpstr>
      <vt:lpstr>幻灯片 28</vt:lpstr>
      <vt:lpstr>训练反馈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第三节      密度的应用</dc:title>
  <dc:creator>Administrator</dc:creator>
  <cp:lastModifiedBy>China</cp:lastModifiedBy>
  <cp:revision>33</cp:revision>
  <dcterms:created xsi:type="dcterms:W3CDTF">2012-07-10T06:03:00Z</dcterms:created>
  <dcterms:modified xsi:type="dcterms:W3CDTF">2019-03-18T13:23:05Z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