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307" r:id="rId3"/>
    <p:sldId id="264" r:id="rId4"/>
    <p:sldId id="308" r:id="rId5"/>
    <p:sldId id="309" r:id="rId6"/>
    <p:sldId id="310" r:id="rId7"/>
    <p:sldId id="306" r:id="rId8"/>
    <p:sldId id="311" r:id="rId9"/>
    <p:sldId id="312" r:id="rId10"/>
    <p:sldId id="313" r:id="rId11"/>
    <p:sldId id="314" r:id="rId12"/>
    <p:sldId id="315" r:id="rId13"/>
    <p:sldId id="316" r:id="rId14"/>
    <p:sldId id="317" r:id="rId15"/>
    <p:sldId id="260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333" autoAdjust="0"/>
  </p:normalViewPr>
  <p:slideViewPr>
    <p:cSldViewPr snapToGrid="0">
      <p:cViewPr varScale="1">
        <p:scale>
          <a:sx n="90" d="100"/>
          <a:sy n="90" d="100"/>
        </p:scale>
        <p:origin x="576" y="78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2018-7-3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4550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64502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 tooltip="点击进入"/>
          </p:cNvPr>
          <p:cNvSpPr/>
          <p:nvPr userDrawn="1"/>
        </p:nvSpPr>
        <p:spPr>
          <a:xfrm>
            <a:off x="8346221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2018-7-3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2018-7-3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2018-7-3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latin typeface="黑体" panose="02010600030101010101" pitchFamily="2" charset="-122"/>
                <a:ea typeface="黑体" panose="02010600030101010101" pitchFamily="2" charset="-122"/>
              </a:rPr>
              <a:t>第五章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3" action="ppaction://hlinksldjump" tooltip="点击进入"/>
          </p:cNvPr>
          <p:cNvSpPr/>
          <p:nvPr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4" action="ppaction://hlinksldjump" tooltip="点击进入"/>
          </p:cNvPr>
          <p:cNvSpPr/>
          <p:nvPr/>
        </p:nvSpPr>
        <p:spPr>
          <a:xfrm>
            <a:off x="5642525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同侧圆角矩形 18">
            <a:hlinkClick r:id="rId15" action="ppaction://hlinksldjump" tooltip="点击进入"/>
          </p:cNvPr>
          <p:cNvSpPr/>
          <p:nvPr/>
        </p:nvSpPr>
        <p:spPr>
          <a:xfrm>
            <a:off x="8342561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sz="2000" b="1" i="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第</a:t>
            </a:r>
            <a:r>
              <a:rPr lang="en-US" altLang="zh-CN" sz="2000" b="1" i="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5</a:t>
            </a:r>
            <a:r>
              <a:rPr lang="zh-CN" altLang="zh-CN" sz="2000" b="1" i="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节　显微镜和望远镜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3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4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4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5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5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6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6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7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/>
              <a:t>第五章　透镜及其应用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95502870-0799-4BB8-8744-15A82CFBB8E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7413814"/>
              </p:ext>
            </p:extLst>
          </p:nvPr>
        </p:nvGraphicFramePr>
        <p:xfrm>
          <a:off x="466060" y="3571058"/>
          <a:ext cx="11430000" cy="2989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Document" r:id="rId3" imgW="3847376" imgH="1006151" progId="Word.Document.12">
                  <p:embed/>
                </p:oleObj>
              </mc:Choice>
              <mc:Fallback>
                <p:oleObj name="Document" r:id="rId3" imgW="3847376" imgH="100615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6060" y="3571058"/>
                        <a:ext cx="11430000" cy="2989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52D288CC-511B-4F20-9A39-D7F3DA67D7F7}"/>
              </a:ext>
            </a:extLst>
          </p:cNvPr>
          <p:cNvSpPr>
            <a:spLocks noChangeAspect="1"/>
          </p:cNvSpPr>
          <p:nvPr/>
        </p:nvSpPr>
        <p:spPr>
          <a:xfrm>
            <a:off x="381000" y="1195792"/>
            <a:ext cx="11430000" cy="2091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生物课上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我们要用显微镜观察细胞。下列有关说法不正确的是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物镜所成的像是光的折射形成的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为了看清本身不发光的细胞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有时需要利用反光镜提高亮度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这个反光镜利用了光的反射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物镜所成的放大实像是可以用光屏承接的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物镜所成的像与照相机所成的像性质相同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8C36B3F-AFCB-4574-85BC-D4A864BA36E4}"/>
              </a:ext>
            </a:extLst>
          </p:cNvPr>
          <p:cNvSpPr/>
          <p:nvPr/>
        </p:nvSpPr>
        <p:spPr>
          <a:xfrm>
            <a:off x="8687924" y="1280632"/>
            <a:ext cx="32848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471519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BA9541F0-8932-4497-9057-5FB4962F44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1283781"/>
              </p:ext>
            </p:extLst>
          </p:nvPr>
        </p:nvGraphicFramePr>
        <p:xfrm>
          <a:off x="466061" y="4051236"/>
          <a:ext cx="11430000" cy="23906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Document" r:id="rId3" imgW="3847376" imgH="804993" progId="Word.Document.12">
                  <p:embed/>
                </p:oleObj>
              </mc:Choice>
              <mc:Fallback>
                <p:oleObj name="Document" r:id="rId3" imgW="3847376" imgH="80499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6061" y="4051236"/>
                        <a:ext cx="11430000" cy="23906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3ACC031B-340E-41F9-B1D6-BA01CA16E3BB}"/>
              </a:ext>
            </a:extLst>
          </p:cNvPr>
          <p:cNvSpPr>
            <a:spLocks noChangeAspect="1"/>
          </p:cNvSpPr>
          <p:nvPr/>
        </p:nvSpPr>
        <p:spPr>
          <a:xfrm>
            <a:off x="561754" y="1148343"/>
            <a:ext cx="11430000" cy="24974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小李取来两个焦距不同的放大镜模仿望远镜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想通过它们看清远处木棉树的叶子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调整两个放大镜的距离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直到看清楚为止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下列有关说法正确的是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靠近眼睛的透镜是物镜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靠近被观测物的透镜是目镜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用望远镜观察远处木棉树的叶子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物镜得到的是放大的像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两透镜互换后再观察叶子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人看到的像与互换前大小相同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目镜能把物镜成的像放大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ED49800-43B5-47C2-8332-FD0EEA44DCBD}"/>
              </a:ext>
            </a:extLst>
          </p:cNvPr>
          <p:cNvSpPr/>
          <p:nvPr/>
        </p:nvSpPr>
        <p:spPr>
          <a:xfrm>
            <a:off x="8634760" y="1620874"/>
            <a:ext cx="32848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02361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7124841-F6B2-4E40-B366-EE93C3D2E494}"/>
              </a:ext>
            </a:extLst>
          </p:cNvPr>
          <p:cNvSpPr>
            <a:spLocks noChangeAspect="1"/>
          </p:cNvSpPr>
          <p:nvPr/>
        </p:nvSpPr>
        <p:spPr>
          <a:xfrm>
            <a:off x="381000" y="1494762"/>
            <a:ext cx="11430000" cy="41224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用显微镜和普通天文望远镜观察物体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下列关于像的正倒的说法正确的是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用显微镜观察时像是倒立的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用天文望远镜观察时像是正立的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用显微镜观察时像是倒立的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用天文望远镜观察时像是倒立的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用显微镜观察时像是正立的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用天文望远镜观察时像是倒立的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用显微镜观察时像是正立的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用天文望远镜观察时像是正立的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根据凸透镜成像规律分析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经过显微镜物镜后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微小物体所成的像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位置在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物镜的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倍焦距之内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物镜的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倍焦距与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倍焦距之间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目镜的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倍焦距之内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目镜的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倍焦距与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倍焦距之间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828F353-A701-4612-93E0-E3E70AE268E9}"/>
              </a:ext>
            </a:extLst>
          </p:cNvPr>
          <p:cNvSpPr/>
          <p:nvPr/>
        </p:nvSpPr>
        <p:spPr>
          <a:xfrm>
            <a:off x="9783077" y="1620875"/>
            <a:ext cx="32848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415CAE2-0EF2-4266-BF7C-1D4177CB5D1C}"/>
              </a:ext>
            </a:extLst>
          </p:cNvPr>
          <p:cNvSpPr/>
          <p:nvPr/>
        </p:nvSpPr>
        <p:spPr>
          <a:xfrm>
            <a:off x="9618834" y="3598531"/>
            <a:ext cx="32848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872076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F1D62AB0-5977-4211-A65F-91B773CB7B3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7637954"/>
              </p:ext>
            </p:extLst>
          </p:nvPr>
        </p:nvGraphicFramePr>
        <p:xfrm>
          <a:off x="381000" y="4414456"/>
          <a:ext cx="11430000" cy="17918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Document" r:id="rId3" imgW="3847376" imgH="603475" progId="Word.Document.12">
                  <p:embed/>
                </p:oleObj>
              </mc:Choice>
              <mc:Fallback>
                <p:oleObj name="Document" r:id="rId3" imgW="3847376" imgH="60347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4414456"/>
                        <a:ext cx="11430000" cy="17918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F2AC184D-DAF3-4C4F-9C94-AD29D911B846}"/>
              </a:ext>
            </a:extLst>
          </p:cNvPr>
          <p:cNvSpPr>
            <a:spLocks noChangeAspect="1"/>
          </p:cNvSpPr>
          <p:nvPr/>
        </p:nvSpPr>
        <p:spPr>
          <a:xfrm>
            <a:off x="381000" y="1296085"/>
            <a:ext cx="11430000" cy="29036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如图描述了眼球在以一定视角观察某一物体时的情况。从图中可以看出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物体在视网膜上所成像的大小是由视角决定的。如果视角大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物体在视网膜上所成的像大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眼睛所看到的物体就大。下面四种情况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眼睛感到最长的物体是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站在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远的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1.6 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高的人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B.18 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远的一棵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1.7 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高的小树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C.20 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远的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1.7 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高的栏杆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D.40 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远的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1.8 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的竹竿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45247AF-895F-494F-BA51-C96F0673E248}"/>
              </a:ext>
            </a:extLst>
          </p:cNvPr>
          <p:cNvSpPr/>
          <p:nvPr/>
        </p:nvSpPr>
        <p:spPr>
          <a:xfrm>
            <a:off x="6096000" y="2226930"/>
            <a:ext cx="32848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136809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E0BD5D7-9408-4261-A57C-8326D7A66718}"/>
              </a:ext>
            </a:extLst>
          </p:cNvPr>
          <p:cNvSpPr>
            <a:spLocks noChangeAspect="1"/>
          </p:cNvSpPr>
          <p:nvPr/>
        </p:nvSpPr>
        <p:spPr>
          <a:xfrm>
            <a:off x="381000" y="2713558"/>
            <a:ext cx="11430000" cy="168488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16.2016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世界最大单口直径射电望远镜在贵州黔南竣工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开始探索宇宙深处的奥秘。借助射电望远镜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人类的观测范围可扩大至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地月系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太阳系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银河系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河外星系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1A55EC1-E9B9-4B67-8077-69EC94385B8D}"/>
              </a:ext>
            </a:extLst>
          </p:cNvPr>
          <p:cNvSpPr/>
          <p:nvPr/>
        </p:nvSpPr>
        <p:spPr>
          <a:xfrm>
            <a:off x="5211077" y="3252066"/>
            <a:ext cx="32848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00498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E8DBE3A6-9C97-49E8-BB76-108FE9088C6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217363"/>
              </p:ext>
            </p:extLst>
          </p:nvPr>
        </p:nvGraphicFramePr>
        <p:xfrm>
          <a:off x="6373812" y="4707086"/>
          <a:ext cx="5818188" cy="179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Document" r:id="rId3" imgW="1969340" imgH="603475" progId="Word.Document.12">
                  <p:embed/>
                </p:oleObj>
              </mc:Choice>
              <mc:Fallback>
                <p:oleObj name="Document" r:id="rId3" imgW="1969340" imgH="603475" progId="Word.Document.12">
                  <p:embed/>
                  <p:pic>
                    <p:nvPicPr>
                      <p:cNvPr id="2" name="对象 1">
                        <a:extLst>
                          <a:ext uri="{FF2B5EF4-FFF2-40B4-BE49-F238E27FC236}">
                            <a16:creationId xmlns:a16="http://schemas.microsoft.com/office/drawing/2014/main" id="{9A58350E-E743-43BA-9686-4AC7BF19A0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373812" y="4707086"/>
                        <a:ext cx="5818188" cy="179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40825EAF-56BC-4D62-BDC7-D170AB64C25C}"/>
              </a:ext>
            </a:extLst>
          </p:cNvPr>
          <p:cNvSpPr>
            <a:spLocks noChangeAspect="1"/>
          </p:cNvSpPr>
          <p:nvPr/>
        </p:nvSpPr>
        <p:spPr>
          <a:xfrm>
            <a:off x="381000" y="940756"/>
            <a:ext cx="11430000" cy="49350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在自制水滴显微镜的实验中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所用器材有焦距较长的凸透镜一个、滴管一个、废录音带盒一个、清水。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1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小水滴可看成一个焦距很小的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凸透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本实验以小水滴作为显微镜的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物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它与被观察物体的间距为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mm~15 mm,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任意滴一滴水滴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透过这个小水滴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如果看到一个与原来方向相同、放大的箭头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在不调整废录音带盒与箭头距离的情况下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应该把水珠变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厚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直至看到与原来方向相反的、放大的箭头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如果废录音带盒的厚度是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mm,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那么最终水滴的焦距范围</a:t>
            </a: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6 mm~12 mm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透过凸透镜去观察小水滴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使箭头、小水滴、凸透镜在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同一竖直直线上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并且保持凸透镜水平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看到的箭头相对于原来的箭头是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倒立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</a:t>
            </a: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倒立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如果要看到箭头更大的像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应把凸</a:t>
            </a: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透镜略微向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上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移动。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FCC07AB-B736-43D4-9D24-1C5BD0D4E405}"/>
              </a:ext>
            </a:extLst>
          </p:cNvPr>
          <p:cNvSpPr/>
          <p:nvPr/>
        </p:nvSpPr>
        <p:spPr>
          <a:xfrm>
            <a:off x="5072852" y="1812261"/>
            <a:ext cx="775054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066C755-8627-4C58-BCD2-67E8C7D2D193}"/>
              </a:ext>
            </a:extLst>
          </p:cNvPr>
          <p:cNvSpPr/>
          <p:nvPr/>
        </p:nvSpPr>
        <p:spPr>
          <a:xfrm>
            <a:off x="9868136" y="1822894"/>
            <a:ext cx="775054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E2FADF1-AAAC-47A7-AF56-2AE00B4D6B34}"/>
              </a:ext>
            </a:extLst>
          </p:cNvPr>
          <p:cNvSpPr/>
          <p:nvPr/>
        </p:nvSpPr>
        <p:spPr>
          <a:xfrm>
            <a:off x="6302840" y="3019265"/>
            <a:ext cx="640541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EC69C1D-1EC5-44EC-807F-309274DCD631}"/>
              </a:ext>
            </a:extLst>
          </p:cNvPr>
          <p:cNvSpPr/>
          <p:nvPr/>
        </p:nvSpPr>
        <p:spPr>
          <a:xfrm>
            <a:off x="819830" y="3800545"/>
            <a:ext cx="1838310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D66F55C-D61E-4F90-91FF-6FA02B3D227B}"/>
              </a:ext>
            </a:extLst>
          </p:cNvPr>
          <p:cNvSpPr/>
          <p:nvPr/>
        </p:nvSpPr>
        <p:spPr>
          <a:xfrm>
            <a:off x="7741624" y="4232075"/>
            <a:ext cx="2126511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324F8AE-DFB6-411A-99BE-1157BE955BFE}"/>
              </a:ext>
            </a:extLst>
          </p:cNvPr>
          <p:cNvSpPr/>
          <p:nvPr/>
        </p:nvSpPr>
        <p:spPr>
          <a:xfrm>
            <a:off x="5837273" y="4632655"/>
            <a:ext cx="640541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FF0BC27-8440-40C2-8786-DC986C47D039}"/>
              </a:ext>
            </a:extLst>
          </p:cNvPr>
          <p:cNvSpPr/>
          <p:nvPr/>
        </p:nvSpPr>
        <p:spPr>
          <a:xfrm>
            <a:off x="2040156" y="5419466"/>
            <a:ext cx="640541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/>
              <a:t>第</a:t>
            </a:r>
            <a:r>
              <a:rPr lang="en-US" altLang="zh-CN"/>
              <a:t>5</a:t>
            </a:r>
            <a:r>
              <a:rPr lang="zh-CN" altLang="zh-CN"/>
              <a:t>节　显微镜和望远镜</a:t>
            </a:r>
          </a:p>
        </p:txBody>
      </p:sp>
    </p:spTree>
    <p:extLst>
      <p:ext uri="{BB962C8B-B14F-4D97-AF65-F5344CB8AC3E}">
        <p14:creationId xmlns:p14="http://schemas.microsoft.com/office/powerpoint/2010/main" val="7646610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591136C-B99B-46E2-B1AD-25963985806B}"/>
              </a:ext>
            </a:extLst>
          </p:cNvPr>
          <p:cNvSpPr>
            <a:spLocks noChangeAspect="1"/>
          </p:cNvSpPr>
          <p:nvPr/>
        </p:nvSpPr>
        <p:spPr>
          <a:xfrm>
            <a:off x="381000" y="1088498"/>
            <a:ext cx="11430000" cy="49350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显微镜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显微镜主要的构造是物镜和目镜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观察微小物体时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被观察物体的光经过物镜成一个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倒立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、放大的实像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这个像刚好在目镜的焦点以内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经过目镜的折射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可以得到一个正立、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放大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虚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用显微镜观察物体时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物镜相当于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投影仪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目镜相当于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放大镜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照相机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投影仪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放大镜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小明在用显微镜观察上皮组织细胞时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通过调节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已使被观察物体处在视野的中央了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但像太小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观察不清楚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这时他应该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使物镜远离物体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目镜位置不变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使物镜靠近物体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目镜远离物镜一些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使物镜远离物体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目镜靠近物镜一些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使物镜位置不变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目镜靠近物镜一些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D66F6D3-8F92-418C-9932-509BFA8C6490}"/>
              </a:ext>
            </a:extLst>
          </p:cNvPr>
          <p:cNvSpPr/>
          <p:nvPr/>
        </p:nvSpPr>
        <p:spPr>
          <a:xfrm>
            <a:off x="10846333" y="1557079"/>
            <a:ext cx="753788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6EF02F9-9AE6-47FF-9A23-B7F139E932A2}"/>
              </a:ext>
            </a:extLst>
          </p:cNvPr>
          <p:cNvSpPr/>
          <p:nvPr/>
        </p:nvSpPr>
        <p:spPr>
          <a:xfrm>
            <a:off x="10469439" y="1967343"/>
            <a:ext cx="753788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EC0E1B3-8E3D-4F9D-9F67-0A68BE02246A}"/>
              </a:ext>
            </a:extLst>
          </p:cNvPr>
          <p:cNvSpPr/>
          <p:nvPr/>
        </p:nvSpPr>
        <p:spPr>
          <a:xfrm>
            <a:off x="490220" y="2365152"/>
            <a:ext cx="32848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DC5EF7A-E05B-40A5-9431-B1CBA89D640D}"/>
              </a:ext>
            </a:extLst>
          </p:cNvPr>
          <p:cNvSpPr/>
          <p:nvPr/>
        </p:nvSpPr>
        <p:spPr>
          <a:xfrm>
            <a:off x="4823554" y="2764783"/>
            <a:ext cx="98182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042E154-9503-4448-A853-6FAE133ED816}"/>
              </a:ext>
            </a:extLst>
          </p:cNvPr>
          <p:cNvSpPr/>
          <p:nvPr/>
        </p:nvSpPr>
        <p:spPr>
          <a:xfrm>
            <a:off x="7826364" y="2764783"/>
            <a:ext cx="98182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5F134F7-4226-47F8-997F-F4EA682A0D38}"/>
              </a:ext>
            </a:extLst>
          </p:cNvPr>
          <p:cNvSpPr/>
          <p:nvPr/>
        </p:nvSpPr>
        <p:spPr>
          <a:xfrm>
            <a:off x="3882007" y="4066363"/>
            <a:ext cx="32848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6D4BEAA4-B7DD-46E0-AE54-3A1863BBA5CA}"/>
              </a:ext>
            </a:extLst>
          </p:cNvPr>
          <p:cNvSpPr>
            <a:spLocks noChangeAspect="1"/>
          </p:cNvSpPr>
          <p:nvPr/>
        </p:nvSpPr>
        <p:spPr>
          <a:xfrm>
            <a:off x="381000" y="1723108"/>
            <a:ext cx="11430000" cy="41279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望远镜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望远镜的物镜相当于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照相机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的镜头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使物体成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倒立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缩小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的实像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目镜相当于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放大镜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使物体成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正立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放大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的虚像。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利用在离地面约为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600 km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的轨道上运行的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哈勃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太空望远镜来探索宇宙奥秘的意义主要在于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能摆脱地球引力束缚而进入宇宙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观察天体时的距离变近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观察地球表面的清晰度得以提高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观察天体时不受地球大气层的干扰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EE791CE-DB1B-42B4-9383-BAF5E3609D58}"/>
              </a:ext>
            </a:extLst>
          </p:cNvPr>
          <p:cNvSpPr/>
          <p:nvPr/>
        </p:nvSpPr>
        <p:spPr>
          <a:xfrm>
            <a:off x="3488601" y="2184401"/>
            <a:ext cx="934541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3216D01-624A-43A6-B2D7-CCD8E99B89E6}"/>
              </a:ext>
            </a:extLst>
          </p:cNvPr>
          <p:cNvSpPr/>
          <p:nvPr/>
        </p:nvSpPr>
        <p:spPr>
          <a:xfrm>
            <a:off x="6596202" y="2184401"/>
            <a:ext cx="934541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F66C813-1D8A-4FE1-B337-4E12414E11F5}"/>
              </a:ext>
            </a:extLst>
          </p:cNvPr>
          <p:cNvSpPr/>
          <p:nvPr/>
        </p:nvSpPr>
        <p:spPr>
          <a:xfrm>
            <a:off x="8205262" y="2192237"/>
            <a:ext cx="934541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2931BDF-4B72-4191-81EE-7BF3552634A0}"/>
              </a:ext>
            </a:extLst>
          </p:cNvPr>
          <p:cNvSpPr/>
          <p:nvPr/>
        </p:nvSpPr>
        <p:spPr>
          <a:xfrm>
            <a:off x="381000" y="2599070"/>
            <a:ext cx="934541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67CC9B0-6512-48F4-B3E0-6F645E3FED14}"/>
              </a:ext>
            </a:extLst>
          </p:cNvPr>
          <p:cNvSpPr/>
          <p:nvPr/>
        </p:nvSpPr>
        <p:spPr>
          <a:xfrm>
            <a:off x="2911549" y="2593165"/>
            <a:ext cx="934541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EF5445D-2EB8-4F63-A013-11B50BEA6760}"/>
              </a:ext>
            </a:extLst>
          </p:cNvPr>
          <p:cNvSpPr/>
          <p:nvPr/>
        </p:nvSpPr>
        <p:spPr>
          <a:xfrm>
            <a:off x="4251251" y="2593799"/>
            <a:ext cx="934541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255D0D0-945F-4693-88A5-E123D8098A55}"/>
              </a:ext>
            </a:extLst>
          </p:cNvPr>
          <p:cNvSpPr/>
          <p:nvPr/>
        </p:nvSpPr>
        <p:spPr>
          <a:xfrm>
            <a:off x="987055" y="3483136"/>
            <a:ext cx="32848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602160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FBFAD0C-4D37-4E78-A60D-52AD549E5A96}"/>
              </a:ext>
            </a:extLst>
          </p:cNvPr>
          <p:cNvSpPr>
            <a:spLocks noChangeAspect="1"/>
          </p:cNvSpPr>
          <p:nvPr/>
        </p:nvSpPr>
        <p:spPr>
          <a:xfrm>
            <a:off x="381000" y="2307292"/>
            <a:ext cx="11430000" cy="24974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关于视角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眼睛视网膜上像的大小取决于物体对眼的光心所张的角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即从物体两端向眼的光心所引的两条线所夹的角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这就是视角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视角越大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我们看到的物体越清晰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视角越小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我们看到的物体越清晰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视角就是眼睛看到的角</a:t>
            </a:r>
            <a:endParaRPr lang="zh-CN" altLang="en-US" sz="220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F55BFD5-F9DF-4D61-9AD5-A1E9039E4864}"/>
              </a:ext>
            </a:extLst>
          </p:cNvPr>
          <p:cNvSpPr/>
          <p:nvPr/>
        </p:nvSpPr>
        <p:spPr>
          <a:xfrm>
            <a:off x="4328575" y="2418316"/>
            <a:ext cx="32848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417053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D06E802-1FD4-4B28-8188-426530C4B280}"/>
              </a:ext>
            </a:extLst>
          </p:cNvPr>
          <p:cNvSpPr>
            <a:spLocks noChangeAspect="1"/>
          </p:cNvSpPr>
          <p:nvPr/>
        </p:nvSpPr>
        <p:spPr>
          <a:xfrm>
            <a:off x="381000" y="2307292"/>
            <a:ext cx="11430000" cy="24974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探索宇宙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下列说法中正确的是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太阳是宇宙的中心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太阳静止不动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地球等行星绕太阳运动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日心说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是错误的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地心说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是正确的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银河系非常大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它包含太阳系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4F3AA49-F2DD-4F97-A827-A581238C5D19}"/>
              </a:ext>
            </a:extLst>
          </p:cNvPr>
          <p:cNvSpPr/>
          <p:nvPr/>
        </p:nvSpPr>
        <p:spPr>
          <a:xfrm>
            <a:off x="3414175" y="2801089"/>
            <a:ext cx="32848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799829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6737AB9B-38BF-45E5-8AC5-F3319B6BCC74}"/>
              </a:ext>
            </a:extLst>
          </p:cNvPr>
          <p:cNvSpPr>
            <a:spLocks noChangeAspect="1"/>
          </p:cNvSpPr>
          <p:nvPr/>
        </p:nvSpPr>
        <p:spPr>
          <a:xfrm>
            <a:off x="476693" y="1461144"/>
            <a:ext cx="11430000" cy="8723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如图表示一种光学仪器的原理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是物镜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是目镜。这种仪器是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望远镜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望远镜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显微镜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id="{21439547-2435-4D84-95B7-57A089885F1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2342147"/>
              </p:ext>
            </p:extLst>
          </p:nvPr>
        </p:nvGraphicFramePr>
        <p:xfrm>
          <a:off x="476693" y="2093003"/>
          <a:ext cx="11430000" cy="41825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Document" r:id="rId3" imgW="3847376" imgH="1408468" progId="Word.Document.12">
                  <p:embed/>
                </p:oleObj>
              </mc:Choice>
              <mc:Fallback>
                <p:oleObj name="Document" r:id="rId3" imgW="3847376" imgH="140846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6693" y="2093003"/>
                        <a:ext cx="11430000" cy="41825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id="{F14353C3-3F9B-48BB-90F4-340FB8B845C4}"/>
              </a:ext>
            </a:extLst>
          </p:cNvPr>
          <p:cNvSpPr/>
          <p:nvPr/>
        </p:nvSpPr>
        <p:spPr>
          <a:xfrm>
            <a:off x="9049430" y="1535574"/>
            <a:ext cx="111529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CCFC019-5C4E-4960-AC71-09D159271421}"/>
              </a:ext>
            </a:extLst>
          </p:cNvPr>
          <p:cNvSpPr>
            <a:spLocks noChangeAspect="1"/>
          </p:cNvSpPr>
          <p:nvPr/>
        </p:nvSpPr>
        <p:spPr>
          <a:xfrm>
            <a:off x="381000" y="1461144"/>
            <a:ext cx="11430000" cy="8723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如图所示是通过显微镜观察到的植物叶片上的气孔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此时被观察的叶片到物镜的距离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与物镜焦距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的关系是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f&lt;u&lt;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id="{2E4DCA8C-0E7D-43CE-9654-F8D61A3F02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7811871"/>
              </p:ext>
            </p:extLst>
          </p:nvPr>
        </p:nvGraphicFramePr>
        <p:xfrm>
          <a:off x="381000" y="2796594"/>
          <a:ext cx="11430000" cy="23906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Document" r:id="rId3" imgW="3847376" imgH="804993" progId="Word.Document.12">
                  <p:embed/>
                </p:oleObj>
              </mc:Choice>
              <mc:Fallback>
                <p:oleObj name="Document" r:id="rId3" imgW="3847376" imgH="80499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796594"/>
                        <a:ext cx="11430000" cy="23906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id="{95C2864F-8110-4278-93C0-A0D0EC5064D5}"/>
              </a:ext>
            </a:extLst>
          </p:cNvPr>
          <p:cNvSpPr/>
          <p:nvPr/>
        </p:nvSpPr>
        <p:spPr>
          <a:xfrm>
            <a:off x="2776218" y="1929224"/>
            <a:ext cx="977072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8258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832159AF-82BD-4EFF-B6EC-48A4EE6FE62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9632135"/>
              </p:ext>
            </p:extLst>
          </p:nvPr>
        </p:nvGraphicFramePr>
        <p:xfrm>
          <a:off x="381000" y="3429000"/>
          <a:ext cx="11430000" cy="2989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Document" r:id="rId3" imgW="3847376" imgH="1006151" progId="Word.Document.12">
                  <p:embed/>
                </p:oleObj>
              </mc:Choice>
              <mc:Fallback>
                <p:oleObj name="Document" r:id="rId3" imgW="3847376" imgH="100615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3429000"/>
                        <a:ext cx="11430000" cy="2989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A0DBAEE3-AAF6-4E2C-B836-FD3198ED95D2}"/>
              </a:ext>
            </a:extLst>
          </p:cNvPr>
          <p:cNvSpPr>
            <a:spLocks noChangeAspect="1"/>
          </p:cNvSpPr>
          <p:nvPr/>
        </p:nvSpPr>
        <p:spPr>
          <a:xfrm>
            <a:off x="529856" y="1075030"/>
            <a:ext cx="11430000" cy="2091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下列关于望远镜的说法正确的是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它的物镜和显微镜的物镜作用相同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它的物镜相当于放大镜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用来把像放大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它的物镜的作用是使远处的物体在焦点附近成倒立的像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它的物镜的作用是使远处的物体在焦点附近成虚像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4A268C0-240B-4947-AB74-FAC884445946}"/>
              </a:ext>
            </a:extLst>
          </p:cNvPr>
          <p:cNvSpPr/>
          <p:nvPr/>
        </p:nvSpPr>
        <p:spPr>
          <a:xfrm>
            <a:off x="6244856" y="1195573"/>
            <a:ext cx="32848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579093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数学模板.potx" id="{A89F8D0E-5562-4491-8066-321B2DC77B03}" vid="{B2D277E6-F5BA-4BC6-BBA9-4A8685AB16F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数学模板</Template>
  <TotalTime>38</TotalTime>
  <Words>834</Words>
  <Application>Microsoft Office PowerPoint</Application>
  <PresentationFormat>宽屏</PresentationFormat>
  <Paragraphs>70</Paragraphs>
  <Slides>15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Adobe 黑体 Std R</vt:lpstr>
      <vt:lpstr>NEU-BZ-S92</vt:lpstr>
      <vt:lpstr>方正书宋_GBK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数学模板</vt:lpstr>
      <vt:lpstr>Document</vt:lpstr>
      <vt:lpstr>第五章　透镜及其应用</vt:lpstr>
      <vt:lpstr>第5节　显微镜和望远镜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第五章　透镜及其应用</dc:title>
  <dc:creator>SunXueFeng</dc:creator>
  <cp:lastModifiedBy>SunXueFeng</cp:lastModifiedBy>
  <cp:revision>2</cp:revision>
  <dcterms:created xsi:type="dcterms:W3CDTF">2018-07-02T08:31:27Z</dcterms:created>
  <dcterms:modified xsi:type="dcterms:W3CDTF">2018-07-03T07:21:31Z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