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47"/>
  </p:notesMasterIdLst>
  <p:sldIdLst>
    <p:sldId id="396" r:id="rId3"/>
    <p:sldId id="293" r:id="rId4"/>
    <p:sldId id="423" r:id="rId5"/>
    <p:sldId id="433" r:id="rId6"/>
    <p:sldId id="434" r:id="rId7"/>
    <p:sldId id="484" r:id="rId8"/>
    <p:sldId id="486" r:id="rId9"/>
    <p:sldId id="467" r:id="rId10"/>
    <p:sldId id="468" r:id="rId11"/>
    <p:sldId id="487" r:id="rId12"/>
    <p:sldId id="494" r:id="rId13"/>
    <p:sldId id="490" r:id="rId14"/>
    <p:sldId id="424" r:id="rId15"/>
    <p:sldId id="425" r:id="rId16"/>
    <p:sldId id="436" r:id="rId17"/>
    <p:sldId id="469" r:id="rId18"/>
    <p:sldId id="470" r:id="rId19"/>
    <p:sldId id="488" r:id="rId20"/>
    <p:sldId id="491" r:id="rId21"/>
    <p:sldId id="427" r:id="rId22"/>
    <p:sldId id="428" r:id="rId23"/>
    <p:sldId id="438" r:id="rId24"/>
    <p:sldId id="473" r:id="rId25"/>
    <p:sldId id="474" r:id="rId26"/>
    <p:sldId id="472" r:id="rId27"/>
    <p:sldId id="475" r:id="rId28"/>
    <p:sldId id="492" r:id="rId29"/>
    <p:sldId id="429" r:id="rId30"/>
    <p:sldId id="430" r:id="rId31"/>
    <p:sldId id="431" r:id="rId32"/>
    <p:sldId id="454" r:id="rId33"/>
    <p:sldId id="476" r:id="rId34"/>
    <p:sldId id="477" r:id="rId35"/>
    <p:sldId id="495" r:id="rId36"/>
    <p:sldId id="496" r:id="rId37"/>
    <p:sldId id="493" r:id="rId38"/>
    <p:sldId id="452" r:id="rId39"/>
    <p:sldId id="449" r:id="rId40"/>
    <p:sldId id="450" r:id="rId41"/>
    <p:sldId id="497" r:id="rId42"/>
    <p:sldId id="479" r:id="rId43"/>
    <p:sldId id="480" r:id="rId44"/>
    <p:sldId id="432" r:id="rId45"/>
    <p:sldId id="463" r:id="rId46"/>
  </p:sldIdLst>
  <p:sldSz cx="9145588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1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6" autoAdjust="0"/>
    <p:restoredTop sz="95494" autoAdjust="0"/>
  </p:normalViewPr>
  <p:slideViewPr>
    <p:cSldViewPr snapToGrid="0">
      <p:cViewPr varScale="1">
        <p:scale>
          <a:sx n="114" d="100"/>
          <a:sy n="114" d="100"/>
        </p:scale>
        <p:origin x="-1668" y="-108"/>
      </p:cViewPr>
      <p:guideLst>
        <p:guide orient="horz" pos="2159"/>
        <p:guide pos="28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314" y="1143000"/>
            <a:ext cx="411537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664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99" y="1122363"/>
            <a:ext cx="68591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99" y="3602038"/>
            <a:ext cx="68591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4812" y="365125"/>
            <a:ext cx="1972018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59" y="365125"/>
            <a:ext cx="5801732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59" y="1122363"/>
            <a:ext cx="6858953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59" y="3602038"/>
            <a:ext cx="685895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pPr fontAlgn="auto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74" y="1709738"/>
            <a:ext cx="7887795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74" y="4589463"/>
            <a:ext cx="788779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83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37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793" y="1825625"/>
            <a:ext cx="3886740" cy="435133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8" y="365125"/>
            <a:ext cx="7887795" cy="1325563"/>
          </a:xfrm>
        </p:spPr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28" y="1681163"/>
            <a:ext cx="386887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28" y="2505075"/>
            <a:ext cx="3868878" cy="368458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793" y="1681163"/>
            <a:ext cx="38879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935" indent="0">
              <a:buNone/>
              <a:defRPr sz="1200" b="1"/>
            </a:lvl8pPr>
            <a:lvl9pPr marL="2743835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793" y="2505075"/>
            <a:ext cx="3887931" cy="3684588"/>
          </a:xfrm>
        </p:spPr>
        <p:txBody>
          <a:bodyPr/>
          <a:lstStyle/>
          <a:p>
            <a:pPr lvl="0" fontAlgn="auto"/>
            <a:r>
              <a:rPr lang="zh-CN" altLang="en-US" strike="noStrike" noProof="1" smtClean="0"/>
              <a:t>单击此处编辑母版文本样式</a:t>
            </a:r>
          </a:p>
          <a:p>
            <a:pPr lvl="1" fontAlgn="auto"/>
            <a:r>
              <a:rPr lang="zh-CN" altLang="en-US" strike="noStrike" noProof="1" smtClean="0"/>
              <a:t>第二级</a:t>
            </a:r>
          </a:p>
          <a:p>
            <a:pPr lvl="2" fontAlgn="auto"/>
            <a:r>
              <a:rPr lang="zh-CN" altLang="en-US" strike="noStrike" noProof="1" smtClean="0"/>
              <a:t>第三级</a:t>
            </a:r>
          </a:p>
          <a:p>
            <a:pPr lvl="3" fontAlgn="auto"/>
            <a:r>
              <a:rPr lang="zh-CN" altLang="en-US" strike="noStrike" noProof="1" smtClean="0"/>
              <a:t>第四级</a:t>
            </a:r>
          </a:p>
          <a:p>
            <a:pPr lvl="4" fontAlgn="auto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96" y="1709738"/>
            <a:ext cx="788806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96" y="4589466"/>
            <a:ext cx="788806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760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954" y="1825625"/>
            <a:ext cx="3886875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365126"/>
            <a:ext cx="7888069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51" y="1681163"/>
            <a:ext cx="38690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51" y="2505075"/>
            <a:ext cx="3869012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954" y="1681163"/>
            <a:ext cx="388806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954" y="2505075"/>
            <a:ext cx="388806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/>
          <p:cNvSpPr/>
          <p:nvPr userDrawn="1"/>
        </p:nvSpPr>
        <p:spPr>
          <a:xfrm>
            <a:off x="0" y="0"/>
            <a:ext cx="9145588" cy="11315700"/>
          </a:xfrm>
          <a:prstGeom prst="rect">
            <a:avLst/>
          </a:prstGeom>
          <a:blipFill dpi="0" rotWithShape="1">
            <a:blip r:embed="rId2">
              <a:alphaModFix amt="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562830" y="833614"/>
            <a:ext cx="8291798" cy="0"/>
          </a:xfrm>
          <a:prstGeom prst="line">
            <a:avLst/>
          </a:prstGeom>
          <a:ln w="12700">
            <a:solidFill>
              <a:srgbClr val="0051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8433172" y="240967"/>
            <a:ext cx="421456" cy="592649"/>
            <a:chOff x="4197350" y="2182813"/>
            <a:chExt cx="608013" cy="641350"/>
          </a:xfrm>
          <a:solidFill>
            <a:srgbClr val="005188"/>
          </a:solidFill>
        </p:grpSpPr>
        <p:sp>
          <p:nvSpPr>
            <p:cNvPr id="13" name="Freeform 166"/>
            <p:cNvSpPr/>
            <p:nvPr/>
          </p:nvSpPr>
          <p:spPr bwMode="auto">
            <a:xfrm>
              <a:off x="4229100" y="2211388"/>
              <a:ext cx="39688" cy="157163"/>
            </a:xfrm>
            <a:custGeom>
              <a:avLst/>
              <a:gdLst/>
              <a:ahLst/>
              <a:cxnLst>
                <a:cxn ang="0">
                  <a:pos x="63" y="2"/>
                </a:cxn>
                <a:cxn ang="0">
                  <a:pos x="63" y="2"/>
                </a:cxn>
                <a:cxn ang="0">
                  <a:pos x="58" y="14"/>
                </a:cxn>
                <a:cxn ang="0">
                  <a:pos x="54" y="25"/>
                </a:cxn>
                <a:cxn ang="0">
                  <a:pos x="47" y="49"/>
                </a:cxn>
                <a:cxn ang="0">
                  <a:pos x="34" y="96"/>
                </a:cxn>
                <a:cxn ang="0">
                  <a:pos x="34" y="96"/>
                </a:cxn>
                <a:cxn ang="0">
                  <a:pos x="27" y="122"/>
                </a:cxn>
                <a:cxn ang="0">
                  <a:pos x="21" y="149"/>
                </a:cxn>
                <a:cxn ang="0">
                  <a:pos x="10" y="203"/>
                </a:cxn>
                <a:cxn ang="0">
                  <a:pos x="10" y="203"/>
                </a:cxn>
                <a:cxn ang="0">
                  <a:pos x="6" y="222"/>
                </a:cxn>
                <a:cxn ang="0">
                  <a:pos x="3" y="243"/>
                </a:cxn>
                <a:cxn ang="0">
                  <a:pos x="1" y="263"/>
                </a:cxn>
                <a:cxn ang="0">
                  <a:pos x="0" y="283"/>
                </a:cxn>
                <a:cxn ang="0">
                  <a:pos x="0" y="283"/>
                </a:cxn>
                <a:cxn ang="0">
                  <a:pos x="1" y="290"/>
                </a:cxn>
                <a:cxn ang="0">
                  <a:pos x="2" y="292"/>
                </a:cxn>
                <a:cxn ang="0">
                  <a:pos x="3" y="294"/>
                </a:cxn>
                <a:cxn ang="0">
                  <a:pos x="6" y="296"/>
                </a:cxn>
                <a:cxn ang="0">
                  <a:pos x="8" y="296"/>
                </a:cxn>
                <a:cxn ang="0">
                  <a:pos x="11" y="296"/>
                </a:cxn>
                <a:cxn ang="0">
                  <a:pos x="14" y="294"/>
                </a:cxn>
                <a:cxn ang="0">
                  <a:pos x="14" y="294"/>
                </a:cxn>
                <a:cxn ang="0">
                  <a:pos x="15" y="293"/>
                </a:cxn>
                <a:cxn ang="0">
                  <a:pos x="16" y="291"/>
                </a:cxn>
                <a:cxn ang="0">
                  <a:pos x="15" y="287"/>
                </a:cxn>
                <a:cxn ang="0">
                  <a:pos x="14" y="285"/>
                </a:cxn>
                <a:cxn ang="0">
                  <a:pos x="12" y="285"/>
                </a:cxn>
                <a:cxn ang="0">
                  <a:pos x="11" y="284"/>
                </a:cxn>
                <a:cxn ang="0">
                  <a:pos x="9" y="285"/>
                </a:cxn>
                <a:cxn ang="0">
                  <a:pos x="9" y="285"/>
                </a:cxn>
                <a:cxn ang="0">
                  <a:pos x="11" y="282"/>
                </a:cxn>
                <a:cxn ang="0">
                  <a:pos x="12" y="276"/>
                </a:cxn>
                <a:cxn ang="0">
                  <a:pos x="14" y="259"/>
                </a:cxn>
                <a:cxn ang="0">
                  <a:pos x="14" y="232"/>
                </a:cxn>
                <a:cxn ang="0">
                  <a:pos x="14" y="232"/>
                </a:cxn>
                <a:cxn ang="0">
                  <a:pos x="17" y="212"/>
                </a:cxn>
                <a:cxn ang="0">
                  <a:pos x="21" y="193"/>
                </a:cxn>
                <a:cxn ang="0">
                  <a:pos x="29" y="155"/>
                </a:cxn>
                <a:cxn ang="0">
                  <a:pos x="29" y="155"/>
                </a:cxn>
                <a:cxn ang="0">
                  <a:pos x="38" y="119"/>
                </a:cxn>
                <a:cxn ang="0">
                  <a:pos x="48" y="83"/>
                </a:cxn>
                <a:cxn ang="0">
                  <a:pos x="48" y="83"/>
                </a:cxn>
                <a:cxn ang="0">
                  <a:pos x="58" y="45"/>
                </a:cxn>
                <a:cxn ang="0">
                  <a:pos x="64" y="25"/>
                </a:cxn>
                <a:cxn ang="0">
                  <a:pos x="68" y="16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3" y="5"/>
                </a:cxn>
                <a:cxn ang="0">
                  <a:pos x="73" y="3"/>
                </a:cxn>
                <a:cxn ang="0">
                  <a:pos x="72" y="2"/>
                </a:cxn>
                <a:cxn ang="0">
                  <a:pos x="71" y="1"/>
                </a:cxn>
                <a:cxn ang="0">
                  <a:pos x="69" y="0"/>
                </a:cxn>
                <a:cxn ang="0">
                  <a:pos x="67" y="0"/>
                </a:cxn>
                <a:cxn ang="0">
                  <a:pos x="65" y="1"/>
                </a:cxn>
                <a:cxn ang="0">
                  <a:pos x="63" y="2"/>
                </a:cxn>
                <a:cxn ang="0">
                  <a:pos x="63" y="2"/>
                </a:cxn>
              </a:cxnLst>
              <a:rect l="0" t="0" r="r" b="b"/>
              <a:pathLst>
                <a:path w="73" h="296">
                  <a:moveTo>
                    <a:pt x="63" y="2"/>
                  </a:moveTo>
                  <a:lnTo>
                    <a:pt x="63" y="2"/>
                  </a:lnTo>
                  <a:lnTo>
                    <a:pt x="58" y="14"/>
                  </a:lnTo>
                  <a:lnTo>
                    <a:pt x="54" y="25"/>
                  </a:lnTo>
                  <a:lnTo>
                    <a:pt x="47" y="49"/>
                  </a:lnTo>
                  <a:lnTo>
                    <a:pt x="34" y="96"/>
                  </a:lnTo>
                  <a:lnTo>
                    <a:pt x="34" y="96"/>
                  </a:lnTo>
                  <a:lnTo>
                    <a:pt x="27" y="122"/>
                  </a:lnTo>
                  <a:lnTo>
                    <a:pt x="21" y="149"/>
                  </a:lnTo>
                  <a:lnTo>
                    <a:pt x="10" y="203"/>
                  </a:lnTo>
                  <a:lnTo>
                    <a:pt x="10" y="203"/>
                  </a:lnTo>
                  <a:lnTo>
                    <a:pt x="6" y="222"/>
                  </a:lnTo>
                  <a:lnTo>
                    <a:pt x="3" y="243"/>
                  </a:lnTo>
                  <a:lnTo>
                    <a:pt x="1" y="263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90"/>
                  </a:lnTo>
                  <a:lnTo>
                    <a:pt x="2" y="292"/>
                  </a:lnTo>
                  <a:lnTo>
                    <a:pt x="3" y="294"/>
                  </a:lnTo>
                  <a:lnTo>
                    <a:pt x="6" y="296"/>
                  </a:lnTo>
                  <a:lnTo>
                    <a:pt x="8" y="296"/>
                  </a:lnTo>
                  <a:lnTo>
                    <a:pt x="11" y="296"/>
                  </a:lnTo>
                  <a:lnTo>
                    <a:pt x="14" y="294"/>
                  </a:lnTo>
                  <a:lnTo>
                    <a:pt x="14" y="294"/>
                  </a:lnTo>
                  <a:lnTo>
                    <a:pt x="15" y="293"/>
                  </a:lnTo>
                  <a:lnTo>
                    <a:pt x="16" y="291"/>
                  </a:lnTo>
                  <a:lnTo>
                    <a:pt x="15" y="287"/>
                  </a:lnTo>
                  <a:lnTo>
                    <a:pt x="14" y="285"/>
                  </a:lnTo>
                  <a:lnTo>
                    <a:pt x="12" y="285"/>
                  </a:lnTo>
                  <a:lnTo>
                    <a:pt x="11" y="284"/>
                  </a:lnTo>
                  <a:lnTo>
                    <a:pt x="9" y="285"/>
                  </a:lnTo>
                  <a:lnTo>
                    <a:pt x="9" y="285"/>
                  </a:lnTo>
                  <a:lnTo>
                    <a:pt x="11" y="282"/>
                  </a:lnTo>
                  <a:lnTo>
                    <a:pt x="12" y="276"/>
                  </a:lnTo>
                  <a:lnTo>
                    <a:pt x="14" y="259"/>
                  </a:lnTo>
                  <a:lnTo>
                    <a:pt x="14" y="232"/>
                  </a:lnTo>
                  <a:lnTo>
                    <a:pt x="14" y="232"/>
                  </a:lnTo>
                  <a:lnTo>
                    <a:pt x="17" y="212"/>
                  </a:lnTo>
                  <a:lnTo>
                    <a:pt x="21" y="193"/>
                  </a:lnTo>
                  <a:lnTo>
                    <a:pt x="29" y="155"/>
                  </a:lnTo>
                  <a:lnTo>
                    <a:pt x="29" y="155"/>
                  </a:lnTo>
                  <a:lnTo>
                    <a:pt x="38" y="119"/>
                  </a:lnTo>
                  <a:lnTo>
                    <a:pt x="48" y="83"/>
                  </a:lnTo>
                  <a:lnTo>
                    <a:pt x="48" y="83"/>
                  </a:lnTo>
                  <a:lnTo>
                    <a:pt x="58" y="45"/>
                  </a:lnTo>
                  <a:lnTo>
                    <a:pt x="64" y="25"/>
                  </a:lnTo>
                  <a:lnTo>
                    <a:pt x="68" y="16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3" y="5"/>
                  </a:lnTo>
                  <a:lnTo>
                    <a:pt x="73" y="3"/>
                  </a:lnTo>
                  <a:lnTo>
                    <a:pt x="72" y="2"/>
                  </a:lnTo>
                  <a:lnTo>
                    <a:pt x="71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5" y="1"/>
                  </a:lnTo>
                  <a:lnTo>
                    <a:pt x="63" y="2"/>
                  </a:lnTo>
                  <a:lnTo>
                    <a:pt x="63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4" name="Freeform 167"/>
            <p:cNvSpPr/>
            <p:nvPr/>
          </p:nvSpPr>
          <p:spPr bwMode="auto">
            <a:xfrm>
              <a:off x="4251325" y="2206625"/>
              <a:ext cx="39688" cy="177800"/>
            </a:xfrm>
            <a:custGeom>
              <a:avLst/>
              <a:gdLst/>
              <a:ahLst/>
              <a:cxnLst>
                <a:cxn ang="0">
                  <a:pos x="66" y="3"/>
                </a:cxn>
                <a:cxn ang="0">
                  <a:pos x="66" y="3"/>
                </a:cxn>
                <a:cxn ang="0">
                  <a:pos x="51" y="40"/>
                </a:cxn>
                <a:cxn ang="0">
                  <a:pos x="44" y="59"/>
                </a:cxn>
                <a:cxn ang="0">
                  <a:pos x="38" y="78"/>
                </a:cxn>
                <a:cxn ang="0">
                  <a:pos x="38" y="78"/>
                </a:cxn>
                <a:cxn ang="0">
                  <a:pos x="33" y="101"/>
                </a:cxn>
                <a:cxn ang="0">
                  <a:pos x="29" y="124"/>
                </a:cxn>
                <a:cxn ang="0">
                  <a:pos x="20" y="170"/>
                </a:cxn>
                <a:cxn ang="0">
                  <a:pos x="20" y="170"/>
                </a:cxn>
                <a:cxn ang="0">
                  <a:pos x="5" y="249"/>
                </a:cxn>
                <a:cxn ang="0">
                  <a:pos x="5" y="249"/>
                </a:cxn>
                <a:cxn ang="0">
                  <a:pos x="2" y="270"/>
                </a:cxn>
                <a:cxn ang="0">
                  <a:pos x="1" y="290"/>
                </a:cxn>
                <a:cxn ang="0">
                  <a:pos x="0" y="311"/>
                </a:cxn>
                <a:cxn ang="0">
                  <a:pos x="0" y="332"/>
                </a:cxn>
                <a:cxn ang="0">
                  <a:pos x="0" y="332"/>
                </a:cxn>
                <a:cxn ang="0">
                  <a:pos x="0" y="334"/>
                </a:cxn>
                <a:cxn ang="0">
                  <a:pos x="1" y="336"/>
                </a:cxn>
                <a:cxn ang="0">
                  <a:pos x="3" y="336"/>
                </a:cxn>
                <a:cxn ang="0">
                  <a:pos x="5" y="337"/>
                </a:cxn>
                <a:cxn ang="0">
                  <a:pos x="6" y="336"/>
                </a:cxn>
                <a:cxn ang="0">
                  <a:pos x="8" y="336"/>
                </a:cxn>
                <a:cxn ang="0">
                  <a:pos x="9" y="334"/>
                </a:cxn>
                <a:cxn ang="0">
                  <a:pos x="9" y="332"/>
                </a:cxn>
                <a:cxn ang="0">
                  <a:pos x="9" y="332"/>
                </a:cxn>
                <a:cxn ang="0">
                  <a:pos x="9" y="310"/>
                </a:cxn>
                <a:cxn ang="0">
                  <a:pos x="10" y="288"/>
                </a:cxn>
                <a:cxn ang="0">
                  <a:pos x="12" y="265"/>
                </a:cxn>
                <a:cxn ang="0">
                  <a:pos x="16" y="244"/>
                </a:cxn>
                <a:cxn ang="0">
                  <a:pos x="16" y="244"/>
                </a:cxn>
                <a:cxn ang="0">
                  <a:pos x="32" y="164"/>
                </a:cxn>
                <a:cxn ang="0">
                  <a:pos x="32" y="164"/>
                </a:cxn>
                <a:cxn ang="0">
                  <a:pos x="39" y="122"/>
                </a:cxn>
                <a:cxn ang="0">
                  <a:pos x="47" y="81"/>
                </a:cxn>
                <a:cxn ang="0">
                  <a:pos x="47" y="81"/>
                </a:cxn>
                <a:cxn ang="0">
                  <a:pos x="52" y="61"/>
                </a:cxn>
                <a:cxn ang="0">
                  <a:pos x="60" y="43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6" y="4"/>
                </a:cxn>
                <a:cxn ang="0">
                  <a:pos x="75" y="2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69" y="1"/>
                </a:cxn>
                <a:cxn ang="0">
                  <a:pos x="67" y="2"/>
                </a:cxn>
                <a:cxn ang="0">
                  <a:pos x="66" y="3"/>
                </a:cxn>
                <a:cxn ang="0">
                  <a:pos x="66" y="3"/>
                </a:cxn>
              </a:cxnLst>
              <a:rect l="0" t="0" r="r" b="b"/>
              <a:pathLst>
                <a:path w="76" h="337">
                  <a:moveTo>
                    <a:pt x="66" y="3"/>
                  </a:moveTo>
                  <a:lnTo>
                    <a:pt x="66" y="3"/>
                  </a:lnTo>
                  <a:lnTo>
                    <a:pt x="51" y="40"/>
                  </a:lnTo>
                  <a:lnTo>
                    <a:pt x="44" y="59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33" y="101"/>
                  </a:lnTo>
                  <a:lnTo>
                    <a:pt x="29" y="124"/>
                  </a:lnTo>
                  <a:lnTo>
                    <a:pt x="20" y="170"/>
                  </a:lnTo>
                  <a:lnTo>
                    <a:pt x="20" y="170"/>
                  </a:lnTo>
                  <a:lnTo>
                    <a:pt x="5" y="249"/>
                  </a:lnTo>
                  <a:lnTo>
                    <a:pt x="5" y="249"/>
                  </a:lnTo>
                  <a:lnTo>
                    <a:pt x="2" y="270"/>
                  </a:lnTo>
                  <a:lnTo>
                    <a:pt x="1" y="290"/>
                  </a:lnTo>
                  <a:lnTo>
                    <a:pt x="0" y="311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0" y="334"/>
                  </a:lnTo>
                  <a:lnTo>
                    <a:pt x="1" y="336"/>
                  </a:lnTo>
                  <a:lnTo>
                    <a:pt x="3" y="336"/>
                  </a:lnTo>
                  <a:lnTo>
                    <a:pt x="5" y="337"/>
                  </a:lnTo>
                  <a:lnTo>
                    <a:pt x="6" y="336"/>
                  </a:lnTo>
                  <a:lnTo>
                    <a:pt x="8" y="336"/>
                  </a:lnTo>
                  <a:lnTo>
                    <a:pt x="9" y="334"/>
                  </a:lnTo>
                  <a:lnTo>
                    <a:pt x="9" y="332"/>
                  </a:lnTo>
                  <a:lnTo>
                    <a:pt x="9" y="332"/>
                  </a:lnTo>
                  <a:lnTo>
                    <a:pt x="9" y="310"/>
                  </a:lnTo>
                  <a:lnTo>
                    <a:pt x="10" y="288"/>
                  </a:lnTo>
                  <a:lnTo>
                    <a:pt x="12" y="265"/>
                  </a:lnTo>
                  <a:lnTo>
                    <a:pt x="16" y="244"/>
                  </a:lnTo>
                  <a:lnTo>
                    <a:pt x="16" y="244"/>
                  </a:lnTo>
                  <a:lnTo>
                    <a:pt x="32" y="164"/>
                  </a:lnTo>
                  <a:lnTo>
                    <a:pt x="32" y="164"/>
                  </a:lnTo>
                  <a:lnTo>
                    <a:pt x="39" y="122"/>
                  </a:lnTo>
                  <a:lnTo>
                    <a:pt x="47" y="81"/>
                  </a:lnTo>
                  <a:lnTo>
                    <a:pt x="47" y="81"/>
                  </a:lnTo>
                  <a:lnTo>
                    <a:pt x="52" y="61"/>
                  </a:lnTo>
                  <a:lnTo>
                    <a:pt x="60" y="43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6" y="4"/>
                  </a:lnTo>
                  <a:lnTo>
                    <a:pt x="75" y="2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69" y="1"/>
                  </a:lnTo>
                  <a:lnTo>
                    <a:pt x="67" y="2"/>
                  </a:lnTo>
                  <a:lnTo>
                    <a:pt x="66" y="3"/>
                  </a:lnTo>
                  <a:lnTo>
                    <a:pt x="6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5" name="Freeform 168"/>
            <p:cNvSpPr/>
            <p:nvPr/>
          </p:nvSpPr>
          <p:spPr bwMode="auto">
            <a:xfrm>
              <a:off x="4271963" y="2197100"/>
              <a:ext cx="55563" cy="195263"/>
            </a:xfrm>
            <a:custGeom>
              <a:avLst/>
              <a:gdLst/>
              <a:ahLst/>
              <a:cxnLst>
                <a:cxn ang="0">
                  <a:pos x="98" y="2"/>
                </a:cxn>
                <a:cxn ang="0">
                  <a:pos x="98" y="2"/>
                </a:cxn>
                <a:cxn ang="0">
                  <a:pos x="84" y="26"/>
                </a:cxn>
                <a:cxn ang="0">
                  <a:pos x="71" y="51"/>
                </a:cxn>
                <a:cxn ang="0">
                  <a:pos x="61" y="77"/>
                </a:cxn>
                <a:cxn ang="0">
                  <a:pos x="51" y="103"/>
                </a:cxn>
                <a:cxn ang="0">
                  <a:pos x="42" y="128"/>
                </a:cxn>
                <a:cxn ang="0">
                  <a:pos x="34" y="155"/>
                </a:cxn>
                <a:cxn ang="0">
                  <a:pos x="27" y="182"/>
                </a:cxn>
                <a:cxn ang="0">
                  <a:pos x="21" y="209"/>
                </a:cxn>
                <a:cxn ang="0">
                  <a:pos x="21" y="209"/>
                </a:cxn>
                <a:cxn ang="0">
                  <a:pos x="14" y="234"/>
                </a:cxn>
                <a:cxn ang="0">
                  <a:pos x="9" y="259"/>
                </a:cxn>
                <a:cxn ang="0">
                  <a:pos x="6" y="283"/>
                </a:cxn>
                <a:cxn ang="0">
                  <a:pos x="3" y="308"/>
                </a:cxn>
                <a:cxn ang="0">
                  <a:pos x="3" y="308"/>
                </a:cxn>
                <a:cxn ang="0">
                  <a:pos x="1" y="323"/>
                </a:cxn>
                <a:cxn ang="0">
                  <a:pos x="0" y="340"/>
                </a:cxn>
                <a:cxn ang="0">
                  <a:pos x="0" y="349"/>
                </a:cxn>
                <a:cxn ang="0">
                  <a:pos x="1" y="356"/>
                </a:cxn>
                <a:cxn ang="0">
                  <a:pos x="4" y="363"/>
                </a:cxn>
                <a:cxn ang="0">
                  <a:pos x="6" y="366"/>
                </a:cxn>
                <a:cxn ang="0">
                  <a:pos x="8" y="368"/>
                </a:cxn>
                <a:cxn ang="0">
                  <a:pos x="8" y="368"/>
                </a:cxn>
                <a:cxn ang="0">
                  <a:pos x="11" y="370"/>
                </a:cxn>
                <a:cxn ang="0">
                  <a:pos x="13" y="369"/>
                </a:cxn>
                <a:cxn ang="0">
                  <a:pos x="15" y="368"/>
                </a:cxn>
                <a:cxn ang="0">
                  <a:pos x="16" y="365"/>
                </a:cxn>
                <a:cxn ang="0">
                  <a:pos x="16" y="361"/>
                </a:cxn>
                <a:cxn ang="0">
                  <a:pos x="16" y="361"/>
                </a:cxn>
                <a:cxn ang="0">
                  <a:pos x="16" y="359"/>
                </a:cxn>
                <a:cxn ang="0">
                  <a:pos x="15" y="357"/>
                </a:cxn>
                <a:cxn ang="0">
                  <a:pos x="13" y="356"/>
                </a:cxn>
                <a:cxn ang="0">
                  <a:pos x="11" y="356"/>
                </a:cxn>
                <a:cxn ang="0">
                  <a:pos x="11" y="356"/>
                </a:cxn>
                <a:cxn ang="0">
                  <a:pos x="10" y="349"/>
                </a:cxn>
                <a:cxn ang="0">
                  <a:pos x="10" y="339"/>
                </a:cxn>
                <a:cxn ang="0">
                  <a:pos x="11" y="324"/>
                </a:cxn>
                <a:cxn ang="0">
                  <a:pos x="11" y="324"/>
                </a:cxn>
                <a:cxn ang="0">
                  <a:pos x="12" y="304"/>
                </a:cxn>
                <a:cxn ang="0">
                  <a:pos x="14" y="283"/>
                </a:cxn>
                <a:cxn ang="0">
                  <a:pos x="14" y="283"/>
                </a:cxn>
                <a:cxn ang="0">
                  <a:pos x="19" y="259"/>
                </a:cxn>
                <a:cxn ang="0">
                  <a:pos x="24" y="235"/>
                </a:cxn>
                <a:cxn ang="0">
                  <a:pos x="35" y="185"/>
                </a:cxn>
                <a:cxn ang="0">
                  <a:pos x="35" y="185"/>
                </a:cxn>
                <a:cxn ang="0">
                  <a:pos x="47" y="143"/>
                </a:cxn>
                <a:cxn ang="0">
                  <a:pos x="61" y="102"/>
                </a:cxn>
                <a:cxn ang="0">
                  <a:pos x="61" y="102"/>
                </a:cxn>
                <a:cxn ang="0">
                  <a:pos x="70" y="77"/>
                </a:cxn>
                <a:cxn ang="0">
                  <a:pos x="80" y="53"/>
                </a:cxn>
                <a:cxn ang="0">
                  <a:pos x="93" y="30"/>
                </a:cxn>
                <a:cxn ang="0">
                  <a:pos x="106" y="8"/>
                </a:cxn>
                <a:cxn ang="0">
                  <a:pos x="106" y="8"/>
                </a:cxn>
                <a:cxn ang="0">
                  <a:pos x="106" y="6"/>
                </a:cxn>
                <a:cxn ang="0">
                  <a:pos x="106" y="3"/>
                </a:cxn>
                <a:cxn ang="0">
                  <a:pos x="105" y="2"/>
                </a:cxn>
                <a:cxn ang="0">
                  <a:pos x="104" y="0"/>
                </a:cxn>
                <a:cxn ang="0">
                  <a:pos x="102" y="0"/>
                </a:cxn>
                <a:cxn ang="0">
                  <a:pos x="101" y="0"/>
                </a:cxn>
                <a:cxn ang="0">
                  <a:pos x="99" y="0"/>
                </a:cxn>
                <a:cxn ang="0">
                  <a:pos x="98" y="2"/>
                </a:cxn>
                <a:cxn ang="0">
                  <a:pos x="98" y="2"/>
                </a:cxn>
              </a:cxnLst>
              <a:rect l="0" t="0" r="r" b="b"/>
              <a:pathLst>
                <a:path w="106" h="370">
                  <a:moveTo>
                    <a:pt x="98" y="2"/>
                  </a:moveTo>
                  <a:lnTo>
                    <a:pt x="98" y="2"/>
                  </a:lnTo>
                  <a:lnTo>
                    <a:pt x="84" y="26"/>
                  </a:lnTo>
                  <a:lnTo>
                    <a:pt x="71" y="51"/>
                  </a:lnTo>
                  <a:lnTo>
                    <a:pt x="61" y="77"/>
                  </a:lnTo>
                  <a:lnTo>
                    <a:pt x="51" y="103"/>
                  </a:lnTo>
                  <a:lnTo>
                    <a:pt x="42" y="128"/>
                  </a:lnTo>
                  <a:lnTo>
                    <a:pt x="34" y="155"/>
                  </a:lnTo>
                  <a:lnTo>
                    <a:pt x="27" y="182"/>
                  </a:lnTo>
                  <a:lnTo>
                    <a:pt x="21" y="209"/>
                  </a:lnTo>
                  <a:lnTo>
                    <a:pt x="21" y="209"/>
                  </a:lnTo>
                  <a:lnTo>
                    <a:pt x="14" y="234"/>
                  </a:lnTo>
                  <a:lnTo>
                    <a:pt x="9" y="259"/>
                  </a:lnTo>
                  <a:lnTo>
                    <a:pt x="6" y="283"/>
                  </a:lnTo>
                  <a:lnTo>
                    <a:pt x="3" y="308"/>
                  </a:lnTo>
                  <a:lnTo>
                    <a:pt x="3" y="308"/>
                  </a:lnTo>
                  <a:lnTo>
                    <a:pt x="1" y="323"/>
                  </a:lnTo>
                  <a:lnTo>
                    <a:pt x="0" y="340"/>
                  </a:lnTo>
                  <a:lnTo>
                    <a:pt x="0" y="349"/>
                  </a:lnTo>
                  <a:lnTo>
                    <a:pt x="1" y="356"/>
                  </a:lnTo>
                  <a:lnTo>
                    <a:pt x="4" y="363"/>
                  </a:lnTo>
                  <a:lnTo>
                    <a:pt x="6" y="366"/>
                  </a:lnTo>
                  <a:lnTo>
                    <a:pt x="8" y="368"/>
                  </a:lnTo>
                  <a:lnTo>
                    <a:pt x="8" y="368"/>
                  </a:lnTo>
                  <a:lnTo>
                    <a:pt x="11" y="370"/>
                  </a:lnTo>
                  <a:lnTo>
                    <a:pt x="13" y="369"/>
                  </a:lnTo>
                  <a:lnTo>
                    <a:pt x="15" y="368"/>
                  </a:lnTo>
                  <a:lnTo>
                    <a:pt x="16" y="365"/>
                  </a:lnTo>
                  <a:lnTo>
                    <a:pt x="16" y="361"/>
                  </a:lnTo>
                  <a:lnTo>
                    <a:pt x="16" y="361"/>
                  </a:lnTo>
                  <a:lnTo>
                    <a:pt x="16" y="359"/>
                  </a:lnTo>
                  <a:lnTo>
                    <a:pt x="15" y="357"/>
                  </a:lnTo>
                  <a:lnTo>
                    <a:pt x="13" y="356"/>
                  </a:lnTo>
                  <a:lnTo>
                    <a:pt x="11" y="356"/>
                  </a:lnTo>
                  <a:lnTo>
                    <a:pt x="11" y="356"/>
                  </a:lnTo>
                  <a:lnTo>
                    <a:pt x="10" y="349"/>
                  </a:lnTo>
                  <a:lnTo>
                    <a:pt x="10" y="339"/>
                  </a:lnTo>
                  <a:lnTo>
                    <a:pt x="11" y="324"/>
                  </a:lnTo>
                  <a:lnTo>
                    <a:pt x="11" y="324"/>
                  </a:lnTo>
                  <a:lnTo>
                    <a:pt x="12" y="304"/>
                  </a:lnTo>
                  <a:lnTo>
                    <a:pt x="14" y="283"/>
                  </a:lnTo>
                  <a:lnTo>
                    <a:pt x="14" y="283"/>
                  </a:lnTo>
                  <a:lnTo>
                    <a:pt x="19" y="259"/>
                  </a:lnTo>
                  <a:lnTo>
                    <a:pt x="24" y="235"/>
                  </a:lnTo>
                  <a:lnTo>
                    <a:pt x="35" y="185"/>
                  </a:lnTo>
                  <a:lnTo>
                    <a:pt x="35" y="185"/>
                  </a:lnTo>
                  <a:lnTo>
                    <a:pt x="47" y="143"/>
                  </a:lnTo>
                  <a:lnTo>
                    <a:pt x="61" y="102"/>
                  </a:lnTo>
                  <a:lnTo>
                    <a:pt x="61" y="102"/>
                  </a:lnTo>
                  <a:lnTo>
                    <a:pt x="70" y="77"/>
                  </a:lnTo>
                  <a:lnTo>
                    <a:pt x="80" y="53"/>
                  </a:lnTo>
                  <a:lnTo>
                    <a:pt x="93" y="30"/>
                  </a:lnTo>
                  <a:lnTo>
                    <a:pt x="106" y="8"/>
                  </a:lnTo>
                  <a:lnTo>
                    <a:pt x="106" y="8"/>
                  </a:lnTo>
                  <a:lnTo>
                    <a:pt x="106" y="6"/>
                  </a:lnTo>
                  <a:lnTo>
                    <a:pt x="106" y="3"/>
                  </a:lnTo>
                  <a:lnTo>
                    <a:pt x="105" y="2"/>
                  </a:lnTo>
                  <a:lnTo>
                    <a:pt x="104" y="0"/>
                  </a:lnTo>
                  <a:lnTo>
                    <a:pt x="102" y="0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8" y="2"/>
                  </a:lnTo>
                  <a:lnTo>
                    <a:pt x="9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6" name="Freeform 169"/>
            <p:cNvSpPr/>
            <p:nvPr/>
          </p:nvSpPr>
          <p:spPr bwMode="auto">
            <a:xfrm>
              <a:off x="4305300" y="2198688"/>
              <a:ext cx="39688" cy="146050"/>
            </a:xfrm>
            <a:custGeom>
              <a:avLst/>
              <a:gdLst/>
              <a:ahLst/>
              <a:cxnLst>
                <a:cxn ang="0">
                  <a:pos x="68" y="2"/>
                </a:cxn>
                <a:cxn ang="0">
                  <a:pos x="68" y="2"/>
                </a:cxn>
                <a:cxn ang="0">
                  <a:pos x="62" y="10"/>
                </a:cxn>
                <a:cxn ang="0">
                  <a:pos x="57" y="20"/>
                </a:cxn>
                <a:cxn ang="0">
                  <a:pos x="54" y="31"/>
                </a:cxn>
                <a:cxn ang="0">
                  <a:pos x="53" y="41"/>
                </a:cxn>
                <a:cxn ang="0">
                  <a:pos x="53" y="41"/>
                </a:cxn>
                <a:cxn ang="0">
                  <a:pos x="51" y="51"/>
                </a:cxn>
                <a:cxn ang="0">
                  <a:pos x="49" y="60"/>
                </a:cxn>
                <a:cxn ang="0">
                  <a:pos x="42" y="80"/>
                </a:cxn>
                <a:cxn ang="0">
                  <a:pos x="37" y="101"/>
                </a:cxn>
                <a:cxn ang="0">
                  <a:pos x="32" y="120"/>
                </a:cxn>
                <a:cxn ang="0">
                  <a:pos x="32" y="120"/>
                </a:cxn>
                <a:cxn ang="0">
                  <a:pos x="14" y="191"/>
                </a:cxn>
                <a:cxn ang="0">
                  <a:pos x="7" y="227"/>
                </a:cxn>
                <a:cxn ang="0">
                  <a:pos x="3" y="244"/>
                </a:cxn>
                <a:cxn ang="0">
                  <a:pos x="1" y="263"/>
                </a:cxn>
                <a:cxn ang="0">
                  <a:pos x="1" y="263"/>
                </a:cxn>
                <a:cxn ang="0">
                  <a:pos x="0" y="265"/>
                </a:cxn>
                <a:cxn ang="0">
                  <a:pos x="0" y="270"/>
                </a:cxn>
                <a:cxn ang="0">
                  <a:pos x="0" y="270"/>
                </a:cxn>
                <a:cxn ang="0">
                  <a:pos x="0" y="272"/>
                </a:cxn>
                <a:cxn ang="0">
                  <a:pos x="1" y="273"/>
                </a:cxn>
                <a:cxn ang="0">
                  <a:pos x="3" y="274"/>
                </a:cxn>
                <a:cxn ang="0">
                  <a:pos x="4" y="274"/>
                </a:cxn>
                <a:cxn ang="0">
                  <a:pos x="7" y="273"/>
                </a:cxn>
                <a:cxn ang="0">
                  <a:pos x="8" y="272"/>
                </a:cxn>
                <a:cxn ang="0">
                  <a:pos x="9" y="270"/>
                </a:cxn>
                <a:cxn ang="0">
                  <a:pos x="9" y="270"/>
                </a:cxn>
                <a:cxn ang="0">
                  <a:pos x="11" y="254"/>
                </a:cxn>
                <a:cxn ang="0">
                  <a:pos x="14" y="237"/>
                </a:cxn>
                <a:cxn ang="0">
                  <a:pos x="22" y="204"/>
                </a:cxn>
                <a:cxn ang="0">
                  <a:pos x="37" y="139"/>
                </a:cxn>
                <a:cxn ang="0">
                  <a:pos x="37" y="139"/>
                </a:cxn>
                <a:cxn ang="0">
                  <a:pos x="45" y="106"/>
                </a:cxn>
                <a:cxn ang="0">
                  <a:pos x="54" y="73"/>
                </a:cxn>
                <a:cxn ang="0">
                  <a:pos x="54" y="73"/>
                </a:cxn>
                <a:cxn ang="0">
                  <a:pos x="58" y="56"/>
                </a:cxn>
                <a:cxn ang="0">
                  <a:pos x="61" y="39"/>
                </a:cxn>
                <a:cxn ang="0">
                  <a:pos x="64" y="31"/>
                </a:cxn>
                <a:cxn ang="0">
                  <a:pos x="66" y="22"/>
                </a:cxn>
                <a:cxn ang="0">
                  <a:pos x="70" y="14"/>
                </a:cxn>
                <a:cxn ang="0">
                  <a:pos x="74" y="8"/>
                </a:cxn>
                <a:cxn ang="0">
                  <a:pos x="74" y="8"/>
                </a:cxn>
                <a:cxn ang="0">
                  <a:pos x="75" y="6"/>
                </a:cxn>
                <a:cxn ang="0">
                  <a:pos x="75" y="5"/>
                </a:cxn>
                <a:cxn ang="0">
                  <a:pos x="74" y="1"/>
                </a:cxn>
                <a:cxn ang="0">
                  <a:pos x="72" y="0"/>
                </a:cxn>
                <a:cxn ang="0">
                  <a:pos x="71" y="0"/>
                </a:cxn>
                <a:cxn ang="0">
                  <a:pos x="69" y="0"/>
                </a:cxn>
                <a:cxn ang="0">
                  <a:pos x="68" y="2"/>
                </a:cxn>
                <a:cxn ang="0">
                  <a:pos x="68" y="2"/>
                </a:cxn>
              </a:cxnLst>
              <a:rect l="0" t="0" r="r" b="b"/>
              <a:pathLst>
                <a:path w="75" h="274">
                  <a:moveTo>
                    <a:pt x="68" y="2"/>
                  </a:moveTo>
                  <a:lnTo>
                    <a:pt x="68" y="2"/>
                  </a:lnTo>
                  <a:lnTo>
                    <a:pt x="62" y="10"/>
                  </a:lnTo>
                  <a:lnTo>
                    <a:pt x="57" y="20"/>
                  </a:lnTo>
                  <a:lnTo>
                    <a:pt x="54" y="31"/>
                  </a:lnTo>
                  <a:lnTo>
                    <a:pt x="53" y="41"/>
                  </a:lnTo>
                  <a:lnTo>
                    <a:pt x="53" y="41"/>
                  </a:lnTo>
                  <a:lnTo>
                    <a:pt x="51" y="51"/>
                  </a:lnTo>
                  <a:lnTo>
                    <a:pt x="49" y="60"/>
                  </a:lnTo>
                  <a:lnTo>
                    <a:pt x="42" y="80"/>
                  </a:lnTo>
                  <a:lnTo>
                    <a:pt x="37" y="101"/>
                  </a:lnTo>
                  <a:lnTo>
                    <a:pt x="32" y="120"/>
                  </a:lnTo>
                  <a:lnTo>
                    <a:pt x="32" y="120"/>
                  </a:lnTo>
                  <a:lnTo>
                    <a:pt x="14" y="191"/>
                  </a:lnTo>
                  <a:lnTo>
                    <a:pt x="7" y="227"/>
                  </a:lnTo>
                  <a:lnTo>
                    <a:pt x="3" y="244"/>
                  </a:lnTo>
                  <a:lnTo>
                    <a:pt x="1" y="263"/>
                  </a:lnTo>
                  <a:lnTo>
                    <a:pt x="1" y="263"/>
                  </a:lnTo>
                  <a:lnTo>
                    <a:pt x="0" y="265"/>
                  </a:lnTo>
                  <a:lnTo>
                    <a:pt x="0" y="270"/>
                  </a:lnTo>
                  <a:lnTo>
                    <a:pt x="0" y="270"/>
                  </a:lnTo>
                  <a:lnTo>
                    <a:pt x="0" y="272"/>
                  </a:lnTo>
                  <a:lnTo>
                    <a:pt x="1" y="273"/>
                  </a:lnTo>
                  <a:lnTo>
                    <a:pt x="3" y="274"/>
                  </a:lnTo>
                  <a:lnTo>
                    <a:pt x="4" y="274"/>
                  </a:lnTo>
                  <a:lnTo>
                    <a:pt x="7" y="273"/>
                  </a:lnTo>
                  <a:lnTo>
                    <a:pt x="8" y="272"/>
                  </a:lnTo>
                  <a:lnTo>
                    <a:pt x="9" y="270"/>
                  </a:lnTo>
                  <a:lnTo>
                    <a:pt x="9" y="270"/>
                  </a:lnTo>
                  <a:lnTo>
                    <a:pt x="11" y="254"/>
                  </a:lnTo>
                  <a:lnTo>
                    <a:pt x="14" y="237"/>
                  </a:lnTo>
                  <a:lnTo>
                    <a:pt x="22" y="204"/>
                  </a:lnTo>
                  <a:lnTo>
                    <a:pt x="37" y="139"/>
                  </a:lnTo>
                  <a:lnTo>
                    <a:pt x="37" y="139"/>
                  </a:lnTo>
                  <a:lnTo>
                    <a:pt x="45" y="106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58" y="56"/>
                  </a:lnTo>
                  <a:lnTo>
                    <a:pt x="61" y="39"/>
                  </a:lnTo>
                  <a:lnTo>
                    <a:pt x="64" y="31"/>
                  </a:lnTo>
                  <a:lnTo>
                    <a:pt x="66" y="22"/>
                  </a:lnTo>
                  <a:lnTo>
                    <a:pt x="70" y="14"/>
                  </a:lnTo>
                  <a:lnTo>
                    <a:pt x="74" y="8"/>
                  </a:lnTo>
                  <a:lnTo>
                    <a:pt x="74" y="8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4" y="1"/>
                  </a:lnTo>
                  <a:lnTo>
                    <a:pt x="72" y="0"/>
                  </a:lnTo>
                  <a:lnTo>
                    <a:pt x="71" y="0"/>
                  </a:lnTo>
                  <a:lnTo>
                    <a:pt x="69" y="0"/>
                  </a:lnTo>
                  <a:lnTo>
                    <a:pt x="68" y="2"/>
                  </a:lnTo>
                  <a:lnTo>
                    <a:pt x="68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7" name="Freeform 170"/>
            <p:cNvSpPr/>
            <p:nvPr/>
          </p:nvSpPr>
          <p:spPr bwMode="auto">
            <a:xfrm>
              <a:off x="4338638" y="2201863"/>
              <a:ext cx="31750" cy="112713"/>
            </a:xfrm>
            <a:custGeom>
              <a:avLst/>
              <a:gdLst/>
              <a:ahLst/>
              <a:cxnLst>
                <a:cxn ang="0">
                  <a:pos x="52" y="4"/>
                </a:cxn>
                <a:cxn ang="0">
                  <a:pos x="52" y="4"/>
                </a:cxn>
                <a:cxn ang="0">
                  <a:pos x="51" y="10"/>
                </a:cxn>
                <a:cxn ang="0">
                  <a:pos x="48" y="16"/>
                </a:cxn>
                <a:cxn ang="0">
                  <a:pos x="43" y="29"/>
                </a:cxn>
                <a:cxn ang="0">
                  <a:pos x="38" y="41"/>
                </a:cxn>
                <a:cxn ang="0">
                  <a:pos x="36" y="47"/>
                </a:cxn>
                <a:cxn ang="0">
                  <a:pos x="34" y="54"/>
                </a:cxn>
                <a:cxn ang="0">
                  <a:pos x="34" y="54"/>
                </a:cxn>
                <a:cxn ang="0">
                  <a:pos x="25" y="103"/>
                </a:cxn>
                <a:cxn ang="0">
                  <a:pos x="25" y="103"/>
                </a:cxn>
                <a:cxn ang="0">
                  <a:pos x="23" y="116"/>
                </a:cxn>
                <a:cxn ang="0">
                  <a:pos x="19" y="129"/>
                </a:cxn>
                <a:cxn ang="0">
                  <a:pos x="10" y="156"/>
                </a:cxn>
                <a:cxn ang="0">
                  <a:pos x="3" y="181"/>
                </a:cxn>
                <a:cxn ang="0">
                  <a:pos x="1" y="195"/>
                </a:cxn>
                <a:cxn ang="0">
                  <a:pos x="0" y="208"/>
                </a:cxn>
                <a:cxn ang="0">
                  <a:pos x="0" y="208"/>
                </a:cxn>
                <a:cxn ang="0">
                  <a:pos x="0" y="210"/>
                </a:cxn>
                <a:cxn ang="0">
                  <a:pos x="1" y="211"/>
                </a:cxn>
                <a:cxn ang="0">
                  <a:pos x="2" y="212"/>
                </a:cxn>
                <a:cxn ang="0">
                  <a:pos x="4" y="212"/>
                </a:cxn>
                <a:cxn ang="0">
                  <a:pos x="6" y="212"/>
                </a:cxn>
                <a:cxn ang="0">
                  <a:pos x="7" y="211"/>
                </a:cxn>
                <a:cxn ang="0">
                  <a:pos x="8" y="210"/>
                </a:cxn>
                <a:cxn ang="0">
                  <a:pos x="9" y="208"/>
                </a:cxn>
                <a:cxn ang="0">
                  <a:pos x="9" y="208"/>
                </a:cxn>
                <a:cxn ang="0">
                  <a:pos x="10" y="200"/>
                </a:cxn>
                <a:cxn ang="0">
                  <a:pos x="11" y="192"/>
                </a:cxn>
                <a:cxn ang="0">
                  <a:pos x="15" y="176"/>
                </a:cxn>
                <a:cxn ang="0">
                  <a:pos x="26" y="144"/>
                </a:cxn>
                <a:cxn ang="0">
                  <a:pos x="26" y="144"/>
                </a:cxn>
                <a:cxn ang="0">
                  <a:pos x="29" y="131"/>
                </a:cxn>
                <a:cxn ang="0">
                  <a:pos x="32" y="117"/>
                </a:cxn>
                <a:cxn ang="0">
                  <a:pos x="37" y="91"/>
                </a:cxn>
                <a:cxn ang="0">
                  <a:pos x="37" y="91"/>
                </a:cxn>
                <a:cxn ang="0">
                  <a:pos x="41" y="67"/>
                </a:cxn>
                <a:cxn ang="0">
                  <a:pos x="46" y="42"/>
                </a:cxn>
                <a:cxn ang="0">
                  <a:pos x="46" y="42"/>
                </a:cxn>
                <a:cxn ang="0">
                  <a:pos x="50" y="33"/>
                </a:cxn>
                <a:cxn ang="0">
                  <a:pos x="55" y="23"/>
                </a:cxn>
                <a:cxn ang="0">
                  <a:pos x="59" y="14"/>
                </a:cxn>
                <a:cxn ang="0">
                  <a:pos x="60" y="9"/>
                </a:cxn>
                <a:cxn ang="0">
                  <a:pos x="61" y="4"/>
                </a:cxn>
                <a:cxn ang="0">
                  <a:pos x="61" y="4"/>
                </a:cxn>
                <a:cxn ang="0">
                  <a:pos x="61" y="3"/>
                </a:cxn>
                <a:cxn ang="0">
                  <a:pos x="60" y="1"/>
                </a:cxn>
                <a:cxn ang="0">
                  <a:pos x="59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53" y="3"/>
                </a:cxn>
                <a:cxn ang="0">
                  <a:pos x="52" y="4"/>
                </a:cxn>
                <a:cxn ang="0">
                  <a:pos x="52" y="4"/>
                </a:cxn>
              </a:cxnLst>
              <a:rect l="0" t="0" r="r" b="b"/>
              <a:pathLst>
                <a:path w="61" h="212">
                  <a:moveTo>
                    <a:pt x="52" y="4"/>
                  </a:moveTo>
                  <a:lnTo>
                    <a:pt x="52" y="4"/>
                  </a:lnTo>
                  <a:lnTo>
                    <a:pt x="51" y="10"/>
                  </a:lnTo>
                  <a:lnTo>
                    <a:pt x="48" y="16"/>
                  </a:lnTo>
                  <a:lnTo>
                    <a:pt x="43" y="29"/>
                  </a:lnTo>
                  <a:lnTo>
                    <a:pt x="38" y="41"/>
                  </a:lnTo>
                  <a:lnTo>
                    <a:pt x="36" y="47"/>
                  </a:lnTo>
                  <a:lnTo>
                    <a:pt x="34" y="54"/>
                  </a:lnTo>
                  <a:lnTo>
                    <a:pt x="34" y="54"/>
                  </a:lnTo>
                  <a:lnTo>
                    <a:pt x="25" y="103"/>
                  </a:lnTo>
                  <a:lnTo>
                    <a:pt x="25" y="103"/>
                  </a:lnTo>
                  <a:lnTo>
                    <a:pt x="23" y="116"/>
                  </a:lnTo>
                  <a:lnTo>
                    <a:pt x="19" y="129"/>
                  </a:lnTo>
                  <a:lnTo>
                    <a:pt x="10" y="156"/>
                  </a:lnTo>
                  <a:lnTo>
                    <a:pt x="3" y="181"/>
                  </a:lnTo>
                  <a:lnTo>
                    <a:pt x="1" y="195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10"/>
                  </a:lnTo>
                  <a:lnTo>
                    <a:pt x="1" y="211"/>
                  </a:lnTo>
                  <a:lnTo>
                    <a:pt x="2" y="212"/>
                  </a:lnTo>
                  <a:lnTo>
                    <a:pt x="4" y="212"/>
                  </a:lnTo>
                  <a:lnTo>
                    <a:pt x="6" y="212"/>
                  </a:lnTo>
                  <a:lnTo>
                    <a:pt x="7" y="211"/>
                  </a:lnTo>
                  <a:lnTo>
                    <a:pt x="8" y="210"/>
                  </a:lnTo>
                  <a:lnTo>
                    <a:pt x="9" y="208"/>
                  </a:lnTo>
                  <a:lnTo>
                    <a:pt x="9" y="208"/>
                  </a:lnTo>
                  <a:lnTo>
                    <a:pt x="10" y="200"/>
                  </a:lnTo>
                  <a:lnTo>
                    <a:pt x="11" y="192"/>
                  </a:lnTo>
                  <a:lnTo>
                    <a:pt x="15" y="176"/>
                  </a:lnTo>
                  <a:lnTo>
                    <a:pt x="26" y="144"/>
                  </a:lnTo>
                  <a:lnTo>
                    <a:pt x="26" y="144"/>
                  </a:lnTo>
                  <a:lnTo>
                    <a:pt x="29" y="131"/>
                  </a:lnTo>
                  <a:lnTo>
                    <a:pt x="32" y="117"/>
                  </a:lnTo>
                  <a:lnTo>
                    <a:pt x="37" y="91"/>
                  </a:lnTo>
                  <a:lnTo>
                    <a:pt x="37" y="91"/>
                  </a:lnTo>
                  <a:lnTo>
                    <a:pt x="41" y="67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50" y="33"/>
                  </a:lnTo>
                  <a:lnTo>
                    <a:pt x="55" y="23"/>
                  </a:lnTo>
                  <a:lnTo>
                    <a:pt x="59" y="14"/>
                  </a:lnTo>
                  <a:lnTo>
                    <a:pt x="60" y="9"/>
                  </a:lnTo>
                  <a:lnTo>
                    <a:pt x="61" y="4"/>
                  </a:lnTo>
                  <a:lnTo>
                    <a:pt x="61" y="4"/>
                  </a:lnTo>
                  <a:lnTo>
                    <a:pt x="61" y="3"/>
                  </a:lnTo>
                  <a:lnTo>
                    <a:pt x="60" y="1"/>
                  </a:lnTo>
                  <a:lnTo>
                    <a:pt x="59" y="0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53" y="3"/>
                  </a:lnTo>
                  <a:lnTo>
                    <a:pt x="52" y="4"/>
                  </a:lnTo>
                  <a:lnTo>
                    <a:pt x="52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8" name="Freeform 171"/>
            <p:cNvSpPr/>
            <p:nvPr/>
          </p:nvSpPr>
          <p:spPr bwMode="auto">
            <a:xfrm>
              <a:off x="4357688" y="2209800"/>
              <a:ext cx="36513" cy="90488"/>
            </a:xfrm>
            <a:custGeom>
              <a:avLst/>
              <a:gdLst/>
              <a:ahLst/>
              <a:cxnLst>
                <a:cxn ang="0">
                  <a:pos x="60" y="1"/>
                </a:cxn>
                <a:cxn ang="0">
                  <a:pos x="60" y="1"/>
                </a:cxn>
                <a:cxn ang="0">
                  <a:pos x="51" y="10"/>
                </a:cxn>
                <a:cxn ang="0">
                  <a:pos x="43" y="22"/>
                </a:cxn>
                <a:cxn ang="0">
                  <a:pos x="37" y="34"/>
                </a:cxn>
                <a:cxn ang="0">
                  <a:pos x="33" y="48"/>
                </a:cxn>
                <a:cxn ang="0">
                  <a:pos x="29" y="61"/>
                </a:cxn>
                <a:cxn ang="0">
                  <a:pos x="25" y="75"/>
                </a:cxn>
                <a:cxn ang="0">
                  <a:pos x="20" y="100"/>
                </a:cxn>
                <a:cxn ang="0">
                  <a:pos x="20" y="100"/>
                </a:cxn>
                <a:cxn ang="0">
                  <a:pos x="15" y="115"/>
                </a:cxn>
                <a:cxn ang="0">
                  <a:pos x="6" y="135"/>
                </a:cxn>
                <a:cxn ang="0">
                  <a:pos x="3" y="147"/>
                </a:cxn>
                <a:cxn ang="0">
                  <a:pos x="0" y="156"/>
                </a:cxn>
                <a:cxn ang="0">
                  <a:pos x="0" y="164"/>
                </a:cxn>
                <a:cxn ang="0">
                  <a:pos x="1" y="166"/>
                </a:cxn>
                <a:cxn ang="0">
                  <a:pos x="3" y="170"/>
                </a:cxn>
                <a:cxn ang="0">
                  <a:pos x="3" y="170"/>
                </a:cxn>
                <a:cxn ang="0">
                  <a:pos x="4" y="170"/>
                </a:cxn>
                <a:cxn ang="0">
                  <a:pos x="6" y="171"/>
                </a:cxn>
                <a:cxn ang="0">
                  <a:pos x="9" y="169"/>
                </a:cxn>
                <a:cxn ang="0">
                  <a:pos x="10" y="167"/>
                </a:cxn>
                <a:cxn ang="0">
                  <a:pos x="11" y="165"/>
                </a:cxn>
                <a:cxn ang="0">
                  <a:pos x="10" y="164"/>
                </a:cxn>
                <a:cxn ang="0">
                  <a:pos x="9" y="162"/>
                </a:cxn>
                <a:cxn ang="0">
                  <a:pos x="9" y="162"/>
                </a:cxn>
                <a:cxn ang="0">
                  <a:pos x="10" y="159"/>
                </a:cxn>
                <a:cxn ang="0">
                  <a:pos x="14" y="152"/>
                </a:cxn>
                <a:cxn ang="0">
                  <a:pos x="18" y="138"/>
                </a:cxn>
                <a:cxn ang="0">
                  <a:pos x="18" y="138"/>
                </a:cxn>
                <a:cxn ang="0">
                  <a:pos x="24" y="119"/>
                </a:cxn>
                <a:cxn ang="0">
                  <a:pos x="29" y="100"/>
                </a:cxn>
                <a:cxn ang="0">
                  <a:pos x="29" y="100"/>
                </a:cxn>
                <a:cxn ang="0">
                  <a:pos x="34" y="76"/>
                </a:cxn>
                <a:cxn ang="0">
                  <a:pos x="38" y="63"/>
                </a:cxn>
                <a:cxn ang="0">
                  <a:pos x="41" y="51"/>
                </a:cxn>
                <a:cxn ang="0">
                  <a:pos x="47" y="38"/>
                </a:cxn>
                <a:cxn ang="0">
                  <a:pos x="52" y="27"/>
                </a:cxn>
                <a:cxn ang="0">
                  <a:pos x="58" y="17"/>
                </a:cxn>
                <a:cxn ang="0">
                  <a:pos x="66" y="7"/>
                </a:cxn>
                <a:cxn ang="0">
                  <a:pos x="66" y="7"/>
                </a:cxn>
                <a:cxn ang="0">
                  <a:pos x="67" y="6"/>
                </a:cxn>
                <a:cxn ang="0">
                  <a:pos x="68" y="4"/>
                </a:cxn>
                <a:cxn ang="0">
                  <a:pos x="67" y="3"/>
                </a:cxn>
                <a:cxn ang="0">
                  <a:pos x="66" y="1"/>
                </a:cxn>
                <a:cxn ang="0">
                  <a:pos x="65" y="0"/>
                </a:cxn>
                <a:cxn ang="0">
                  <a:pos x="63" y="0"/>
                </a:cxn>
                <a:cxn ang="0">
                  <a:pos x="61" y="0"/>
                </a:cxn>
                <a:cxn ang="0">
                  <a:pos x="60" y="1"/>
                </a:cxn>
                <a:cxn ang="0">
                  <a:pos x="60" y="1"/>
                </a:cxn>
              </a:cxnLst>
              <a:rect l="0" t="0" r="r" b="b"/>
              <a:pathLst>
                <a:path w="68" h="171">
                  <a:moveTo>
                    <a:pt x="60" y="1"/>
                  </a:moveTo>
                  <a:lnTo>
                    <a:pt x="60" y="1"/>
                  </a:lnTo>
                  <a:lnTo>
                    <a:pt x="51" y="10"/>
                  </a:lnTo>
                  <a:lnTo>
                    <a:pt x="43" y="22"/>
                  </a:lnTo>
                  <a:lnTo>
                    <a:pt x="37" y="34"/>
                  </a:lnTo>
                  <a:lnTo>
                    <a:pt x="33" y="48"/>
                  </a:lnTo>
                  <a:lnTo>
                    <a:pt x="29" y="61"/>
                  </a:lnTo>
                  <a:lnTo>
                    <a:pt x="25" y="75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15" y="115"/>
                  </a:lnTo>
                  <a:lnTo>
                    <a:pt x="6" y="135"/>
                  </a:lnTo>
                  <a:lnTo>
                    <a:pt x="3" y="147"/>
                  </a:lnTo>
                  <a:lnTo>
                    <a:pt x="0" y="156"/>
                  </a:lnTo>
                  <a:lnTo>
                    <a:pt x="0" y="164"/>
                  </a:lnTo>
                  <a:lnTo>
                    <a:pt x="1" y="166"/>
                  </a:lnTo>
                  <a:lnTo>
                    <a:pt x="3" y="170"/>
                  </a:lnTo>
                  <a:lnTo>
                    <a:pt x="3" y="170"/>
                  </a:lnTo>
                  <a:lnTo>
                    <a:pt x="4" y="170"/>
                  </a:lnTo>
                  <a:lnTo>
                    <a:pt x="6" y="171"/>
                  </a:lnTo>
                  <a:lnTo>
                    <a:pt x="9" y="169"/>
                  </a:lnTo>
                  <a:lnTo>
                    <a:pt x="10" y="167"/>
                  </a:lnTo>
                  <a:lnTo>
                    <a:pt x="11" y="165"/>
                  </a:lnTo>
                  <a:lnTo>
                    <a:pt x="10" y="164"/>
                  </a:lnTo>
                  <a:lnTo>
                    <a:pt x="9" y="162"/>
                  </a:lnTo>
                  <a:lnTo>
                    <a:pt x="9" y="162"/>
                  </a:lnTo>
                  <a:lnTo>
                    <a:pt x="10" y="159"/>
                  </a:lnTo>
                  <a:lnTo>
                    <a:pt x="14" y="152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24" y="119"/>
                  </a:lnTo>
                  <a:lnTo>
                    <a:pt x="29" y="100"/>
                  </a:lnTo>
                  <a:lnTo>
                    <a:pt x="29" y="100"/>
                  </a:lnTo>
                  <a:lnTo>
                    <a:pt x="34" y="76"/>
                  </a:lnTo>
                  <a:lnTo>
                    <a:pt x="38" y="63"/>
                  </a:lnTo>
                  <a:lnTo>
                    <a:pt x="41" y="51"/>
                  </a:lnTo>
                  <a:lnTo>
                    <a:pt x="47" y="38"/>
                  </a:lnTo>
                  <a:lnTo>
                    <a:pt x="52" y="27"/>
                  </a:lnTo>
                  <a:lnTo>
                    <a:pt x="58" y="17"/>
                  </a:lnTo>
                  <a:lnTo>
                    <a:pt x="66" y="7"/>
                  </a:lnTo>
                  <a:lnTo>
                    <a:pt x="66" y="7"/>
                  </a:lnTo>
                  <a:lnTo>
                    <a:pt x="67" y="6"/>
                  </a:lnTo>
                  <a:lnTo>
                    <a:pt x="68" y="4"/>
                  </a:lnTo>
                  <a:lnTo>
                    <a:pt x="67" y="3"/>
                  </a:lnTo>
                  <a:lnTo>
                    <a:pt x="66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60" y="1"/>
                  </a:lnTo>
                  <a:lnTo>
                    <a:pt x="60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19" name="Freeform 172"/>
            <p:cNvSpPr/>
            <p:nvPr/>
          </p:nvSpPr>
          <p:spPr bwMode="auto">
            <a:xfrm>
              <a:off x="4383088" y="2219325"/>
              <a:ext cx="33338" cy="6350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55" y="0"/>
                </a:cxn>
                <a:cxn ang="0">
                  <a:pos x="50" y="2"/>
                </a:cxn>
                <a:cxn ang="0">
                  <a:pos x="46" y="5"/>
                </a:cxn>
                <a:cxn ang="0">
                  <a:pos x="42" y="8"/>
                </a:cxn>
                <a:cxn ang="0">
                  <a:pos x="39" y="11"/>
                </a:cxn>
                <a:cxn ang="0">
                  <a:pos x="33" y="19"/>
                </a:cxn>
                <a:cxn ang="0">
                  <a:pos x="29" y="30"/>
                </a:cxn>
                <a:cxn ang="0">
                  <a:pos x="29" y="30"/>
                </a:cxn>
                <a:cxn ang="0">
                  <a:pos x="13" y="70"/>
                </a:cxn>
                <a:cxn ang="0">
                  <a:pos x="6" y="91"/>
                </a:cxn>
                <a:cxn ang="0">
                  <a:pos x="0" y="112"/>
                </a:cxn>
                <a:cxn ang="0">
                  <a:pos x="0" y="112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8"/>
                </a:cxn>
                <a:cxn ang="0">
                  <a:pos x="4" y="118"/>
                </a:cxn>
                <a:cxn ang="0">
                  <a:pos x="6" y="119"/>
                </a:cxn>
                <a:cxn ang="0">
                  <a:pos x="7" y="118"/>
                </a:cxn>
                <a:cxn ang="0">
                  <a:pos x="8" y="116"/>
                </a:cxn>
                <a:cxn ang="0">
                  <a:pos x="9" y="114"/>
                </a:cxn>
                <a:cxn ang="0">
                  <a:pos x="9" y="114"/>
                </a:cxn>
                <a:cxn ang="0">
                  <a:pos x="13" y="100"/>
                </a:cxn>
                <a:cxn ang="0">
                  <a:pos x="17" y="84"/>
                </a:cxn>
                <a:cxn ang="0">
                  <a:pos x="23" y="70"/>
                </a:cxn>
                <a:cxn ang="0">
                  <a:pos x="30" y="56"/>
                </a:cxn>
                <a:cxn ang="0">
                  <a:pos x="30" y="56"/>
                </a:cxn>
                <a:cxn ang="0">
                  <a:pos x="34" y="42"/>
                </a:cxn>
                <a:cxn ang="0">
                  <a:pos x="39" y="29"/>
                </a:cxn>
                <a:cxn ang="0">
                  <a:pos x="42" y="22"/>
                </a:cxn>
                <a:cxn ang="0">
                  <a:pos x="46" y="17"/>
                </a:cxn>
                <a:cxn ang="0">
                  <a:pos x="51" y="12"/>
                </a:cxn>
                <a:cxn ang="0">
                  <a:pos x="57" y="9"/>
                </a:cxn>
                <a:cxn ang="0">
                  <a:pos x="57" y="9"/>
                </a:cxn>
                <a:cxn ang="0">
                  <a:pos x="60" y="8"/>
                </a:cxn>
                <a:cxn ang="0">
                  <a:pos x="61" y="7"/>
                </a:cxn>
                <a:cxn ang="0">
                  <a:pos x="62" y="5"/>
                </a:cxn>
                <a:cxn ang="0">
                  <a:pos x="61" y="3"/>
                </a:cxn>
                <a:cxn ang="0">
                  <a:pos x="61" y="2"/>
                </a:cxn>
                <a:cxn ang="0">
                  <a:pos x="60" y="0"/>
                </a:cxn>
                <a:cxn ang="0">
                  <a:pos x="57" y="0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2" h="119">
                  <a:moveTo>
                    <a:pt x="55" y="0"/>
                  </a:moveTo>
                  <a:lnTo>
                    <a:pt x="55" y="0"/>
                  </a:lnTo>
                  <a:lnTo>
                    <a:pt x="50" y="2"/>
                  </a:lnTo>
                  <a:lnTo>
                    <a:pt x="46" y="5"/>
                  </a:lnTo>
                  <a:lnTo>
                    <a:pt x="42" y="8"/>
                  </a:lnTo>
                  <a:lnTo>
                    <a:pt x="39" y="11"/>
                  </a:lnTo>
                  <a:lnTo>
                    <a:pt x="33" y="19"/>
                  </a:lnTo>
                  <a:lnTo>
                    <a:pt x="29" y="30"/>
                  </a:lnTo>
                  <a:lnTo>
                    <a:pt x="29" y="30"/>
                  </a:lnTo>
                  <a:lnTo>
                    <a:pt x="13" y="70"/>
                  </a:lnTo>
                  <a:lnTo>
                    <a:pt x="6" y="91"/>
                  </a:lnTo>
                  <a:lnTo>
                    <a:pt x="0" y="112"/>
                  </a:lnTo>
                  <a:lnTo>
                    <a:pt x="0" y="112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8"/>
                  </a:lnTo>
                  <a:lnTo>
                    <a:pt x="4" y="118"/>
                  </a:lnTo>
                  <a:lnTo>
                    <a:pt x="6" y="119"/>
                  </a:lnTo>
                  <a:lnTo>
                    <a:pt x="7" y="118"/>
                  </a:lnTo>
                  <a:lnTo>
                    <a:pt x="8" y="116"/>
                  </a:lnTo>
                  <a:lnTo>
                    <a:pt x="9" y="114"/>
                  </a:lnTo>
                  <a:lnTo>
                    <a:pt x="9" y="114"/>
                  </a:lnTo>
                  <a:lnTo>
                    <a:pt x="13" y="100"/>
                  </a:lnTo>
                  <a:lnTo>
                    <a:pt x="17" y="84"/>
                  </a:lnTo>
                  <a:lnTo>
                    <a:pt x="23" y="70"/>
                  </a:lnTo>
                  <a:lnTo>
                    <a:pt x="30" y="56"/>
                  </a:lnTo>
                  <a:lnTo>
                    <a:pt x="30" y="56"/>
                  </a:lnTo>
                  <a:lnTo>
                    <a:pt x="34" y="42"/>
                  </a:lnTo>
                  <a:lnTo>
                    <a:pt x="39" y="29"/>
                  </a:lnTo>
                  <a:lnTo>
                    <a:pt x="42" y="22"/>
                  </a:lnTo>
                  <a:lnTo>
                    <a:pt x="46" y="17"/>
                  </a:lnTo>
                  <a:lnTo>
                    <a:pt x="51" y="12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60" y="8"/>
                  </a:lnTo>
                  <a:lnTo>
                    <a:pt x="61" y="7"/>
                  </a:lnTo>
                  <a:lnTo>
                    <a:pt x="62" y="5"/>
                  </a:lnTo>
                  <a:lnTo>
                    <a:pt x="61" y="3"/>
                  </a:lnTo>
                  <a:lnTo>
                    <a:pt x="61" y="2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0" name="Freeform 173"/>
            <p:cNvSpPr/>
            <p:nvPr/>
          </p:nvSpPr>
          <p:spPr bwMode="auto">
            <a:xfrm>
              <a:off x="4403725" y="2228850"/>
              <a:ext cx="17463" cy="52388"/>
            </a:xfrm>
            <a:custGeom>
              <a:avLst/>
              <a:gdLst/>
              <a:ahLst/>
              <a:cxnLst>
                <a:cxn ang="0">
                  <a:pos x="27" y="1"/>
                </a:cxn>
                <a:cxn ang="0">
                  <a:pos x="27" y="1"/>
                </a:cxn>
                <a:cxn ang="0">
                  <a:pos x="24" y="2"/>
                </a:cxn>
                <a:cxn ang="0">
                  <a:pos x="22" y="6"/>
                </a:cxn>
                <a:cxn ang="0">
                  <a:pos x="17" y="12"/>
                </a:cxn>
                <a:cxn ang="0">
                  <a:pos x="15" y="20"/>
                </a:cxn>
                <a:cxn ang="0">
                  <a:pos x="14" y="27"/>
                </a:cxn>
                <a:cxn ang="0">
                  <a:pos x="14" y="27"/>
                </a:cxn>
                <a:cxn ang="0">
                  <a:pos x="12" y="45"/>
                </a:cxn>
                <a:cxn ang="0">
                  <a:pos x="10" y="61"/>
                </a:cxn>
                <a:cxn ang="0">
                  <a:pos x="6" y="78"/>
                </a:cxn>
                <a:cxn ang="0">
                  <a:pos x="0" y="94"/>
                </a:cxn>
                <a:cxn ang="0">
                  <a:pos x="0" y="94"/>
                </a:cxn>
                <a:cxn ang="0">
                  <a:pos x="0" y="96"/>
                </a:cxn>
                <a:cxn ang="0">
                  <a:pos x="0" y="97"/>
                </a:cxn>
                <a:cxn ang="0">
                  <a:pos x="1" y="100"/>
                </a:cxn>
                <a:cxn ang="0">
                  <a:pos x="3" y="100"/>
                </a:cxn>
                <a:cxn ang="0">
                  <a:pos x="6" y="100"/>
                </a:cxn>
                <a:cxn ang="0">
                  <a:pos x="8" y="98"/>
                </a:cxn>
                <a:cxn ang="0">
                  <a:pos x="9" y="96"/>
                </a:cxn>
                <a:cxn ang="0">
                  <a:pos x="9" y="96"/>
                </a:cxn>
                <a:cxn ang="0">
                  <a:pos x="13" y="85"/>
                </a:cxn>
                <a:cxn ang="0">
                  <a:pos x="15" y="80"/>
                </a:cxn>
                <a:cxn ang="0">
                  <a:pos x="18" y="75"/>
                </a:cxn>
                <a:cxn ang="0">
                  <a:pos x="18" y="75"/>
                </a:cxn>
                <a:cxn ang="0">
                  <a:pos x="19" y="72"/>
                </a:cxn>
                <a:cxn ang="0">
                  <a:pos x="21" y="69"/>
                </a:cxn>
                <a:cxn ang="0">
                  <a:pos x="21" y="62"/>
                </a:cxn>
                <a:cxn ang="0">
                  <a:pos x="22" y="49"/>
                </a:cxn>
                <a:cxn ang="0">
                  <a:pos x="22" y="49"/>
                </a:cxn>
                <a:cxn ang="0">
                  <a:pos x="23" y="28"/>
                </a:cxn>
                <a:cxn ang="0">
                  <a:pos x="24" y="22"/>
                </a:cxn>
                <a:cxn ang="0">
                  <a:pos x="25" y="17"/>
                </a:cxn>
                <a:cxn ang="0">
                  <a:pos x="27" y="13"/>
                </a:cxn>
                <a:cxn ang="0">
                  <a:pos x="30" y="10"/>
                </a:cxn>
                <a:cxn ang="0">
                  <a:pos x="30" y="10"/>
                </a:cxn>
                <a:cxn ang="0">
                  <a:pos x="31" y="9"/>
                </a:cxn>
                <a:cxn ang="0">
                  <a:pos x="32" y="8"/>
                </a:cxn>
                <a:cxn ang="0">
                  <a:pos x="33" y="3"/>
                </a:cxn>
                <a:cxn ang="0">
                  <a:pos x="32" y="2"/>
                </a:cxn>
                <a:cxn ang="0">
                  <a:pos x="31" y="1"/>
                </a:cxn>
                <a:cxn ang="0">
                  <a:pos x="29" y="0"/>
                </a:cxn>
                <a:cxn ang="0">
                  <a:pos x="27" y="1"/>
                </a:cxn>
                <a:cxn ang="0">
                  <a:pos x="27" y="1"/>
                </a:cxn>
              </a:cxnLst>
              <a:rect l="0" t="0" r="r" b="b"/>
              <a:pathLst>
                <a:path w="33" h="100">
                  <a:moveTo>
                    <a:pt x="27" y="1"/>
                  </a:moveTo>
                  <a:lnTo>
                    <a:pt x="27" y="1"/>
                  </a:lnTo>
                  <a:lnTo>
                    <a:pt x="24" y="2"/>
                  </a:lnTo>
                  <a:lnTo>
                    <a:pt x="22" y="6"/>
                  </a:lnTo>
                  <a:lnTo>
                    <a:pt x="17" y="12"/>
                  </a:lnTo>
                  <a:lnTo>
                    <a:pt x="15" y="20"/>
                  </a:lnTo>
                  <a:lnTo>
                    <a:pt x="14" y="27"/>
                  </a:lnTo>
                  <a:lnTo>
                    <a:pt x="14" y="27"/>
                  </a:lnTo>
                  <a:lnTo>
                    <a:pt x="12" y="45"/>
                  </a:lnTo>
                  <a:lnTo>
                    <a:pt x="10" y="61"/>
                  </a:lnTo>
                  <a:lnTo>
                    <a:pt x="6" y="78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96"/>
                  </a:lnTo>
                  <a:lnTo>
                    <a:pt x="0" y="97"/>
                  </a:lnTo>
                  <a:lnTo>
                    <a:pt x="1" y="100"/>
                  </a:lnTo>
                  <a:lnTo>
                    <a:pt x="3" y="100"/>
                  </a:lnTo>
                  <a:lnTo>
                    <a:pt x="6" y="100"/>
                  </a:lnTo>
                  <a:lnTo>
                    <a:pt x="8" y="98"/>
                  </a:lnTo>
                  <a:lnTo>
                    <a:pt x="9" y="96"/>
                  </a:lnTo>
                  <a:lnTo>
                    <a:pt x="9" y="96"/>
                  </a:lnTo>
                  <a:lnTo>
                    <a:pt x="13" y="85"/>
                  </a:lnTo>
                  <a:lnTo>
                    <a:pt x="15" y="80"/>
                  </a:lnTo>
                  <a:lnTo>
                    <a:pt x="18" y="75"/>
                  </a:lnTo>
                  <a:lnTo>
                    <a:pt x="18" y="75"/>
                  </a:lnTo>
                  <a:lnTo>
                    <a:pt x="19" y="72"/>
                  </a:lnTo>
                  <a:lnTo>
                    <a:pt x="21" y="69"/>
                  </a:lnTo>
                  <a:lnTo>
                    <a:pt x="21" y="62"/>
                  </a:lnTo>
                  <a:lnTo>
                    <a:pt x="22" y="49"/>
                  </a:lnTo>
                  <a:lnTo>
                    <a:pt x="22" y="49"/>
                  </a:lnTo>
                  <a:lnTo>
                    <a:pt x="23" y="28"/>
                  </a:lnTo>
                  <a:lnTo>
                    <a:pt x="24" y="22"/>
                  </a:lnTo>
                  <a:lnTo>
                    <a:pt x="25" y="17"/>
                  </a:lnTo>
                  <a:lnTo>
                    <a:pt x="27" y="13"/>
                  </a:lnTo>
                  <a:lnTo>
                    <a:pt x="30" y="10"/>
                  </a:lnTo>
                  <a:lnTo>
                    <a:pt x="30" y="10"/>
                  </a:lnTo>
                  <a:lnTo>
                    <a:pt x="31" y="9"/>
                  </a:lnTo>
                  <a:lnTo>
                    <a:pt x="32" y="8"/>
                  </a:lnTo>
                  <a:lnTo>
                    <a:pt x="33" y="3"/>
                  </a:lnTo>
                  <a:lnTo>
                    <a:pt x="32" y="2"/>
                  </a:lnTo>
                  <a:lnTo>
                    <a:pt x="31" y="1"/>
                  </a:lnTo>
                  <a:lnTo>
                    <a:pt x="29" y="0"/>
                  </a:lnTo>
                  <a:lnTo>
                    <a:pt x="27" y="1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1" name="Freeform 174"/>
            <p:cNvSpPr/>
            <p:nvPr/>
          </p:nvSpPr>
          <p:spPr bwMode="auto">
            <a:xfrm>
              <a:off x="4340225" y="2436813"/>
              <a:ext cx="4763" cy="428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76"/>
                </a:cxn>
                <a:cxn ang="0">
                  <a:pos x="0" y="76"/>
                </a:cxn>
                <a:cxn ang="0">
                  <a:pos x="1" y="78"/>
                </a:cxn>
                <a:cxn ang="0">
                  <a:pos x="2" y="79"/>
                </a:cxn>
                <a:cxn ang="0">
                  <a:pos x="3" y="80"/>
                </a:cxn>
                <a:cxn ang="0">
                  <a:pos x="5" y="80"/>
                </a:cxn>
                <a:cxn ang="0">
                  <a:pos x="6" y="80"/>
                </a:cxn>
                <a:cxn ang="0">
                  <a:pos x="8" y="79"/>
                </a:cxn>
                <a:cxn ang="0">
                  <a:pos x="9" y="78"/>
                </a:cxn>
                <a:cxn ang="0">
                  <a:pos x="9" y="76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2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2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80">
                  <a:moveTo>
                    <a:pt x="0" y="5"/>
                  </a:moveTo>
                  <a:lnTo>
                    <a:pt x="0" y="76"/>
                  </a:lnTo>
                  <a:lnTo>
                    <a:pt x="0" y="76"/>
                  </a:lnTo>
                  <a:lnTo>
                    <a:pt x="1" y="78"/>
                  </a:lnTo>
                  <a:lnTo>
                    <a:pt x="2" y="79"/>
                  </a:lnTo>
                  <a:lnTo>
                    <a:pt x="3" y="80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8" y="79"/>
                  </a:lnTo>
                  <a:lnTo>
                    <a:pt x="9" y="78"/>
                  </a:lnTo>
                  <a:lnTo>
                    <a:pt x="9" y="76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2" name="Freeform 175"/>
            <p:cNvSpPr/>
            <p:nvPr/>
          </p:nvSpPr>
          <p:spPr bwMode="auto">
            <a:xfrm>
              <a:off x="4370388" y="2460625"/>
              <a:ext cx="11113" cy="6508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12" y="2"/>
                </a:cxn>
                <a:cxn ang="0">
                  <a:pos x="9" y="9"/>
                </a:cxn>
                <a:cxn ang="0">
                  <a:pos x="7" y="15"/>
                </a:cxn>
                <a:cxn ang="0">
                  <a:pos x="3" y="29"/>
                </a:cxn>
                <a:cxn ang="0">
                  <a:pos x="1" y="44"/>
                </a:cxn>
                <a:cxn ang="0">
                  <a:pos x="0" y="59"/>
                </a:cxn>
                <a:cxn ang="0">
                  <a:pos x="1" y="90"/>
                </a:cxn>
                <a:cxn ang="0">
                  <a:pos x="2" y="118"/>
                </a:cxn>
                <a:cxn ang="0">
                  <a:pos x="2" y="118"/>
                </a:cxn>
                <a:cxn ang="0">
                  <a:pos x="3" y="120"/>
                </a:cxn>
                <a:cxn ang="0">
                  <a:pos x="4" y="122"/>
                </a:cxn>
                <a:cxn ang="0">
                  <a:pos x="5" y="123"/>
                </a:cxn>
                <a:cxn ang="0">
                  <a:pos x="7" y="123"/>
                </a:cxn>
                <a:cxn ang="0">
                  <a:pos x="9" y="123"/>
                </a:cxn>
                <a:cxn ang="0">
                  <a:pos x="10" y="122"/>
                </a:cxn>
                <a:cxn ang="0">
                  <a:pos x="11" y="120"/>
                </a:cxn>
                <a:cxn ang="0">
                  <a:pos x="11" y="118"/>
                </a:cxn>
                <a:cxn ang="0">
                  <a:pos x="11" y="118"/>
                </a:cxn>
                <a:cxn ang="0">
                  <a:pos x="10" y="91"/>
                </a:cxn>
                <a:cxn ang="0">
                  <a:pos x="10" y="61"/>
                </a:cxn>
                <a:cxn ang="0">
                  <a:pos x="10" y="47"/>
                </a:cxn>
                <a:cxn ang="0">
                  <a:pos x="12" y="32"/>
                </a:cxn>
                <a:cxn ang="0">
                  <a:pos x="15" y="19"/>
                </a:cxn>
                <a:cxn ang="0">
                  <a:pos x="17" y="13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22" y="5"/>
                </a:cxn>
                <a:cxn ang="0">
                  <a:pos x="20" y="3"/>
                </a:cxn>
                <a:cxn ang="0">
                  <a:pos x="19" y="1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2"/>
                </a:cxn>
                <a:cxn ang="0">
                  <a:pos x="12" y="2"/>
                </a:cxn>
              </a:cxnLst>
              <a:rect l="0" t="0" r="r" b="b"/>
              <a:pathLst>
                <a:path w="22" h="123">
                  <a:moveTo>
                    <a:pt x="12" y="2"/>
                  </a:moveTo>
                  <a:lnTo>
                    <a:pt x="12" y="2"/>
                  </a:lnTo>
                  <a:lnTo>
                    <a:pt x="9" y="9"/>
                  </a:lnTo>
                  <a:lnTo>
                    <a:pt x="7" y="15"/>
                  </a:lnTo>
                  <a:lnTo>
                    <a:pt x="3" y="29"/>
                  </a:lnTo>
                  <a:lnTo>
                    <a:pt x="1" y="44"/>
                  </a:lnTo>
                  <a:lnTo>
                    <a:pt x="0" y="59"/>
                  </a:lnTo>
                  <a:lnTo>
                    <a:pt x="1" y="90"/>
                  </a:lnTo>
                  <a:lnTo>
                    <a:pt x="2" y="118"/>
                  </a:lnTo>
                  <a:lnTo>
                    <a:pt x="2" y="118"/>
                  </a:lnTo>
                  <a:lnTo>
                    <a:pt x="3" y="120"/>
                  </a:lnTo>
                  <a:lnTo>
                    <a:pt x="4" y="122"/>
                  </a:lnTo>
                  <a:lnTo>
                    <a:pt x="5" y="123"/>
                  </a:lnTo>
                  <a:lnTo>
                    <a:pt x="7" y="123"/>
                  </a:lnTo>
                  <a:lnTo>
                    <a:pt x="9" y="123"/>
                  </a:lnTo>
                  <a:lnTo>
                    <a:pt x="10" y="122"/>
                  </a:lnTo>
                  <a:lnTo>
                    <a:pt x="11" y="120"/>
                  </a:lnTo>
                  <a:lnTo>
                    <a:pt x="11" y="118"/>
                  </a:lnTo>
                  <a:lnTo>
                    <a:pt x="11" y="118"/>
                  </a:lnTo>
                  <a:lnTo>
                    <a:pt x="10" y="91"/>
                  </a:lnTo>
                  <a:lnTo>
                    <a:pt x="10" y="61"/>
                  </a:lnTo>
                  <a:lnTo>
                    <a:pt x="10" y="47"/>
                  </a:lnTo>
                  <a:lnTo>
                    <a:pt x="12" y="32"/>
                  </a:lnTo>
                  <a:lnTo>
                    <a:pt x="15" y="19"/>
                  </a:lnTo>
                  <a:lnTo>
                    <a:pt x="17" y="13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2" y="5"/>
                  </a:lnTo>
                  <a:lnTo>
                    <a:pt x="20" y="3"/>
                  </a:lnTo>
                  <a:lnTo>
                    <a:pt x="19" y="1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2" y="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3" name="Freeform 176"/>
            <p:cNvSpPr/>
            <p:nvPr/>
          </p:nvSpPr>
          <p:spPr bwMode="auto">
            <a:xfrm>
              <a:off x="4395788" y="2492375"/>
              <a:ext cx="7938" cy="55563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29"/>
                </a:cxn>
                <a:cxn ang="0">
                  <a:pos x="2" y="53"/>
                </a:cxn>
                <a:cxn ang="0">
                  <a:pos x="1" y="77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1" y="102"/>
                </a:cxn>
                <a:cxn ang="0">
                  <a:pos x="2" y="104"/>
                </a:cxn>
                <a:cxn ang="0">
                  <a:pos x="4" y="105"/>
                </a:cxn>
                <a:cxn ang="0">
                  <a:pos x="6" y="105"/>
                </a:cxn>
                <a:cxn ang="0">
                  <a:pos x="7" y="105"/>
                </a:cxn>
                <a:cxn ang="0">
                  <a:pos x="9" y="104"/>
                </a:cxn>
                <a:cxn ang="0">
                  <a:pos x="10" y="102"/>
                </a:cxn>
                <a:cxn ang="0">
                  <a:pos x="10" y="100"/>
                </a:cxn>
                <a:cxn ang="0">
                  <a:pos x="10" y="100"/>
                </a:cxn>
                <a:cxn ang="0">
                  <a:pos x="11" y="77"/>
                </a:cxn>
                <a:cxn ang="0">
                  <a:pos x="13" y="53"/>
                </a:cxn>
                <a:cxn ang="0">
                  <a:pos x="14" y="29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2" y="1"/>
                </a:cxn>
                <a:cxn ang="0">
                  <a:pos x="10" y="0"/>
                </a:cxn>
                <a:cxn ang="0">
                  <a:pos x="9" y="1"/>
                </a:cxn>
                <a:cxn ang="0">
                  <a:pos x="7" y="2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05">
                  <a:moveTo>
                    <a:pt x="6" y="5"/>
                  </a:moveTo>
                  <a:lnTo>
                    <a:pt x="6" y="5"/>
                  </a:lnTo>
                  <a:lnTo>
                    <a:pt x="5" y="29"/>
                  </a:lnTo>
                  <a:lnTo>
                    <a:pt x="2" y="53"/>
                  </a:lnTo>
                  <a:lnTo>
                    <a:pt x="1" y="77"/>
                  </a:lnTo>
                  <a:lnTo>
                    <a:pt x="0" y="100"/>
                  </a:lnTo>
                  <a:lnTo>
                    <a:pt x="0" y="100"/>
                  </a:lnTo>
                  <a:lnTo>
                    <a:pt x="1" y="102"/>
                  </a:lnTo>
                  <a:lnTo>
                    <a:pt x="2" y="104"/>
                  </a:lnTo>
                  <a:lnTo>
                    <a:pt x="4" y="105"/>
                  </a:lnTo>
                  <a:lnTo>
                    <a:pt x="6" y="105"/>
                  </a:lnTo>
                  <a:lnTo>
                    <a:pt x="7" y="105"/>
                  </a:lnTo>
                  <a:lnTo>
                    <a:pt x="9" y="104"/>
                  </a:lnTo>
                  <a:lnTo>
                    <a:pt x="10" y="102"/>
                  </a:lnTo>
                  <a:lnTo>
                    <a:pt x="10" y="100"/>
                  </a:lnTo>
                  <a:lnTo>
                    <a:pt x="10" y="100"/>
                  </a:lnTo>
                  <a:lnTo>
                    <a:pt x="11" y="77"/>
                  </a:lnTo>
                  <a:lnTo>
                    <a:pt x="13" y="53"/>
                  </a:lnTo>
                  <a:lnTo>
                    <a:pt x="14" y="29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2" y="1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4" name="Freeform 177"/>
            <p:cNvSpPr/>
            <p:nvPr/>
          </p:nvSpPr>
          <p:spPr bwMode="auto">
            <a:xfrm>
              <a:off x="4424363" y="2520950"/>
              <a:ext cx="4763" cy="71438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6"/>
                </a:cxn>
                <a:cxn ang="0">
                  <a:pos x="3" y="136"/>
                </a:cxn>
                <a:cxn ang="0">
                  <a:pos x="4" y="137"/>
                </a:cxn>
                <a:cxn ang="0">
                  <a:pos x="6" y="136"/>
                </a:cxn>
                <a:cxn ang="0">
                  <a:pos x="7" y="136"/>
                </a:cxn>
                <a:cxn ang="0">
                  <a:pos x="8" y="134"/>
                </a:cxn>
                <a:cxn ang="0">
                  <a:pos x="9" y="132"/>
                </a:cxn>
                <a:cxn ang="0">
                  <a:pos x="9" y="4"/>
                </a:cxn>
                <a:cxn ang="0">
                  <a:pos x="9" y="4"/>
                </a:cxn>
                <a:cxn ang="0">
                  <a:pos x="8" y="2"/>
                </a:cxn>
                <a:cxn ang="0">
                  <a:pos x="7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9" h="137">
                  <a:moveTo>
                    <a:pt x="0" y="4"/>
                  </a:move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6"/>
                  </a:lnTo>
                  <a:lnTo>
                    <a:pt x="3" y="136"/>
                  </a:lnTo>
                  <a:lnTo>
                    <a:pt x="4" y="137"/>
                  </a:lnTo>
                  <a:lnTo>
                    <a:pt x="6" y="136"/>
                  </a:lnTo>
                  <a:lnTo>
                    <a:pt x="7" y="136"/>
                  </a:lnTo>
                  <a:lnTo>
                    <a:pt x="8" y="134"/>
                  </a:lnTo>
                  <a:lnTo>
                    <a:pt x="9" y="132"/>
                  </a:lnTo>
                  <a:lnTo>
                    <a:pt x="9" y="4"/>
                  </a:lnTo>
                  <a:lnTo>
                    <a:pt x="9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5" name="Freeform 178"/>
            <p:cNvSpPr/>
            <p:nvPr/>
          </p:nvSpPr>
          <p:spPr bwMode="auto">
            <a:xfrm>
              <a:off x="4451350" y="2547938"/>
              <a:ext cx="7938" cy="68263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3"/>
                </a:cxn>
                <a:cxn ang="0">
                  <a:pos x="1" y="47"/>
                </a:cxn>
                <a:cxn ang="0">
                  <a:pos x="0" y="62"/>
                </a:cxn>
                <a:cxn ang="0">
                  <a:pos x="0" y="124"/>
                </a:cxn>
                <a:cxn ang="0">
                  <a:pos x="0" y="124"/>
                </a:cxn>
                <a:cxn ang="0">
                  <a:pos x="1" y="126"/>
                </a:cxn>
                <a:cxn ang="0">
                  <a:pos x="2" y="127"/>
                </a:cxn>
                <a:cxn ang="0">
                  <a:pos x="3" y="128"/>
                </a:cxn>
                <a:cxn ang="0">
                  <a:pos x="5" y="128"/>
                </a:cxn>
                <a:cxn ang="0">
                  <a:pos x="6" y="128"/>
                </a:cxn>
                <a:cxn ang="0">
                  <a:pos x="8" y="127"/>
                </a:cxn>
                <a:cxn ang="0">
                  <a:pos x="9" y="126"/>
                </a:cxn>
                <a:cxn ang="0">
                  <a:pos x="9" y="124"/>
                </a:cxn>
                <a:cxn ang="0">
                  <a:pos x="9" y="69"/>
                </a:cxn>
                <a:cxn ang="0">
                  <a:pos x="9" y="69"/>
                </a:cxn>
                <a:cxn ang="0">
                  <a:pos x="10" y="52"/>
                </a:cxn>
                <a:cxn ang="0">
                  <a:pos x="11" y="37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2"/>
                </a:cxn>
                <a:cxn ang="0">
                  <a:pos x="11" y="1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28">
                  <a:moveTo>
                    <a:pt x="5" y="5"/>
                  </a:moveTo>
                  <a:lnTo>
                    <a:pt x="5" y="5"/>
                  </a:lnTo>
                  <a:lnTo>
                    <a:pt x="2" y="33"/>
                  </a:lnTo>
                  <a:lnTo>
                    <a:pt x="1" y="47"/>
                  </a:lnTo>
                  <a:lnTo>
                    <a:pt x="0" y="62"/>
                  </a:lnTo>
                  <a:lnTo>
                    <a:pt x="0" y="124"/>
                  </a:lnTo>
                  <a:lnTo>
                    <a:pt x="0" y="124"/>
                  </a:lnTo>
                  <a:lnTo>
                    <a:pt x="1" y="126"/>
                  </a:lnTo>
                  <a:lnTo>
                    <a:pt x="2" y="127"/>
                  </a:lnTo>
                  <a:lnTo>
                    <a:pt x="3" y="128"/>
                  </a:lnTo>
                  <a:lnTo>
                    <a:pt x="5" y="128"/>
                  </a:lnTo>
                  <a:lnTo>
                    <a:pt x="6" y="128"/>
                  </a:lnTo>
                  <a:lnTo>
                    <a:pt x="8" y="127"/>
                  </a:lnTo>
                  <a:lnTo>
                    <a:pt x="9" y="126"/>
                  </a:lnTo>
                  <a:lnTo>
                    <a:pt x="9" y="124"/>
                  </a:lnTo>
                  <a:lnTo>
                    <a:pt x="9" y="69"/>
                  </a:lnTo>
                  <a:lnTo>
                    <a:pt x="9" y="69"/>
                  </a:lnTo>
                  <a:lnTo>
                    <a:pt x="10" y="52"/>
                  </a:lnTo>
                  <a:lnTo>
                    <a:pt x="11" y="37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2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6" y="2"/>
                  </a:lnTo>
                  <a:lnTo>
                    <a:pt x="5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6" name="Freeform 179"/>
            <p:cNvSpPr/>
            <p:nvPr/>
          </p:nvSpPr>
          <p:spPr bwMode="auto">
            <a:xfrm>
              <a:off x="4478338" y="2578100"/>
              <a:ext cx="6350" cy="5556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0"/>
                </a:cxn>
                <a:cxn ang="0">
                  <a:pos x="0" y="100"/>
                </a:cxn>
                <a:cxn ang="0">
                  <a:pos x="0" y="102"/>
                </a:cxn>
                <a:cxn ang="0">
                  <a:pos x="1" y="103"/>
                </a:cxn>
                <a:cxn ang="0">
                  <a:pos x="4" y="104"/>
                </a:cxn>
                <a:cxn ang="0">
                  <a:pos x="5" y="104"/>
                </a:cxn>
                <a:cxn ang="0">
                  <a:pos x="7" y="104"/>
                </a:cxn>
                <a:cxn ang="0">
                  <a:pos x="8" y="103"/>
                </a:cxn>
                <a:cxn ang="0">
                  <a:pos x="9" y="102"/>
                </a:cxn>
                <a:cxn ang="0">
                  <a:pos x="10" y="100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0" h="104">
                  <a:moveTo>
                    <a:pt x="0" y="5"/>
                  </a:moveTo>
                  <a:lnTo>
                    <a:pt x="0" y="100"/>
                  </a:lnTo>
                  <a:lnTo>
                    <a:pt x="0" y="100"/>
                  </a:lnTo>
                  <a:lnTo>
                    <a:pt x="0" y="102"/>
                  </a:lnTo>
                  <a:lnTo>
                    <a:pt x="1" y="103"/>
                  </a:lnTo>
                  <a:lnTo>
                    <a:pt x="4" y="104"/>
                  </a:lnTo>
                  <a:lnTo>
                    <a:pt x="5" y="104"/>
                  </a:lnTo>
                  <a:lnTo>
                    <a:pt x="7" y="104"/>
                  </a:lnTo>
                  <a:lnTo>
                    <a:pt x="8" y="103"/>
                  </a:lnTo>
                  <a:lnTo>
                    <a:pt x="9" y="102"/>
                  </a:lnTo>
                  <a:lnTo>
                    <a:pt x="10" y="100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7" name="Freeform 180"/>
            <p:cNvSpPr/>
            <p:nvPr/>
          </p:nvSpPr>
          <p:spPr bwMode="auto">
            <a:xfrm>
              <a:off x="4500563" y="2608263"/>
              <a:ext cx="7938" cy="49213"/>
            </a:xfrm>
            <a:custGeom>
              <a:avLst/>
              <a:gdLst/>
              <a:ahLst/>
              <a:cxnLst>
                <a:cxn ang="0">
                  <a:pos x="15" y="88"/>
                </a:cxn>
                <a:cxn ang="0">
                  <a:pos x="15" y="88"/>
                </a:cxn>
                <a:cxn ang="0">
                  <a:pos x="12" y="79"/>
                </a:cxn>
                <a:cxn ang="0">
                  <a:pos x="10" y="68"/>
                </a:cxn>
                <a:cxn ang="0">
                  <a:pos x="9" y="57"/>
                </a:cxn>
                <a:cxn ang="0">
                  <a:pos x="9" y="47"/>
                </a:cxn>
                <a:cxn ang="0">
                  <a:pos x="9" y="25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1" y="4"/>
                </a:cxn>
                <a:cxn ang="0">
                  <a:pos x="0" y="26"/>
                </a:cxn>
                <a:cxn ang="0">
                  <a:pos x="0" y="48"/>
                </a:cxn>
                <a:cxn ang="0">
                  <a:pos x="0" y="59"/>
                </a:cxn>
                <a:cxn ang="0">
                  <a:pos x="1" y="69"/>
                </a:cxn>
                <a:cxn ang="0">
                  <a:pos x="3" y="81"/>
                </a:cxn>
                <a:cxn ang="0">
                  <a:pos x="6" y="91"/>
                </a:cxn>
                <a:cxn ang="0">
                  <a:pos x="6" y="91"/>
                </a:cxn>
                <a:cxn ang="0">
                  <a:pos x="7" y="93"/>
                </a:cxn>
                <a:cxn ang="0">
                  <a:pos x="8" y="94"/>
                </a:cxn>
                <a:cxn ang="0">
                  <a:pos x="10" y="94"/>
                </a:cxn>
                <a:cxn ang="0">
                  <a:pos x="12" y="94"/>
                </a:cxn>
                <a:cxn ang="0">
                  <a:pos x="13" y="93"/>
                </a:cxn>
                <a:cxn ang="0">
                  <a:pos x="14" y="92"/>
                </a:cxn>
                <a:cxn ang="0">
                  <a:pos x="15" y="90"/>
                </a:cxn>
                <a:cxn ang="0">
                  <a:pos x="15" y="88"/>
                </a:cxn>
                <a:cxn ang="0">
                  <a:pos x="15" y="88"/>
                </a:cxn>
              </a:cxnLst>
              <a:rect l="0" t="0" r="r" b="b"/>
              <a:pathLst>
                <a:path w="15" h="94">
                  <a:moveTo>
                    <a:pt x="15" y="88"/>
                  </a:moveTo>
                  <a:lnTo>
                    <a:pt x="15" y="88"/>
                  </a:lnTo>
                  <a:lnTo>
                    <a:pt x="12" y="79"/>
                  </a:lnTo>
                  <a:lnTo>
                    <a:pt x="10" y="68"/>
                  </a:lnTo>
                  <a:lnTo>
                    <a:pt x="9" y="57"/>
                  </a:lnTo>
                  <a:lnTo>
                    <a:pt x="9" y="47"/>
                  </a:lnTo>
                  <a:lnTo>
                    <a:pt x="9" y="25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7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1" y="4"/>
                  </a:lnTo>
                  <a:lnTo>
                    <a:pt x="0" y="26"/>
                  </a:lnTo>
                  <a:lnTo>
                    <a:pt x="0" y="48"/>
                  </a:lnTo>
                  <a:lnTo>
                    <a:pt x="0" y="59"/>
                  </a:lnTo>
                  <a:lnTo>
                    <a:pt x="1" y="69"/>
                  </a:lnTo>
                  <a:lnTo>
                    <a:pt x="3" y="81"/>
                  </a:lnTo>
                  <a:lnTo>
                    <a:pt x="6" y="91"/>
                  </a:lnTo>
                  <a:lnTo>
                    <a:pt x="6" y="91"/>
                  </a:lnTo>
                  <a:lnTo>
                    <a:pt x="7" y="93"/>
                  </a:lnTo>
                  <a:lnTo>
                    <a:pt x="8" y="94"/>
                  </a:lnTo>
                  <a:lnTo>
                    <a:pt x="10" y="94"/>
                  </a:lnTo>
                  <a:lnTo>
                    <a:pt x="12" y="94"/>
                  </a:lnTo>
                  <a:lnTo>
                    <a:pt x="13" y="93"/>
                  </a:lnTo>
                  <a:lnTo>
                    <a:pt x="14" y="92"/>
                  </a:lnTo>
                  <a:lnTo>
                    <a:pt x="15" y="90"/>
                  </a:lnTo>
                  <a:lnTo>
                    <a:pt x="15" y="88"/>
                  </a:lnTo>
                  <a:lnTo>
                    <a:pt x="15" y="88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8" name="Freeform 181"/>
            <p:cNvSpPr/>
            <p:nvPr/>
          </p:nvSpPr>
          <p:spPr bwMode="auto">
            <a:xfrm>
              <a:off x="4529138" y="2622550"/>
              <a:ext cx="7938" cy="63500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6" y="5"/>
                </a:cxn>
                <a:cxn ang="0">
                  <a:pos x="5" y="18"/>
                </a:cxn>
                <a:cxn ang="0">
                  <a:pos x="3" y="31"/>
                </a:cxn>
                <a:cxn ang="0">
                  <a:pos x="1" y="43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0" y="86"/>
                </a:cxn>
                <a:cxn ang="0">
                  <a:pos x="0" y="114"/>
                </a:cxn>
                <a:cxn ang="0">
                  <a:pos x="0" y="114"/>
                </a:cxn>
                <a:cxn ang="0">
                  <a:pos x="1" y="116"/>
                </a:cxn>
                <a:cxn ang="0">
                  <a:pos x="2" y="117"/>
                </a:cxn>
                <a:cxn ang="0">
                  <a:pos x="3" y="118"/>
                </a:cxn>
                <a:cxn ang="0">
                  <a:pos x="6" y="119"/>
                </a:cxn>
                <a:cxn ang="0">
                  <a:pos x="8" y="118"/>
                </a:cxn>
                <a:cxn ang="0">
                  <a:pos x="9" y="117"/>
                </a:cxn>
                <a:cxn ang="0">
                  <a:pos x="10" y="116"/>
                </a:cxn>
                <a:cxn ang="0">
                  <a:pos x="11" y="114"/>
                </a:cxn>
                <a:cxn ang="0">
                  <a:pos x="11" y="57"/>
                </a:cxn>
                <a:cxn ang="0">
                  <a:pos x="11" y="57"/>
                </a:cxn>
                <a:cxn ang="0">
                  <a:pos x="11" y="43"/>
                </a:cxn>
                <a:cxn ang="0">
                  <a:pos x="13" y="31"/>
                </a:cxn>
                <a:cxn ang="0">
                  <a:pos x="14" y="18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1"/>
                </a:cxn>
                <a:cxn ang="0">
                  <a:pos x="12" y="0"/>
                </a:cxn>
                <a:cxn ang="0">
                  <a:pos x="11" y="0"/>
                </a:cxn>
                <a:cxn ang="0">
                  <a:pos x="9" y="0"/>
                </a:cxn>
                <a:cxn ang="0">
                  <a:pos x="8" y="1"/>
                </a:cxn>
                <a:cxn ang="0">
                  <a:pos x="6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15" h="119">
                  <a:moveTo>
                    <a:pt x="6" y="5"/>
                  </a:moveTo>
                  <a:lnTo>
                    <a:pt x="6" y="5"/>
                  </a:lnTo>
                  <a:lnTo>
                    <a:pt x="5" y="18"/>
                  </a:lnTo>
                  <a:lnTo>
                    <a:pt x="3" y="31"/>
                  </a:lnTo>
                  <a:lnTo>
                    <a:pt x="1" y="43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0" y="86"/>
                  </a:lnTo>
                  <a:lnTo>
                    <a:pt x="0" y="114"/>
                  </a:lnTo>
                  <a:lnTo>
                    <a:pt x="0" y="114"/>
                  </a:lnTo>
                  <a:lnTo>
                    <a:pt x="1" y="116"/>
                  </a:lnTo>
                  <a:lnTo>
                    <a:pt x="2" y="117"/>
                  </a:lnTo>
                  <a:lnTo>
                    <a:pt x="3" y="118"/>
                  </a:lnTo>
                  <a:lnTo>
                    <a:pt x="6" y="119"/>
                  </a:lnTo>
                  <a:lnTo>
                    <a:pt x="8" y="118"/>
                  </a:lnTo>
                  <a:lnTo>
                    <a:pt x="9" y="117"/>
                  </a:lnTo>
                  <a:lnTo>
                    <a:pt x="10" y="116"/>
                  </a:lnTo>
                  <a:lnTo>
                    <a:pt x="11" y="114"/>
                  </a:lnTo>
                  <a:lnTo>
                    <a:pt x="11" y="57"/>
                  </a:lnTo>
                  <a:lnTo>
                    <a:pt x="11" y="57"/>
                  </a:lnTo>
                  <a:lnTo>
                    <a:pt x="11" y="43"/>
                  </a:lnTo>
                  <a:lnTo>
                    <a:pt x="13" y="31"/>
                  </a:lnTo>
                  <a:lnTo>
                    <a:pt x="14" y="18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1"/>
                  </a:lnTo>
                  <a:lnTo>
                    <a:pt x="12" y="0"/>
                  </a:lnTo>
                  <a:lnTo>
                    <a:pt x="11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6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29" name="Freeform 182"/>
            <p:cNvSpPr/>
            <p:nvPr/>
          </p:nvSpPr>
          <p:spPr bwMode="auto">
            <a:xfrm>
              <a:off x="4551363" y="2652713"/>
              <a:ext cx="4763" cy="55563"/>
            </a:xfrm>
            <a:custGeom>
              <a:avLst/>
              <a:gdLst/>
              <a:ahLst/>
              <a:cxnLst>
                <a:cxn ang="0">
                  <a:pos x="11" y="5"/>
                </a:cxn>
                <a:cxn ang="0">
                  <a:pos x="11" y="5"/>
                </a:cxn>
                <a:cxn ang="0">
                  <a:pos x="11" y="3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2" y="5"/>
                </a:cxn>
                <a:cxn ang="0">
                  <a:pos x="2" y="5"/>
                </a:cxn>
                <a:cxn ang="0">
                  <a:pos x="0" y="53"/>
                </a:cxn>
                <a:cxn ang="0">
                  <a:pos x="0" y="75"/>
                </a:cxn>
                <a:cxn ang="0">
                  <a:pos x="2" y="99"/>
                </a:cxn>
                <a:cxn ang="0">
                  <a:pos x="2" y="99"/>
                </a:cxn>
                <a:cxn ang="0">
                  <a:pos x="2" y="101"/>
                </a:cxn>
                <a:cxn ang="0">
                  <a:pos x="4" y="103"/>
                </a:cxn>
                <a:cxn ang="0">
                  <a:pos x="7" y="104"/>
                </a:cxn>
                <a:cxn ang="0">
                  <a:pos x="9" y="104"/>
                </a:cxn>
                <a:cxn ang="0">
                  <a:pos x="10" y="103"/>
                </a:cxn>
                <a:cxn ang="0">
                  <a:pos x="11" y="101"/>
                </a:cxn>
                <a:cxn ang="0">
                  <a:pos x="11" y="99"/>
                </a:cxn>
                <a:cxn ang="0">
                  <a:pos x="11" y="99"/>
                </a:cxn>
                <a:cxn ang="0">
                  <a:pos x="9" y="75"/>
                </a:cxn>
                <a:cxn ang="0">
                  <a:pos x="9" y="53"/>
                </a:cxn>
                <a:cxn ang="0">
                  <a:pos x="11" y="5"/>
                </a:cxn>
                <a:cxn ang="0">
                  <a:pos x="11" y="5"/>
                </a:cxn>
              </a:cxnLst>
              <a:rect l="0" t="0" r="r" b="b"/>
              <a:pathLst>
                <a:path w="11" h="104">
                  <a:moveTo>
                    <a:pt x="11" y="5"/>
                  </a:moveTo>
                  <a:lnTo>
                    <a:pt x="11" y="5"/>
                  </a:lnTo>
                  <a:lnTo>
                    <a:pt x="11" y="3"/>
                  </a:lnTo>
                  <a:lnTo>
                    <a:pt x="10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2" y="5"/>
                  </a:lnTo>
                  <a:lnTo>
                    <a:pt x="2" y="5"/>
                  </a:lnTo>
                  <a:lnTo>
                    <a:pt x="0" y="53"/>
                  </a:lnTo>
                  <a:lnTo>
                    <a:pt x="0" y="75"/>
                  </a:lnTo>
                  <a:lnTo>
                    <a:pt x="2" y="99"/>
                  </a:lnTo>
                  <a:lnTo>
                    <a:pt x="2" y="99"/>
                  </a:lnTo>
                  <a:lnTo>
                    <a:pt x="2" y="101"/>
                  </a:lnTo>
                  <a:lnTo>
                    <a:pt x="4" y="103"/>
                  </a:lnTo>
                  <a:lnTo>
                    <a:pt x="7" y="104"/>
                  </a:lnTo>
                  <a:lnTo>
                    <a:pt x="9" y="104"/>
                  </a:lnTo>
                  <a:lnTo>
                    <a:pt x="10" y="103"/>
                  </a:lnTo>
                  <a:lnTo>
                    <a:pt x="11" y="101"/>
                  </a:lnTo>
                  <a:lnTo>
                    <a:pt x="11" y="99"/>
                  </a:lnTo>
                  <a:lnTo>
                    <a:pt x="11" y="99"/>
                  </a:lnTo>
                  <a:lnTo>
                    <a:pt x="9" y="75"/>
                  </a:lnTo>
                  <a:lnTo>
                    <a:pt x="9" y="53"/>
                  </a:lnTo>
                  <a:lnTo>
                    <a:pt x="11" y="5"/>
                  </a:lnTo>
                  <a:lnTo>
                    <a:pt x="11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0" name="Freeform 183"/>
            <p:cNvSpPr/>
            <p:nvPr/>
          </p:nvSpPr>
          <p:spPr bwMode="auto">
            <a:xfrm>
              <a:off x="4572000" y="2676525"/>
              <a:ext cx="6350" cy="58738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9" y="2"/>
                </a:cxn>
                <a:cxn ang="0">
                  <a:pos x="8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57"/>
                </a:cxn>
                <a:cxn ang="0">
                  <a:pos x="2" y="83"/>
                </a:cxn>
                <a:cxn ang="0">
                  <a:pos x="5" y="109"/>
                </a:cxn>
                <a:cxn ang="0">
                  <a:pos x="5" y="109"/>
                </a:cxn>
                <a:cxn ang="0">
                  <a:pos x="6" y="111"/>
                </a:cxn>
                <a:cxn ang="0">
                  <a:pos x="7" y="112"/>
                </a:cxn>
                <a:cxn ang="0">
                  <a:pos x="10" y="113"/>
                </a:cxn>
                <a:cxn ang="0">
                  <a:pos x="12" y="113"/>
                </a:cxn>
                <a:cxn ang="0">
                  <a:pos x="13" y="112"/>
                </a:cxn>
                <a:cxn ang="0">
                  <a:pos x="14" y="111"/>
                </a:cxn>
                <a:cxn ang="0">
                  <a:pos x="14" y="109"/>
                </a:cxn>
                <a:cxn ang="0">
                  <a:pos x="14" y="109"/>
                </a:cxn>
                <a:cxn ang="0">
                  <a:pos x="12" y="83"/>
                </a:cxn>
                <a:cxn ang="0">
                  <a:pos x="10" y="57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4" h="113">
                  <a:moveTo>
                    <a:pt x="10" y="4"/>
                  </a:moveTo>
                  <a:lnTo>
                    <a:pt x="10" y="4"/>
                  </a:lnTo>
                  <a:lnTo>
                    <a:pt x="9" y="2"/>
                  </a:lnTo>
                  <a:lnTo>
                    <a:pt x="8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57"/>
                  </a:lnTo>
                  <a:lnTo>
                    <a:pt x="2" y="83"/>
                  </a:lnTo>
                  <a:lnTo>
                    <a:pt x="5" y="109"/>
                  </a:lnTo>
                  <a:lnTo>
                    <a:pt x="5" y="109"/>
                  </a:lnTo>
                  <a:lnTo>
                    <a:pt x="6" y="111"/>
                  </a:lnTo>
                  <a:lnTo>
                    <a:pt x="7" y="112"/>
                  </a:lnTo>
                  <a:lnTo>
                    <a:pt x="10" y="113"/>
                  </a:lnTo>
                  <a:lnTo>
                    <a:pt x="12" y="113"/>
                  </a:lnTo>
                  <a:lnTo>
                    <a:pt x="13" y="112"/>
                  </a:lnTo>
                  <a:lnTo>
                    <a:pt x="14" y="111"/>
                  </a:lnTo>
                  <a:lnTo>
                    <a:pt x="14" y="109"/>
                  </a:lnTo>
                  <a:lnTo>
                    <a:pt x="14" y="109"/>
                  </a:lnTo>
                  <a:lnTo>
                    <a:pt x="12" y="83"/>
                  </a:lnTo>
                  <a:lnTo>
                    <a:pt x="10" y="57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1" name="Freeform 184"/>
            <p:cNvSpPr/>
            <p:nvPr/>
          </p:nvSpPr>
          <p:spPr bwMode="auto">
            <a:xfrm>
              <a:off x="4481513" y="2305050"/>
              <a:ext cx="12700" cy="61913"/>
            </a:xfrm>
            <a:custGeom>
              <a:avLst/>
              <a:gdLst/>
              <a:ahLst/>
              <a:cxnLst>
                <a:cxn ang="0">
                  <a:pos x="21" y="109"/>
                </a:cxn>
                <a:cxn ang="0">
                  <a:pos x="21" y="109"/>
                </a:cxn>
                <a:cxn ang="0">
                  <a:pos x="16" y="105"/>
                </a:cxn>
                <a:cxn ang="0">
                  <a:pos x="13" y="101"/>
                </a:cxn>
                <a:cxn ang="0">
                  <a:pos x="11" y="95"/>
                </a:cxn>
                <a:cxn ang="0">
                  <a:pos x="9" y="89"/>
                </a:cxn>
                <a:cxn ang="0">
                  <a:pos x="9" y="76"/>
                </a:cxn>
                <a:cxn ang="0">
                  <a:pos x="9" y="64"/>
                </a:cxn>
                <a:cxn ang="0">
                  <a:pos x="9" y="64"/>
                </a:cxn>
                <a:cxn ang="0">
                  <a:pos x="10" y="3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1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77"/>
                </a:cxn>
                <a:cxn ang="0">
                  <a:pos x="0" y="77"/>
                </a:cxn>
                <a:cxn ang="0">
                  <a:pos x="0" y="89"/>
                </a:cxn>
                <a:cxn ang="0">
                  <a:pos x="1" y="95"/>
                </a:cxn>
                <a:cxn ang="0">
                  <a:pos x="3" y="100"/>
                </a:cxn>
                <a:cxn ang="0">
                  <a:pos x="5" y="105"/>
                </a:cxn>
                <a:cxn ang="0">
                  <a:pos x="8" y="110"/>
                </a:cxn>
                <a:cxn ang="0">
                  <a:pos x="12" y="115"/>
                </a:cxn>
                <a:cxn ang="0">
                  <a:pos x="16" y="118"/>
                </a:cxn>
                <a:cxn ang="0">
                  <a:pos x="16" y="118"/>
                </a:cxn>
                <a:cxn ang="0">
                  <a:pos x="18" y="119"/>
                </a:cxn>
                <a:cxn ang="0">
                  <a:pos x="20" y="119"/>
                </a:cxn>
                <a:cxn ang="0">
                  <a:pos x="21" y="118"/>
                </a:cxn>
                <a:cxn ang="0">
                  <a:pos x="22" y="117"/>
                </a:cxn>
                <a:cxn ang="0">
                  <a:pos x="23" y="115"/>
                </a:cxn>
                <a:cxn ang="0">
                  <a:pos x="23" y="112"/>
                </a:cxn>
                <a:cxn ang="0">
                  <a:pos x="22" y="111"/>
                </a:cxn>
                <a:cxn ang="0">
                  <a:pos x="21" y="109"/>
                </a:cxn>
                <a:cxn ang="0">
                  <a:pos x="21" y="109"/>
                </a:cxn>
              </a:cxnLst>
              <a:rect l="0" t="0" r="r" b="b"/>
              <a:pathLst>
                <a:path w="23" h="119">
                  <a:moveTo>
                    <a:pt x="21" y="109"/>
                  </a:moveTo>
                  <a:lnTo>
                    <a:pt x="21" y="109"/>
                  </a:lnTo>
                  <a:lnTo>
                    <a:pt x="16" y="105"/>
                  </a:lnTo>
                  <a:lnTo>
                    <a:pt x="13" y="101"/>
                  </a:lnTo>
                  <a:lnTo>
                    <a:pt x="11" y="95"/>
                  </a:lnTo>
                  <a:lnTo>
                    <a:pt x="9" y="89"/>
                  </a:lnTo>
                  <a:lnTo>
                    <a:pt x="9" y="76"/>
                  </a:lnTo>
                  <a:lnTo>
                    <a:pt x="9" y="64"/>
                  </a:lnTo>
                  <a:lnTo>
                    <a:pt x="9" y="64"/>
                  </a:lnTo>
                  <a:lnTo>
                    <a:pt x="10" y="3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77"/>
                  </a:lnTo>
                  <a:lnTo>
                    <a:pt x="0" y="77"/>
                  </a:lnTo>
                  <a:lnTo>
                    <a:pt x="0" y="89"/>
                  </a:lnTo>
                  <a:lnTo>
                    <a:pt x="1" y="95"/>
                  </a:lnTo>
                  <a:lnTo>
                    <a:pt x="3" y="100"/>
                  </a:lnTo>
                  <a:lnTo>
                    <a:pt x="5" y="105"/>
                  </a:lnTo>
                  <a:lnTo>
                    <a:pt x="8" y="110"/>
                  </a:lnTo>
                  <a:lnTo>
                    <a:pt x="12" y="115"/>
                  </a:lnTo>
                  <a:lnTo>
                    <a:pt x="16" y="118"/>
                  </a:lnTo>
                  <a:lnTo>
                    <a:pt x="16" y="118"/>
                  </a:lnTo>
                  <a:lnTo>
                    <a:pt x="18" y="119"/>
                  </a:lnTo>
                  <a:lnTo>
                    <a:pt x="20" y="119"/>
                  </a:lnTo>
                  <a:lnTo>
                    <a:pt x="21" y="118"/>
                  </a:lnTo>
                  <a:lnTo>
                    <a:pt x="22" y="117"/>
                  </a:lnTo>
                  <a:lnTo>
                    <a:pt x="23" y="115"/>
                  </a:lnTo>
                  <a:lnTo>
                    <a:pt x="23" y="112"/>
                  </a:lnTo>
                  <a:lnTo>
                    <a:pt x="22" y="111"/>
                  </a:lnTo>
                  <a:lnTo>
                    <a:pt x="21" y="109"/>
                  </a:lnTo>
                  <a:lnTo>
                    <a:pt x="21" y="10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2" name="Freeform 185"/>
            <p:cNvSpPr/>
            <p:nvPr/>
          </p:nvSpPr>
          <p:spPr bwMode="auto">
            <a:xfrm>
              <a:off x="4519613" y="2336800"/>
              <a:ext cx="9525" cy="55563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9" y="3"/>
                </a:cxn>
                <a:cxn ang="0">
                  <a:pos x="7" y="15"/>
                </a:cxn>
                <a:cxn ang="0">
                  <a:pos x="4" y="27"/>
                </a:cxn>
                <a:cxn ang="0">
                  <a:pos x="2" y="50"/>
                </a:cxn>
                <a:cxn ang="0">
                  <a:pos x="0" y="75"/>
                </a:cxn>
                <a:cxn ang="0">
                  <a:pos x="0" y="99"/>
                </a:cxn>
                <a:cxn ang="0">
                  <a:pos x="0" y="99"/>
                </a:cxn>
                <a:cxn ang="0">
                  <a:pos x="0" y="101"/>
                </a:cxn>
                <a:cxn ang="0">
                  <a:pos x="1" y="102"/>
                </a:cxn>
                <a:cxn ang="0">
                  <a:pos x="3" y="103"/>
                </a:cxn>
                <a:cxn ang="0">
                  <a:pos x="5" y="104"/>
                </a:cxn>
                <a:cxn ang="0">
                  <a:pos x="6" y="103"/>
                </a:cxn>
                <a:cxn ang="0">
                  <a:pos x="8" y="102"/>
                </a:cxn>
                <a:cxn ang="0">
                  <a:pos x="9" y="101"/>
                </a:cxn>
                <a:cxn ang="0">
                  <a:pos x="9" y="99"/>
                </a:cxn>
                <a:cxn ang="0">
                  <a:pos x="9" y="99"/>
                </a:cxn>
                <a:cxn ang="0">
                  <a:pos x="10" y="75"/>
                </a:cxn>
                <a:cxn ang="0">
                  <a:pos x="11" y="52"/>
                </a:cxn>
                <a:cxn ang="0">
                  <a:pos x="13" y="29"/>
                </a:cxn>
                <a:cxn ang="0">
                  <a:pos x="16" y="17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8" y="4"/>
                </a:cxn>
                <a:cxn ang="0">
                  <a:pos x="18" y="2"/>
                </a:cxn>
                <a:cxn ang="0">
                  <a:pos x="17" y="1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10" y="1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8" h="104">
                  <a:moveTo>
                    <a:pt x="9" y="3"/>
                  </a:moveTo>
                  <a:lnTo>
                    <a:pt x="9" y="3"/>
                  </a:lnTo>
                  <a:lnTo>
                    <a:pt x="7" y="15"/>
                  </a:lnTo>
                  <a:lnTo>
                    <a:pt x="4" y="27"/>
                  </a:lnTo>
                  <a:lnTo>
                    <a:pt x="2" y="50"/>
                  </a:lnTo>
                  <a:lnTo>
                    <a:pt x="0" y="75"/>
                  </a:lnTo>
                  <a:lnTo>
                    <a:pt x="0" y="99"/>
                  </a:lnTo>
                  <a:lnTo>
                    <a:pt x="0" y="99"/>
                  </a:lnTo>
                  <a:lnTo>
                    <a:pt x="0" y="101"/>
                  </a:lnTo>
                  <a:lnTo>
                    <a:pt x="1" y="102"/>
                  </a:lnTo>
                  <a:lnTo>
                    <a:pt x="3" y="103"/>
                  </a:lnTo>
                  <a:lnTo>
                    <a:pt x="5" y="104"/>
                  </a:lnTo>
                  <a:lnTo>
                    <a:pt x="6" y="103"/>
                  </a:lnTo>
                  <a:lnTo>
                    <a:pt x="8" y="102"/>
                  </a:lnTo>
                  <a:lnTo>
                    <a:pt x="9" y="101"/>
                  </a:lnTo>
                  <a:lnTo>
                    <a:pt x="9" y="99"/>
                  </a:lnTo>
                  <a:lnTo>
                    <a:pt x="9" y="99"/>
                  </a:lnTo>
                  <a:lnTo>
                    <a:pt x="10" y="75"/>
                  </a:lnTo>
                  <a:lnTo>
                    <a:pt x="11" y="52"/>
                  </a:lnTo>
                  <a:lnTo>
                    <a:pt x="13" y="29"/>
                  </a:lnTo>
                  <a:lnTo>
                    <a:pt x="16" y="17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8" y="2"/>
                  </a:lnTo>
                  <a:lnTo>
                    <a:pt x="17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3" name="Freeform 186"/>
            <p:cNvSpPr/>
            <p:nvPr/>
          </p:nvSpPr>
          <p:spPr bwMode="auto">
            <a:xfrm>
              <a:off x="4543425" y="2370138"/>
              <a:ext cx="7938" cy="71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4"/>
                </a:cxn>
                <a:cxn ang="0">
                  <a:pos x="4" y="36"/>
                </a:cxn>
                <a:cxn ang="0">
                  <a:pos x="3" y="68"/>
                </a:cxn>
                <a:cxn ang="0">
                  <a:pos x="1" y="100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0" y="134"/>
                </a:cxn>
                <a:cxn ang="0">
                  <a:pos x="1" y="135"/>
                </a:cxn>
                <a:cxn ang="0">
                  <a:pos x="3" y="136"/>
                </a:cxn>
                <a:cxn ang="0">
                  <a:pos x="4" y="136"/>
                </a:cxn>
                <a:cxn ang="0">
                  <a:pos x="7" y="136"/>
                </a:cxn>
                <a:cxn ang="0">
                  <a:pos x="9" y="135"/>
                </a:cxn>
                <a:cxn ang="0">
                  <a:pos x="10" y="134"/>
                </a:cxn>
                <a:cxn ang="0">
                  <a:pos x="10" y="132"/>
                </a:cxn>
                <a:cxn ang="0">
                  <a:pos x="10" y="132"/>
                </a:cxn>
                <a:cxn ang="0">
                  <a:pos x="11" y="100"/>
                </a:cxn>
                <a:cxn ang="0">
                  <a:pos x="13" y="68"/>
                </a:cxn>
                <a:cxn ang="0">
                  <a:pos x="14" y="36"/>
                </a:cxn>
                <a:cxn ang="0">
                  <a:pos x="15" y="4"/>
                </a:cxn>
                <a:cxn ang="0">
                  <a:pos x="15" y="4"/>
                </a:cxn>
                <a:cxn ang="0">
                  <a:pos x="14" y="2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5" y="2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136">
                  <a:moveTo>
                    <a:pt x="5" y="4"/>
                  </a:moveTo>
                  <a:lnTo>
                    <a:pt x="5" y="4"/>
                  </a:lnTo>
                  <a:lnTo>
                    <a:pt x="4" y="36"/>
                  </a:lnTo>
                  <a:lnTo>
                    <a:pt x="3" y="68"/>
                  </a:lnTo>
                  <a:lnTo>
                    <a:pt x="1" y="100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0" y="134"/>
                  </a:lnTo>
                  <a:lnTo>
                    <a:pt x="1" y="135"/>
                  </a:lnTo>
                  <a:lnTo>
                    <a:pt x="3" y="136"/>
                  </a:lnTo>
                  <a:lnTo>
                    <a:pt x="4" y="136"/>
                  </a:lnTo>
                  <a:lnTo>
                    <a:pt x="7" y="136"/>
                  </a:lnTo>
                  <a:lnTo>
                    <a:pt x="9" y="135"/>
                  </a:lnTo>
                  <a:lnTo>
                    <a:pt x="10" y="134"/>
                  </a:lnTo>
                  <a:lnTo>
                    <a:pt x="10" y="132"/>
                  </a:lnTo>
                  <a:lnTo>
                    <a:pt x="10" y="132"/>
                  </a:lnTo>
                  <a:lnTo>
                    <a:pt x="11" y="100"/>
                  </a:lnTo>
                  <a:lnTo>
                    <a:pt x="13" y="68"/>
                  </a:lnTo>
                  <a:lnTo>
                    <a:pt x="14" y="36"/>
                  </a:lnTo>
                  <a:lnTo>
                    <a:pt x="15" y="4"/>
                  </a:lnTo>
                  <a:lnTo>
                    <a:pt x="15" y="4"/>
                  </a:lnTo>
                  <a:lnTo>
                    <a:pt x="14" y="2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5" y="2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4" name="Freeform 187"/>
            <p:cNvSpPr/>
            <p:nvPr/>
          </p:nvSpPr>
          <p:spPr bwMode="auto">
            <a:xfrm>
              <a:off x="4573588" y="2406650"/>
              <a:ext cx="4763" cy="7143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28"/>
                </a:cxn>
                <a:cxn ang="0">
                  <a:pos x="0" y="128"/>
                </a:cxn>
                <a:cxn ang="0">
                  <a:pos x="0" y="130"/>
                </a:cxn>
                <a:cxn ang="0">
                  <a:pos x="1" y="131"/>
                </a:cxn>
                <a:cxn ang="0">
                  <a:pos x="3" y="132"/>
                </a:cxn>
                <a:cxn ang="0">
                  <a:pos x="5" y="133"/>
                </a:cxn>
                <a:cxn ang="0">
                  <a:pos x="6" y="132"/>
                </a:cxn>
                <a:cxn ang="0">
                  <a:pos x="8" y="131"/>
                </a:cxn>
                <a:cxn ang="0">
                  <a:pos x="9" y="130"/>
                </a:cxn>
                <a:cxn ang="0">
                  <a:pos x="9" y="12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33">
                  <a:moveTo>
                    <a:pt x="0" y="5"/>
                  </a:moveTo>
                  <a:lnTo>
                    <a:pt x="0" y="128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1" y="131"/>
                  </a:lnTo>
                  <a:lnTo>
                    <a:pt x="3" y="132"/>
                  </a:lnTo>
                  <a:lnTo>
                    <a:pt x="5" y="133"/>
                  </a:lnTo>
                  <a:lnTo>
                    <a:pt x="6" y="132"/>
                  </a:lnTo>
                  <a:lnTo>
                    <a:pt x="8" y="131"/>
                  </a:lnTo>
                  <a:lnTo>
                    <a:pt x="9" y="130"/>
                  </a:lnTo>
                  <a:lnTo>
                    <a:pt x="9" y="128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5" name="Freeform 188"/>
            <p:cNvSpPr/>
            <p:nvPr/>
          </p:nvSpPr>
          <p:spPr bwMode="auto">
            <a:xfrm>
              <a:off x="4602163" y="24320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8"/>
                </a:cxn>
                <a:cxn ang="0">
                  <a:pos x="0" y="118"/>
                </a:cxn>
                <a:cxn ang="0">
                  <a:pos x="0" y="120"/>
                </a:cxn>
                <a:cxn ang="0">
                  <a:pos x="1" y="121"/>
                </a:cxn>
                <a:cxn ang="0">
                  <a:pos x="2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7" y="121"/>
                </a:cxn>
                <a:cxn ang="0">
                  <a:pos x="8" y="120"/>
                </a:cxn>
                <a:cxn ang="0">
                  <a:pos x="9" y="118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8"/>
                  </a:lnTo>
                  <a:lnTo>
                    <a:pt x="0" y="118"/>
                  </a:lnTo>
                  <a:lnTo>
                    <a:pt x="0" y="120"/>
                  </a:lnTo>
                  <a:lnTo>
                    <a:pt x="1" y="121"/>
                  </a:lnTo>
                  <a:lnTo>
                    <a:pt x="2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7" y="121"/>
                  </a:lnTo>
                  <a:lnTo>
                    <a:pt x="8" y="120"/>
                  </a:lnTo>
                  <a:lnTo>
                    <a:pt x="9" y="118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6" name="Freeform 189"/>
            <p:cNvSpPr/>
            <p:nvPr/>
          </p:nvSpPr>
          <p:spPr bwMode="auto">
            <a:xfrm>
              <a:off x="4624388" y="2457450"/>
              <a:ext cx="4763" cy="6508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19"/>
                </a:cxn>
                <a:cxn ang="0">
                  <a:pos x="0" y="119"/>
                </a:cxn>
                <a:cxn ang="0">
                  <a:pos x="0" y="121"/>
                </a:cxn>
                <a:cxn ang="0">
                  <a:pos x="1" y="122"/>
                </a:cxn>
                <a:cxn ang="0">
                  <a:pos x="3" y="123"/>
                </a:cxn>
                <a:cxn ang="0">
                  <a:pos x="4" y="123"/>
                </a:cxn>
                <a:cxn ang="0">
                  <a:pos x="6" y="123"/>
                </a:cxn>
                <a:cxn ang="0">
                  <a:pos x="8" y="122"/>
                </a:cxn>
                <a:cxn ang="0">
                  <a:pos x="9" y="121"/>
                </a:cxn>
                <a:cxn ang="0">
                  <a:pos x="9" y="119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23">
                  <a:moveTo>
                    <a:pt x="0" y="5"/>
                  </a:moveTo>
                  <a:lnTo>
                    <a:pt x="0" y="119"/>
                  </a:lnTo>
                  <a:lnTo>
                    <a:pt x="0" y="119"/>
                  </a:lnTo>
                  <a:lnTo>
                    <a:pt x="0" y="121"/>
                  </a:lnTo>
                  <a:lnTo>
                    <a:pt x="1" y="122"/>
                  </a:lnTo>
                  <a:lnTo>
                    <a:pt x="3" y="123"/>
                  </a:lnTo>
                  <a:lnTo>
                    <a:pt x="4" y="123"/>
                  </a:lnTo>
                  <a:lnTo>
                    <a:pt x="6" y="123"/>
                  </a:lnTo>
                  <a:lnTo>
                    <a:pt x="8" y="122"/>
                  </a:lnTo>
                  <a:lnTo>
                    <a:pt x="9" y="121"/>
                  </a:lnTo>
                  <a:lnTo>
                    <a:pt x="9" y="119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7" name="Freeform 190"/>
            <p:cNvSpPr/>
            <p:nvPr/>
          </p:nvSpPr>
          <p:spPr bwMode="auto">
            <a:xfrm>
              <a:off x="4651375" y="2482850"/>
              <a:ext cx="7938" cy="73025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5"/>
                </a:cxn>
                <a:cxn ang="0">
                  <a:pos x="2" y="30"/>
                </a:cxn>
                <a:cxn ang="0">
                  <a:pos x="1" y="42"/>
                </a:cxn>
                <a:cxn ang="0">
                  <a:pos x="0" y="55"/>
                </a:cxn>
                <a:cxn ang="0">
                  <a:pos x="0" y="132"/>
                </a:cxn>
                <a:cxn ang="0">
                  <a:pos x="0" y="132"/>
                </a:cxn>
                <a:cxn ang="0">
                  <a:pos x="1" y="134"/>
                </a:cxn>
                <a:cxn ang="0">
                  <a:pos x="2" y="136"/>
                </a:cxn>
                <a:cxn ang="0">
                  <a:pos x="3" y="137"/>
                </a:cxn>
                <a:cxn ang="0">
                  <a:pos x="5" y="137"/>
                </a:cxn>
                <a:cxn ang="0">
                  <a:pos x="7" y="137"/>
                </a:cxn>
                <a:cxn ang="0">
                  <a:pos x="8" y="136"/>
                </a:cxn>
                <a:cxn ang="0">
                  <a:pos x="9" y="134"/>
                </a:cxn>
                <a:cxn ang="0">
                  <a:pos x="10" y="132"/>
                </a:cxn>
                <a:cxn ang="0">
                  <a:pos x="10" y="62"/>
                </a:cxn>
                <a:cxn ang="0">
                  <a:pos x="10" y="62"/>
                </a:cxn>
                <a:cxn ang="0">
                  <a:pos x="10" y="47"/>
                </a:cxn>
                <a:cxn ang="0">
                  <a:pos x="11" y="33"/>
                </a:cxn>
                <a:cxn ang="0">
                  <a:pos x="14" y="5"/>
                </a:cxn>
                <a:cxn ang="0">
                  <a:pos x="14" y="5"/>
                </a:cxn>
                <a:cxn ang="0">
                  <a:pos x="14" y="3"/>
                </a:cxn>
                <a:cxn ang="0">
                  <a:pos x="13" y="1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4" h="137">
                  <a:moveTo>
                    <a:pt x="5" y="5"/>
                  </a:moveTo>
                  <a:lnTo>
                    <a:pt x="5" y="5"/>
                  </a:lnTo>
                  <a:lnTo>
                    <a:pt x="2" y="30"/>
                  </a:lnTo>
                  <a:lnTo>
                    <a:pt x="1" y="42"/>
                  </a:lnTo>
                  <a:lnTo>
                    <a:pt x="0" y="55"/>
                  </a:lnTo>
                  <a:lnTo>
                    <a:pt x="0" y="132"/>
                  </a:lnTo>
                  <a:lnTo>
                    <a:pt x="0" y="132"/>
                  </a:lnTo>
                  <a:lnTo>
                    <a:pt x="1" y="134"/>
                  </a:lnTo>
                  <a:lnTo>
                    <a:pt x="2" y="136"/>
                  </a:lnTo>
                  <a:lnTo>
                    <a:pt x="3" y="137"/>
                  </a:lnTo>
                  <a:lnTo>
                    <a:pt x="5" y="137"/>
                  </a:lnTo>
                  <a:lnTo>
                    <a:pt x="7" y="137"/>
                  </a:lnTo>
                  <a:lnTo>
                    <a:pt x="8" y="136"/>
                  </a:lnTo>
                  <a:lnTo>
                    <a:pt x="9" y="134"/>
                  </a:lnTo>
                  <a:lnTo>
                    <a:pt x="10" y="132"/>
                  </a:lnTo>
                  <a:lnTo>
                    <a:pt x="10" y="62"/>
                  </a:lnTo>
                  <a:lnTo>
                    <a:pt x="10" y="62"/>
                  </a:lnTo>
                  <a:lnTo>
                    <a:pt x="10" y="47"/>
                  </a:lnTo>
                  <a:lnTo>
                    <a:pt x="11" y="33"/>
                  </a:lnTo>
                  <a:lnTo>
                    <a:pt x="14" y="5"/>
                  </a:lnTo>
                  <a:lnTo>
                    <a:pt x="14" y="5"/>
                  </a:lnTo>
                  <a:lnTo>
                    <a:pt x="14" y="3"/>
                  </a:lnTo>
                  <a:lnTo>
                    <a:pt x="13" y="1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8" name="Freeform 191"/>
            <p:cNvSpPr/>
            <p:nvPr/>
          </p:nvSpPr>
          <p:spPr bwMode="auto">
            <a:xfrm>
              <a:off x="4684713" y="2500313"/>
              <a:ext cx="4763" cy="8731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61"/>
                </a:cxn>
                <a:cxn ang="0">
                  <a:pos x="0" y="161"/>
                </a:cxn>
                <a:cxn ang="0">
                  <a:pos x="0" y="163"/>
                </a:cxn>
                <a:cxn ang="0">
                  <a:pos x="1" y="164"/>
                </a:cxn>
                <a:cxn ang="0">
                  <a:pos x="3" y="165"/>
                </a:cxn>
                <a:cxn ang="0">
                  <a:pos x="5" y="166"/>
                </a:cxn>
                <a:cxn ang="0">
                  <a:pos x="6" y="165"/>
                </a:cxn>
                <a:cxn ang="0">
                  <a:pos x="8" y="164"/>
                </a:cxn>
                <a:cxn ang="0">
                  <a:pos x="9" y="163"/>
                </a:cxn>
                <a:cxn ang="0">
                  <a:pos x="9" y="161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66">
                  <a:moveTo>
                    <a:pt x="0" y="5"/>
                  </a:moveTo>
                  <a:lnTo>
                    <a:pt x="0" y="161"/>
                  </a:lnTo>
                  <a:lnTo>
                    <a:pt x="0" y="161"/>
                  </a:lnTo>
                  <a:lnTo>
                    <a:pt x="0" y="163"/>
                  </a:lnTo>
                  <a:lnTo>
                    <a:pt x="1" y="164"/>
                  </a:lnTo>
                  <a:lnTo>
                    <a:pt x="3" y="165"/>
                  </a:lnTo>
                  <a:lnTo>
                    <a:pt x="5" y="166"/>
                  </a:lnTo>
                  <a:lnTo>
                    <a:pt x="6" y="165"/>
                  </a:lnTo>
                  <a:lnTo>
                    <a:pt x="8" y="164"/>
                  </a:lnTo>
                  <a:lnTo>
                    <a:pt x="9" y="163"/>
                  </a:lnTo>
                  <a:lnTo>
                    <a:pt x="9" y="161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39" name="Freeform 192"/>
            <p:cNvSpPr/>
            <p:nvPr/>
          </p:nvSpPr>
          <p:spPr bwMode="auto">
            <a:xfrm>
              <a:off x="4702175" y="2540000"/>
              <a:ext cx="7938" cy="69850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6" y="3"/>
                </a:cxn>
                <a:cxn ang="0">
                  <a:pos x="3" y="19"/>
                </a:cxn>
                <a:cxn ang="0">
                  <a:pos x="1" y="34"/>
                </a:cxn>
                <a:cxn ang="0">
                  <a:pos x="0" y="50"/>
                </a:cxn>
                <a:cxn ang="0">
                  <a:pos x="0" y="65"/>
                </a:cxn>
                <a:cxn ang="0">
                  <a:pos x="1" y="96"/>
                </a:cxn>
                <a:cxn ang="0">
                  <a:pos x="1" y="127"/>
                </a:cxn>
                <a:cxn ang="0">
                  <a:pos x="1" y="127"/>
                </a:cxn>
                <a:cxn ang="0">
                  <a:pos x="2" y="129"/>
                </a:cxn>
                <a:cxn ang="0">
                  <a:pos x="3" y="131"/>
                </a:cxn>
                <a:cxn ang="0">
                  <a:pos x="4" y="132"/>
                </a:cxn>
                <a:cxn ang="0">
                  <a:pos x="6" y="132"/>
                </a:cxn>
                <a:cxn ang="0">
                  <a:pos x="7" y="132"/>
                </a:cxn>
                <a:cxn ang="0">
                  <a:pos x="9" y="131"/>
                </a:cxn>
                <a:cxn ang="0">
                  <a:pos x="10" y="129"/>
                </a:cxn>
                <a:cxn ang="0">
                  <a:pos x="10" y="127"/>
                </a:cxn>
                <a:cxn ang="0">
                  <a:pos x="10" y="127"/>
                </a:cxn>
                <a:cxn ang="0">
                  <a:pos x="10" y="97"/>
                </a:cxn>
                <a:cxn ang="0">
                  <a:pos x="9" y="66"/>
                </a:cxn>
                <a:cxn ang="0">
                  <a:pos x="9" y="51"/>
                </a:cxn>
                <a:cxn ang="0">
                  <a:pos x="10" y="36"/>
                </a:cxn>
                <a:cxn ang="0">
                  <a:pos x="12" y="21"/>
                </a:cxn>
                <a:cxn ang="0">
                  <a:pos x="15" y="5"/>
                </a:cxn>
                <a:cxn ang="0">
                  <a:pos x="15" y="5"/>
                </a:cxn>
                <a:cxn ang="0">
                  <a:pos x="15" y="3"/>
                </a:cxn>
                <a:cxn ang="0">
                  <a:pos x="14" y="2"/>
                </a:cxn>
                <a:cxn ang="0">
                  <a:pos x="13" y="0"/>
                </a:cxn>
                <a:cxn ang="0">
                  <a:pos x="11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7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15" h="132">
                  <a:moveTo>
                    <a:pt x="6" y="3"/>
                  </a:moveTo>
                  <a:lnTo>
                    <a:pt x="6" y="3"/>
                  </a:lnTo>
                  <a:lnTo>
                    <a:pt x="3" y="19"/>
                  </a:lnTo>
                  <a:lnTo>
                    <a:pt x="1" y="34"/>
                  </a:lnTo>
                  <a:lnTo>
                    <a:pt x="0" y="50"/>
                  </a:lnTo>
                  <a:lnTo>
                    <a:pt x="0" y="65"/>
                  </a:lnTo>
                  <a:lnTo>
                    <a:pt x="1" y="96"/>
                  </a:lnTo>
                  <a:lnTo>
                    <a:pt x="1" y="127"/>
                  </a:lnTo>
                  <a:lnTo>
                    <a:pt x="1" y="127"/>
                  </a:lnTo>
                  <a:lnTo>
                    <a:pt x="2" y="129"/>
                  </a:lnTo>
                  <a:lnTo>
                    <a:pt x="3" y="131"/>
                  </a:lnTo>
                  <a:lnTo>
                    <a:pt x="4" y="132"/>
                  </a:lnTo>
                  <a:lnTo>
                    <a:pt x="6" y="132"/>
                  </a:lnTo>
                  <a:lnTo>
                    <a:pt x="7" y="132"/>
                  </a:lnTo>
                  <a:lnTo>
                    <a:pt x="9" y="131"/>
                  </a:lnTo>
                  <a:lnTo>
                    <a:pt x="10" y="129"/>
                  </a:lnTo>
                  <a:lnTo>
                    <a:pt x="10" y="127"/>
                  </a:lnTo>
                  <a:lnTo>
                    <a:pt x="10" y="127"/>
                  </a:lnTo>
                  <a:lnTo>
                    <a:pt x="10" y="97"/>
                  </a:lnTo>
                  <a:lnTo>
                    <a:pt x="9" y="66"/>
                  </a:lnTo>
                  <a:lnTo>
                    <a:pt x="9" y="51"/>
                  </a:lnTo>
                  <a:lnTo>
                    <a:pt x="10" y="36"/>
                  </a:lnTo>
                  <a:lnTo>
                    <a:pt x="12" y="21"/>
                  </a:lnTo>
                  <a:lnTo>
                    <a:pt x="15" y="5"/>
                  </a:lnTo>
                  <a:lnTo>
                    <a:pt x="15" y="5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7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0" name="Freeform 193"/>
            <p:cNvSpPr/>
            <p:nvPr/>
          </p:nvSpPr>
          <p:spPr bwMode="auto">
            <a:xfrm>
              <a:off x="4727575" y="2568575"/>
              <a:ext cx="9525" cy="52388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0" y="3"/>
                </a:cxn>
                <a:cxn ang="0">
                  <a:pos x="3" y="48"/>
                </a:cxn>
                <a:cxn ang="0">
                  <a:pos x="1" y="72"/>
                </a:cxn>
                <a:cxn ang="0">
                  <a:pos x="0" y="95"/>
                </a:cxn>
                <a:cxn ang="0">
                  <a:pos x="0" y="95"/>
                </a:cxn>
                <a:cxn ang="0">
                  <a:pos x="0" y="97"/>
                </a:cxn>
                <a:cxn ang="0">
                  <a:pos x="1" y="98"/>
                </a:cxn>
                <a:cxn ang="0">
                  <a:pos x="3" y="99"/>
                </a:cxn>
                <a:cxn ang="0">
                  <a:pos x="6" y="99"/>
                </a:cxn>
                <a:cxn ang="0">
                  <a:pos x="7" y="99"/>
                </a:cxn>
                <a:cxn ang="0">
                  <a:pos x="9" y="98"/>
                </a:cxn>
                <a:cxn ang="0">
                  <a:pos x="10" y="97"/>
                </a:cxn>
                <a:cxn ang="0">
                  <a:pos x="10" y="95"/>
                </a:cxn>
                <a:cxn ang="0">
                  <a:pos x="10" y="95"/>
                </a:cxn>
                <a:cxn ang="0">
                  <a:pos x="11" y="72"/>
                </a:cxn>
                <a:cxn ang="0">
                  <a:pos x="13" y="50"/>
                </a:cxn>
                <a:cxn ang="0">
                  <a:pos x="19" y="6"/>
                </a:cxn>
                <a:cxn ang="0">
                  <a:pos x="19" y="6"/>
                </a:cxn>
                <a:cxn ang="0">
                  <a:pos x="19" y="4"/>
                </a:cxn>
                <a:cxn ang="0">
                  <a:pos x="18" y="2"/>
                </a:cxn>
                <a:cxn ang="0">
                  <a:pos x="15" y="0"/>
                </a:cxn>
                <a:cxn ang="0">
                  <a:pos x="14" y="0"/>
                </a:cxn>
                <a:cxn ang="0">
                  <a:pos x="12" y="0"/>
                </a:cxn>
                <a:cxn ang="0">
                  <a:pos x="11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9" h="99">
                  <a:moveTo>
                    <a:pt x="10" y="3"/>
                  </a:moveTo>
                  <a:lnTo>
                    <a:pt x="10" y="3"/>
                  </a:lnTo>
                  <a:lnTo>
                    <a:pt x="3" y="48"/>
                  </a:lnTo>
                  <a:lnTo>
                    <a:pt x="1" y="72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0" y="97"/>
                  </a:lnTo>
                  <a:lnTo>
                    <a:pt x="1" y="98"/>
                  </a:lnTo>
                  <a:lnTo>
                    <a:pt x="3" y="99"/>
                  </a:lnTo>
                  <a:lnTo>
                    <a:pt x="6" y="99"/>
                  </a:lnTo>
                  <a:lnTo>
                    <a:pt x="7" y="99"/>
                  </a:lnTo>
                  <a:lnTo>
                    <a:pt x="9" y="98"/>
                  </a:lnTo>
                  <a:lnTo>
                    <a:pt x="10" y="97"/>
                  </a:lnTo>
                  <a:lnTo>
                    <a:pt x="10" y="95"/>
                  </a:lnTo>
                  <a:lnTo>
                    <a:pt x="10" y="95"/>
                  </a:lnTo>
                  <a:lnTo>
                    <a:pt x="11" y="72"/>
                  </a:lnTo>
                  <a:lnTo>
                    <a:pt x="13" y="50"/>
                  </a:lnTo>
                  <a:lnTo>
                    <a:pt x="19" y="6"/>
                  </a:lnTo>
                  <a:lnTo>
                    <a:pt x="19" y="6"/>
                  </a:lnTo>
                  <a:lnTo>
                    <a:pt x="19" y="4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2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1" name="Freeform 194"/>
            <p:cNvSpPr/>
            <p:nvPr/>
          </p:nvSpPr>
          <p:spPr bwMode="auto">
            <a:xfrm>
              <a:off x="4748213" y="2590800"/>
              <a:ext cx="4763" cy="57150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104"/>
                </a:cxn>
                <a:cxn ang="0">
                  <a:pos x="0" y="104"/>
                </a:cxn>
                <a:cxn ang="0">
                  <a:pos x="0" y="107"/>
                </a:cxn>
                <a:cxn ang="0">
                  <a:pos x="1" y="109"/>
                </a:cxn>
                <a:cxn ang="0">
                  <a:pos x="3" y="109"/>
                </a:cxn>
                <a:cxn ang="0">
                  <a:pos x="4" y="110"/>
                </a:cxn>
                <a:cxn ang="0">
                  <a:pos x="6" y="109"/>
                </a:cxn>
                <a:cxn ang="0">
                  <a:pos x="7" y="109"/>
                </a:cxn>
                <a:cxn ang="0">
                  <a:pos x="9" y="107"/>
                </a:cxn>
                <a:cxn ang="0">
                  <a:pos x="9" y="104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9" y="3"/>
                </a:cxn>
                <a:cxn ang="0">
                  <a:pos x="7" y="2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9" h="110">
                  <a:moveTo>
                    <a:pt x="0" y="5"/>
                  </a:moveTo>
                  <a:lnTo>
                    <a:pt x="0" y="104"/>
                  </a:lnTo>
                  <a:lnTo>
                    <a:pt x="0" y="104"/>
                  </a:lnTo>
                  <a:lnTo>
                    <a:pt x="0" y="107"/>
                  </a:lnTo>
                  <a:lnTo>
                    <a:pt x="1" y="109"/>
                  </a:lnTo>
                  <a:lnTo>
                    <a:pt x="3" y="109"/>
                  </a:lnTo>
                  <a:lnTo>
                    <a:pt x="4" y="110"/>
                  </a:lnTo>
                  <a:lnTo>
                    <a:pt x="6" y="109"/>
                  </a:lnTo>
                  <a:lnTo>
                    <a:pt x="7" y="109"/>
                  </a:lnTo>
                  <a:lnTo>
                    <a:pt x="9" y="107"/>
                  </a:lnTo>
                  <a:lnTo>
                    <a:pt x="9" y="104"/>
                  </a:lnTo>
                  <a:lnTo>
                    <a:pt x="9" y="5"/>
                  </a:lnTo>
                  <a:lnTo>
                    <a:pt x="9" y="5"/>
                  </a:lnTo>
                  <a:lnTo>
                    <a:pt x="9" y="3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2" name="Freeform 195"/>
            <p:cNvSpPr/>
            <p:nvPr/>
          </p:nvSpPr>
          <p:spPr bwMode="auto">
            <a:xfrm>
              <a:off x="4641850" y="2751138"/>
              <a:ext cx="7938" cy="26988"/>
            </a:xfrm>
            <a:custGeom>
              <a:avLst/>
              <a:gdLst/>
              <a:ahLst/>
              <a:cxnLst>
                <a:cxn ang="0">
                  <a:pos x="15" y="46"/>
                </a:cxn>
                <a:cxn ang="0">
                  <a:pos x="15" y="46"/>
                </a:cxn>
                <a:cxn ang="0">
                  <a:pos x="12" y="36"/>
                </a:cxn>
                <a:cxn ang="0">
                  <a:pos x="11" y="26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3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1" y="27"/>
                </a:cxn>
                <a:cxn ang="0">
                  <a:pos x="2" y="38"/>
                </a:cxn>
                <a:cxn ang="0">
                  <a:pos x="5" y="48"/>
                </a:cxn>
                <a:cxn ang="0">
                  <a:pos x="5" y="48"/>
                </a:cxn>
                <a:cxn ang="0">
                  <a:pos x="6" y="50"/>
                </a:cxn>
                <a:cxn ang="0">
                  <a:pos x="7" y="51"/>
                </a:cxn>
                <a:cxn ang="0">
                  <a:pos x="10" y="51"/>
                </a:cxn>
                <a:cxn ang="0">
                  <a:pos x="11" y="51"/>
                </a:cxn>
                <a:cxn ang="0">
                  <a:pos x="13" y="51"/>
                </a:cxn>
                <a:cxn ang="0">
                  <a:pos x="14" y="49"/>
                </a:cxn>
                <a:cxn ang="0">
                  <a:pos x="15" y="48"/>
                </a:cxn>
                <a:cxn ang="0">
                  <a:pos x="15" y="46"/>
                </a:cxn>
                <a:cxn ang="0">
                  <a:pos x="15" y="46"/>
                </a:cxn>
              </a:cxnLst>
              <a:rect l="0" t="0" r="r" b="b"/>
              <a:pathLst>
                <a:path w="15" h="51">
                  <a:moveTo>
                    <a:pt x="15" y="46"/>
                  </a:moveTo>
                  <a:lnTo>
                    <a:pt x="15" y="46"/>
                  </a:lnTo>
                  <a:lnTo>
                    <a:pt x="12" y="36"/>
                  </a:lnTo>
                  <a:lnTo>
                    <a:pt x="11" y="26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3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1" y="27"/>
                  </a:lnTo>
                  <a:lnTo>
                    <a:pt x="2" y="38"/>
                  </a:lnTo>
                  <a:lnTo>
                    <a:pt x="5" y="48"/>
                  </a:lnTo>
                  <a:lnTo>
                    <a:pt x="5" y="48"/>
                  </a:lnTo>
                  <a:lnTo>
                    <a:pt x="6" y="50"/>
                  </a:lnTo>
                  <a:lnTo>
                    <a:pt x="7" y="51"/>
                  </a:lnTo>
                  <a:lnTo>
                    <a:pt x="10" y="51"/>
                  </a:lnTo>
                  <a:lnTo>
                    <a:pt x="11" y="51"/>
                  </a:lnTo>
                  <a:lnTo>
                    <a:pt x="13" y="51"/>
                  </a:lnTo>
                  <a:lnTo>
                    <a:pt x="14" y="49"/>
                  </a:lnTo>
                  <a:lnTo>
                    <a:pt x="15" y="48"/>
                  </a:lnTo>
                  <a:lnTo>
                    <a:pt x="15" y="46"/>
                  </a:lnTo>
                  <a:lnTo>
                    <a:pt x="15" y="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3" name="Freeform 196"/>
            <p:cNvSpPr/>
            <p:nvPr/>
          </p:nvSpPr>
          <p:spPr bwMode="auto">
            <a:xfrm>
              <a:off x="4675188" y="2751138"/>
              <a:ext cx="12700" cy="34925"/>
            </a:xfrm>
            <a:custGeom>
              <a:avLst/>
              <a:gdLst/>
              <a:ahLst/>
              <a:cxnLst>
                <a:cxn ang="0">
                  <a:pos x="18" y="39"/>
                </a:cxn>
                <a:cxn ang="0">
                  <a:pos x="18" y="39"/>
                </a:cxn>
                <a:cxn ang="0">
                  <a:pos x="14" y="31"/>
                </a:cxn>
                <a:cxn ang="0">
                  <a:pos x="12" y="23"/>
                </a:cxn>
                <a:cxn ang="0">
                  <a:pos x="9" y="13"/>
                </a:cxn>
                <a:cxn ang="0">
                  <a:pos x="9" y="5"/>
                </a:cxn>
                <a:cxn ang="0">
                  <a:pos x="9" y="5"/>
                </a:cxn>
                <a:cxn ang="0">
                  <a:pos x="8" y="3"/>
                </a:cxn>
                <a:cxn ang="0">
                  <a:pos x="7" y="1"/>
                </a:cxn>
                <a:cxn ang="0">
                  <a:pos x="6" y="1"/>
                </a:cxn>
                <a:cxn ang="0">
                  <a:pos x="4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  <a:cxn ang="0">
                  <a:pos x="0" y="17"/>
                </a:cxn>
                <a:cxn ang="0">
                  <a:pos x="1" y="24"/>
                </a:cxn>
                <a:cxn ang="0">
                  <a:pos x="3" y="30"/>
                </a:cxn>
                <a:cxn ang="0">
                  <a:pos x="3" y="30"/>
                </a:cxn>
                <a:cxn ang="0">
                  <a:pos x="6" y="38"/>
                </a:cxn>
                <a:cxn ang="0">
                  <a:pos x="9" y="45"/>
                </a:cxn>
                <a:cxn ang="0">
                  <a:pos x="13" y="54"/>
                </a:cxn>
                <a:cxn ang="0">
                  <a:pos x="14" y="62"/>
                </a:cxn>
                <a:cxn ang="0">
                  <a:pos x="14" y="62"/>
                </a:cxn>
                <a:cxn ang="0">
                  <a:pos x="15" y="64"/>
                </a:cxn>
                <a:cxn ang="0">
                  <a:pos x="16" y="65"/>
                </a:cxn>
                <a:cxn ang="0">
                  <a:pos x="18" y="66"/>
                </a:cxn>
                <a:cxn ang="0">
                  <a:pos x="19" y="66"/>
                </a:cxn>
                <a:cxn ang="0">
                  <a:pos x="21" y="66"/>
                </a:cxn>
                <a:cxn ang="0">
                  <a:pos x="22" y="65"/>
                </a:cxn>
                <a:cxn ang="0">
                  <a:pos x="23" y="64"/>
                </a:cxn>
                <a:cxn ang="0">
                  <a:pos x="24" y="62"/>
                </a:cxn>
                <a:cxn ang="0">
                  <a:pos x="24" y="62"/>
                </a:cxn>
                <a:cxn ang="0">
                  <a:pos x="23" y="56"/>
                </a:cxn>
                <a:cxn ang="0">
                  <a:pos x="22" y="49"/>
                </a:cxn>
                <a:cxn ang="0">
                  <a:pos x="18" y="39"/>
                </a:cxn>
                <a:cxn ang="0">
                  <a:pos x="18" y="39"/>
                </a:cxn>
              </a:cxnLst>
              <a:rect l="0" t="0" r="r" b="b"/>
              <a:pathLst>
                <a:path w="24" h="66">
                  <a:moveTo>
                    <a:pt x="18" y="39"/>
                  </a:moveTo>
                  <a:lnTo>
                    <a:pt x="18" y="39"/>
                  </a:lnTo>
                  <a:lnTo>
                    <a:pt x="14" y="31"/>
                  </a:lnTo>
                  <a:lnTo>
                    <a:pt x="12" y="23"/>
                  </a:lnTo>
                  <a:lnTo>
                    <a:pt x="9" y="13"/>
                  </a:lnTo>
                  <a:lnTo>
                    <a:pt x="9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7" y="1"/>
                  </a:lnTo>
                  <a:lnTo>
                    <a:pt x="6" y="1"/>
                  </a:lnTo>
                  <a:lnTo>
                    <a:pt x="4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17"/>
                  </a:lnTo>
                  <a:lnTo>
                    <a:pt x="1" y="24"/>
                  </a:lnTo>
                  <a:lnTo>
                    <a:pt x="3" y="30"/>
                  </a:lnTo>
                  <a:lnTo>
                    <a:pt x="3" y="30"/>
                  </a:lnTo>
                  <a:lnTo>
                    <a:pt x="6" y="38"/>
                  </a:lnTo>
                  <a:lnTo>
                    <a:pt x="9" y="45"/>
                  </a:lnTo>
                  <a:lnTo>
                    <a:pt x="13" y="54"/>
                  </a:lnTo>
                  <a:lnTo>
                    <a:pt x="14" y="62"/>
                  </a:lnTo>
                  <a:lnTo>
                    <a:pt x="14" y="62"/>
                  </a:lnTo>
                  <a:lnTo>
                    <a:pt x="15" y="64"/>
                  </a:lnTo>
                  <a:lnTo>
                    <a:pt x="16" y="65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4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3" y="56"/>
                  </a:lnTo>
                  <a:lnTo>
                    <a:pt x="22" y="49"/>
                  </a:lnTo>
                  <a:lnTo>
                    <a:pt x="18" y="39"/>
                  </a:lnTo>
                  <a:lnTo>
                    <a:pt x="18" y="39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4" name="Freeform 197"/>
            <p:cNvSpPr/>
            <p:nvPr/>
          </p:nvSpPr>
          <p:spPr bwMode="auto">
            <a:xfrm>
              <a:off x="4710113" y="2759075"/>
              <a:ext cx="9525" cy="4445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9" y="1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3" y="0"/>
                </a:cxn>
                <a:cxn ang="0">
                  <a:pos x="1" y="1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1" y="24"/>
                </a:cxn>
                <a:cxn ang="0">
                  <a:pos x="3" y="44"/>
                </a:cxn>
                <a:cxn ang="0">
                  <a:pos x="6" y="63"/>
                </a:cxn>
                <a:cxn ang="0">
                  <a:pos x="10" y="82"/>
                </a:cxn>
                <a:cxn ang="0">
                  <a:pos x="10" y="82"/>
                </a:cxn>
                <a:cxn ang="0">
                  <a:pos x="11" y="84"/>
                </a:cxn>
                <a:cxn ang="0">
                  <a:pos x="12" y="85"/>
                </a:cxn>
                <a:cxn ang="0">
                  <a:pos x="14" y="85"/>
                </a:cxn>
                <a:cxn ang="0">
                  <a:pos x="16" y="85"/>
                </a:cxn>
                <a:cxn ang="0">
                  <a:pos x="17" y="84"/>
                </a:cxn>
                <a:cxn ang="0">
                  <a:pos x="18" y="83"/>
                </a:cxn>
                <a:cxn ang="0">
                  <a:pos x="19" y="82"/>
                </a:cxn>
                <a:cxn ang="0">
                  <a:pos x="19" y="80"/>
                </a:cxn>
                <a:cxn ang="0">
                  <a:pos x="19" y="80"/>
                </a:cxn>
                <a:cxn ang="0">
                  <a:pos x="16" y="61"/>
                </a:cxn>
                <a:cxn ang="0">
                  <a:pos x="13" y="43"/>
                </a:cxn>
                <a:cxn ang="0">
                  <a:pos x="11" y="24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9" h="85">
                  <a:moveTo>
                    <a:pt x="10" y="4"/>
                  </a:moveTo>
                  <a:lnTo>
                    <a:pt x="10" y="4"/>
                  </a:lnTo>
                  <a:lnTo>
                    <a:pt x="10" y="2"/>
                  </a:lnTo>
                  <a:lnTo>
                    <a:pt x="9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1" y="24"/>
                  </a:lnTo>
                  <a:lnTo>
                    <a:pt x="3" y="44"/>
                  </a:lnTo>
                  <a:lnTo>
                    <a:pt x="6" y="63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11" y="84"/>
                  </a:lnTo>
                  <a:lnTo>
                    <a:pt x="12" y="85"/>
                  </a:lnTo>
                  <a:lnTo>
                    <a:pt x="14" y="85"/>
                  </a:lnTo>
                  <a:lnTo>
                    <a:pt x="16" y="85"/>
                  </a:lnTo>
                  <a:lnTo>
                    <a:pt x="17" y="84"/>
                  </a:lnTo>
                  <a:lnTo>
                    <a:pt x="18" y="83"/>
                  </a:lnTo>
                  <a:lnTo>
                    <a:pt x="19" y="82"/>
                  </a:lnTo>
                  <a:lnTo>
                    <a:pt x="19" y="80"/>
                  </a:lnTo>
                  <a:lnTo>
                    <a:pt x="19" y="80"/>
                  </a:lnTo>
                  <a:lnTo>
                    <a:pt x="16" y="61"/>
                  </a:lnTo>
                  <a:lnTo>
                    <a:pt x="13" y="43"/>
                  </a:lnTo>
                  <a:lnTo>
                    <a:pt x="11" y="24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5" name="Freeform 198"/>
            <p:cNvSpPr/>
            <p:nvPr/>
          </p:nvSpPr>
          <p:spPr bwMode="auto">
            <a:xfrm>
              <a:off x="4416425" y="2370138"/>
              <a:ext cx="15875" cy="106363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19" y="3"/>
                </a:cxn>
                <a:cxn ang="0">
                  <a:pos x="14" y="24"/>
                </a:cxn>
                <a:cxn ang="0">
                  <a:pos x="13" y="34"/>
                </a:cxn>
                <a:cxn ang="0">
                  <a:pos x="13" y="45"/>
                </a:cxn>
                <a:cxn ang="0">
                  <a:pos x="13" y="98"/>
                </a:cxn>
                <a:cxn ang="0">
                  <a:pos x="13" y="98"/>
                </a:cxn>
                <a:cxn ang="0">
                  <a:pos x="13" y="124"/>
                </a:cxn>
                <a:cxn ang="0">
                  <a:pos x="12" y="136"/>
                </a:cxn>
                <a:cxn ang="0">
                  <a:pos x="10" y="149"/>
                </a:cxn>
                <a:cxn ang="0">
                  <a:pos x="10" y="149"/>
                </a:cxn>
                <a:cxn ang="0">
                  <a:pos x="4" y="171"/>
                </a:cxn>
                <a:cxn ang="0">
                  <a:pos x="2" y="183"/>
                </a:cxn>
                <a:cxn ang="0">
                  <a:pos x="0" y="194"/>
                </a:cxn>
                <a:cxn ang="0">
                  <a:pos x="0" y="194"/>
                </a:cxn>
                <a:cxn ang="0">
                  <a:pos x="1" y="196"/>
                </a:cxn>
                <a:cxn ang="0">
                  <a:pos x="2" y="197"/>
                </a:cxn>
                <a:cxn ang="0">
                  <a:pos x="3" y="198"/>
                </a:cxn>
                <a:cxn ang="0">
                  <a:pos x="5" y="199"/>
                </a:cxn>
                <a:cxn ang="0">
                  <a:pos x="6" y="198"/>
                </a:cxn>
                <a:cxn ang="0">
                  <a:pos x="8" y="197"/>
                </a:cxn>
                <a:cxn ang="0">
                  <a:pos x="9" y="196"/>
                </a:cxn>
                <a:cxn ang="0">
                  <a:pos x="10" y="194"/>
                </a:cxn>
                <a:cxn ang="0">
                  <a:pos x="10" y="194"/>
                </a:cxn>
                <a:cxn ang="0">
                  <a:pos x="11" y="182"/>
                </a:cxn>
                <a:cxn ang="0">
                  <a:pos x="14" y="169"/>
                </a:cxn>
                <a:cxn ang="0">
                  <a:pos x="20" y="144"/>
                </a:cxn>
                <a:cxn ang="0">
                  <a:pos x="20" y="144"/>
                </a:cxn>
                <a:cxn ang="0">
                  <a:pos x="22" y="135"/>
                </a:cxn>
                <a:cxn ang="0">
                  <a:pos x="22" y="125"/>
                </a:cxn>
                <a:cxn ang="0">
                  <a:pos x="22" y="105"/>
                </a:cxn>
                <a:cxn ang="0">
                  <a:pos x="22" y="105"/>
                </a:cxn>
                <a:cxn ang="0">
                  <a:pos x="22" y="80"/>
                </a:cxn>
                <a:cxn ang="0">
                  <a:pos x="22" y="55"/>
                </a:cxn>
                <a:cxn ang="0">
                  <a:pos x="23" y="31"/>
                </a:cxn>
                <a:cxn ang="0">
                  <a:pos x="25" y="18"/>
                </a:cxn>
                <a:cxn ang="0">
                  <a:pos x="29" y="6"/>
                </a:cxn>
                <a:cxn ang="0">
                  <a:pos x="29" y="6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4" y="0"/>
                </a:cxn>
                <a:cxn ang="0">
                  <a:pos x="23" y="0"/>
                </a:cxn>
                <a:cxn ang="0">
                  <a:pos x="21" y="0"/>
                </a:cxn>
                <a:cxn ang="0">
                  <a:pos x="20" y="2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29" h="199">
                  <a:moveTo>
                    <a:pt x="19" y="3"/>
                  </a:moveTo>
                  <a:lnTo>
                    <a:pt x="19" y="3"/>
                  </a:lnTo>
                  <a:lnTo>
                    <a:pt x="14" y="24"/>
                  </a:lnTo>
                  <a:lnTo>
                    <a:pt x="13" y="34"/>
                  </a:lnTo>
                  <a:lnTo>
                    <a:pt x="13" y="45"/>
                  </a:lnTo>
                  <a:lnTo>
                    <a:pt x="13" y="98"/>
                  </a:lnTo>
                  <a:lnTo>
                    <a:pt x="13" y="98"/>
                  </a:lnTo>
                  <a:lnTo>
                    <a:pt x="13" y="124"/>
                  </a:lnTo>
                  <a:lnTo>
                    <a:pt x="12" y="136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4" y="171"/>
                  </a:lnTo>
                  <a:lnTo>
                    <a:pt x="2" y="183"/>
                  </a:lnTo>
                  <a:lnTo>
                    <a:pt x="0" y="194"/>
                  </a:lnTo>
                  <a:lnTo>
                    <a:pt x="0" y="194"/>
                  </a:lnTo>
                  <a:lnTo>
                    <a:pt x="1" y="196"/>
                  </a:lnTo>
                  <a:lnTo>
                    <a:pt x="2" y="197"/>
                  </a:lnTo>
                  <a:lnTo>
                    <a:pt x="3" y="198"/>
                  </a:lnTo>
                  <a:lnTo>
                    <a:pt x="5" y="199"/>
                  </a:lnTo>
                  <a:lnTo>
                    <a:pt x="6" y="198"/>
                  </a:lnTo>
                  <a:lnTo>
                    <a:pt x="8" y="197"/>
                  </a:lnTo>
                  <a:lnTo>
                    <a:pt x="9" y="196"/>
                  </a:lnTo>
                  <a:lnTo>
                    <a:pt x="10" y="194"/>
                  </a:lnTo>
                  <a:lnTo>
                    <a:pt x="10" y="194"/>
                  </a:lnTo>
                  <a:lnTo>
                    <a:pt x="11" y="182"/>
                  </a:lnTo>
                  <a:lnTo>
                    <a:pt x="14" y="169"/>
                  </a:lnTo>
                  <a:lnTo>
                    <a:pt x="20" y="144"/>
                  </a:lnTo>
                  <a:lnTo>
                    <a:pt x="20" y="144"/>
                  </a:lnTo>
                  <a:lnTo>
                    <a:pt x="22" y="135"/>
                  </a:lnTo>
                  <a:lnTo>
                    <a:pt x="22" y="125"/>
                  </a:lnTo>
                  <a:lnTo>
                    <a:pt x="22" y="105"/>
                  </a:lnTo>
                  <a:lnTo>
                    <a:pt x="22" y="105"/>
                  </a:lnTo>
                  <a:lnTo>
                    <a:pt x="22" y="80"/>
                  </a:lnTo>
                  <a:lnTo>
                    <a:pt x="22" y="55"/>
                  </a:lnTo>
                  <a:lnTo>
                    <a:pt x="23" y="31"/>
                  </a:lnTo>
                  <a:lnTo>
                    <a:pt x="25" y="18"/>
                  </a:lnTo>
                  <a:lnTo>
                    <a:pt x="29" y="6"/>
                  </a:lnTo>
                  <a:lnTo>
                    <a:pt x="29" y="6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4" y="0"/>
                  </a:lnTo>
                  <a:lnTo>
                    <a:pt x="23" y="0"/>
                  </a:lnTo>
                  <a:lnTo>
                    <a:pt x="21" y="0"/>
                  </a:lnTo>
                  <a:lnTo>
                    <a:pt x="20" y="2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6" name="Freeform 199"/>
            <p:cNvSpPr/>
            <p:nvPr/>
          </p:nvSpPr>
          <p:spPr bwMode="auto">
            <a:xfrm>
              <a:off x="4464050" y="2424113"/>
              <a:ext cx="19050" cy="88900"/>
            </a:xfrm>
            <a:custGeom>
              <a:avLst/>
              <a:gdLst/>
              <a:ahLst/>
              <a:cxnLst>
                <a:cxn ang="0">
                  <a:pos x="26" y="3"/>
                </a:cxn>
                <a:cxn ang="0">
                  <a:pos x="26" y="3"/>
                </a:cxn>
                <a:cxn ang="0">
                  <a:pos x="18" y="42"/>
                </a:cxn>
                <a:cxn ang="0">
                  <a:pos x="11" y="83"/>
                </a:cxn>
                <a:cxn ang="0">
                  <a:pos x="6" y="123"/>
                </a:cxn>
                <a:cxn ang="0">
                  <a:pos x="0" y="162"/>
                </a:cxn>
                <a:cxn ang="0">
                  <a:pos x="0" y="162"/>
                </a:cxn>
                <a:cxn ang="0">
                  <a:pos x="0" y="164"/>
                </a:cxn>
                <a:cxn ang="0">
                  <a:pos x="2" y="166"/>
                </a:cxn>
                <a:cxn ang="0">
                  <a:pos x="3" y="167"/>
                </a:cxn>
                <a:cxn ang="0">
                  <a:pos x="5" y="167"/>
                </a:cxn>
                <a:cxn ang="0">
                  <a:pos x="8" y="166"/>
                </a:cxn>
                <a:cxn ang="0">
                  <a:pos x="10" y="164"/>
                </a:cxn>
                <a:cxn ang="0">
                  <a:pos x="10" y="162"/>
                </a:cxn>
                <a:cxn ang="0">
                  <a:pos x="10" y="162"/>
                </a:cxn>
                <a:cxn ang="0">
                  <a:pos x="15" y="123"/>
                </a:cxn>
                <a:cxn ang="0">
                  <a:pos x="20" y="84"/>
                </a:cxn>
                <a:cxn ang="0">
                  <a:pos x="26" y="45"/>
                </a:cxn>
                <a:cxn ang="0">
                  <a:pos x="36" y="6"/>
                </a:cxn>
                <a:cxn ang="0">
                  <a:pos x="36" y="6"/>
                </a:cxn>
                <a:cxn ang="0">
                  <a:pos x="36" y="4"/>
                </a:cxn>
                <a:cxn ang="0">
                  <a:pos x="35" y="2"/>
                </a:cxn>
                <a:cxn ang="0">
                  <a:pos x="34" y="1"/>
                </a:cxn>
                <a:cxn ang="0">
                  <a:pos x="31" y="0"/>
                </a:cxn>
                <a:cxn ang="0">
                  <a:pos x="29" y="0"/>
                </a:cxn>
                <a:cxn ang="0">
                  <a:pos x="28" y="0"/>
                </a:cxn>
                <a:cxn ang="0">
                  <a:pos x="26" y="1"/>
                </a:cxn>
                <a:cxn ang="0">
                  <a:pos x="26" y="3"/>
                </a:cxn>
                <a:cxn ang="0">
                  <a:pos x="26" y="3"/>
                </a:cxn>
              </a:cxnLst>
              <a:rect l="0" t="0" r="r" b="b"/>
              <a:pathLst>
                <a:path w="36" h="167">
                  <a:moveTo>
                    <a:pt x="26" y="3"/>
                  </a:moveTo>
                  <a:lnTo>
                    <a:pt x="26" y="3"/>
                  </a:lnTo>
                  <a:lnTo>
                    <a:pt x="18" y="42"/>
                  </a:lnTo>
                  <a:lnTo>
                    <a:pt x="11" y="83"/>
                  </a:lnTo>
                  <a:lnTo>
                    <a:pt x="6" y="123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64"/>
                  </a:lnTo>
                  <a:lnTo>
                    <a:pt x="2" y="166"/>
                  </a:lnTo>
                  <a:lnTo>
                    <a:pt x="3" y="167"/>
                  </a:lnTo>
                  <a:lnTo>
                    <a:pt x="5" y="167"/>
                  </a:lnTo>
                  <a:lnTo>
                    <a:pt x="8" y="166"/>
                  </a:lnTo>
                  <a:lnTo>
                    <a:pt x="10" y="164"/>
                  </a:lnTo>
                  <a:lnTo>
                    <a:pt x="10" y="162"/>
                  </a:lnTo>
                  <a:lnTo>
                    <a:pt x="10" y="162"/>
                  </a:lnTo>
                  <a:lnTo>
                    <a:pt x="15" y="123"/>
                  </a:lnTo>
                  <a:lnTo>
                    <a:pt x="20" y="84"/>
                  </a:lnTo>
                  <a:lnTo>
                    <a:pt x="26" y="45"/>
                  </a:lnTo>
                  <a:lnTo>
                    <a:pt x="36" y="6"/>
                  </a:lnTo>
                  <a:lnTo>
                    <a:pt x="36" y="6"/>
                  </a:lnTo>
                  <a:lnTo>
                    <a:pt x="36" y="4"/>
                  </a:lnTo>
                  <a:lnTo>
                    <a:pt x="35" y="2"/>
                  </a:lnTo>
                  <a:lnTo>
                    <a:pt x="34" y="1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6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7" name="Freeform 200"/>
            <p:cNvSpPr/>
            <p:nvPr/>
          </p:nvSpPr>
          <p:spPr bwMode="auto">
            <a:xfrm>
              <a:off x="4521200" y="2484438"/>
              <a:ext cx="17463" cy="95250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26" y="5"/>
                </a:cxn>
                <a:cxn ang="0">
                  <a:pos x="25" y="26"/>
                </a:cxn>
                <a:cxn ang="0">
                  <a:pos x="23" y="46"/>
                </a:cxn>
                <a:cxn ang="0">
                  <a:pos x="20" y="67"/>
                </a:cxn>
                <a:cxn ang="0">
                  <a:pos x="14" y="88"/>
                </a:cxn>
                <a:cxn ang="0">
                  <a:pos x="14" y="88"/>
                </a:cxn>
                <a:cxn ang="0">
                  <a:pos x="11" y="98"/>
                </a:cxn>
                <a:cxn ang="0">
                  <a:pos x="9" y="109"/>
                </a:cxn>
                <a:cxn ang="0">
                  <a:pos x="6" y="131"/>
                </a:cxn>
                <a:cxn ang="0">
                  <a:pos x="3" y="153"/>
                </a:cxn>
                <a:cxn ang="0">
                  <a:pos x="0" y="174"/>
                </a:cxn>
                <a:cxn ang="0">
                  <a:pos x="0" y="174"/>
                </a:cxn>
                <a:cxn ang="0">
                  <a:pos x="0" y="176"/>
                </a:cxn>
                <a:cxn ang="0">
                  <a:pos x="1" y="177"/>
                </a:cxn>
                <a:cxn ang="0">
                  <a:pos x="4" y="179"/>
                </a:cxn>
                <a:cxn ang="0">
                  <a:pos x="6" y="179"/>
                </a:cxn>
                <a:cxn ang="0">
                  <a:pos x="7" y="179"/>
                </a:cxn>
                <a:cxn ang="0">
                  <a:pos x="8" y="178"/>
                </a:cxn>
                <a:cxn ang="0">
                  <a:pos x="9" y="176"/>
                </a:cxn>
                <a:cxn ang="0">
                  <a:pos x="9" y="176"/>
                </a:cxn>
                <a:cxn ang="0">
                  <a:pos x="12" y="155"/>
                </a:cxn>
                <a:cxn ang="0">
                  <a:pos x="15" y="133"/>
                </a:cxn>
                <a:cxn ang="0">
                  <a:pos x="18" y="111"/>
                </a:cxn>
                <a:cxn ang="0">
                  <a:pos x="24" y="91"/>
                </a:cxn>
                <a:cxn ang="0">
                  <a:pos x="24" y="91"/>
                </a:cxn>
                <a:cxn ang="0">
                  <a:pos x="28" y="69"/>
                </a:cxn>
                <a:cxn ang="0">
                  <a:pos x="32" y="48"/>
                </a:cxn>
                <a:cxn ang="0">
                  <a:pos x="34" y="27"/>
                </a:cxn>
                <a:cxn ang="0">
                  <a:pos x="35" y="5"/>
                </a:cxn>
                <a:cxn ang="0">
                  <a:pos x="35" y="5"/>
                </a:cxn>
                <a:cxn ang="0">
                  <a:pos x="34" y="3"/>
                </a:cxn>
                <a:cxn ang="0">
                  <a:pos x="33" y="1"/>
                </a:cxn>
                <a:cxn ang="0">
                  <a:pos x="32" y="0"/>
                </a:cxn>
                <a:cxn ang="0">
                  <a:pos x="30" y="0"/>
                </a:cxn>
                <a:cxn ang="0">
                  <a:pos x="28" y="0"/>
                </a:cxn>
                <a:cxn ang="0">
                  <a:pos x="27" y="1"/>
                </a:cxn>
                <a:cxn ang="0">
                  <a:pos x="26" y="3"/>
                </a:cxn>
                <a:cxn ang="0">
                  <a:pos x="26" y="5"/>
                </a:cxn>
                <a:cxn ang="0">
                  <a:pos x="26" y="5"/>
                </a:cxn>
              </a:cxnLst>
              <a:rect l="0" t="0" r="r" b="b"/>
              <a:pathLst>
                <a:path w="35" h="179">
                  <a:moveTo>
                    <a:pt x="26" y="5"/>
                  </a:moveTo>
                  <a:lnTo>
                    <a:pt x="26" y="5"/>
                  </a:lnTo>
                  <a:lnTo>
                    <a:pt x="25" y="26"/>
                  </a:lnTo>
                  <a:lnTo>
                    <a:pt x="23" y="46"/>
                  </a:lnTo>
                  <a:lnTo>
                    <a:pt x="20" y="67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1" y="98"/>
                  </a:lnTo>
                  <a:lnTo>
                    <a:pt x="9" y="109"/>
                  </a:lnTo>
                  <a:lnTo>
                    <a:pt x="6" y="131"/>
                  </a:lnTo>
                  <a:lnTo>
                    <a:pt x="3" y="153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76"/>
                  </a:lnTo>
                  <a:lnTo>
                    <a:pt x="1" y="177"/>
                  </a:lnTo>
                  <a:lnTo>
                    <a:pt x="4" y="179"/>
                  </a:lnTo>
                  <a:lnTo>
                    <a:pt x="6" y="179"/>
                  </a:lnTo>
                  <a:lnTo>
                    <a:pt x="7" y="179"/>
                  </a:lnTo>
                  <a:lnTo>
                    <a:pt x="8" y="178"/>
                  </a:lnTo>
                  <a:lnTo>
                    <a:pt x="9" y="176"/>
                  </a:lnTo>
                  <a:lnTo>
                    <a:pt x="9" y="176"/>
                  </a:lnTo>
                  <a:lnTo>
                    <a:pt x="12" y="155"/>
                  </a:lnTo>
                  <a:lnTo>
                    <a:pt x="15" y="133"/>
                  </a:lnTo>
                  <a:lnTo>
                    <a:pt x="18" y="111"/>
                  </a:lnTo>
                  <a:lnTo>
                    <a:pt x="24" y="91"/>
                  </a:lnTo>
                  <a:lnTo>
                    <a:pt x="24" y="91"/>
                  </a:lnTo>
                  <a:lnTo>
                    <a:pt x="28" y="69"/>
                  </a:lnTo>
                  <a:lnTo>
                    <a:pt x="32" y="48"/>
                  </a:lnTo>
                  <a:lnTo>
                    <a:pt x="34" y="2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3" y="1"/>
                  </a:lnTo>
                  <a:lnTo>
                    <a:pt x="32" y="0"/>
                  </a:lnTo>
                  <a:lnTo>
                    <a:pt x="30" y="0"/>
                  </a:lnTo>
                  <a:lnTo>
                    <a:pt x="28" y="0"/>
                  </a:lnTo>
                  <a:lnTo>
                    <a:pt x="27" y="1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6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8" name="Freeform 201"/>
            <p:cNvSpPr/>
            <p:nvPr/>
          </p:nvSpPr>
          <p:spPr bwMode="auto">
            <a:xfrm>
              <a:off x="4570413" y="2508250"/>
              <a:ext cx="12700" cy="41275"/>
            </a:xfrm>
            <a:custGeom>
              <a:avLst/>
              <a:gdLst/>
              <a:ahLst/>
              <a:cxnLst>
                <a:cxn ang="0">
                  <a:pos x="12" y="3"/>
                </a:cxn>
                <a:cxn ang="0">
                  <a:pos x="12" y="3"/>
                </a:cxn>
                <a:cxn ang="0">
                  <a:pos x="8" y="21"/>
                </a:cxn>
                <a:cxn ang="0">
                  <a:pos x="6" y="38"/>
                </a:cxn>
                <a:cxn ang="0">
                  <a:pos x="3" y="56"/>
                </a:cxn>
                <a:cxn ang="0">
                  <a:pos x="0" y="73"/>
                </a:cxn>
                <a:cxn ang="0">
                  <a:pos x="0" y="73"/>
                </a:cxn>
                <a:cxn ang="0">
                  <a:pos x="0" y="76"/>
                </a:cxn>
                <a:cxn ang="0">
                  <a:pos x="1" y="77"/>
                </a:cxn>
                <a:cxn ang="0">
                  <a:pos x="2" y="78"/>
                </a:cxn>
                <a:cxn ang="0">
                  <a:pos x="3" y="79"/>
                </a:cxn>
                <a:cxn ang="0">
                  <a:pos x="5" y="79"/>
                </a:cxn>
                <a:cxn ang="0">
                  <a:pos x="7" y="79"/>
                </a:cxn>
                <a:cxn ang="0">
                  <a:pos x="8" y="78"/>
                </a:cxn>
                <a:cxn ang="0">
                  <a:pos x="9" y="76"/>
                </a:cxn>
                <a:cxn ang="0">
                  <a:pos x="9" y="76"/>
                </a:cxn>
                <a:cxn ang="0">
                  <a:pos x="12" y="58"/>
                </a:cxn>
                <a:cxn ang="0">
                  <a:pos x="14" y="40"/>
                </a:cxn>
                <a:cxn ang="0">
                  <a:pos x="17" y="23"/>
                </a:cxn>
                <a:cxn ang="0">
                  <a:pos x="22" y="6"/>
                </a:cxn>
                <a:cxn ang="0">
                  <a:pos x="22" y="6"/>
                </a:cxn>
                <a:cxn ang="0">
                  <a:pos x="22" y="4"/>
                </a:cxn>
                <a:cxn ang="0">
                  <a:pos x="22" y="2"/>
                </a:cxn>
                <a:cxn ang="0">
                  <a:pos x="21" y="1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3" y="1"/>
                </a:cxn>
                <a:cxn ang="0">
                  <a:pos x="12" y="3"/>
                </a:cxn>
                <a:cxn ang="0">
                  <a:pos x="12" y="3"/>
                </a:cxn>
              </a:cxnLst>
              <a:rect l="0" t="0" r="r" b="b"/>
              <a:pathLst>
                <a:path w="22" h="79">
                  <a:moveTo>
                    <a:pt x="12" y="3"/>
                  </a:moveTo>
                  <a:lnTo>
                    <a:pt x="12" y="3"/>
                  </a:lnTo>
                  <a:lnTo>
                    <a:pt x="8" y="21"/>
                  </a:lnTo>
                  <a:lnTo>
                    <a:pt x="6" y="38"/>
                  </a:lnTo>
                  <a:lnTo>
                    <a:pt x="3" y="56"/>
                  </a:lnTo>
                  <a:lnTo>
                    <a:pt x="0" y="73"/>
                  </a:lnTo>
                  <a:lnTo>
                    <a:pt x="0" y="73"/>
                  </a:lnTo>
                  <a:lnTo>
                    <a:pt x="0" y="76"/>
                  </a:lnTo>
                  <a:lnTo>
                    <a:pt x="1" y="77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5" y="79"/>
                  </a:lnTo>
                  <a:lnTo>
                    <a:pt x="7" y="79"/>
                  </a:lnTo>
                  <a:lnTo>
                    <a:pt x="8" y="78"/>
                  </a:lnTo>
                  <a:lnTo>
                    <a:pt x="9" y="76"/>
                  </a:lnTo>
                  <a:lnTo>
                    <a:pt x="9" y="76"/>
                  </a:lnTo>
                  <a:lnTo>
                    <a:pt x="12" y="58"/>
                  </a:lnTo>
                  <a:lnTo>
                    <a:pt x="14" y="40"/>
                  </a:lnTo>
                  <a:lnTo>
                    <a:pt x="17" y="2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2" y="4"/>
                  </a:lnTo>
                  <a:lnTo>
                    <a:pt x="22" y="2"/>
                  </a:lnTo>
                  <a:lnTo>
                    <a:pt x="21" y="1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3" y="1"/>
                  </a:lnTo>
                  <a:lnTo>
                    <a:pt x="12" y="3"/>
                  </a:lnTo>
                  <a:lnTo>
                    <a:pt x="12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49" name="Freeform 202"/>
            <p:cNvSpPr/>
            <p:nvPr/>
          </p:nvSpPr>
          <p:spPr bwMode="auto">
            <a:xfrm>
              <a:off x="4603750" y="2557463"/>
              <a:ext cx="15875" cy="4603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20" y="3"/>
                </a:cxn>
                <a:cxn ang="0">
                  <a:pos x="0" y="79"/>
                </a:cxn>
                <a:cxn ang="0">
                  <a:pos x="0" y="79"/>
                </a:cxn>
                <a:cxn ang="0">
                  <a:pos x="0" y="81"/>
                </a:cxn>
                <a:cxn ang="0">
                  <a:pos x="1" y="83"/>
                </a:cxn>
                <a:cxn ang="0">
                  <a:pos x="2" y="84"/>
                </a:cxn>
                <a:cxn ang="0">
                  <a:pos x="4" y="85"/>
                </a:cxn>
                <a:cxn ang="0">
                  <a:pos x="5" y="85"/>
                </a:cxn>
                <a:cxn ang="0">
                  <a:pos x="7" y="85"/>
                </a:cxn>
                <a:cxn ang="0">
                  <a:pos x="8" y="84"/>
                </a:cxn>
                <a:cxn ang="0">
                  <a:pos x="9" y="82"/>
                </a:cxn>
                <a:cxn ang="0">
                  <a:pos x="9" y="82"/>
                </a:cxn>
                <a:cxn ang="0">
                  <a:pos x="28" y="5"/>
                </a:cxn>
                <a:cxn ang="0">
                  <a:pos x="28" y="5"/>
                </a:cxn>
                <a:cxn ang="0">
                  <a:pos x="29" y="3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29" h="85">
                  <a:moveTo>
                    <a:pt x="20" y="3"/>
                  </a:moveTo>
                  <a:lnTo>
                    <a:pt x="20" y="3"/>
                  </a:lnTo>
                  <a:lnTo>
                    <a:pt x="0" y="79"/>
                  </a:lnTo>
                  <a:lnTo>
                    <a:pt x="0" y="79"/>
                  </a:lnTo>
                  <a:lnTo>
                    <a:pt x="0" y="81"/>
                  </a:lnTo>
                  <a:lnTo>
                    <a:pt x="1" y="83"/>
                  </a:lnTo>
                  <a:lnTo>
                    <a:pt x="2" y="84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7" y="85"/>
                  </a:lnTo>
                  <a:lnTo>
                    <a:pt x="8" y="84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28" y="5"/>
                  </a:lnTo>
                  <a:lnTo>
                    <a:pt x="28" y="5"/>
                  </a:lnTo>
                  <a:lnTo>
                    <a:pt x="29" y="3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22" y="0"/>
                  </a:lnTo>
                  <a:lnTo>
                    <a:pt x="20" y="1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0" name="Freeform 203"/>
            <p:cNvSpPr/>
            <p:nvPr/>
          </p:nvSpPr>
          <p:spPr bwMode="auto">
            <a:xfrm>
              <a:off x="4687888" y="2668588"/>
              <a:ext cx="15875" cy="61913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9" y="4"/>
                </a:cxn>
                <a:cxn ang="0">
                  <a:pos x="19" y="12"/>
                </a:cxn>
                <a:cxn ang="0">
                  <a:pos x="17" y="19"/>
                </a:cxn>
                <a:cxn ang="0">
                  <a:pos x="12" y="35"/>
                </a:cxn>
                <a:cxn ang="0">
                  <a:pos x="8" y="50"/>
                </a:cxn>
                <a:cxn ang="0">
                  <a:pos x="7" y="58"/>
                </a:cxn>
                <a:cxn ang="0">
                  <a:pos x="6" y="65"/>
                </a:cxn>
                <a:cxn ang="0">
                  <a:pos x="6" y="65"/>
                </a:cxn>
                <a:cxn ang="0">
                  <a:pos x="6" y="76"/>
                </a:cxn>
                <a:cxn ang="0">
                  <a:pos x="5" y="89"/>
                </a:cxn>
                <a:cxn ang="0">
                  <a:pos x="4" y="99"/>
                </a:cxn>
                <a:cxn ang="0">
                  <a:pos x="0" y="110"/>
                </a:cxn>
                <a:cxn ang="0">
                  <a:pos x="0" y="110"/>
                </a:cxn>
                <a:cxn ang="0">
                  <a:pos x="0" y="112"/>
                </a:cxn>
                <a:cxn ang="0">
                  <a:pos x="0" y="113"/>
                </a:cxn>
                <a:cxn ang="0">
                  <a:pos x="1" y="116"/>
                </a:cxn>
                <a:cxn ang="0">
                  <a:pos x="3" y="116"/>
                </a:cxn>
                <a:cxn ang="0">
                  <a:pos x="6" y="116"/>
                </a:cxn>
                <a:cxn ang="0">
                  <a:pos x="8" y="114"/>
                </a:cxn>
                <a:cxn ang="0">
                  <a:pos x="9" y="112"/>
                </a:cxn>
                <a:cxn ang="0">
                  <a:pos x="9" y="112"/>
                </a:cxn>
                <a:cxn ang="0">
                  <a:pos x="12" y="102"/>
                </a:cxn>
                <a:cxn ang="0">
                  <a:pos x="14" y="92"/>
                </a:cxn>
                <a:cxn ang="0">
                  <a:pos x="15" y="80"/>
                </a:cxn>
                <a:cxn ang="0">
                  <a:pos x="15" y="70"/>
                </a:cxn>
                <a:cxn ang="0">
                  <a:pos x="15" y="70"/>
                </a:cxn>
                <a:cxn ang="0">
                  <a:pos x="17" y="62"/>
                </a:cxn>
                <a:cxn ang="0">
                  <a:pos x="18" y="54"/>
                </a:cxn>
                <a:cxn ang="0">
                  <a:pos x="22" y="37"/>
                </a:cxn>
                <a:cxn ang="0">
                  <a:pos x="26" y="20"/>
                </a:cxn>
                <a:cxn ang="0">
                  <a:pos x="28" y="12"/>
                </a:cxn>
                <a:cxn ang="0">
                  <a:pos x="29" y="4"/>
                </a:cxn>
                <a:cxn ang="0">
                  <a:pos x="29" y="4"/>
                </a:cxn>
                <a:cxn ang="0">
                  <a:pos x="28" y="2"/>
                </a:cxn>
                <a:cxn ang="0">
                  <a:pos x="27" y="1"/>
                </a:cxn>
                <a:cxn ang="0">
                  <a:pos x="26" y="0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21" y="1"/>
                </a:cxn>
                <a:cxn ang="0">
                  <a:pos x="20" y="2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29" h="116">
                  <a:moveTo>
                    <a:pt x="19" y="4"/>
                  </a:moveTo>
                  <a:lnTo>
                    <a:pt x="19" y="4"/>
                  </a:lnTo>
                  <a:lnTo>
                    <a:pt x="19" y="12"/>
                  </a:lnTo>
                  <a:lnTo>
                    <a:pt x="17" y="19"/>
                  </a:lnTo>
                  <a:lnTo>
                    <a:pt x="12" y="35"/>
                  </a:lnTo>
                  <a:lnTo>
                    <a:pt x="8" y="50"/>
                  </a:lnTo>
                  <a:lnTo>
                    <a:pt x="7" y="58"/>
                  </a:lnTo>
                  <a:lnTo>
                    <a:pt x="6" y="65"/>
                  </a:lnTo>
                  <a:lnTo>
                    <a:pt x="6" y="65"/>
                  </a:lnTo>
                  <a:lnTo>
                    <a:pt x="6" y="76"/>
                  </a:lnTo>
                  <a:lnTo>
                    <a:pt x="5" y="89"/>
                  </a:lnTo>
                  <a:lnTo>
                    <a:pt x="4" y="99"/>
                  </a:lnTo>
                  <a:lnTo>
                    <a:pt x="0" y="110"/>
                  </a:lnTo>
                  <a:lnTo>
                    <a:pt x="0" y="110"/>
                  </a:lnTo>
                  <a:lnTo>
                    <a:pt x="0" y="112"/>
                  </a:lnTo>
                  <a:lnTo>
                    <a:pt x="0" y="113"/>
                  </a:lnTo>
                  <a:lnTo>
                    <a:pt x="1" y="116"/>
                  </a:lnTo>
                  <a:lnTo>
                    <a:pt x="3" y="116"/>
                  </a:lnTo>
                  <a:lnTo>
                    <a:pt x="6" y="116"/>
                  </a:lnTo>
                  <a:lnTo>
                    <a:pt x="8" y="114"/>
                  </a:lnTo>
                  <a:lnTo>
                    <a:pt x="9" y="112"/>
                  </a:lnTo>
                  <a:lnTo>
                    <a:pt x="9" y="112"/>
                  </a:lnTo>
                  <a:lnTo>
                    <a:pt x="12" y="102"/>
                  </a:lnTo>
                  <a:lnTo>
                    <a:pt x="14" y="92"/>
                  </a:lnTo>
                  <a:lnTo>
                    <a:pt x="15" y="80"/>
                  </a:lnTo>
                  <a:lnTo>
                    <a:pt x="15" y="70"/>
                  </a:lnTo>
                  <a:lnTo>
                    <a:pt x="15" y="70"/>
                  </a:lnTo>
                  <a:lnTo>
                    <a:pt x="17" y="62"/>
                  </a:lnTo>
                  <a:lnTo>
                    <a:pt x="18" y="54"/>
                  </a:lnTo>
                  <a:lnTo>
                    <a:pt x="22" y="37"/>
                  </a:lnTo>
                  <a:lnTo>
                    <a:pt x="26" y="20"/>
                  </a:lnTo>
                  <a:lnTo>
                    <a:pt x="28" y="12"/>
                  </a:lnTo>
                  <a:lnTo>
                    <a:pt x="29" y="4"/>
                  </a:lnTo>
                  <a:lnTo>
                    <a:pt x="29" y="4"/>
                  </a:lnTo>
                  <a:lnTo>
                    <a:pt x="28" y="2"/>
                  </a:lnTo>
                  <a:lnTo>
                    <a:pt x="27" y="1"/>
                  </a:lnTo>
                  <a:lnTo>
                    <a:pt x="26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21" y="1"/>
                  </a:lnTo>
                  <a:lnTo>
                    <a:pt x="20" y="2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1" name="Freeform 204"/>
            <p:cNvSpPr/>
            <p:nvPr/>
          </p:nvSpPr>
          <p:spPr bwMode="auto">
            <a:xfrm>
              <a:off x="4714875" y="2657475"/>
              <a:ext cx="11113" cy="61913"/>
            </a:xfrm>
            <a:custGeom>
              <a:avLst/>
              <a:gdLst/>
              <a:ahLst/>
              <a:cxnLst>
                <a:cxn ang="0">
                  <a:pos x="12" y="5"/>
                </a:cxn>
                <a:cxn ang="0">
                  <a:pos x="12" y="5"/>
                </a:cxn>
                <a:cxn ang="0">
                  <a:pos x="10" y="32"/>
                </a:cxn>
                <a:cxn ang="0">
                  <a:pos x="6" y="59"/>
                </a:cxn>
                <a:cxn ang="0">
                  <a:pos x="2" y="86"/>
                </a:cxn>
                <a:cxn ang="0">
                  <a:pos x="0" y="113"/>
                </a:cxn>
                <a:cxn ang="0">
                  <a:pos x="0" y="113"/>
                </a:cxn>
                <a:cxn ang="0">
                  <a:pos x="0" y="115"/>
                </a:cxn>
                <a:cxn ang="0">
                  <a:pos x="1" y="116"/>
                </a:cxn>
                <a:cxn ang="0">
                  <a:pos x="3" y="117"/>
                </a:cxn>
                <a:cxn ang="0">
                  <a:pos x="4" y="117"/>
                </a:cxn>
                <a:cxn ang="0">
                  <a:pos x="6" y="117"/>
                </a:cxn>
                <a:cxn ang="0">
                  <a:pos x="8" y="116"/>
                </a:cxn>
                <a:cxn ang="0">
                  <a:pos x="9" y="115"/>
                </a:cxn>
                <a:cxn ang="0">
                  <a:pos x="9" y="113"/>
                </a:cxn>
                <a:cxn ang="0">
                  <a:pos x="9" y="113"/>
                </a:cxn>
                <a:cxn ang="0">
                  <a:pos x="11" y="86"/>
                </a:cxn>
                <a:cxn ang="0">
                  <a:pos x="15" y="59"/>
                </a:cxn>
                <a:cxn ang="0">
                  <a:pos x="19" y="32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21" y="3"/>
                </a:cxn>
                <a:cxn ang="0">
                  <a:pos x="20" y="2"/>
                </a:cxn>
                <a:cxn ang="0">
                  <a:pos x="19" y="1"/>
                </a:cxn>
                <a:cxn ang="0">
                  <a:pos x="17" y="0"/>
                </a:cxn>
                <a:cxn ang="0">
                  <a:pos x="15" y="1"/>
                </a:cxn>
                <a:cxn ang="0">
                  <a:pos x="14" y="2"/>
                </a:cxn>
                <a:cxn ang="0">
                  <a:pos x="13" y="3"/>
                </a:cxn>
                <a:cxn ang="0">
                  <a:pos x="12" y="5"/>
                </a:cxn>
                <a:cxn ang="0">
                  <a:pos x="12" y="5"/>
                </a:cxn>
              </a:cxnLst>
              <a:rect l="0" t="0" r="r" b="b"/>
              <a:pathLst>
                <a:path w="21" h="117">
                  <a:moveTo>
                    <a:pt x="12" y="5"/>
                  </a:moveTo>
                  <a:lnTo>
                    <a:pt x="12" y="5"/>
                  </a:lnTo>
                  <a:lnTo>
                    <a:pt x="10" y="32"/>
                  </a:lnTo>
                  <a:lnTo>
                    <a:pt x="6" y="59"/>
                  </a:lnTo>
                  <a:lnTo>
                    <a:pt x="2" y="86"/>
                  </a:lnTo>
                  <a:lnTo>
                    <a:pt x="0" y="113"/>
                  </a:lnTo>
                  <a:lnTo>
                    <a:pt x="0" y="113"/>
                  </a:lnTo>
                  <a:lnTo>
                    <a:pt x="0" y="115"/>
                  </a:lnTo>
                  <a:lnTo>
                    <a:pt x="1" y="116"/>
                  </a:lnTo>
                  <a:lnTo>
                    <a:pt x="3" y="117"/>
                  </a:lnTo>
                  <a:lnTo>
                    <a:pt x="4" y="117"/>
                  </a:lnTo>
                  <a:lnTo>
                    <a:pt x="6" y="117"/>
                  </a:lnTo>
                  <a:lnTo>
                    <a:pt x="8" y="116"/>
                  </a:lnTo>
                  <a:lnTo>
                    <a:pt x="9" y="115"/>
                  </a:lnTo>
                  <a:lnTo>
                    <a:pt x="9" y="113"/>
                  </a:lnTo>
                  <a:lnTo>
                    <a:pt x="9" y="113"/>
                  </a:lnTo>
                  <a:lnTo>
                    <a:pt x="11" y="86"/>
                  </a:lnTo>
                  <a:lnTo>
                    <a:pt x="15" y="59"/>
                  </a:lnTo>
                  <a:lnTo>
                    <a:pt x="19" y="32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9" y="1"/>
                  </a:lnTo>
                  <a:lnTo>
                    <a:pt x="17" y="0"/>
                  </a:lnTo>
                  <a:lnTo>
                    <a:pt x="15" y="1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2" y="5"/>
                  </a:lnTo>
                  <a:lnTo>
                    <a:pt x="12" y="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2" name="Freeform 206"/>
            <p:cNvSpPr>
              <a:spLocks noEditPoints="1"/>
            </p:cNvSpPr>
            <p:nvPr/>
          </p:nvSpPr>
          <p:spPr bwMode="auto">
            <a:xfrm>
              <a:off x="4249738" y="2249488"/>
              <a:ext cx="555625" cy="574675"/>
            </a:xfrm>
            <a:custGeom>
              <a:avLst/>
              <a:gdLst/>
              <a:ahLst/>
              <a:cxnLst>
                <a:cxn ang="0">
                  <a:pos x="817" y="1056"/>
                </a:cxn>
                <a:cxn ang="0">
                  <a:pos x="716" y="1035"/>
                </a:cxn>
                <a:cxn ang="0">
                  <a:pos x="659" y="1016"/>
                </a:cxn>
                <a:cxn ang="0">
                  <a:pos x="645" y="1010"/>
                </a:cxn>
                <a:cxn ang="0">
                  <a:pos x="623" y="986"/>
                </a:cxn>
                <a:cxn ang="0">
                  <a:pos x="608" y="970"/>
                </a:cxn>
                <a:cxn ang="0">
                  <a:pos x="577" y="929"/>
                </a:cxn>
                <a:cxn ang="0">
                  <a:pos x="513" y="864"/>
                </a:cxn>
                <a:cxn ang="0">
                  <a:pos x="403" y="767"/>
                </a:cxn>
                <a:cxn ang="0">
                  <a:pos x="307" y="683"/>
                </a:cxn>
                <a:cxn ang="0">
                  <a:pos x="222" y="574"/>
                </a:cxn>
                <a:cxn ang="0">
                  <a:pos x="139" y="472"/>
                </a:cxn>
                <a:cxn ang="0">
                  <a:pos x="97" y="439"/>
                </a:cxn>
                <a:cxn ang="0">
                  <a:pos x="31" y="360"/>
                </a:cxn>
                <a:cxn ang="0">
                  <a:pos x="27" y="300"/>
                </a:cxn>
                <a:cxn ang="0">
                  <a:pos x="84" y="371"/>
                </a:cxn>
                <a:cxn ang="0">
                  <a:pos x="141" y="426"/>
                </a:cxn>
                <a:cxn ang="0">
                  <a:pos x="208" y="491"/>
                </a:cxn>
                <a:cxn ang="0">
                  <a:pos x="305" y="624"/>
                </a:cxn>
                <a:cxn ang="0">
                  <a:pos x="398" y="714"/>
                </a:cxn>
                <a:cxn ang="0">
                  <a:pos x="481" y="790"/>
                </a:cxn>
                <a:cxn ang="0">
                  <a:pos x="571" y="872"/>
                </a:cxn>
                <a:cxn ang="0">
                  <a:pos x="646" y="943"/>
                </a:cxn>
                <a:cxn ang="0">
                  <a:pos x="724" y="871"/>
                </a:cxn>
                <a:cxn ang="0">
                  <a:pos x="843" y="787"/>
                </a:cxn>
                <a:cxn ang="0">
                  <a:pos x="981" y="693"/>
                </a:cxn>
                <a:cxn ang="0">
                  <a:pos x="917" y="620"/>
                </a:cxn>
                <a:cxn ang="0">
                  <a:pos x="751" y="446"/>
                </a:cxn>
                <a:cxn ang="0">
                  <a:pos x="583" y="291"/>
                </a:cxn>
                <a:cxn ang="0">
                  <a:pos x="501" y="195"/>
                </a:cxn>
                <a:cxn ang="0">
                  <a:pos x="431" y="116"/>
                </a:cxn>
                <a:cxn ang="0">
                  <a:pos x="378" y="54"/>
                </a:cxn>
                <a:cxn ang="0">
                  <a:pos x="377" y="0"/>
                </a:cxn>
                <a:cxn ang="0">
                  <a:pos x="496" y="134"/>
                </a:cxn>
                <a:cxn ang="0">
                  <a:pos x="631" y="290"/>
                </a:cxn>
                <a:cxn ang="0">
                  <a:pos x="729" y="380"/>
                </a:cxn>
                <a:cxn ang="0">
                  <a:pos x="900" y="546"/>
                </a:cxn>
                <a:cxn ang="0">
                  <a:pos x="980" y="641"/>
                </a:cxn>
                <a:cxn ang="0">
                  <a:pos x="1020" y="678"/>
                </a:cxn>
                <a:cxn ang="0">
                  <a:pos x="1032" y="689"/>
                </a:cxn>
                <a:cxn ang="0">
                  <a:pos x="1037" y="700"/>
                </a:cxn>
                <a:cxn ang="0">
                  <a:pos x="1051" y="800"/>
                </a:cxn>
                <a:cxn ang="0">
                  <a:pos x="1037" y="911"/>
                </a:cxn>
                <a:cxn ang="0">
                  <a:pos x="1029" y="991"/>
                </a:cxn>
                <a:cxn ang="0">
                  <a:pos x="1023" y="1039"/>
                </a:cxn>
                <a:cxn ang="0">
                  <a:pos x="1016" y="1079"/>
                </a:cxn>
                <a:cxn ang="0">
                  <a:pos x="1002" y="1088"/>
                </a:cxn>
                <a:cxn ang="0">
                  <a:pos x="996" y="1087"/>
                </a:cxn>
                <a:cxn ang="0">
                  <a:pos x="954" y="761"/>
                </a:cxn>
                <a:cxn ang="0">
                  <a:pos x="842" y="830"/>
                </a:cxn>
                <a:cxn ang="0">
                  <a:pos x="729" y="917"/>
                </a:cxn>
                <a:cxn ang="0">
                  <a:pos x="672" y="967"/>
                </a:cxn>
                <a:cxn ang="0">
                  <a:pos x="699" y="991"/>
                </a:cxn>
                <a:cxn ang="0">
                  <a:pos x="772" y="1010"/>
                </a:cxn>
                <a:cxn ang="0">
                  <a:pos x="941" y="1046"/>
                </a:cxn>
                <a:cxn ang="0">
                  <a:pos x="989" y="1039"/>
                </a:cxn>
                <a:cxn ang="0">
                  <a:pos x="990" y="1018"/>
                </a:cxn>
                <a:cxn ang="0">
                  <a:pos x="995" y="957"/>
                </a:cxn>
                <a:cxn ang="0">
                  <a:pos x="1010" y="856"/>
                </a:cxn>
                <a:cxn ang="0">
                  <a:pos x="1010" y="734"/>
                </a:cxn>
              </a:cxnLst>
              <a:rect l="0" t="0" r="r" b="b"/>
              <a:pathLst>
                <a:path w="1051" h="1088">
                  <a:moveTo>
                    <a:pt x="991" y="1088"/>
                  </a:moveTo>
                  <a:lnTo>
                    <a:pt x="991" y="1088"/>
                  </a:lnTo>
                  <a:lnTo>
                    <a:pt x="952" y="1084"/>
                  </a:lnTo>
                  <a:lnTo>
                    <a:pt x="911" y="1078"/>
                  </a:lnTo>
                  <a:lnTo>
                    <a:pt x="866" y="1069"/>
                  </a:lnTo>
                  <a:lnTo>
                    <a:pt x="817" y="1056"/>
                  </a:lnTo>
                  <a:lnTo>
                    <a:pt x="817" y="1056"/>
                  </a:lnTo>
                  <a:lnTo>
                    <a:pt x="773" y="1046"/>
                  </a:lnTo>
                  <a:lnTo>
                    <a:pt x="751" y="1041"/>
                  </a:lnTo>
                  <a:lnTo>
                    <a:pt x="728" y="1037"/>
                  </a:lnTo>
                  <a:lnTo>
                    <a:pt x="728" y="1037"/>
                  </a:lnTo>
                  <a:lnTo>
                    <a:pt x="716" y="1035"/>
                  </a:lnTo>
                  <a:lnTo>
                    <a:pt x="706" y="1031"/>
                  </a:lnTo>
                  <a:lnTo>
                    <a:pt x="686" y="1025"/>
                  </a:lnTo>
                  <a:lnTo>
                    <a:pt x="686" y="1025"/>
                  </a:lnTo>
                  <a:lnTo>
                    <a:pt x="673" y="1020"/>
                  </a:lnTo>
                  <a:lnTo>
                    <a:pt x="659" y="1016"/>
                  </a:lnTo>
                  <a:lnTo>
                    <a:pt x="659" y="1016"/>
                  </a:lnTo>
                  <a:lnTo>
                    <a:pt x="654" y="1015"/>
                  </a:lnTo>
                  <a:lnTo>
                    <a:pt x="651" y="1013"/>
                  </a:lnTo>
                  <a:lnTo>
                    <a:pt x="650" y="1012"/>
                  </a:lnTo>
                  <a:lnTo>
                    <a:pt x="649" y="1011"/>
                  </a:lnTo>
                  <a:lnTo>
                    <a:pt x="649" y="1011"/>
                  </a:lnTo>
                  <a:lnTo>
                    <a:pt x="645" y="1010"/>
                  </a:lnTo>
                  <a:lnTo>
                    <a:pt x="645" y="1010"/>
                  </a:lnTo>
                  <a:lnTo>
                    <a:pt x="640" y="1006"/>
                  </a:lnTo>
                  <a:lnTo>
                    <a:pt x="635" y="1001"/>
                  </a:lnTo>
                  <a:lnTo>
                    <a:pt x="628" y="991"/>
                  </a:lnTo>
                  <a:lnTo>
                    <a:pt x="623" y="986"/>
                  </a:lnTo>
                  <a:lnTo>
                    <a:pt x="623" y="986"/>
                  </a:lnTo>
                  <a:lnTo>
                    <a:pt x="620" y="983"/>
                  </a:lnTo>
                  <a:lnTo>
                    <a:pt x="619" y="982"/>
                  </a:lnTo>
                  <a:lnTo>
                    <a:pt x="619" y="982"/>
                  </a:lnTo>
                  <a:lnTo>
                    <a:pt x="614" y="979"/>
                  </a:lnTo>
                  <a:lnTo>
                    <a:pt x="611" y="976"/>
                  </a:lnTo>
                  <a:lnTo>
                    <a:pt x="608" y="970"/>
                  </a:lnTo>
                  <a:lnTo>
                    <a:pt x="608" y="965"/>
                  </a:lnTo>
                  <a:lnTo>
                    <a:pt x="608" y="963"/>
                  </a:lnTo>
                  <a:lnTo>
                    <a:pt x="606" y="961"/>
                  </a:lnTo>
                  <a:lnTo>
                    <a:pt x="606" y="961"/>
                  </a:lnTo>
                  <a:lnTo>
                    <a:pt x="591" y="946"/>
                  </a:lnTo>
                  <a:lnTo>
                    <a:pt x="577" y="929"/>
                  </a:lnTo>
                  <a:lnTo>
                    <a:pt x="577" y="929"/>
                  </a:lnTo>
                  <a:lnTo>
                    <a:pt x="561" y="912"/>
                  </a:lnTo>
                  <a:lnTo>
                    <a:pt x="546" y="895"/>
                  </a:lnTo>
                  <a:lnTo>
                    <a:pt x="529" y="879"/>
                  </a:lnTo>
                  <a:lnTo>
                    <a:pt x="513" y="864"/>
                  </a:lnTo>
                  <a:lnTo>
                    <a:pt x="513" y="864"/>
                  </a:lnTo>
                  <a:lnTo>
                    <a:pt x="490" y="846"/>
                  </a:lnTo>
                  <a:lnTo>
                    <a:pt x="469" y="827"/>
                  </a:lnTo>
                  <a:lnTo>
                    <a:pt x="428" y="789"/>
                  </a:lnTo>
                  <a:lnTo>
                    <a:pt x="428" y="789"/>
                  </a:lnTo>
                  <a:lnTo>
                    <a:pt x="416" y="777"/>
                  </a:lnTo>
                  <a:lnTo>
                    <a:pt x="403" y="767"/>
                  </a:lnTo>
                  <a:lnTo>
                    <a:pt x="378" y="745"/>
                  </a:lnTo>
                  <a:lnTo>
                    <a:pt x="378" y="745"/>
                  </a:lnTo>
                  <a:lnTo>
                    <a:pt x="356" y="729"/>
                  </a:lnTo>
                  <a:lnTo>
                    <a:pt x="336" y="711"/>
                  </a:lnTo>
                  <a:lnTo>
                    <a:pt x="317" y="693"/>
                  </a:lnTo>
                  <a:lnTo>
                    <a:pt x="307" y="683"/>
                  </a:lnTo>
                  <a:lnTo>
                    <a:pt x="299" y="673"/>
                  </a:lnTo>
                  <a:lnTo>
                    <a:pt x="299" y="673"/>
                  </a:lnTo>
                  <a:lnTo>
                    <a:pt x="271" y="638"/>
                  </a:lnTo>
                  <a:lnTo>
                    <a:pt x="271" y="638"/>
                  </a:lnTo>
                  <a:lnTo>
                    <a:pt x="238" y="596"/>
                  </a:lnTo>
                  <a:lnTo>
                    <a:pt x="222" y="574"/>
                  </a:lnTo>
                  <a:lnTo>
                    <a:pt x="207" y="552"/>
                  </a:lnTo>
                  <a:lnTo>
                    <a:pt x="207" y="552"/>
                  </a:lnTo>
                  <a:lnTo>
                    <a:pt x="194" y="534"/>
                  </a:lnTo>
                  <a:lnTo>
                    <a:pt x="178" y="514"/>
                  </a:lnTo>
                  <a:lnTo>
                    <a:pt x="160" y="493"/>
                  </a:lnTo>
                  <a:lnTo>
                    <a:pt x="139" y="472"/>
                  </a:lnTo>
                  <a:lnTo>
                    <a:pt x="139" y="472"/>
                  </a:lnTo>
                  <a:lnTo>
                    <a:pt x="128" y="461"/>
                  </a:lnTo>
                  <a:lnTo>
                    <a:pt x="115" y="453"/>
                  </a:lnTo>
                  <a:lnTo>
                    <a:pt x="115" y="453"/>
                  </a:lnTo>
                  <a:lnTo>
                    <a:pt x="103" y="444"/>
                  </a:lnTo>
                  <a:lnTo>
                    <a:pt x="97" y="439"/>
                  </a:lnTo>
                  <a:lnTo>
                    <a:pt x="92" y="433"/>
                  </a:lnTo>
                  <a:lnTo>
                    <a:pt x="92" y="433"/>
                  </a:lnTo>
                  <a:lnTo>
                    <a:pt x="74" y="414"/>
                  </a:lnTo>
                  <a:lnTo>
                    <a:pt x="57" y="393"/>
                  </a:lnTo>
                  <a:lnTo>
                    <a:pt x="57" y="393"/>
                  </a:lnTo>
                  <a:lnTo>
                    <a:pt x="31" y="360"/>
                  </a:lnTo>
                  <a:lnTo>
                    <a:pt x="16" y="345"/>
                  </a:lnTo>
                  <a:lnTo>
                    <a:pt x="2" y="329"/>
                  </a:lnTo>
                  <a:lnTo>
                    <a:pt x="2" y="329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27" y="300"/>
                  </a:lnTo>
                  <a:lnTo>
                    <a:pt x="27" y="300"/>
                  </a:lnTo>
                  <a:lnTo>
                    <a:pt x="45" y="322"/>
                  </a:lnTo>
                  <a:lnTo>
                    <a:pt x="45" y="322"/>
                  </a:lnTo>
                  <a:lnTo>
                    <a:pt x="68" y="351"/>
                  </a:lnTo>
                  <a:lnTo>
                    <a:pt x="68" y="351"/>
                  </a:lnTo>
                  <a:lnTo>
                    <a:pt x="84" y="371"/>
                  </a:lnTo>
                  <a:lnTo>
                    <a:pt x="102" y="392"/>
                  </a:lnTo>
                  <a:lnTo>
                    <a:pt x="111" y="401"/>
                  </a:lnTo>
                  <a:lnTo>
                    <a:pt x="120" y="411"/>
                  </a:lnTo>
                  <a:lnTo>
                    <a:pt x="131" y="419"/>
                  </a:lnTo>
                  <a:lnTo>
                    <a:pt x="141" y="426"/>
                  </a:lnTo>
                  <a:lnTo>
                    <a:pt x="141" y="426"/>
                  </a:lnTo>
                  <a:lnTo>
                    <a:pt x="151" y="434"/>
                  </a:lnTo>
                  <a:lnTo>
                    <a:pt x="163" y="444"/>
                  </a:lnTo>
                  <a:lnTo>
                    <a:pt x="174" y="454"/>
                  </a:lnTo>
                  <a:lnTo>
                    <a:pt x="186" y="465"/>
                  </a:lnTo>
                  <a:lnTo>
                    <a:pt x="197" y="478"/>
                  </a:lnTo>
                  <a:lnTo>
                    <a:pt x="208" y="491"/>
                  </a:lnTo>
                  <a:lnTo>
                    <a:pt x="219" y="506"/>
                  </a:lnTo>
                  <a:lnTo>
                    <a:pt x="229" y="521"/>
                  </a:lnTo>
                  <a:lnTo>
                    <a:pt x="229" y="521"/>
                  </a:lnTo>
                  <a:lnTo>
                    <a:pt x="261" y="567"/>
                  </a:lnTo>
                  <a:lnTo>
                    <a:pt x="291" y="607"/>
                  </a:lnTo>
                  <a:lnTo>
                    <a:pt x="305" y="624"/>
                  </a:lnTo>
                  <a:lnTo>
                    <a:pt x="319" y="640"/>
                  </a:lnTo>
                  <a:lnTo>
                    <a:pt x="332" y="654"/>
                  </a:lnTo>
                  <a:lnTo>
                    <a:pt x="346" y="668"/>
                  </a:lnTo>
                  <a:lnTo>
                    <a:pt x="346" y="668"/>
                  </a:lnTo>
                  <a:lnTo>
                    <a:pt x="371" y="692"/>
                  </a:lnTo>
                  <a:lnTo>
                    <a:pt x="398" y="714"/>
                  </a:lnTo>
                  <a:lnTo>
                    <a:pt x="398" y="714"/>
                  </a:lnTo>
                  <a:lnTo>
                    <a:pt x="429" y="741"/>
                  </a:lnTo>
                  <a:lnTo>
                    <a:pt x="445" y="755"/>
                  </a:lnTo>
                  <a:lnTo>
                    <a:pt x="459" y="769"/>
                  </a:lnTo>
                  <a:lnTo>
                    <a:pt x="459" y="769"/>
                  </a:lnTo>
                  <a:lnTo>
                    <a:pt x="481" y="790"/>
                  </a:lnTo>
                  <a:lnTo>
                    <a:pt x="504" y="809"/>
                  </a:lnTo>
                  <a:lnTo>
                    <a:pt x="504" y="809"/>
                  </a:lnTo>
                  <a:lnTo>
                    <a:pt x="526" y="828"/>
                  </a:lnTo>
                  <a:lnTo>
                    <a:pt x="548" y="849"/>
                  </a:lnTo>
                  <a:lnTo>
                    <a:pt x="548" y="849"/>
                  </a:lnTo>
                  <a:lnTo>
                    <a:pt x="571" y="872"/>
                  </a:lnTo>
                  <a:lnTo>
                    <a:pt x="594" y="896"/>
                  </a:lnTo>
                  <a:lnTo>
                    <a:pt x="594" y="896"/>
                  </a:lnTo>
                  <a:lnTo>
                    <a:pt x="615" y="920"/>
                  </a:lnTo>
                  <a:lnTo>
                    <a:pt x="638" y="943"/>
                  </a:lnTo>
                  <a:lnTo>
                    <a:pt x="643" y="948"/>
                  </a:lnTo>
                  <a:lnTo>
                    <a:pt x="646" y="943"/>
                  </a:lnTo>
                  <a:lnTo>
                    <a:pt x="646" y="943"/>
                  </a:lnTo>
                  <a:lnTo>
                    <a:pt x="658" y="929"/>
                  </a:lnTo>
                  <a:lnTo>
                    <a:pt x="669" y="917"/>
                  </a:lnTo>
                  <a:lnTo>
                    <a:pt x="682" y="904"/>
                  </a:lnTo>
                  <a:lnTo>
                    <a:pt x="696" y="893"/>
                  </a:lnTo>
                  <a:lnTo>
                    <a:pt x="724" y="871"/>
                  </a:lnTo>
                  <a:lnTo>
                    <a:pt x="753" y="851"/>
                  </a:lnTo>
                  <a:lnTo>
                    <a:pt x="753" y="851"/>
                  </a:lnTo>
                  <a:lnTo>
                    <a:pt x="784" y="829"/>
                  </a:lnTo>
                  <a:lnTo>
                    <a:pt x="784" y="829"/>
                  </a:lnTo>
                  <a:lnTo>
                    <a:pt x="812" y="807"/>
                  </a:lnTo>
                  <a:lnTo>
                    <a:pt x="843" y="787"/>
                  </a:lnTo>
                  <a:lnTo>
                    <a:pt x="906" y="748"/>
                  </a:lnTo>
                  <a:lnTo>
                    <a:pt x="906" y="748"/>
                  </a:lnTo>
                  <a:lnTo>
                    <a:pt x="944" y="725"/>
                  </a:lnTo>
                  <a:lnTo>
                    <a:pt x="980" y="702"/>
                  </a:lnTo>
                  <a:lnTo>
                    <a:pt x="986" y="698"/>
                  </a:lnTo>
                  <a:lnTo>
                    <a:pt x="981" y="693"/>
                  </a:lnTo>
                  <a:lnTo>
                    <a:pt x="981" y="693"/>
                  </a:lnTo>
                  <a:lnTo>
                    <a:pt x="964" y="676"/>
                  </a:lnTo>
                  <a:lnTo>
                    <a:pt x="949" y="660"/>
                  </a:lnTo>
                  <a:lnTo>
                    <a:pt x="920" y="624"/>
                  </a:lnTo>
                  <a:lnTo>
                    <a:pt x="917" y="620"/>
                  </a:lnTo>
                  <a:lnTo>
                    <a:pt x="917" y="620"/>
                  </a:lnTo>
                  <a:lnTo>
                    <a:pt x="882" y="579"/>
                  </a:lnTo>
                  <a:lnTo>
                    <a:pt x="850" y="543"/>
                  </a:lnTo>
                  <a:lnTo>
                    <a:pt x="819" y="510"/>
                  </a:lnTo>
                  <a:lnTo>
                    <a:pt x="789" y="480"/>
                  </a:lnTo>
                  <a:lnTo>
                    <a:pt x="789" y="480"/>
                  </a:lnTo>
                  <a:lnTo>
                    <a:pt x="751" y="446"/>
                  </a:lnTo>
                  <a:lnTo>
                    <a:pt x="712" y="412"/>
                  </a:lnTo>
                  <a:lnTo>
                    <a:pt x="712" y="412"/>
                  </a:lnTo>
                  <a:lnTo>
                    <a:pt x="668" y="372"/>
                  </a:lnTo>
                  <a:lnTo>
                    <a:pt x="624" y="332"/>
                  </a:lnTo>
                  <a:lnTo>
                    <a:pt x="604" y="313"/>
                  </a:lnTo>
                  <a:lnTo>
                    <a:pt x="583" y="291"/>
                  </a:lnTo>
                  <a:lnTo>
                    <a:pt x="564" y="269"/>
                  </a:lnTo>
                  <a:lnTo>
                    <a:pt x="544" y="246"/>
                  </a:lnTo>
                  <a:lnTo>
                    <a:pt x="544" y="246"/>
                  </a:lnTo>
                  <a:lnTo>
                    <a:pt x="522" y="221"/>
                  </a:lnTo>
                  <a:lnTo>
                    <a:pt x="501" y="195"/>
                  </a:lnTo>
                  <a:lnTo>
                    <a:pt x="501" y="195"/>
                  </a:lnTo>
                  <a:lnTo>
                    <a:pt x="475" y="165"/>
                  </a:lnTo>
                  <a:lnTo>
                    <a:pt x="450" y="135"/>
                  </a:lnTo>
                  <a:lnTo>
                    <a:pt x="450" y="135"/>
                  </a:lnTo>
                  <a:lnTo>
                    <a:pt x="441" y="125"/>
                  </a:lnTo>
                  <a:lnTo>
                    <a:pt x="431" y="116"/>
                  </a:lnTo>
                  <a:lnTo>
                    <a:pt x="431" y="116"/>
                  </a:lnTo>
                  <a:lnTo>
                    <a:pt x="422" y="107"/>
                  </a:lnTo>
                  <a:lnTo>
                    <a:pt x="413" y="98"/>
                  </a:lnTo>
                  <a:lnTo>
                    <a:pt x="413" y="98"/>
                  </a:lnTo>
                  <a:lnTo>
                    <a:pt x="400" y="81"/>
                  </a:lnTo>
                  <a:lnTo>
                    <a:pt x="389" y="67"/>
                  </a:lnTo>
                  <a:lnTo>
                    <a:pt x="378" y="54"/>
                  </a:lnTo>
                  <a:lnTo>
                    <a:pt x="366" y="44"/>
                  </a:lnTo>
                  <a:lnTo>
                    <a:pt x="366" y="44"/>
                  </a:lnTo>
                  <a:lnTo>
                    <a:pt x="355" y="33"/>
                  </a:lnTo>
                  <a:lnTo>
                    <a:pt x="346" y="21"/>
                  </a:lnTo>
                  <a:lnTo>
                    <a:pt x="346" y="21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82" y="6"/>
                  </a:lnTo>
                  <a:lnTo>
                    <a:pt x="382" y="6"/>
                  </a:lnTo>
                  <a:lnTo>
                    <a:pt x="433" y="64"/>
                  </a:lnTo>
                  <a:lnTo>
                    <a:pt x="433" y="64"/>
                  </a:lnTo>
                  <a:lnTo>
                    <a:pt x="496" y="134"/>
                  </a:lnTo>
                  <a:lnTo>
                    <a:pt x="527" y="170"/>
                  </a:lnTo>
                  <a:lnTo>
                    <a:pt x="558" y="207"/>
                  </a:lnTo>
                  <a:lnTo>
                    <a:pt x="558" y="207"/>
                  </a:lnTo>
                  <a:lnTo>
                    <a:pt x="585" y="239"/>
                  </a:lnTo>
                  <a:lnTo>
                    <a:pt x="614" y="273"/>
                  </a:lnTo>
                  <a:lnTo>
                    <a:pt x="631" y="290"/>
                  </a:lnTo>
                  <a:lnTo>
                    <a:pt x="647" y="307"/>
                  </a:lnTo>
                  <a:lnTo>
                    <a:pt x="665" y="324"/>
                  </a:lnTo>
                  <a:lnTo>
                    <a:pt x="683" y="341"/>
                  </a:lnTo>
                  <a:lnTo>
                    <a:pt x="683" y="341"/>
                  </a:lnTo>
                  <a:lnTo>
                    <a:pt x="729" y="380"/>
                  </a:lnTo>
                  <a:lnTo>
                    <a:pt x="729" y="380"/>
                  </a:lnTo>
                  <a:lnTo>
                    <a:pt x="765" y="411"/>
                  </a:lnTo>
                  <a:lnTo>
                    <a:pt x="801" y="444"/>
                  </a:lnTo>
                  <a:lnTo>
                    <a:pt x="801" y="444"/>
                  </a:lnTo>
                  <a:lnTo>
                    <a:pt x="836" y="477"/>
                  </a:lnTo>
                  <a:lnTo>
                    <a:pt x="869" y="511"/>
                  </a:lnTo>
                  <a:lnTo>
                    <a:pt x="900" y="546"/>
                  </a:lnTo>
                  <a:lnTo>
                    <a:pt x="930" y="581"/>
                  </a:lnTo>
                  <a:lnTo>
                    <a:pt x="930" y="581"/>
                  </a:lnTo>
                  <a:lnTo>
                    <a:pt x="946" y="600"/>
                  </a:lnTo>
                  <a:lnTo>
                    <a:pt x="946" y="600"/>
                  </a:lnTo>
                  <a:lnTo>
                    <a:pt x="962" y="620"/>
                  </a:lnTo>
                  <a:lnTo>
                    <a:pt x="980" y="641"/>
                  </a:lnTo>
                  <a:lnTo>
                    <a:pt x="998" y="661"/>
                  </a:lnTo>
                  <a:lnTo>
                    <a:pt x="1008" y="669"/>
                  </a:lnTo>
                  <a:lnTo>
                    <a:pt x="1018" y="677"/>
                  </a:lnTo>
                  <a:lnTo>
                    <a:pt x="1019" y="678"/>
                  </a:lnTo>
                  <a:lnTo>
                    <a:pt x="1020" y="678"/>
                  </a:lnTo>
                  <a:lnTo>
                    <a:pt x="1020" y="678"/>
                  </a:lnTo>
                  <a:lnTo>
                    <a:pt x="1025" y="680"/>
                  </a:lnTo>
                  <a:lnTo>
                    <a:pt x="1029" y="684"/>
                  </a:lnTo>
                  <a:lnTo>
                    <a:pt x="1029" y="685"/>
                  </a:lnTo>
                  <a:lnTo>
                    <a:pt x="1030" y="686"/>
                  </a:lnTo>
                  <a:lnTo>
                    <a:pt x="1030" y="686"/>
                  </a:lnTo>
                  <a:lnTo>
                    <a:pt x="1032" y="689"/>
                  </a:lnTo>
                  <a:lnTo>
                    <a:pt x="1035" y="692"/>
                  </a:lnTo>
                  <a:lnTo>
                    <a:pt x="1036" y="695"/>
                  </a:lnTo>
                  <a:lnTo>
                    <a:pt x="1037" y="698"/>
                  </a:lnTo>
                  <a:lnTo>
                    <a:pt x="1037" y="699"/>
                  </a:lnTo>
                  <a:lnTo>
                    <a:pt x="1037" y="700"/>
                  </a:lnTo>
                  <a:lnTo>
                    <a:pt x="1037" y="700"/>
                  </a:lnTo>
                  <a:lnTo>
                    <a:pt x="1041" y="711"/>
                  </a:lnTo>
                  <a:lnTo>
                    <a:pt x="1045" y="723"/>
                  </a:lnTo>
                  <a:lnTo>
                    <a:pt x="1047" y="735"/>
                  </a:lnTo>
                  <a:lnTo>
                    <a:pt x="1049" y="748"/>
                  </a:lnTo>
                  <a:lnTo>
                    <a:pt x="1051" y="774"/>
                  </a:lnTo>
                  <a:lnTo>
                    <a:pt x="1051" y="800"/>
                  </a:lnTo>
                  <a:lnTo>
                    <a:pt x="1050" y="826"/>
                  </a:lnTo>
                  <a:lnTo>
                    <a:pt x="1047" y="851"/>
                  </a:lnTo>
                  <a:lnTo>
                    <a:pt x="1044" y="872"/>
                  </a:lnTo>
                  <a:lnTo>
                    <a:pt x="1040" y="892"/>
                  </a:lnTo>
                  <a:lnTo>
                    <a:pt x="1040" y="892"/>
                  </a:lnTo>
                  <a:lnTo>
                    <a:pt x="1037" y="911"/>
                  </a:lnTo>
                  <a:lnTo>
                    <a:pt x="1035" y="929"/>
                  </a:lnTo>
                  <a:lnTo>
                    <a:pt x="1030" y="967"/>
                  </a:lnTo>
                  <a:lnTo>
                    <a:pt x="1030" y="973"/>
                  </a:lnTo>
                  <a:lnTo>
                    <a:pt x="1030" y="973"/>
                  </a:lnTo>
                  <a:lnTo>
                    <a:pt x="1029" y="991"/>
                  </a:lnTo>
                  <a:lnTo>
                    <a:pt x="1029" y="991"/>
                  </a:lnTo>
                  <a:lnTo>
                    <a:pt x="1029" y="1009"/>
                  </a:lnTo>
                  <a:lnTo>
                    <a:pt x="1028" y="1017"/>
                  </a:lnTo>
                  <a:lnTo>
                    <a:pt x="1026" y="1024"/>
                  </a:lnTo>
                  <a:lnTo>
                    <a:pt x="1026" y="1024"/>
                  </a:lnTo>
                  <a:lnTo>
                    <a:pt x="1024" y="1031"/>
                  </a:lnTo>
                  <a:lnTo>
                    <a:pt x="1023" y="1039"/>
                  </a:lnTo>
                  <a:lnTo>
                    <a:pt x="1023" y="1051"/>
                  </a:lnTo>
                  <a:lnTo>
                    <a:pt x="1023" y="1051"/>
                  </a:lnTo>
                  <a:lnTo>
                    <a:pt x="1023" y="1059"/>
                  </a:lnTo>
                  <a:lnTo>
                    <a:pt x="1021" y="1068"/>
                  </a:lnTo>
                  <a:lnTo>
                    <a:pt x="1019" y="1075"/>
                  </a:lnTo>
                  <a:lnTo>
                    <a:pt x="1016" y="1079"/>
                  </a:lnTo>
                  <a:lnTo>
                    <a:pt x="1013" y="1083"/>
                  </a:lnTo>
                  <a:lnTo>
                    <a:pt x="1013" y="1083"/>
                  </a:lnTo>
                  <a:lnTo>
                    <a:pt x="1010" y="1085"/>
                  </a:lnTo>
                  <a:lnTo>
                    <a:pt x="1008" y="1086"/>
                  </a:lnTo>
                  <a:lnTo>
                    <a:pt x="1005" y="1087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1002" y="1088"/>
                  </a:lnTo>
                  <a:lnTo>
                    <a:pt x="998" y="1087"/>
                  </a:lnTo>
                  <a:lnTo>
                    <a:pt x="997" y="1087"/>
                  </a:lnTo>
                  <a:lnTo>
                    <a:pt x="996" y="1087"/>
                  </a:lnTo>
                  <a:lnTo>
                    <a:pt x="996" y="1087"/>
                  </a:lnTo>
                  <a:lnTo>
                    <a:pt x="992" y="1088"/>
                  </a:lnTo>
                  <a:lnTo>
                    <a:pt x="991" y="1088"/>
                  </a:lnTo>
                  <a:close/>
                  <a:moveTo>
                    <a:pt x="1002" y="731"/>
                  </a:moveTo>
                  <a:lnTo>
                    <a:pt x="1002" y="731"/>
                  </a:lnTo>
                  <a:lnTo>
                    <a:pt x="954" y="761"/>
                  </a:lnTo>
                  <a:lnTo>
                    <a:pt x="954" y="761"/>
                  </a:lnTo>
                  <a:lnTo>
                    <a:pt x="918" y="784"/>
                  </a:lnTo>
                  <a:lnTo>
                    <a:pt x="918" y="784"/>
                  </a:lnTo>
                  <a:lnTo>
                    <a:pt x="885" y="803"/>
                  </a:lnTo>
                  <a:lnTo>
                    <a:pt x="885" y="803"/>
                  </a:lnTo>
                  <a:lnTo>
                    <a:pt x="856" y="821"/>
                  </a:lnTo>
                  <a:lnTo>
                    <a:pt x="842" y="830"/>
                  </a:lnTo>
                  <a:lnTo>
                    <a:pt x="829" y="839"/>
                  </a:lnTo>
                  <a:lnTo>
                    <a:pt x="819" y="847"/>
                  </a:lnTo>
                  <a:lnTo>
                    <a:pt x="819" y="847"/>
                  </a:lnTo>
                  <a:lnTo>
                    <a:pt x="773" y="881"/>
                  </a:lnTo>
                  <a:lnTo>
                    <a:pt x="729" y="917"/>
                  </a:lnTo>
                  <a:lnTo>
                    <a:pt x="729" y="917"/>
                  </a:lnTo>
                  <a:lnTo>
                    <a:pt x="717" y="925"/>
                  </a:lnTo>
                  <a:lnTo>
                    <a:pt x="717" y="925"/>
                  </a:lnTo>
                  <a:lnTo>
                    <a:pt x="704" y="936"/>
                  </a:lnTo>
                  <a:lnTo>
                    <a:pt x="691" y="948"/>
                  </a:lnTo>
                  <a:lnTo>
                    <a:pt x="678" y="960"/>
                  </a:lnTo>
                  <a:lnTo>
                    <a:pt x="672" y="967"/>
                  </a:lnTo>
                  <a:lnTo>
                    <a:pt x="668" y="974"/>
                  </a:lnTo>
                  <a:lnTo>
                    <a:pt x="664" y="980"/>
                  </a:lnTo>
                  <a:lnTo>
                    <a:pt x="671" y="982"/>
                  </a:lnTo>
                  <a:lnTo>
                    <a:pt x="671" y="982"/>
                  </a:lnTo>
                  <a:lnTo>
                    <a:pt x="699" y="991"/>
                  </a:lnTo>
                  <a:lnTo>
                    <a:pt x="699" y="991"/>
                  </a:lnTo>
                  <a:lnTo>
                    <a:pt x="718" y="996"/>
                  </a:lnTo>
                  <a:lnTo>
                    <a:pt x="738" y="1003"/>
                  </a:lnTo>
                  <a:lnTo>
                    <a:pt x="738" y="1003"/>
                  </a:lnTo>
                  <a:lnTo>
                    <a:pt x="756" y="1007"/>
                  </a:lnTo>
                  <a:lnTo>
                    <a:pt x="772" y="1010"/>
                  </a:lnTo>
                  <a:lnTo>
                    <a:pt x="772" y="1010"/>
                  </a:lnTo>
                  <a:lnTo>
                    <a:pt x="792" y="1014"/>
                  </a:lnTo>
                  <a:lnTo>
                    <a:pt x="811" y="1018"/>
                  </a:lnTo>
                  <a:lnTo>
                    <a:pt x="811" y="1018"/>
                  </a:lnTo>
                  <a:lnTo>
                    <a:pt x="854" y="1028"/>
                  </a:lnTo>
                  <a:lnTo>
                    <a:pt x="897" y="1039"/>
                  </a:lnTo>
                  <a:lnTo>
                    <a:pt x="941" y="1046"/>
                  </a:lnTo>
                  <a:lnTo>
                    <a:pt x="962" y="1049"/>
                  </a:lnTo>
                  <a:lnTo>
                    <a:pt x="984" y="1051"/>
                  </a:lnTo>
                  <a:lnTo>
                    <a:pt x="991" y="1052"/>
                  </a:lnTo>
                  <a:lnTo>
                    <a:pt x="990" y="1045"/>
                  </a:lnTo>
                  <a:lnTo>
                    <a:pt x="990" y="1045"/>
                  </a:lnTo>
                  <a:lnTo>
                    <a:pt x="989" y="1039"/>
                  </a:lnTo>
                  <a:lnTo>
                    <a:pt x="989" y="1039"/>
                  </a:lnTo>
                  <a:lnTo>
                    <a:pt x="987" y="1032"/>
                  </a:lnTo>
                  <a:lnTo>
                    <a:pt x="987" y="1029"/>
                  </a:lnTo>
                  <a:lnTo>
                    <a:pt x="987" y="1027"/>
                  </a:lnTo>
                  <a:lnTo>
                    <a:pt x="987" y="1027"/>
                  </a:lnTo>
                  <a:lnTo>
                    <a:pt x="990" y="1018"/>
                  </a:lnTo>
                  <a:lnTo>
                    <a:pt x="992" y="1008"/>
                  </a:lnTo>
                  <a:lnTo>
                    <a:pt x="993" y="988"/>
                  </a:lnTo>
                  <a:lnTo>
                    <a:pt x="993" y="988"/>
                  </a:lnTo>
                  <a:lnTo>
                    <a:pt x="994" y="974"/>
                  </a:lnTo>
                  <a:lnTo>
                    <a:pt x="994" y="974"/>
                  </a:lnTo>
                  <a:lnTo>
                    <a:pt x="995" y="957"/>
                  </a:lnTo>
                  <a:lnTo>
                    <a:pt x="995" y="957"/>
                  </a:lnTo>
                  <a:lnTo>
                    <a:pt x="998" y="925"/>
                  </a:lnTo>
                  <a:lnTo>
                    <a:pt x="1000" y="910"/>
                  </a:lnTo>
                  <a:lnTo>
                    <a:pt x="1004" y="893"/>
                  </a:lnTo>
                  <a:lnTo>
                    <a:pt x="1004" y="893"/>
                  </a:lnTo>
                  <a:lnTo>
                    <a:pt x="1010" y="856"/>
                  </a:lnTo>
                  <a:lnTo>
                    <a:pt x="1013" y="835"/>
                  </a:lnTo>
                  <a:lnTo>
                    <a:pt x="1015" y="813"/>
                  </a:lnTo>
                  <a:lnTo>
                    <a:pt x="1016" y="793"/>
                  </a:lnTo>
                  <a:lnTo>
                    <a:pt x="1015" y="772"/>
                  </a:lnTo>
                  <a:lnTo>
                    <a:pt x="1014" y="753"/>
                  </a:lnTo>
                  <a:lnTo>
                    <a:pt x="1010" y="734"/>
                  </a:lnTo>
                  <a:lnTo>
                    <a:pt x="1008" y="726"/>
                  </a:lnTo>
                  <a:lnTo>
                    <a:pt x="1002" y="731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3" name="Freeform 207"/>
            <p:cNvSpPr/>
            <p:nvPr/>
          </p:nvSpPr>
          <p:spPr bwMode="auto">
            <a:xfrm>
              <a:off x="4251325" y="2251075"/>
              <a:ext cx="195263" cy="161925"/>
            </a:xfrm>
            <a:custGeom>
              <a:avLst/>
              <a:gdLst/>
              <a:ahLst/>
              <a:cxnLst>
                <a:cxn ang="0">
                  <a:pos x="15" y="307"/>
                </a:cxn>
                <a:cxn ang="0">
                  <a:pos x="9" y="306"/>
                </a:cxn>
                <a:cxn ang="0">
                  <a:pos x="2" y="298"/>
                </a:cxn>
                <a:cxn ang="0">
                  <a:pos x="0" y="293"/>
                </a:cxn>
                <a:cxn ang="0">
                  <a:pos x="2" y="281"/>
                </a:cxn>
                <a:cxn ang="0">
                  <a:pos x="6" y="275"/>
                </a:cxn>
                <a:cxn ang="0">
                  <a:pos x="12" y="272"/>
                </a:cxn>
                <a:cxn ang="0">
                  <a:pos x="18" y="269"/>
                </a:cxn>
                <a:cxn ang="0">
                  <a:pos x="30" y="259"/>
                </a:cxn>
                <a:cxn ang="0">
                  <a:pos x="48" y="238"/>
                </a:cxn>
                <a:cxn ang="0">
                  <a:pos x="59" y="222"/>
                </a:cxn>
                <a:cxn ang="0">
                  <a:pos x="75" y="201"/>
                </a:cxn>
                <a:cxn ang="0">
                  <a:pos x="94" y="180"/>
                </a:cxn>
                <a:cxn ang="0">
                  <a:pos x="136" y="143"/>
                </a:cxn>
                <a:cxn ang="0">
                  <a:pos x="160" y="124"/>
                </a:cxn>
                <a:cxn ang="0">
                  <a:pos x="174" y="112"/>
                </a:cxn>
                <a:cxn ang="0">
                  <a:pos x="224" y="83"/>
                </a:cxn>
                <a:cxn ang="0">
                  <a:pos x="241" y="73"/>
                </a:cxn>
                <a:cxn ang="0">
                  <a:pos x="259" y="63"/>
                </a:cxn>
                <a:cxn ang="0">
                  <a:pos x="305" y="32"/>
                </a:cxn>
                <a:cxn ang="0">
                  <a:pos x="345" y="3"/>
                </a:cxn>
                <a:cxn ang="0">
                  <a:pos x="354" y="0"/>
                </a:cxn>
                <a:cxn ang="0">
                  <a:pos x="359" y="1"/>
                </a:cxn>
                <a:cxn ang="0">
                  <a:pos x="366" y="8"/>
                </a:cxn>
                <a:cxn ang="0">
                  <a:pos x="368" y="12"/>
                </a:cxn>
                <a:cxn ang="0">
                  <a:pos x="369" y="22"/>
                </a:cxn>
                <a:cxn ang="0">
                  <a:pos x="367" y="29"/>
                </a:cxn>
                <a:cxn ang="0">
                  <a:pos x="362" y="35"/>
                </a:cxn>
                <a:cxn ang="0">
                  <a:pos x="339" y="51"/>
                </a:cxn>
                <a:cxn ang="0">
                  <a:pos x="270" y="96"/>
                </a:cxn>
                <a:cxn ang="0">
                  <a:pos x="240" y="115"/>
                </a:cxn>
                <a:cxn ang="0">
                  <a:pos x="180" y="157"/>
                </a:cxn>
                <a:cxn ang="0">
                  <a:pos x="151" y="179"/>
                </a:cxn>
                <a:cxn ang="0">
                  <a:pos x="109" y="218"/>
                </a:cxn>
                <a:cxn ang="0">
                  <a:pos x="78" y="252"/>
                </a:cxn>
                <a:cxn ang="0">
                  <a:pos x="69" y="264"/>
                </a:cxn>
                <a:cxn ang="0">
                  <a:pos x="47" y="290"/>
                </a:cxn>
                <a:cxn ang="0">
                  <a:pos x="35" y="300"/>
                </a:cxn>
                <a:cxn ang="0">
                  <a:pos x="21" y="306"/>
                </a:cxn>
                <a:cxn ang="0">
                  <a:pos x="15" y="307"/>
                </a:cxn>
              </a:cxnLst>
              <a:rect l="0" t="0" r="r" b="b"/>
              <a:pathLst>
                <a:path w="369" h="307">
                  <a:moveTo>
                    <a:pt x="15" y="307"/>
                  </a:moveTo>
                  <a:lnTo>
                    <a:pt x="15" y="307"/>
                  </a:lnTo>
                  <a:lnTo>
                    <a:pt x="12" y="307"/>
                  </a:lnTo>
                  <a:lnTo>
                    <a:pt x="9" y="306"/>
                  </a:lnTo>
                  <a:lnTo>
                    <a:pt x="5" y="303"/>
                  </a:lnTo>
                  <a:lnTo>
                    <a:pt x="2" y="298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287"/>
                  </a:lnTo>
                  <a:lnTo>
                    <a:pt x="2" y="281"/>
                  </a:lnTo>
                  <a:lnTo>
                    <a:pt x="4" y="277"/>
                  </a:lnTo>
                  <a:lnTo>
                    <a:pt x="6" y="275"/>
                  </a:lnTo>
                  <a:lnTo>
                    <a:pt x="9" y="273"/>
                  </a:lnTo>
                  <a:lnTo>
                    <a:pt x="12" y="272"/>
                  </a:lnTo>
                  <a:lnTo>
                    <a:pt x="12" y="272"/>
                  </a:lnTo>
                  <a:lnTo>
                    <a:pt x="18" y="269"/>
                  </a:lnTo>
                  <a:lnTo>
                    <a:pt x="24" y="265"/>
                  </a:lnTo>
                  <a:lnTo>
                    <a:pt x="30" y="259"/>
                  </a:lnTo>
                  <a:lnTo>
                    <a:pt x="36" y="253"/>
                  </a:lnTo>
                  <a:lnTo>
                    <a:pt x="48" y="238"/>
                  </a:lnTo>
                  <a:lnTo>
                    <a:pt x="59" y="222"/>
                  </a:lnTo>
                  <a:lnTo>
                    <a:pt x="59" y="222"/>
                  </a:lnTo>
                  <a:lnTo>
                    <a:pt x="68" y="210"/>
                  </a:lnTo>
                  <a:lnTo>
                    <a:pt x="75" y="201"/>
                  </a:lnTo>
                  <a:lnTo>
                    <a:pt x="75" y="201"/>
                  </a:lnTo>
                  <a:lnTo>
                    <a:pt x="94" y="180"/>
                  </a:lnTo>
                  <a:lnTo>
                    <a:pt x="114" y="162"/>
                  </a:lnTo>
                  <a:lnTo>
                    <a:pt x="136" y="143"/>
                  </a:lnTo>
                  <a:lnTo>
                    <a:pt x="157" y="126"/>
                  </a:lnTo>
                  <a:lnTo>
                    <a:pt x="160" y="124"/>
                  </a:lnTo>
                  <a:lnTo>
                    <a:pt x="160" y="124"/>
                  </a:lnTo>
                  <a:lnTo>
                    <a:pt x="174" y="112"/>
                  </a:lnTo>
                  <a:lnTo>
                    <a:pt x="190" y="102"/>
                  </a:lnTo>
                  <a:lnTo>
                    <a:pt x="224" y="83"/>
                  </a:lnTo>
                  <a:lnTo>
                    <a:pt x="224" y="83"/>
                  </a:lnTo>
                  <a:lnTo>
                    <a:pt x="241" y="73"/>
                  </a:lnTo>
                  <a:lnTo>
                    <a:pt x="259" y="63"/>
                  </a:lnTo>
                  <a:lnTo>
                    <a:pt x="259" y="63"/>
                  </a:lnTo>
                  <a:lnTo>
                    <a:pt x="283" y="47"/>
                  </a:lnTo>
                  <a:lnTo>
                    <a:pt x="305" y="32"/>
                  </a:lnTo>
                  <a:lnTo>
                    <a:pt x="345" y="3"/>
                  </a:lnTo>
                  <a:lnTo>
                    <a:pt x="345" y="3"/>
                  </a:lnTo>
                  <a:lnTo>
                    <a:pt x="350" y="1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59" y="1"/>
                  </a:lnTo>
                  <a:lnTo>
                    <a:pt x="363" y="4"/>
                  </a:lnTo>
                  <a:lnTo>
                    <a:pt x="366" y="8"/>
                  </a:lnTo>
                  <a:lnTo>
                    <a:pt x="368" y="12"/>
                  </a:lnTo>
                  <a:lnTo>
                    <a:pt x="368" y="12"/>
                  </a:lnTo>
                  <a:lnTo>
                    <a:pt x="369" y="16"/>
                  </a:lnTo>
                  <a:lnTo>
                    <a:pt x="369" y="22"/>
                  </a:lnTo>
                  <a:lnTo>
                    <a:pt x="369" y="25"/>
                  </a:lnTo>
                  <a:lnTo>
                    <a:pt x="367" y="29"/>
                  </a:lnTo>
                  <a:lnTo>
                    <a:pt x="365" y="32"/>
                  </a:lnTo>
                  <a:lnTo>
                    <a:pt x="362" y="35"/>
                  </a:lnTo>
                  <a:lnTo>
                    <a:pt x="362" y="35"/>
                  </a:lnTo>
                  <a:lnTo>
                    <a:pt x="339" y="51"/>
                  </a:lnTo>
                  <a:lnTo>
                    <a:pt x="317" y="67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40" y="115"/>
                  </a:lnTo>
                  <a:lnTo>
                    <a:pt x="210" y="135"/>
                  </a:lnTo>
                  <a:lnTo>
                    <a:pt x="180" y="157"/>
                  </a:lnTo>
                  <a:lnTo>
                    <a:pt x="151" y="179"/>
                  </a:lnTo>
                  <a:lnTo>
                    <a:pt x="151" y="179"/>
                  </a:lnTo>
                  <a:lnTo>
                    <a:pt x="131" y="198"/>
                  </a:lnTo>
                  <a:lnTo>
                    <a:pt x="109" y="218"/>
                  </a:lnTo>
                  <a:lnTo>
                    <a:pt x="88" y="239"/>
                  </a:lnTo>
                  <a:lnTo>
                    <a:pt x="78" y="252"/>
                  </a:lnTo>
                  <a:lnTo>
                    <a:pt x="69" y="264"/>
                  </a:lnTo>
                  <a:lnTo>
                    <a:pt x="69" y="264"/>
                  </a:lnTo>
                  <a:lnTo>
                    <a:pt x="59" y="277"/>
                  </a:lnTo>
                  <a:lnTo>
                    <a:pt x="47" y="290"/>
                  </a:lnTo>
                  <a:lnTo>
                    <a:pt x="42" y="295"/>
                  </a:lnTo>
                  <a:lnTo>
                    <a:pt x="35" y="300"/>
                  </a:lnTo>
                  <a:lnTo>
                    <a:pt x="29" y="304"/>
                  </a:lnTo>
                  <a:lnTo>
                    <a:pt x="21" y="306"/>
                  </a:lnTo>
                  <a:lnTo>
                    <a:pt x="21" y="306"/>
                  </a:lnTo>
                  <a:lnTo>
                    <a:pt x="15" y="307"/>
                  </a:lnTo>
                  <a:lnTo>
                    <a:pt x="15" y="307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4" name="Freeform 208"/>
            <p:cNvSpPr/>
            <p:nvPr/>
          </p:nvSpPr>
          <p:spPr bwMode="auto">
            <a:xfrm>
              <a:off x="4284663" y="2282825"/>
              <a:ext cx="195263" cy="171450"/>
            </a:xfrm>
            <a:custGeom>
              <a:avLst/>
              <a:gdLst/>
              <a:ahLst/>
              <a:cxnLst>
                <a:cxn ang="0">
                  <a:pos x="15" y="323"/>
                </a:cxn>
                <a:cxn ang="0">
                  <a:pos x="6" y="319"/>
                </a:cxn>
                <a:cxn ang="0">
                  <a:pos x="1" y="309"/>
                </a:cxn>
                <a:cxn ang="0">
                  <a:pos x="0" y="306"/>
                </a:cxn>
                <a:cxn ang="0">
                  <a:pos x="0" y="297"/>
                </a:cxn>
                <a:cxn ang="0">
                  <a:pos x="4" y="290"/>
                </a:cxn>
                <a:cxn ang="0">
                  <a:pos x="7" y="287"/>
                </a:cxn>
                <a:cxn ang="0">
                  <a:pos x="15" y="277"/>
                </a:cxn>
                <a:cxn ang="0">
                  <a:pos x="20" y="266"/>
                </a:cxn>
                <a:cxn ang="0">
                  <a:pos x="29" y="253"/>
                </a:cxn>
                <a:cxn ang="0">
                  <a:pos x="48" y="230"/>
                </a:cxn>
                <a:cxn ang="0">
                  <a:pos x="68" y="211"/>
                </a:cxn>
                <a:cxn ang="0">
                  <a:pos x="94" y="190"/>
                </a:cxn>
                <a:cxn ang="0">
                  <a:pos x="126" y="162"/>
                </a:cxn>
                <a:cxn ang="0">
                  <a:pos x="159" y="135"/>
                </a:cxn>
                <a:cxn ang="0">
                  <a:pos x="187" y="111"/>
                </a:cxn>
                <a:cxn ang="0">
                  <a:pos x="236" y="73"/>
                </a:cxn>
                <a:cxn ang="0">
                  <a:pos x="254" y="61"/>
                </a:cxn>
                <a:cxn ang="0">
                  <a:pos x="311" y="23"/>
                </a:cxn>
                <a:cxn ang="0">
                  <a:pos x="344" y="3"/>
                </a:cxn>
                <a:cxn ang="0">
                  <a:pos x="348" y="1"/>
                </a:cxn>
                <a:cxn ang="0">
                  <a:pos x="352" y="0"/>
                </a:cxn>
                <a:cxn ang="0">
                  <a:pos x="358" y="2"/>
                </a:cxn>
                <a:cxn ang="0">
                  <a:pos x="366" y="9"/>
                </a:cxn>
                <a:cxn ang="0">
                  <a:pos x="368" y="14"/>
                </a:cxn>
                <a:cxn ang="0">
                  <a:pos x="369" y="22"/>
                </a:cxn>
                <a:cxn ang="0">
                  <a:pos x="366" y="29"/>
                </a:cxn>
                <a:cxn ang="0">
                  <a:pos x="361" y="35"/>
                </a:cxn>
                <a:cxn ang="0">
                  <a:pos x="325" y="57"/>
                </a:cxn>
                <a:cxn ang="0">
                  <a:pos x="271" y="92"/>
                </a:cxn>
                <a:cxn ang="0">
                  <a:pos x="250" y="107"/>
                </a:cxn>
                <a:cxn ang="0">
                  <a:pos x="190" y="157"/>
                </a:cxn>
                <a:cxn ang="0">
                  <a:pos x="164" y="179"/>
                </a:cxn>
                <a:cxn ang="0">
                  <a:pos x="134" y="203"/>
                </a:cxn>
                <a:cxn ang="0">
                  <a:pos x="102" y="229"/>
                </a:cxn>
                <a:cxn ang="0">
                  <a:pos x="72" y="258"/>
                </a:cxn>
                <a:cxn ang="0">
                  <a:pos x="66" y="264"/>
                </a:cxn>
                <a:cxn ang="0">
                  <a:pos x="51" y="286"/>
                </a:cxn>
                <a:cxn ang="0">
                  <a:pos x="46" y="295"/>
                </a:cxn>
                <a:cxn ang="0">
                  <a:pos x="33" y="312"/>
                </a:cxn>
                <a:cxn ang="0">
                  <a:pos x="24" y="319"/>
                </a:cxn>
                <a:cxn ang="0">
                  <a:pos x="15" y="323"/>
                </a:cxn>
              </a:cxnLst>
              <a:rect l="0" t="0" r="r" b="b"/>
              <a:pathLst>
                <a:path w="369" h="323">
                  <a:moveTo>
                    <a:pt x="15" y="323"/>
                  </a:moveTo>
                  <a:lnTo>
                    <a:pt x="15" y="323"/>
                  </a:lnTo>
                  <a:lnTo>
                    <a:pt x="10" y="322"/>
                  </a:lnTo>
                  <a:lnTo>
                    <a:pt x="6" y="319"/>
                  </a:lnTo>
                  <a:lnTo>
                    <a:pt x="3" y="315"/>
                  </a:lnTo>
                  <a:lnTo>
                    <a:pt x="1" y="309"/>
                  </a:lnTo>
                  <a:lnTo>
                    <a:pt x="1" y="309"/>
                  </a:lnTo>
                  <a:lnTo>
                    <a:pt x="0" y="306"/>
                  </a:lnTo>
                  <a:lnTo>
                    <a:pt x="0" y="300"/>
                  </a:lnTo>
                  <a:lnTo>
                    <a:pt x="0" y="297"/>
                  </a:lnTo>
                  <a:lnTo>
                    <a:pt x="2" y="294"/>
                  </a:lnTo>
                  <a:lnTo>
                    <a:pt x="4" y="290"/>
                  </a:lnTo>
                  <a:lnTo>
                    <a:pt x="7" y="287"/>
                  </a:lnTo>
                  <a:lnTo>
                    <a:pt x="7" y="287"/>
                  </a:lnTo>
                  <a:lnTo>
                    <a:pt x="11" y="283"/>
                  </a:lnTo>
                  <a:lnTo>
                    <a:pt x="15" y="277"/>
                  </a:lnTo>
                  <a:lnTo>
                    <a:pt x="20" y="266"/>
                  </a:lnTo>
                  <a:lnTo>
                    <a:pt x="20" y="266"/>
                  </a:lnTo>
                  <a:lnTo>
                    <a:pt x="24" y="259"/>
                  </a:lnTo>
                  <a:lnTo>
                    <a:pt x="29" y="253"/>
                  </a:lnTo>
                  <a:lnTo>
                    <a:pt x="29" y="253"/>
                  </a:lnTo>
                  <a:lnTo>
                    <a:pt x="48" y="230"/>
                  </a:lnTo>
                  <a:lnTo>
                    <a:pt x="59" y="221"/>
                  </a:lnTo>
                  <a:lnTo>
                    <a:pt x="68" y="211"/>
                  </a:lnTo>
                  <a:lnTo>
                    <a:pt x="68" y="211"/>
                  </a:lnTo>
                  <a:lnTo>
                    <a:pt x="94" y="190"/>
                  </a:lnTo>
                  <a:lnTo>
                    <a:pt x="94" y="190"/>
                  </a:lnTo>
                  <a:lnTo>
                    <a:pt x="126" y="162"/>
                  </a:lnTo>
                  <a:lnTo>
                    <a:pt x="159" y="135"/>
                  </a:lnTo>
                  <a:lnTo>
                    <a:pt x="159" y="135"/>
                  </a:lnTo>
                  <a:lnTo>
                    <a:pt x="187" y="111"/>
                  </a:lnTo>
                  <a:lnTo>
                    <a:pt x="187" y="111"/>
                  </a:lnTo>
                  <a:lnTo>
                    <a:pt x="220" y="85"/>
                  </a:lnTo>
                  <a:lnTo>
                    <a:pt x="236" y="73"/>
                  </a:lnTo>
                  <a:lnTo>
                    <a:pt x="254" y="61"/>
                  </a:lnTo>
                  <a:lnTo>
                    <a:pt x="254" y="61"/>
                  </a:lnTo>
                  <a:lnTo>
                    <a:pt x="282" y="41"/>
                  </a:lnTo>
                  <a:lnTo>
                    <a:pt x="311" y="23"/>
                  </a:lnTo>
                  <a:lnTo>
                    <a:pt x="311" y="23"/>
                  </a:lnTo>
                  <a:lnTo>
                    <a:pt x="344" y="3"/>
                  </a:lnTo>
                  <a:lnTo>
                    <a:pt x="344" y="3"/>
                  </a:lnTo>
                  <a:lnTo>
                    <a:pt x="348" y="1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55" y="1"/>
                  </a:lnTo>
                  <a:lnTo>
                    <a:pt x="358" y="2"/>
                  </a:lnTo>
                  <a:lnTo>
                    <a:pt x="363" y="5"/>
                  </a:lnTo>
                  <a:lnTo>
                    <a:pt x="366" y="9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69" y="17"/>
                  </a:lnTo>
                  <a:lnTo>
                    <a:pt x="369" y="22"/>
                  </a:lnTo>
                  <a:lnTo>
                    <a:pt x="368" y="25"/>
                  </a:lnTo>
                  <a:lnTo>
                    <a:pt x="366" y="29"/>
                  </a:lnTo>
                  <a:lnTo>
                    <a:pt x="364" y="32"/>
                  </a:lnTo>
                  <a:lnTo>
                    <a:pt x="361" y="35"/>
                  </a:lnTo>
                  <a:lnTo>
                    <a:pt x="361" y="35"/>
                  </a:lnTo>
                  <a:lnTo>
                    <a:pt x="325" y="57"/>
                  </a:lnTo>
                  <a:lnTo>
                    <a:pt x="325" y="57"/>
                  </a:lnTo>
                  <a:lnTo>
                    <a:pt x="271" y="92"/>
                  </a:lnTo>
                  <a:lnTo>
                    <a:pt x="271" y="92"/>
                  </a:lnTo>
                  <a:lnTo>
                    <a:pt x="250" y="107"/>
                  </a:lnTo>
                  <a:lnTo>
                    <a:pt x="229" y="123"/>
                  </a:lnTo>
                  <a:lnTo>
                    <a:pt x="190" y="157"/>
                  </a:lnTo>
                  <a:lnTo>
                    <a:pt x="190" y="157"/>
                  </a:lnTo>
                  <a:lnTo>
                    <a:pt x="164" y="179"/>
                  </a:lnTo>
                  <a:lnTo>
                    <a:pt x="164" y="179"/>
                  </a:lnTo>
                  <a:lnTo>
                    <a:pt x="134" y="203"/>
                  </a:lnTo>
                  <a:lnTo>
                    <a:pt x="134" y="203"/>
                  </a:lnTo>
                  <a:lnTo>
                    <a:pt x="102" y="229"/>
                  </a:lnTo>
                  <a:lnTo>
                    <a:pt x="86" y="242"/>
                  </a:lnTo>
                  <a:lnTo>
                    <a:pt x="72" y="258"/>
                  </a:lnTo>
                  <a:lnTo>
                    <a:pt x="72" y="258"/>
                  </a:lnTo>
                  <a:lnTo>
                    <a:pt x="66" y="264"/>
                  </a:lnTo>
                  <a:lnTo>
                    <a:pt x="61" y="271"/>
                  </a:lnTo>
                  <a:lnTo>
                    <a:pt x="51" y="286"/>
                  </a:lnTo>
                  <a:lnTo>
                    <a:pt x="51" y="286"/>
                  </a:lnTo>
                  <a:lnTo>
                    <a:pt x="46" y="295"/>
                  </a:lnTo>
                  <a:lnTo>
                    <a:pt x="40" y="303"/>
                  </a:lnTo>
                  <a:lnTo>
                    <a:pt x="33" y="312"/>
                  </a:lnTo>
                  <a:lnTo>
                    <a:pt x="24" y="319"/>
                  </a:lnTo>
                  <a:lnTo>
                    <a:pt x="24" y="319"/>
                  </a:lnTo>
                  <a:lnTo>
                    <a:pt x="19" y="322"/>
                  </a:lnTo>
                  <a:lnTo>
                    <a:pt x="15" y="323"/>
                  </a:lnTo>
                  <a:lnTo>
                    <a:pt x="15" y="32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5" name="Freeform 209"/>
            <p:cNvSpPr/>
            <p:nvPr/>
          </p:nvSpPr>
          <p:spPr bwMode="auto">
            <a:xfrm>
              <a:off x="4446588" y="2346325"/>
              <a:ext cx="285750" cy="307975"/>
            </a:xfrm>
            <a:custGeom>
              <a:avLst/>
              <a:gdLst/>
              <a:ahLst/>
              <a:cxnLst>
                <a:cxn ang="0">
                  <a:pos x="524" y="583"/>
                </a:cxn>
                <a:cxn ang="0">
                  <a:pos x="515" y="580"/>
                </a:cxn>
                <a:cxn ang="0">
                  <a:pos x="501" y="571"/>
                </a:cxn>
                <a:cxn ang="0">
                  <a:pos x="476" y="549"/>
                </a:cxn>
                <a:cxn ang="0">
                  <a:pos x="437" y="513"/>
                </a:cxn>
                <a:cxn ang="0">
                  <a:pos x="414" y="488"/>
                </a:cxn>
                <a:cxn ang="0">
                  <a:pos x="388" y="460"/>
                </a:cxn>
                <a:cxn ang="0">
                  <a:pos x="339" y="409"/>
                </a:cxn>
                <a:cxn ang="0">
                  <a:pos x="300" y="361"/>
                </a:cxn>
                <a:cxn ang="0">
                  <a:pos x="288" y="344"/>
                </a:cxn>
                <a:cxn ang="0">
                  <a:pos x="246" y="293"/>
                </a:cxn>
                <a:cxn ang="0">
                  <a:pos x="202" y="245"/>
                </a:cxn>
                <a:cxn ang="0">
                  <a:pos x="167" y="208"/>
                </a:cxn>
                <a:cxn ang="0">
                  <a:pos x="134" y="170"/>
                </a:cxn>
                <a:cxn ang="0">
                  <a:pos x="121" y="153"/>
                </a:cxn>
                <a:cxn ang="0">
                  <a:pos x="95" y="121"/>
                </a:cxn>
                <a:cxn ang="0">
                  <a:pos x="54" y="76"/>
                </a:cxn>
                <a:cxn ang="0">
                  <a:pos x="24" y="48"/>
                </a:cxn>
                <a:cxn ang="0">
                  <a:pos x="8" y="36"/>
                </a:cxn>
                <a:cxn ang="0">
                  <a:pos x="3" y="29"/>
                </a:cxn>
                <a:cxn ang="0">
                  <a:pos x="0" y="22"/>
                </a:cxn>
                <a:cxn ang="0">
                  <a:pos x="1" y="13"/>
                </a:cxn>
                <a:cxn ang="0">
                  <a:pos x="4" y="8"/>
                </a:cxn>
                <a:cxn ang="0">
                  <a:pos x="12" y="1"/>
                </a:cxn>
                <a:cxn ang="0">
                  <a:pos x="16" y="0"/>
                </a:cxn>
                <a:cxn ang="0">
                  <a:pos x="25" y="3"/>
                </a:cxn>
                <a:cxn ang="0">
                  <a:pos x="41" y="15"/>
                </a:cxn>
                <a:cxn ang="0">
                  <a:pos x="70" y="41"/>
                </a:cxn>
                <a:cxn ang="0">
                  <a:pos x="110" y="84"/>
                </a:cxn>
                <a:cxn ang="0">
                  <a:pos x="136" y="115"/>
                </a:cxn>
                <a:cxn ang="0">
                  <a:pos x="206" y="198"/>
                </a:cxn>
                <a:cxn ang="0">
                  <a:pos x="290" y="291"/>
                </a:cxn>
                <a:cxn ang="0">
                  <a:pos x="303" y="306"/>
                </a:cxn>
                <a:cxn ang="0">
                  <a:pos x="341" y="353"/>
                </a:cxn>
                <a:cxn ang="0">
                  <a:pos x="371" y="390"/>
                </a:cxn>
                <a:cxn ang="0">
                  <a:pos x="403" y="425"/>
                </a:cxn>
                <a:cxn ang="0">
                  <a:pos x="433" y="457"/>
                </a:cxn>
                <a:cxn ang="0">
                  <a:pos x="457" y="482"/>
                </a:cxn>
                <a:cxn ang="0">
                  <a:pos x="493" y="518"/>
                </a:cxn>
                <a:cxn ang="0">
                  <a:pos x="519" y="540"/>
                </a:cxn>
                <a:cxn ang="0">
                  <a:pos x="532" y="549"/>
                </a:cxn>
                <a:cxn ang="0">
                  <a:pos x="539" y="554"/>
                </a:cxn>
                <a:cxn ang="0">
                  <a:pos x="541" y="560"/>
                </a:cxn>
                <a:cxn ang="0">
                  <a:pos x="541" y="570"/>
                </a:cxn>
                <a:cxn ang="0">
                  <a:pos x="539" y="575"/>
                </a:cxn>
                <a:cxn ang="0">
                  <a:pos x="530" y="582"/>
                </a:cxn>
                <a:cxn ang="0">
                  <a:pos x="524" y="583"/>
                </a:cxn>
              </a:cxnLst>
              <a:rect l="0" t="0" r="r" b="b"/>
              <a:pathLst>
                <a:path w="541" h="583">
                  <a:moveTo>
                    <a:pt x="524" y="583"/>
                  </a:moveTo>
                  <a:lnTo>
                    <a:pt x="524" y="583"/>
                  </a:lnTo>
                  <a:lnTo>
                    <a:pt x="520" y="582"/>
                  </a:lnTo>
                  <a:lnTo>
                    <a:pt x="515" y="580"/>
                  </a:lnTo>
                  <a:lnTo>
                    <a:pt x="515" y="580"/>
                  </a:lnTo>
                  <a:lnTo>
                    <a:pt x="501" y="571"/>
                  </a:lnTo>
                  <a:lnTo>
                    <a:pt x="488" y="560"/>
                  </a:lnTo>
                  <a:lnTo>
                    <a:pt x="476" y="549"/>
                  </a:lnTo>
                  <a:lnTo>
                    <a:pt x="462" y="538"/>
                  </a:lnTo>
                  <a:lnTo>
                    <a:pt x="437" y="513"/>
                  </a:lnTo>
                  <a:lnTo>
                    <a:pt x="414" y="488"/>
                  </a:lnTo>
                  <a:lnTo>
                    <a:pt x="414" y="488"/>
                  </a:lnTo>
                  <a:lnTo>
                    <a:pt x="388" y="460"/>
                  </a:lnTo>
                  <a:lnTo>
                    <a:pt x="388" y="460"/>
                  </a:lnTo>
                  <a:lnTo>
                    <a:pt x="365" y="437"/>
                  </a:lnTo>
                  <a:lnTo>
                    <a:pt x="339" y="409"/>
                  </a:lnTo>
                  <a:lnTo>
                    <a:pt x="313" y="377"/>
                  </a:lnTo>
                  <a:lnTo>
                    <a:pt x="300" y="361"/>
                  </a:lnTo>
                  <a:lnTo>
                    <a:pt x="288" y="344"/>
                  </a:lnTo>
                  <a:lnTo>
                    <a:pt x="288" y="344"/>
                  </a:lnTo>
                  <a:lnTo>
                    <a:pt x="268" y="319"/>
                  </a:lnTo>
                  <a:lnTo>
                    <a:pt x="246" y="293"/>
                  </a:lnTo>
                  <a:lnTo>
                    <a:pt x="224" y="269"/>
                  </a:lnTo>
                  <a:lnTo>
                    <a:pt x="202" y="245"/>
                  </a:lnTo>
                  <a:lnTo>
                    <a:pt x="202" y="245"/>
                  </a:lnTo>
                  <a:lnTo>
                    <a:pt x="167" y="208"/>
                  </a:lnTo>
                  <a:lnTo>
                    <a:pt x="150" y="189"/>
                  </a:lnTo>
                  <a:lnTo>
                    <a:pt x="134" y="170"/>
                  </a:lnTo>
                  <a:lnTo>
                    <a:pt x="134" y="170"/>
                  </a:lnTo>
                  <a:lnTo>
                    <a:pt x="121" y="153"/>
                  </a:lnTo>
                  <a:lnTo>
                    <a:pt x="121" y="153"/>
                  </a:lnTo>
                  <a:lnTo>
                    <a:pt x="95" y="121"/>
                  </a:lnTo>
                  <a:lnTo>
                    <a:pt x="69" y="90"/>
                  </a:lnTo>
                  <a:lnTo>
                    <a:pt x="54" y="76"/>
                  </a:lnTo>
                  <a:lnTo>
                    <a:pt x="40" y="61"/>
                  </a:lnTo>
                  <a:lnTo>
                    <a:pt x="24" y="48"/>
                  </a:lnTo>
                  <a:lnTo>
                    <a:pt x="8" y="36"/>
                  </a:lnTo>
                  <a:lnTo>
                    <a:pt x="8" y="36"/>
                  </a:lnTo>
                  <a:lnTo>
                    <a:pt x="5" y="32"/>
                  </a:lnTo>
                  <a:lnTo>
                    <a:pt x="3" y="29"/>
                  </a:lnTo>
                  <a:lnTo>
                    <a:pt x="0" y="25"/>
                  </a:lnTo>
                  <a:lnTo>
                    <a:pt x="0" y="22"/>
                  </a:lnTo>
                  <a:lnTo>
                    <a:pt x="0" y="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4" y="8"/>
                  </a:lnTo>
                  <a:lnTo>
                    <a:pt x="7" y="3"/>
                  </a:lnTo>
                  <a:lnTo>
                    <a:pt x="12" y="1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3"/>
                  </a:lnTo>
                  <a:lnTo>
                    <a:pt x="25" y="3"/>
                  </a:lnTo>
                  <a:lnTo>
                    <a:pt x="41" y="15"/>
                  </a:lnTo>
                  <a:lnTo>
                    <a:pt x="55" y="28"/>
                  </a:lnTo>
                  <a:lnTo>
                    <a:pt x="70" y="41"/>
                  </a:lnTo>
                  <a:lnTo>
                    <a:pt x="83" y="55"/>
                  </a:lnTo>
                  <a:lnTo>
                    <a:pt x="110" y="84"/>
                  </a:lnTo>
                  <a:lnTo>
                    <a:pt x="136" y="115"/>
                  </a:lnTo>
                  <a:lnTo>
                    <a:pt x="136" y="115"/>
                  </a:lnTo>
                  <a:lnTo>
                    <a:pt x="170" y="156"/>
                  </a:lnTo>
                  <a:lnTo>
                    <a:pt x="206" y="198"/>
                  </a:lnTo>
                  <a:lnTo>
                    <a:pt x="246" y="242"/>
                  </a:lnTo>
                  <a:lnTo>
                    <a:pt x="290" y="291"/>
                  </a:lnTo>
                  <a:lnTo>
                    <a:pt x="290" y="291"/>
                  </a:lnTo>
                  <a:lnTo>
                    <a:pt x="303" y="306"/>
                  </a:lnTo>
                  <a:lnTo>
                    <a:pt x="317" y="322"/>
                  </a:lnTo>
                  <a:lnTo>
                    <a:pt x="341" y="353"/>
                  </a:lnTo>
                  <a:lnTo>
                    <a:pt x="341" y="353"/>
                  </a:lnTo>
                  <a:lnTo>
                    <a:pt x="371" y="390"/>
                  </a:lnTo>
                  <a:lnTo>
                    <a:pt x="387" y="407"/>
                  </a:lnTo>
                  <a:lnTo>
                    <a:pt x="403" y="425"/>
                  </a:lnTo>
                  <a:lnTo>
                    <a:pt x="403" y="425"/>
                  </a:lnTo>
                  <a:lnTo>
                    <a:pt x="433" y="457"/>
                  </a:lnTo>
                  <a:lnTo>
                    <a:pt x="433" y="457"/>
                  </a:lnTo>
                  <a:lnTo>
                    <a:pt x="457" y="482"/>
                  </a:lnTo>
                  <a:lnTo>
                    <a:pt x="481" y="507"/>
                  </a:lnTo>
                  <a:lnTo>
                    <a:pt x="493" y="518"/>
                  </a:lnTo>
                  <a:lnTo>
                    <a:pt x="507" y="529"/>
                  </a:lnTo>
                  <a:lnTo>
                    <a:pt x="519" y="540"/>
                  </a:lnTo>
                  <a:lnTo>
                    <a:pt x="532" y="549"/>
                  </a:lnTo>
                  <a:lnTo>
                    <a:pt x="532" y="549"/>
                  </a:lnTo>
                  <a:lnTo>
                    <a:pt x="537" y="552"/>
                  </a:lnTo>
                  <a:lnTo>
                    <a:pt x="539" y="554"/>
                  </a:lnTo>
                  <a:lnTo>
                    <a:pt x="540" y="557"/>
                  </a:lnTo>
                  <a:lnTo>
                    <a:pt x="541" y="560"/>
                  </a:lnTo>
                  <a:lnTo>
                    <a:pt x="541" y="565"/>
                  </a:lnTo>
                  <a:lnTo>
                    <a:pt x="541" y="570"/>
                  </a:lnTo>
                  <a:lnTo>
                    <a:pt x="541" y="570"/>
                  </a:lnTo>
                  <a:lnTo>
                    <a:pt x="539" y="575"/>
                  </a:lnTo>
                  <a:lnTo>
                    <a:pt x="534" y="579"/>
                  </a:lnTo>
                  <a:lnTo>
                    <a:pt x="530" y="582"/>
                  </a:lnTo>
                  <a:lnTo>
                    <a:pt x="527" y="583"/>
                  </a:lnTo>
                  <a:lnTo>
                    <a:pt x="524" y="583"/>
                  </a:lnTo>
                  <a:lnTo>
                    <a:pt x="524" y="58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6" name="Freeform 210"/>
            <p:cNvSpPr/>
            <p:nvPr/>
          </p:nvSpPr>
          <p:spPr bwMode="auto">
            <a:xfrm>
              <a:off x="4349750" y="2435225"/>
              <a:ext cx="273050" cy="288925"/>
            </a:xfrm>
            <a:custGeom>
              <a:avLst/>
              <a:gdLst/>
              <a:ahLst/>
              <a:cxnLst>
                <a:cxn ang="0">
                  <a:pos x="493" y="546"/>
                </a:cxn>
                <a:cxn ang="0">
                  <a:pos x="481" y="537"/>
                </a:cxn>
                <a:cxn ang="0">
                  <a:pos x="475" y="524"/>
                </a:cxn>
                <a:cxn ang="0">
                  <a:pos x="457" y="505"/>
                </a:cxn>
                <a:cxn ang="0">
                  <a:pos x="444" y="490"/>
                </a:cxn>
                <a:cxn ang="0">
                  <a:pos x="436" y="479"/>
                </a:cxn>
                <a:cxn ang="0">
                  <a:pos x="411" y="452"/>
                </a:cxn>
                <a:cxn ang="0">
                  <a:pos x="402" y="443"/>
                </a:cxn>
                <a:cxn ang="0">
                  <a:pos x="387" y="420"/>
                </a:cxn>
                <a:cxn ang="0">
                  <a:pos x="376" y="410"/>
                </a:cxn>
                <a:cxn ang="0">
                  <a:pos x="345" y="378"/>
                </a:cxn>
                <a:cxn ang="0">
                  <a:pos x="321" y="352"/>
                </a:cxn>
                <a:cxn ang="0">
                  <a:pos x="280" y="313"/>
                </a:cxn>
                <a:cxn ang="0">
                  <a:pos x="252" y="285"/>
                </a:cxn>
                <a:cxn ang="0">
                  <a:pos x="151" y="183"/>
                </a:cxn>
                <a:cxn ang="0">
                  <a:pos x="106" y="136"/>
                </a:cxn>
                <a:cxn ang="0">
                  <a:pos x="64" y="92"/>
                </a:cxn>
                <a:cxn ang="0">
                  <a:pos x="33" y="58"/>
                </a:cxn>
                <a:cxn ang="0">
                  <a:pos x="13" y="39"/>
                </a:cxn>
                <a:cxn ang="0">
                  <a:pos x="3" y="26"/>
                </a:cxn>
                <a:cxn ang="0">
                  <a:pos x="0" y="14"/>
                </a:cxn>
                <a:cxn ang="0">
                  <a:pos x="5" y="6"/>
                </a:cxn>
                <a:cxn ang="0">
                  <a:pos x="19" y="0"/>
                </a:cxn>
                <a:cxn ang="0">
                  <a:pos x="26" y="2"/>
                </a:cxn>
                <a:cxn ang="0">
                  <a:pos x="34" y="8"/>
                </a:cxn>
                <a:cxn ang="0">
                  <a:pos x="72" y="47"/>
                </a:cxn>
                <a:cxn ang="0">
                  <a:pos x="94" y="67"/>
                </a:cxn>
                <a:cxn ang="0">
                  <a:pos x="151" y="133"/>
                </a:cxn>
                <a:cxn ang="0">
                  <a:pos x="191" y="176"/>
                </a:cxn>
                <a:cxn ang="0">
                  <a:pos x="275" y="260"/>
                </a:cxn>
                <a:cxn ang="0">
                  <a:pos x="311" y="293"/>
                </a:cxn>
                <a:cxn ang="0">
                  <a:pos x="364" y="343"/>
                </a:cxn>
                <a:cxn ang="0">
                  <a:pos x="407" y="387"/>
                </a:cxn>
                <a:cxn ang="0">
                  <a:pos x="423" y="411"/>
                </a:cxn>
                <a:cxn ang="0">
                  <a:pos x="440" y="429"/>
                </a:cxn>
                <a:cxn ang="0">
                  <a:pos x="452" y="440"/>
                </a:cxn>
                <a:cxn ang="0">
                  <a:pos x="460" y="452"/>
                </a:cxn>
                <a:cxn ang="0">
                  <a:pos x="481" y="478"/>
                </a:cxn>
                <a:cxn ang="0">
                  <a:pos x="496" y="493"/>
                </a:cxn>
                <a:cxn ang="0">
                  <a:pos x="508" y="510"/>
                </a:cxn>
                <a:cxn ang="0">
                  <a:pos x="512" y="513"/>
                </a:cxn>
                <a:cxn ang="0">
                  <a:pos x="515" y="524"/>
                </a:cxn>
                <a:cxn ang="0">
                  <a:pos x="515" y="533"/>
                </a:cxn>
                <a:cxn ang="0">
                  <a:pos x="510" y="542"/>
                </a:cxn>
                <a:cxn ang="0">
                  <a:pos x="499" y="546"/>
                </a:cxn>
              </a:cxnLst>
              <a:rect l="0" t="0" r="r" b="b"/>
              <a:pathLst>
                <a:path w="515" h="546">
                  <a:moveTo>
                    <a:pt x="499" y="546"/>
                  </a:moveTo>
                  <a:lnTo>
                    <a:pt x="499" y="546"/>
                  </a:lnTo>
                  <a:lnTo>
                    <a:pt x="493" y="546"/>
                  </a:lnTo>
                  <a:lnTo>
                    <a:pt x="488" y="543"/>
                  </a:lnTo>
                  <a:lnTo>
                    <a:pt x="483" y="540"/>
                  </a:lnTo>
                  <a:lnTo>
                    <a:pt x="481" y="537"/>
                  </a:lnTo>
                  <a:lnTo>
                    <a:pt x="480" y="534"/>
                  </a:lnTo>
                  <a:lnTo>
                    <a:pt x="480" y="534"/>
                  </a:lnTo>
                  <a:lnTo>
                    <a:pt x="475" y="524"/>
                  </a:lnTo>
                  <a:lnTo>
                    <a:pt x="470" y="517"/>
                  </a:lnTo>
                  <a:lnTo>
                    <a:pt x="463" y="511"/>
                  </a:lnTo>
                  <a:lnTo>
                    <a:pt x="457" y="505"/>
                  </a:lnTo>
                  <a:lnTo>
                    <a:pt x="457" y="505"/>
                  </a:lnTo>
                  <a:lnTo>
                    <a:pt x="450" y="498"/>
                  </a:lnTo>
                  <a:lnTo>
                    <a:pt x="444" y="490"/>
                  </a:lnTo>
                  <a:lnTo>
                    <a:pt x="444" y="490"/>
                  </a:lnTo>
                  <a:lnTo>
                    <a:pt x="436" y="479"/>
                  </a:lnTo>
                  <a:lnTo>
                    <a:pt x="436" y="479"/>
                  </a:lnTo>
                  <a:lnTo>
                    <a:pt x="425" y="466"/>
                  </a:lnTo>
                  <a:lnTo>
                    <a:pt x="419" y="458"/>
                  </a:lnTo>
                  <a:lnTo>
                    <a:pt x="411" y="452"/>
                  </a:lnTo>
                  <a:lnTo>
                    <a:pt x="411" y="452"/>
                  </a:lnTo>
                  <a:lnTo>
                    <a:pt x="407" y="448"/>
                  </a:lnTo>
                  <a:lnTo>
                    <a:pt x="402" y="443"/>
                  </a:lnTo>
                  <a:lnTo>
                    <a:pt x="395" y="433"/>
                  </a:lnTo>
                  <a:lnTo>
                    <a:pt x="395" y="433"/>
                  </a:lnTo>
                  <a:lnTo>
                    <a:pt x="387" y="420"/>
                  </a:lnTo>
                  <a:lnTo>
                    <a:pt x="382" y="415"/>
                  </a:lnTo>
                  <a:lnTo>
                    <a:pt x="376" y="410"/>
                  </a:lnTo>
                  <a:lnTo>
                    <a:pt x="376" y="410"/>
                  </a:lnTo>
                  <a:lnTo>
                    <a:pt x="367" y="404"/>
                  </a:lnTo>
                  <a:lnTo>
                    <a:pt x="360" y="395"/>
                  </a:lnTo>
                  <a:lnTo>
                    <a:pt x="345" y="378"/>
                  </a:lnTo>
                  <a:lnTo>
                    <a:pt x="345" y="378"/>
                  </a:lnTo>
                  <a:lnTo>
                    <a:pt x="333" y="364"/>
                  </a:lnTo>
                  <a:lnTo>
                    <a:pt x="321" y="352"/>
                  </a:lnTo>
                  <a:lnTo>
                    <a:pt x="321" y="352"/>
                  </a:lnTo>
                  <a:lnTo>
                    <a:pt x="299" y="332"/>
                  </a:lnTo>
                  <a:lnTo>
                    <a:pt x="280" y="313"/>
                  </a:lnTo>
                  <a:lnTo>
                    <a:pt x="280" y="313"/>
                  </a:lnTo>
                  <a:lnTo>
                    <a:pt x="252" y="285"/>
                  </a:lnTo>
                  <a:lnTo>
                    <a:pt x="252" y="285"/>
                  </a:lnTo>
                  <a:lnTo>
                    <a:pt x="225" y="260"/>
                  </a:lnTo>
                  <a:lnTo>
                    <a:pt x="200" y="234"/>
                  </a:lnTo>
                  <a:lnTo>
                    <a:pt x="151" y="183"/>
                  </a:lnTo>
                  <a:lnTo>
                    <a:pt x="151" y="183"/>
                  </a:lnTo>
                  <a:lnTo>
                    <a:pt x="106" y="136"/>
                  </a:lnTo>
                  <a:lnTo>
                    <a:pt x="106" y="136"/>
                  </a:lnTo>
                  <a:lnTo>
                    <a:pt x="87" y="116"/>
                  </a:lnTo>
                  <a:lnTo>
                    <a:pt x="87" y="116"/>
                  </a:lnTo>
                  <a:lnTo>
                    <a:pt x="64" y="92"/>
                  </a:lnTo>
                  <a:lnTo>
                    <a:pt x="40" y="66"/>
                  </a:lnTo>
                  <a:lnTo>
                    <a:pt x="40" y="66"/>
                  </a:lnTo>
                  <a:lnTo>
                    <a:pt x="33" y="58"/>
                  </a:lnTo>
                  <a:lnTo>
                    <a:pt x="24" y="50"/>
                  </a:lnTo>
                  <a:lnTo>
                    <a:pt x="24" y="50"/>
                  </a:lnTo>
                  <a:lnTo>
                    <a:pt x="13" y="39"/>
                  </a:lnTo>
                  <a:lnTo>
                    <a:pt x="8" y="33"/>
                  </a:lnTo>
                  <a:lnTo>
                    <a:pt x="3" y="26"/>
                  </a:lnTo>
                  <a:lnTo>
                    <a:pt x="3" y="26"/>
                  </a:lnTo>
                  <a:lnTo>
                    <a:pt x="1" y="22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5" y="6"/>
                  </a:lnTo>
                  <a:lnTo>
                    <a:pt x="9" y="3"/>
                  </a:lnTo>
                  <a:lnTo>
                    <a:pt x="14" y="1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2"/>
                  </a:lnTo>
                  <a:lnTo>
                    <a:pt x="31" y="4"/>
                  </a:lnTo>
                  <a:lnTo>
                    <a:pt x="34" y="8"/>
                  </a:lnTo>
                  <a:lnTo>
                    <a:pt x="34" y="8"/>
                  </a:lnTo>
                  <a:lnTo>
                    <a:pt x="42" y="18"/>
                  </a:lnTo>
                  <a:lnTo>
                    <a:pt x="51" y="29"/>
                  </a:lnTo>
                  <a:lnTo>
                    <a:pt x="72" y="47"/>
                  </a:lnTo>
                  <a:lnTo>
                    <a:pt x="72" y="47"/>
                  </a:lnTo>
                  <a:lnTo>
                    <a:pt x="83" y="57"/>
                  </a:lnTo>
                  <a:lnTo>
                    <a:pt x="94" y="67"/>
                  </a:lnTo>
                  <a:lnTo>
                    <a:pt x="94" y="67"/>
                  </a:lnTo>
                  <a:lnTo>
                    <a:pt x="124" y="100"/>
                  </a:lnTo>
                  <a:lnTo>
                    <a:pt x="151" y="133"/>
                  </a:lnTo>
                  <a:lnTo>
                    <a:pt x="164" y="146"/>
                  </a:lnTo>
                  <a:lnTo>
                    <a:pt x="164" y="146"/>
                  </a:lnTo>
                  <a:lnTo>
                    <a:pt x="191" y="176"/>
                  </a:lnTo>
                  <a:lnTo>
                    <a:pt x="219" y="205"/>
                  </a:lnTo>
                  <a:lnTo>
                    <a:pt x="247" y="232"/>
                  </a:lnTo>
                  <a:lnTo>
                    <a:pt x="275" y="260"/>
                  </a:lnTo>
                  <a:lnTo>
                    <a:pt x="275" y="260"/>
                  </a:lnTo>
                  <a:lnTo>
                    <a:pt x="311" y="293"/>
                  </a:lnTo>
                  <a:lnTo>
                    <a:pt x="311" y="293"/>
                  </a:lnTo>
                  <a:lnTo>
                    <a:pt x="342" y="321"/>
                  </a:lnTo>
                  <a:lnTo>
                    <a:pt x="342" y="321"/>
                  </a:lnTo>
                  <a:lnTo>
                    <a:pt x="364" y="343"/>
                  </a:lnTo>
                  <a:lnTo>
                    <a:pt x="386" y="363"/>
                  </a:lnTo>
                  <a:lnTo>
                    <a:pt x="396" y="375"/>
                  </a:lnTo>
                  <a:lnTo>
                    <a:pt x="407" y="387"/>
                  </a:lnTo>
                  <a:lnTo>
                    <a:pt x="415" y="398"/>
                  </a:lnTo>
                  <a:lnTo>
                    <a:pt x="423" y="411"/>
                  </a:lnTo>
                  <a:lnTo>
                    <a:pt x="423" y="411"/>
                  </a:lnTo>
                  <a:lnTo>
                    <a:pt x="426" y="416"/>
                  </a:lnTo>
                  <a:lnTo>
                    <a:pt x="430" y="421"/>
                  </a:lnTo>
                  <a:lnTo>
                    <a:pt x="440" y="429"/>
                  </a:lnTo>
                  <a:lnTo>
                    <a:pt x="440" y="429"/>
                  </a:lnTo>
                  <a:lnTo>
                    <a:pt x="446" y="435"/>
                  </a:lnTo>
                  <a:lnTo>
                    <a:pt x="452" y="440"/>
                  </a:lnTo>
                  <a:lnTo>
                    <a:pt x="452" y="440"/>
                  </a:lnTo>
                  <a:lnTo>
                    <a:pt x="460" y="452"/>
                  </a:lnTo>
                  <a:lnTo>
                    <a:pt x="460" y="452"/>
                  </a:lnTo>
                  <a:lnTo>
                    <a:pt x="470" y="466"/>
                  </a:lnTo>
                  <a:lnTo>
                    <a:pt x="475" y="472"/>
                  </a:lnTo>
                  <a:lnTo>
                    <a:pt x="481" y="478"/>
                  </a:lnTo>
                  <a:lnTo>
                    <a:pt x="481" y="478"/>
                  </a:lnTo>
                  <a:lnTo>
                    <a:pt x="489" y="486"/>
                  </a:lnTo>
                  <a:lnTo>
                    <a:pt x="496" y="493"/>
                  </a:lnTo>
                  <a:lnTo>
                    <a:pt x="502" y="501"/>
                  </a:lnTo>
                  <a:lnTo>
                    <a:pt x="507" y="509"/>
                  </a:lnTo>
                  <a:lnTo>
                    <a:pt x="508" y="510"/>
                  </a:lnTo>
                  <a:lnTo>
                    <a:pt x="509" y="511"/>
                  </a:lnTo>
                  <a:lnTo>
                    <a:pt x="509" y="511"/>
                  </a:lnTo>
                  <a:lnTo>
                    <a:pt x="512" y="513"/>
                  </a:lnTo>
                  <a:lnTo>
                    <a:pt x="514" y="516"/>
                  </a:lnTo>
                  <a:lnTo>
                    <a:pt x="515" y="520"/>
                  </a:lnTo>
                  <a:lnTo>
                    <a:pt x="515" y="524"/>
                  </a:lnTo>
                  <a:lnTo>
                    <a:pt x="515" y="530"/>
                  </a:lnTo>
                  <a:lnTo>
                    <a:pt x="515" y="530"/>
                  </a:lnTo>
                  <a:lnTo>
                    <a:pt x="515" y="533"/>
                  </a:lnTo>
                  <a:lnTo>
                    <a:pt x="514" y="537"/>
                  </a:lnTo>
                  <a:lnTo>
                    <a:pt x="513" y="540"/>
                  </a:lnTo>
                  <a:lnTo>
                    <a:pt x="510" y="542"/>
                  </a:lnTo>
                  <a:lnTo>
                    <a:pt x="510" y="542"/>
                  </a:lnTo>
                  <a:lnTo>
                    <a:pt x="506" y="545"/>
                  </a:lnTo>
                  <a:lnTo>
                    <a:pt x="499" y="546"/>
                  </a:lnTo>
                  <a:lnTo>
                    <a:pt x="499" y="546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7" name="Freeform 211"/>
            <p:cNvSpPr/>
            <p:nvPr/>
          </p:nvSpPr>
          <p:spPr bwMode="auto">
            <a:xfrm>
              <a:off x="4708525" y="2740025"/>
              <a:ext cx="77788" cy="74613"/>
            </a:xfrm>
            <a:custGeom>
              <a:avLst/>
              <a:gdLst/>
              <a:ahLst/>
              <a:cxnLst>
                <a:cxn ang="0">
                  <a:pos x="116" y="142"/>
                </a:cxn>
                <a:cxn ang="0">
                  <a:pos x="111" y="142"/>
                </a:cxn>
                <a:cxn ang="0">
                  <a:pos x="101" y="140"/>
                </a:cxn>
                <a:cxn ang="0">
                  <a:pos x="90" y="136"/>
                </a:cxn>
                <a:cxn ang="0">
                  <a:pos x="88" y="139"/>
                </a:cxn>
                <a:cxn ang="0">
                  <a:pos x="79" y="141"/>
                </a:cxn>
                <a:cxn ang="0">
                  <a:pos x="77" y="141"/>
                </a:cxn>
                <a:cxn ang="0">
                  <a:pos x="63" y="139"/>
                </a:cxn>
                <a:cxn ang="0">
                  <a:pos x="49" y="136"/>
                </a:cxn>
                <a:cxn ang="0">
                  <a:pos x="42" y="134"/>
                </a:cxn>
                <a:cxn ang="0">
                  <a:pos x="33" y="127"/>
                </a:cxn>
                <a:cxn ang="0">
                  <a:pos x="30" y="129"/>
                </a:cxn>
                <a:cxn ang="0">
                  <a:pos x="21" y="131"/>
                </a:cxn>
                <a:cxn ang="0">
                  <a:pos x="18" y="130"/>
                </a:cxn>
                <a:cxn ang="0">
                  <a:pos x="12" y="127"/>
                </a:cxn>
                <a:cxn ang="0">
                  <a:pos x="7" y="122"/>
                </a:cxn>
                <a:cxn ang="0">
                  <a:pos x="6" y="117"/>
                </a:cxn>
                <a:cxn ang="0">
                  <a:pos x="5" y="115"/>
                </a:cxn>
                <a:cxn ang="0">
                  <a:pos x="1" y="108"/>
                </a:cxn>
                <a:cxn ang="0">
                  <a:pos x="1" y="101"/>
                </a:cxn>
                <a:cxn ang="0">
                  <a:pos x="3" y="95"/>
                </a:cxn>
                <a:cxn ang="0">
                  <a:pos x="13" y="83"/>
                </a:cxn>
                <a:cxn ang="0">
                  <a:pos x="31" y="62"/>
                </a:cxn>
                <a:cxn ang="0">
                  <a:pos x="63" y="34"/>
                </a:cxn>
                <a:cxn ang="0">
                  <a:pos x="92" y="13"/>
                </a:cxn>
                <a:cxn ang="0">
                  <a:pos x="98" y="8"/>
                </a:cxn>
                <a:cxn ang="0">
                  <a:pos x="113" y="1"/>
                </a:cxn>
                <a:cxn ang="0">
                  <a:pos x="121" y="0"/>
                </a:cxn>
                <a:cxn ang="0">
                  <a:pos x="131" y="2"/>
                </a:cxn>
                <a:cxn ang="0">
                  <a:pos x="137" y="5"/>
                </a:cxn>
                <a:cxn ang="0">
                  <a:pos x="143" y="15"/>
                </a:cxn>
                <a:cxn ang="0">
                  <a:pos x="147" y="29"/>
                </a:cxn>
                <a:cxn ang="0">
                  <a:pos x="148" y="35"/>
                </a:cxn>
                <a:cxn ang="0">
                  <a:pos x="147" y="53"/>
                </a:cxn>
                <a:cxn ang="0">
                  <a:pos x="148" y="84"/>
                </a:cxn>
                <a:cxn ang="0">
                  <a:pos x="148" y="100"/>
                </a:cxn>
                <a:cxn ang="0">
                  <a:pos x="146" y="116"/>
                </a:cxn>
                <a:cxn ang="0">
                  <a:pos x="145" y="125"/>
                </a:cxn>
                <a:cxn ang="0">
                  <a:pos x="141" y="132"/>
                </a:cxn>
                <a:cxn ang="0">
                  <a:pos x="136" y="136"/>
                </a:cxn>
                <a:cxn ang="0">
                  <a:pos x="128" y="141"/>
                </a:cxn>
                <a:cxn ang="0">
                  <a:pos x="126" y="141"/>
                </a:cxn>
                <a:cxn ang="0">
                  <a:pos x="121" y="142"/>
                </a:cxn>
                <a:cxn ang="0">
                  <a:pos x="116" y="142"/>
                </a:cxn>
              </a:cxnLst>
              <a:rect l="0" t="0" r="r" b="b"/>
              <a:pathLst>
                <a:path w="148" h="142">
                  <a:moveTo>
                    <a:pt x="116" y="142"/>
                  </a:moveTo>
                  <a:lnTo>
                    <a:pt x="116" y="142"/>
                  </a:lnTo>
                  <a:lnTo>
                    <a:pt x="111" y="142"/>
                  </a:lnTo>
                  <a:lnTo>
                    <a:pt x="111" y="142"/>
                  </a:lnTo>
                  <a:lnTo>
                    <a:pt x="101" y="140"/>
                  </a:lnTo>
                  <a:lnTo>
                    <a:pt x="101" y="140"/>
                  </a:lnTo>
                  <a:lnTo>
                    <a:pt x="93" y="136"/>
                  </a:lnTo>
                  <a:lnTo>
                    <a:pt x="90" y="136"/>
                  </a:lnTo>
                  <a:lnTo>
                    <a:pt x="88" y="139"/>
                  </a:lnTo>
                  <a:lnTo>
                    <a:pt x="88" y="139"/>
                  </a:lnTo>
                  <a:lnTo>
                    <a:pt x="84" y="141"/>
                  </a:lnTo>
                  <a:lnTo>
                    <a:pt x="79" y="141"/>
                  </a:lnTo>
                  <a:lnTo>
                    <a:pt x="79" y="141"/>
                  </a:lnTo>
                  <a:lnTo>
                    <a:pt x="77" y="141"/>
                  </a:lnTo>
                  <a:lnTo>
                    <a:pt x="77" y="141"/>
                  </a:lnTo>
                  <a:lnTo>
                    <a:pt x="63" y="139"/>
                  </a:lnTo>
                  <a:lnTo>
                    <a:pt x="63" y="139"/>
                  </a:lnTo>
                  <a:lnTo>
                    <a:pt x="49" y="136"/>
                  </a:lnTo>
                  <a:lnTo>
                    <a:pt x="49" y="136"/>
                  </a:lnTo>
                  <a:lnTo>
                    <a:pt x="42" y="134"/>
                  </a:lnTo>
                  <a:lnTo>
                    <a:pt x="36" y="130"/>
                  </a:lnTo>
                  <a:lnTo>
                    <a:pt x="33" y="127"/>
                  </a:lnTo>
                  <a:lnTo>
                    <a:pt x="30" y="129"/>
                  </a:lnTo>
                  <a:lnTo>
                    <a:pt x="30" y="129"/>
                  </a:lnTo>
                  <a:lnTo>
                    <a:pt x="25" y="130"/>
                  </a:lnTo>
                  <a:lnTo>
                    <a:pt x="21" y="131"/>
                  </a:lnTo>
                  <a:lnTo>
                    <a:pt x="21" y="131"/>
                  </a:lnTo>
                  <a:lnTo>
                    <a:pt x="18" y="130"/>
                  </a:lnTo>
                  <a:lnTo>
                    <a:pt x="13" y="129"/>
                  </a:lnTo>
                  <a:lnTo>
                    <a:pt x="12" y="127"/>
                  </a:lnTo>
                  <a:lnTo>
                    <a:pt x="10" y="125"/>
                  </a:lnTo>
                  <a:lnTo>
                    <a:pt x="7" y="122"/>
                  </a:lnTo>
                  <a:lnTo>
                    <a:pt x="6" y="119"/>
                  </a:lnTo>
                  <a:lnTo>
                    <a:pt x="6" y="117"/>
                  </a:lnTo>
                  <a:lnTo>
                    <a:pt x="5" y="115"/>
                  </a:lnTo>
                  <a:lnTo>
                    <a:pt x="5" y="115"/>
                  </a:lnTo>
                  <a:lnTo>
                    <a:pt x="2" y="112"/>
                  </a:lnTo>
                  <a:lnTo>
                    <a:pt x="1" y="108"/>
                  </a:lnTo>
                  <a:lnTo>
                    <a:pt x="0" y="104"/>
                  </a:lnTo>
                  <a:lnTo>
                    <a:pt x="1" y="101"/>
                  </a:lnTo>
                  <a:lnTo>
                    <a:pt x="2" y="98"/>
                  </a:lnTo>
                  <a:lnTo>
                    <a:pt x="3" y="95"/>
                  </a:lnTo>
                  <a:lnTo>
                    <a:pt x="3" y="95"/>
                  </a:lnTo>
                  <a:lnTo>
                    <a:pt x="13" y="83"/>
                  </a:lnTo>
                  <a:lnTo>
                    <a:pt x="22" y="72"/>
                  </a:lnTo>
                  <a:lnTo>
                    <a:pt x="31" y="62"/>
                  </a:lnTo>
                  <a:lnTo>
                    <a:pt x="42" y="52"/>
                  </a:lnTo>
                  <a:lnTo>
                    <a:pt x="63" y="34"/>
                  </a:lnTo>
                  <a:lnTo>
                    <a:pt x="87" y="17"/>
                  </a:lnTo>
                  <a:lnTo>
                    <a:pt x="92" y="13"/>
                  </a:lnTo>
                  <a:lnTo>
                    <a:pt x="92" y="13"/>
                  </a:lnTo>
                  <a:lnTo>
                    <a:pt x="98" y="8"/>
                  </a:lnTo>
                  <a:lnTo>
                    <a:pt x="105" y="4"/>
                  </a:lnTo>
                  <a:lnTo>
                    <a:pt x="113" y="1"/>
                  </a:lnTo>
                  <a:lnTo>
                    <a:pt x="121" y="0"/>
                  </a:lnTo>
                  <a:lnTo>
                    <a:pt x="121" y="0"/>
                  </a:lnTo>
                  <a:lnTo>
                    <a:pt x="126" y="1"/>
                  </a:lnTo>
                  <a:lnTo>
                    <a:pt x="131" y="2"/>
                  </a:lnTo>
                  <a:lnTo>
                    <a:pt x="131" y="2"/>
                  </a:lnTo>
                  <a:lnTo>
                    <a:pt x="137" y="5"/>
                  </a:lnTo>
                  <a:lnTo>
                    <a:pt x="141" y="9"/>
                  </a:lnTo>
                  <a:lnTo>
                    <a:pt x="143" y="15"/>
                  </a:lnTo>
                  <a:lnTo>
                    <a:pt x="145" y="20"/>
                  </a:lnTo>
                  <a:lnTo>
                    <a:pt x="147" y="29"/>
                  </a:lnTo>
                  <a:lnTo>
                    <a:pt x="148" y="35"/>
                  </a:lnTo>
                  <a:lnTo>
                    <a:pt x="148" y="35"/>
                  </a:lnTo>
                  <a:lnTo>
                    <a:pt x="147" y="53"/>
                  </a:lnTo>
                  <a:lnTo>
                    <a:pt x="147" y="53"/>
                  </a:lnTo>
                  <a:lnTo>
                    <a:pt x="147" y="81"/>
                  </a:lnTo>
                  <a:lnTo>
                    <a:pt x="148" y="84"/>
                  </a:lnTo>
                  <a:lnTo>
                    <a:pt x="148" y="84"/>
                  </a:lnTo>
                  <a:lnTo>
                    <a:pt x="148" y="100"/>
                  </a:lnTo>
                  <a:lnTo>
                    <a:pt x="147" y="108"/>
                  </a:lnTo>
                  <a:lnTo>
                    <a:pt x="146" y="116"/>
                  </a:lnTo>
                  <a:lnTo>
                    <a:pt x="146" y="116"/>
                  </a:lnTo>
                  <a:lnTo>
                    <a:pt x="145" y="125"/>
                  </a:lnTo>
                  <a:lnTo>
                    <a:pt x="143" y="128"/>
                  </a:lnTo>
                  <a:lnTo>
                    <a:pt x="141" y="132"/>
                  </a:lnTo>
                  <a:lnTo>
                    <a:pt x="139" y="134"/>
                  </a:lnTo>
                  <a:lnTo>
                    <a:pt x="136" y="136"/>
                  </a:lnTo>
                  <a:lnTo>
                    <a:pt x="128" y="141"/>
                  </a:lnTo>
                  <a:lnTo>
                    <a:pt x="128" y="141"/>
                  </a:lnTo>
                  <a:lnTo>
                    <a:pt x="127" y="141"/>
                  </a:lnTo>
                  <a:lnTo>
                    <a:pt x="126" y="141"/>
                  </a:lnTo>
                  <a:lnTo>
                    <a:pt x="126" y="141"/>
                  </a:lnTo>
                  <a:lnTo>
                    <a:pt x="121" y="142"/>
                  </a:lnTo>
                  <a:lnTo>
                    <a:pt x="116" y="142"/>
                  </a:lnTo>
                  <a:lnTo>
                    <a:pt x="116" y="142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  <p:sp>
          <p:nvSpPr>
            <p:cNvPr id="58" name="Freeform 212"/>
            <p:cNvSpPr/>
            <p:nvPr/>
          </p:nvSpPr>
          <p:spPr bwMode="auto">
            <a:xfrm>
              <a:off x="4197350" y="2182813"/>
              <a:ext cx="260350" cy="244475"/>
            </a:xfrm>
            <a:custGeom>
              <a:avLst/>
              <a:gdLst/>
              <a:ahLst/>
              <a:cxnLst>
                <a:cxn ang="0">
                  <a:pos x="106" y="462"/>
                </a:cxn>
                <a:cxn ang="0">
                  <a:pos x="96" y="455"/>
                </a:cxn>
                <a:cxn ang="0">
                  <a:pos x="94" y="452"/>
                </a:cxn>
                <a:cxn ang="0">
                  <a:pos x="85" y="442"/>
                </a:cxn>
                <a:cxn ang="0">
                  <a:pos x="76" y="430"/>
                </a:cxn>
                <a:cxn ang="0">
                  <a:pos x="53" y="411"/>
                </a:cxn>
                <a:cxn ang="0">
                  <a:pos x="35" y="386"/>
                </a:cxn>
                <a:cxn ang="0">
                  <a:pos x="15" y="339"/>
                </a:cxn>
                <a:cxn ang="0">
                  <a:pos x="5" y="299"/>
                </a:cxn>
                <a:cxn ang="0">
                  <a:pos x="0" y="253"/>
                </a:cxn>
                <a:cxn ang="0">
                  <a:pos x="3" y="202"/>
                </a:cxn>
                <a:cxn ang="0">
                  <a:pos x="8" y="172"/>
                </a:cxn>
                <a:cxn ang="0">
                  <a:pos x="24" y="124"/>
                </a:cxn>
                <a:cxn ang="0">
                  <a:pos x="48" y="85"/>
                </a:cxn>
                <a:cxn ang="0">
                  <a:pos x="68" y="64"/>
                </a:cxn>
                <a:cxn ang="0">
                  <a:pos x="124" y="25"/>
                </a:cxn>
                <a:cxn ang="0">
                  <a:pos x="193" y="4"/>
                </a:cxn>
                <a:cxn ang="0">
                  <a:pos x="241" y="0"/>
                </a:cxn>
                <a:cxn ang="0">
                  <a:pos x="298" y="5"/>
                </a:cxn>
                <a:cxn ang="0">
                  <a:pos x="352" y="20"/>
                </a:cxn>
                <a:cxn ang="0">
                  <a:pos x="401" y="44"/>
                </a:cxn>
                <a:cxn ang="0">
                  <a:pos x="445" y="76"/>
                </a:cxn>
                <a:cxn ang="0">
                  <a:pos x="480" y="115"/>
                </a:cxn>
                <a:cxn ang="0">
                  <a:pos x="492" y="135"/>
                </a:cxn>
                <a:cxn ang="0">
                  <a:pos x="491" y="146"/>
                </a:cxn>
                <a:cxn ang="0">
                  <a:pos x="483" y="153"/>
                </a:cxn>
                <a:cxn ang="0">
                  <a:pos x="473" y="157"/>
                </a:cxn>
                <a:cxn ang="0">
                  <a:pos x="465" y="154"/>
                </a:cxn>
                <a:cxn ang="0">
                  <a:pos x="458" y="147"/>
                </a:cxn>
                <a:cxn ang="0">
                  <a:pos x="429" y="112"/>
                </a:cxn>
                <a:cxn ang="0">
                  <a:pos x="395" y="85"/>
                </a:cxn>
                <a:cxn ang="0">
                  <a:pos x="356" y="65"/>
                </a:cxn>
                <a:cxn ang="0">
                  <a:pos x="289" y="42"/>
                </a:cxn>
                <a:cxn ang="0">
                  <a:pos x="247" y="34"/>
                </a:cxn>
                <a:cxn ang="0">
                  <a:pos x="219" y="34"/>
                </a:cxn>
                <a:cxn ang="0">
                  <a:pos x="182" y="40"/>
                </a:cxn>
                <a:cxn ang="0">
                  <a:pos x="144" y="53"/>
                </a:cxn>
                <a:cxn ang="0">
                  <a:pos x="109" y="74"/>
                </a:cxn>
                <a:cxn ang="0">
                  <a:pos x="80" y="100"/>
                </a:cxn>
                <a:cxn ang="0">
                  <a:pos x="59" y="133"/>
                </a:cxn>
                <a:cxn ang="0">
                  <a:pos x="48" y="163"/>
                </a:cxn>
                <a:cxn ang="0">
                  <a:pos x="39" y="210"/>
                </a:cxn>
                <a:cxn ang="0">
                  <a:pos x="38" y="259"/>
                </a:cxn>
                <a:cxn ang="0">
                  <a:pos x="45" y="304"/>
                </a:cxn>
                <a:cxn ang="0">
                  <a:pos x="60" y="348"/>
                </a:cxn>
                <a:cxn ang="0">
                  <a:pos x="76" y="373"/>
                </a:cxn>
                <a:cxn ang="0">
                  <a:pos x="101" y="402"/>
                </a:cxn>
                <a:cxn ang="0">
                  <a:pos x="122" y="429"/>
                </a:cxn>
                <a:cxn ang="0">
                  <a:pos x="125" y="431"/>
                </a:cxn>
                <a:cxn ang="0">
                  <a:pos x="131" y="446"/>
                </a:cxn>
                <a:cxn ang="0">
                  <a:pos x="129" y="455"/>
                </a:cxn>
                <a:cxn ang="0">
                  <a:pos x="121" y="462"/>
                </a:cxn>
                <a:cxn ang="0">
                  <a:pos x="110" y="463"/>
                </a:cxn>
              </a:cxnLst>
              <a:rect l="0" t="0" r="r" b="b"/>
              <a:pathLst>
                <a:path w="492" h="463">
                  <a:moveTo>
                    <a:pt x="110" y="463"/>
                  </a:moveTo>
                  <a:lnTo>
                    <a:pt x="110" y="463"/>
                  </a:lnTo>
                  <a:lnTo>
                    <a:pt x="106" y="462"/>
                  </a:lnTo>
                  <a:lnTo>
                    <a:pt x="102" y="461"/>
                  </a:lnTo>
                  <a:lnTo>
                    <a:pt x="98" y="458"/>
                  </a:lnTo>
                  <a:lnTo>
                    <a:pt x="96" y="455"/>
                  </a:lnTo>
                  <a:lnTo>
                    <a:pt x="96" y="455"/>
                  </a:lnTo>
                  <a:lnTo>
                    <a:pt x="94" y="453"/>
                  </a:lnTo>
                  <a:lnTo>
                    <a:pt x="94" y="452"/>
                  </a:lnTo>
                  <a:lnTo>
                    <a:pt x="91" y="450"/>
                  </a:lnTo>
                  <a:lnTo>
                    <a:pt x="91" y="450"/>
                  </a:lnTo>
                  <a:lnTo>
                    <a:pt x="85" y="442"/>
                  </a:lnTo>
                  <a:lnTo>
                    <a:pt x="85" y="442"/>
                  </a:lnTo>
                  <a:lnTo>
                    <a:pt x="80" y="435"/>
                  </a:lnTo>
                  <a:lnTo>
                    <a:pt x="76" y="430"/>
                  </a:lnTo>
                  <a:lnTo>
                    <a:pt x="65" y="421"/>
                  </a:lnTo>
                  <a:lnTo>
                    <a:pt x="65" y="421"/>
                  </a:lnTo>
                  <a:lnTo>
                    <a:pt x="53" y="411"/>
                  </a:lnTo>
                  <a:lnTo>
                    <a:pt x="53" y="411"/>
                  </a:lnTo>
                  <a:lnTo>
                    <a:pt x="44" y="399"/>
                  </a:lnTo>
                  <a:lnTo>
                    <a:pt x="35" y="386"/>
                  </a:lnTo>
                  <a:lnTo>
                    <a:pt x="27" y="370"/>
                  </a:lnTo>
                  <a:lnTo>
                    <a:pt x="21" y="355"/>
                  </a:lnTo>
                  <a:lnTo>
                    <a:pt x="15" y="339"/>
                  </a:lnTo>
                  <a:lnTo>
                    <a:pt x="11" y="325"/>
                  </a:lnTo>
                  <a:lnTo>
                    <a:pt x="5" y="299"/>
                  </a:lnTo>
                  <a:lnTo>
                    <a:pt x="5" y="299"/>
                  </a:lnTo>
                  <a:lnTo>
                    <a:pt x="3" y="285"/>
                  </a:lnTo>
                  <a:lnTo>
                    <a:pt x="0" y="269"/>
                  </a:lnTo>
                  <a:lnTo>
                    <a:pt x="0" y="253"/>
                  </a:lnTo>
                  <a:lnTo>
                    <a:pt x="0" y="235"/>
                  </a:lnTo>
                  <a:lnTo>
                    <a:pt x="0" y="218"/>
                  </a:lnTo>
                  <a:lnTo>
                    <a:pt x="3" y="202"/>
                  </a:lnTo>
                  <a:lnTo>
                    <a:pt x="5" y="186"/>
                  </a:lnTo>
                  <a:lnTo>
                    <a:pt x="8" y="172"/>
                  </a:lnTo>
                  <a:lnTo>
                    <a:pt x="8" y="172"/>
                  </a:lnTo>
                  <a:lnTo>
                    <a:pt x="13" y="154"/>
                  </a:lnTo>
                  <a:lnTo>
                    <a:pt x="18" y="139"/>
                  </a:lnTo>
                  <a:lnTo>
                    <a:pt x="24" y="124"/>
                  </a:lnTo>
                  <a:lnTo>
                    <a:pt x="31" y="110"/>
                  </a:lnTo>
                  <a:lnTo>
                    <a:pt x="39" y="98"/>
                  </a:lnTo>
                  <a:lnTo>
                    <a:pt x="48" y="85"/>
                  </a:lnTo>
                  <a:lnTo>
                    <a:pt x="57" y="74"/>
                  </a:lnTo>
                  <a:lnTo>
                    <a:pt x="68" y="64"/>
                  </a:lnTo>
                  <a:lnTo>
                    <a:pt x="68" y="64"/>
                  </a:lnTo>
                  <a:lnTo>
                    <a:pt x="85" y="49"/>
                  </a:lnTo>
                  <a:lnTo>
                    <a:pt x="105" y="36"/>
                  </a:lnTo>
                  <a:lnTo>
                    <a:pt x="124" y="25"/>
                  </a:lnTo>
                  <a:lnTo>
                    <a:pt x="146" y="16"/>
                  </a:lnTo>
                  <a:lnTo>
                    <a:pt x="169" y="9"/>
                  </a:lnTo>
                  <a:lnTo>
                    <a:pt x="193" y="4"/>
                  </a:lnTo>
                  <a:lnTo>
                    <a:pt x="216" y="1"/>
                  </a:lnTo>
                  <a:lnTo>
                    <a:pt x="241" y="0"/>
                  </a:lnTo>
                  <a:lnTo>
                    <a:pt x="241" y="0"/>
                  </a:lnTo>
                  <a:lnTo>
                    <a:pt x="260" y="1"/>
                  </a:lnTo>
                  <a:lnTo>
                    <a:pt x="279" y="2"/>
                  </a:lnTo>
                  <a:lnTo>
                    <a:pt x="298" y="5"/>
                  </a:lnTo>
                  <a:lnTo>
                    <a:pt x="316" y="9"/>
                  </a:lnTo>
                  <a:lnTo>
                    <a:pt x="334" y="14"/>
                  </a:lnTo>
                  <a:lnTo>
                    <a:pt x="352" y="20"/>
                  </a:lnTo>
                  <a:lnTo>
                    <a:pt x="368" y="27"/>
                  </a:lnTo>
                  <a:lnTo>
                    <a:pt x="385" y="35"/>
                  </a:lnTo>
                  <a:lnTo>
                    <a:pt x="401" y="44"/>
                  </a:lnTo>
                  <a:lnTo>
                    <a:pt x="416" y="54"/>
                  </a:lnTo>
                  <a:lnTo>
                    <a:pt x="430" y="65"/>
                  </a:lnTo>
                  <a:lnTo>
                    <a:pt x="445" y="76"/>
                  </a:lnTo>
                  <a:lnTo>
                    <a:pt x="457" y="88"/>
                  </a:lnTo>
                  <a:lnTo>
                    <a:pt x="469" y="102"/>
                  </a:lnTo>
                  <a:lnTo>
                    <a:pt x="480" y="115"/>
                  </a:lnTo>
                  <a:lnTo>
                    <a:pt x="490" y="130"/>
                  </a:lnTo>
                  <a:lnTo>
                    <a:pt x="490" y="130"/>
                  </a:lnTo>
                  <a:lnTo>
                    <a:pt x="492" y="135"/>
                  </a:lnTo>
                  <a:lnTo>
                    <a:pt x="492" y="139"/>
                  </a:lnTo>
                  <a:lnTo>
                    <a:pt x="492" y="143"/>
                  </a:lnTo>
                  <a:lnTo>
                    <a:pt x="491" y="146"/>
                  </a:lnTo>
                  <a:lnTo>
                    <a:pt x="491" y="146"/>
                  </a:lnTo>
                  <a:lnTo>
                    <a:pt x="487" y="150"/>
                  </a:lnTo>
                  <a:lnTo>
                    <a:pt x="483" y="153"/>
                  </a:lnTo>
                  <a:lnTo>
                    <a:pt x="478" y="155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73" y="157"/>
                  </a:lnTo>
                  <a:lnTo>
                    <a:pt x="469" y="155"/>
                  </a:lnTo>
                  <a:lnTo>
                    <a:pt x="465" y="154"/>
                  </a:lnTo>
                  <a:lnTo>
                    <a:pt x="462" y="151"/>
                  </a:lnTo>
                  <a:lnTo>
                    <a:pt x="458" y="147"/>
                  </a:lnTo>
                  <a:lnTo>
                    <a:pt x="458" y="147"/>
                  </a:lnTo>
                  <a:lnTo>
                    <a:pt x="450" y="135"/>
                  </a:lnTo>
                  <a:lnTo>
                    <a:pt x="439" y="123"/>
                  </a:lnTo>
                  <a:lnTo>
                    <a:pt x="429" y="112"/>
                  </a:lnTo>
                  <a:lnTo>
                    <a:pt x="419" y="102"/>
                  </a:lnTo>
                  <a:lnTo>
                    <a:pt x="407" y="94"/>
                  </a:lnTo>
                  <a:lnTo>
                    <a:pt x="395" y="85"/>
                  </a:lnTo>
                  <a:lnTo>
                    <a:pt x="383" y="77"/>
                  </a:lnTo>
                  <a:lnTo>
                    <a:pt x="369" y="71"/>
                  </a:lnTo>
                  <a:lnTo>
                    <a:pt x="356" y="65"/>
                  </a:lnTo>
                  <a:lnTo>
                    <a:pt x="342" y="59"/>
                  </a:lnTo>
                  <a:lnTo>
                    <a:pt x="316" y="50"/>
                  </a:lnTo>
                  <a:lnTo>
                    <a:pt x="289" y="42"/>
                  </a:lnTo>
                  <a:lnTo>
                    <a:pt x="263" y="36"/>
                  </a:lnTo>
                  <a:lnTo>
                    <a:pt x="263" y="36"/>
                  </a:lnTo>
                  <a:lnTo>
                    <a:pt x="247" y="34"/>
                  </a:lnTo>
                  <a:lnTo>
                    <a:pt x="232" y="33"/>
                  </a:lnTo>
                  <a:lnTo>
                    <a:pt x="232" y="33"/>
                  </a:lnTo>
                  <a:lnTo>
                    <a:pt x="219" y="34"/>
                  </a:lnTo>
                  <a:lnTo>
                    <a:pt x="207" y="35"/>
                  </a:lnTo>
                  <a:lnTo>
                    <a:pt x="195" y="37"/>
                  </a:lnTo>
                  <a:lnTo>
                    <a:pt x="182" y="40"/>
                  </a:lnTo>
                  <a:lnTo>
                    <a:pt x="169" y="44"/>
                  </a:lnTo>
                  <a:lnTo>
                    <a:pt x="156" y="48"/>
                  </a:lnTo>
                  <a:lnTo>
                    <a:pt x="144" y="53"/>
                  </a:lnTo>
                  <a:lnTo>
                    <a:pt x="133" y="59"/>
                  </a:lnTo>
                  <a:lnTo>
                    <a:pt x="120" y="66"/>
                  </a:lnTo>
                  <a:lnTo>
                    <a:pt x="109" y="74"/>
                  </a:lnTo>
                  <a:lnTo>
                    <a:pt x="99" y="82"/>
                  </a:lnTo>
                  <a:lnTo>
                    <a:pt x="89" y="90"/>
                  </a:lnTo>
                  <a:lnTo>
                    <a:pt x="80" y="100"/>
                  </a:lnTo>
                  <a:lnTo>
                    <a:pt x="72" y="110"/>
                  </a:lnTo>
                  <a:lnTo>
                    <a:pt x="66" y="121"/>
                  </a:lnTo>
                  <a:lnTo>
                    <a:pt x="59" y="133"/>
                  </a:lnTo>
                  <a:lnTo>
                    <a:pt x="59" y="133"/>
                  </a:lnTo>
                  <a:lnTo>
                    <a:pt x="53" y="147"/>
                  </a:lnTo>
                  <a:lnTo>
                    <a:pt x="48" y="163"/>
                  </a:lnTo>
                  <a:lnTo>
                    <a:pt x="44" y="178"/>
                  </a:lnTo>
                  <a:lnTo>
                    <a:pt x="41" y="195"/>
                  </a:lnTo>
                  <a:lnTo>
                    <a:pt x="39" y="210"/>
                  </a:lnTo>
                  <a:lnTo>
                    <a:pt x="38" y="227"/>
                  </a:lnTo>
                  <a:lnTo>
                    <a:pt x="37" y="242"/>
                  </a:lnTo>
                  <a:lnTo>
                    <a:pt x="38" y="259"/>
                  </a:lnTo>
                  <a:lnTo>
                    <a:pt x="39" y="274"/>
                  </a:lnTo>
                  <a:lnTo>
                    <a:pt x="42" y="290"/>
                  </a:lnTo>
                  <a:lnTo>
                    <a:pt x="45" y="304"/>
                  </a:lnTo>
                  <a:lnTo>
                    <a:pt x="49" y="320"/>
                  </a:lnTo>
                  <a:lnTo>
                    <a:pt x="54" y="334"/>
                  </a:lnTo>
                  <a:lnTo>
                    <a:pt x="60" y="348"/>
                  </a:lnTo>
                  <a:lnTo>
                    <a:pt x="68" y="361"/>
                  </a:lnTo>
                  <a:lnTo>
                    <a:pt x="76" y="373"/>
                  </a:lnTo>
                  <a:lnTo>
                    <a:pt x="76" y="373"/>
                  </a:lnTo>
                  <a:lnTo>
                    <a:pt x="87" y="389"/>
                  </a:lnTo>
                  <a:lnTo>
                    <a:pt x="101" y="402"/>
                  </a:lnTo>
                  <a:lnTo>
                    <a:pt x="101" y="402"/>
                  </a:lnTo>
                  <a:lnTo>
                    <a:pt x="112" y="416"/>
                  </a:lnTo>
                  <a:lnTo>
                    <a:pt x="121" y="428"/>
                  </a:lnTo>
                  <a:lnTo>
                    <a:pt x="122" y="429"/>
                  </a:lnTo>
                  <a:lnTo>
                    <a:pt x="123" y="430"/>
                  </a:lnTo>
                  <a:lnTo>
                    <a:pt x="123" y="430"/>
                  </a:lnTo>
                  <a:lnTo>
                    <a:pt x="125" y="431"/>
                  </a:lnTo>
                  <a:lnTo>
                    <a:pt x="128" y="434"/>
                  </a:lnTo>
                  <a:lnTo>
                    <a:pt x="130" y="440"/>
                  </a:lnTo>
                  <a:lnTo>
                    <a:pt x="131" y="446"/>
                  </a:lnTo>
                  <a:lnTo>
                    <a:pt x="130" y="451"/>
                  </a:lnTo>
                  <a:lnTo>
                    <a:pt x="130" y="451"/>
                  </a:lnTo>
                  <a:lnTo>
                    <a:pt x="129" y="455"/>
                  </a:lnTo>
                  <a:lnTo>
                    <a:pt x="125" y="458"/>
                  </a:lnTo>
                  <a:lnTo>
                    <a:pt x="123" y="460"/>
                  </a:lnTo>
                  <a:lnTo>
                    <a:pt x="121" y="462"/>
                  </a:lnTo>
                  <a:lnTo>
                    <a:pt x="117" y="463"/>
                  </a:lnTo>
                  <a:lnTo>
                    <a:pt x="114" y="463"/>
                  </a:lnTo>
                  <a:lnTo>
                    <a:pt x="110" y="463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endParaRPr lang="zh-CN" altLang="en-US" sz="2400">
                <a:solidFill>
                  <a:srgbClr val="605448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path" presetSubtype="0" accel="50600" decel="493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7.40741E-7 L -0.90768 -0.00162 " pathEditMode="relative" rAng="0" ptsTypes="AA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3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51" y="457200"/>
            <a:ext cx="294969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8067" y="987426"/>
            <a:ext cx="4629954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51" y="2057400"/>
            <a:ext cx="294969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60" y="365126"/>
            <a:ext cx="78880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60" y="1825625"/>
            <a:ext cx="78880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60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AFCF4-B810-4D0B-BB23-CFD5C497DD78}" type="datetimeFigureOut">
              <a:rPr lang="zh-CN" altLang="en-US" smtClean="0"/>
              <a:t>2020/4/18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476" y="6356353"/>
            <a:ext cx="30866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9072" y="6356353"/>
            <a:ext cx="20577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0D88-4ED7-4C12-AD2F-AB21A450758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0">
        <p14:vortex dir="r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628737" y="365125"/>
            <a:ext cx="7887795" cy="1325563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628737" y="1825625"/>
            <a:ext cx="7887795" cy="4351338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2860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3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E34DBC0E-06DF-4452-B21C-13EF073AF063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  <a:t>2020/4/18</a:t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371" y="6356350"/>
            <a:ext cx="3086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847" y="6356350"/>
            <a:ext cx="20576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8AE5E5E4-3DB3-4B86-AECB-FF86B4A0601C}" type="slidenum">
              <a:rPr lang="zh-CN" altLang="en-US" strike="noStrike" noProof="1" smtClean="0">
                <a:latin typeface="+mn-lt"/>
                <a:ea typeface="+mn-ea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pai\&#27491;&#25991;pai\2018XD-180.eps" TargetMode="External"/><Relationship Id="rId5" Type="http://schemas.openxmlformats.org/officeDocument/2006/relationships/image" Target="../media/image10.wmf"/><Relationship Id="rId4" Type="http://schemas.openxmlformats.org/officeDocument/2006/relationships/image" Target="file:///C:\Documents%20and%20Settings\Administrator\&#26700;&#38754;\pai\&#27491;&#25991;pai\2018XD-179.eps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pai\&#27491;&#25991;pai\2018XD-182.ti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pai\&#27491;&#25991;pai\2018XD-178.TIF" TargetMode="External"/><Relationship Id="rId5" Type="http://schemas.openxmlformats.org/officeDocument/2006/relationships/image" Target="../media/image5.png"/><Relationship Id="rId4" Type="http://schemas.openxmlformats.org/officeDocument/2006/relationships/image" Target="file:///C:\Documents%20and%20Settings\Administrator\&#26700;&#38754;\pai\&#27491;&#25991;pai\2018XD-177.TI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2602137"/>
            <a:ext cx="4215398" cy="1474198"/>
          </a:xfrm>
          <a:prstGeom prst="rect">
            <a:avLst/>
          </a:prstGeom>
          <a:solidFill>
            <a:srgbClr val="4B64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350" strike="noStrike" noProof="1"/>
          </a:p>
        </p:txBody>
      </p:sp>
      <p:sp>
        <p:nvSpPr>
          <p:cNvPr id="7170" name="文本框 2"/>
          <p:cNvSpPr txBox="1"/>
          <p:nvPr/>
        </p:nvSpPr>
        <p:spPr>
          <a:xfrm>
            <a:off x="244475" y="600075"/>
            <a:ext cx="650494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第一轮 基础过关 瞄准考点</a:t>
            </a:r>
          </a:p>
        </p:txBody>
      </p:sp>
      <p:sp>
        <p:nvSpPr>
          <p:cNvPr id="7171" name="文本框 4"/>
          <p:cNvSpPr txBox="1"/>
          <p:nvPr/>
        </p:nvSpPr>
        <p:spPr>
          <a:xfrm>
            <a:off x="4215398" y="2461079"/>
            <a:ext cx="4929872" cy="15696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四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部分  电与磁</a:t>
            </a:r>
            <a:endParaRPr lang="zh-CN" altLang="en-US" sz="3200" b="1" dirty="0"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第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11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讲  </a:t>
            </a:r>
            <a:r>
              <a:rPr lang="zh-CN" altLang="en-US" sz="3200" b="1" dirty="0" smtClean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电路 电流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和电压</a:t>
            </a:r>
          </a:p>
        </p:txBody>
      </p:sp>
      <p:grpSp>
        <p:nvGrpSpPr>
          <p:cNvPr id="7172" name="组合 5"/>
          <p:cNvGrpSpPr/>
          <p:nvPr/>
        </p:nvGrpSpPr>
        <p:grpSpPr>
          <a:xfrm>
            <a:off x="1138952" y="2371124"/>
            <a:ext cx="1936225" cy="1937416"/>
            <a:chOff x="1131485" y="2234042"/>
            <a:chExt cx="1607262" cy="1607262"/>
          </a:xfrm>
        </p:grpSpPr>
        <p:sp>
          <p:nvSpPr>
            <p:cNvPr id="7" name="椭圆 6"/>
            <p:cNvSpPr/>
            <p:nvPr/>
          </p:nvSpPr>
          <p:spPr>
            <a:xfrm>
              <a:off x="1131485" y="2234042"/>
              <a:ext cx="1607262" cy="1607262"/>
            </a:xfrm>
            <a:prstGeom prst="ellipse">
              <a:avLst/>
            </a:prstGeom>
            <a:solidFill>
              <a:srgbClr val="4B649F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8" name="椭圆 7"/>
            <p:cNvSpPr/>
            <p:nvPr/>
          </p:nvSpPr>
          <p:spPr>
            <a:xfrm>
              <a:off x="1241020" y="2343577"/>
              <a:ext cx="1388192" cy="1388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4B649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strike="noStrike" noProof="1"/>
            </a:p>
          </p:txBody>
        </p:sp>
        <p:sp>
          <p:nvSpPr>
            <p:cNvPr id="7175" name="KSO_Shape"/>
            <p:cNvSpPr/>
            <p:nvPr/>
          </p:nvSpPr>
          <p:spPr>
            <a:xfrm>
              <a:off x="1480150" y="2597150"/>
              <a:ext cx="909932" cy="881046"/>
            </a:xfrm>
            <a:custGeom>
              <a:avLst/>
              <a:gdLst/>
              <a:ahLst/>
              <a:cxnLst>
                <a:cxn ang="0">
                  <a:pos x="168510" y="73510"/>
                </a:cxn>
                <a:cxn ang="0">
                  <a:pos x="173332" y="73510"/>
                </a:cxn>
                <a:cxn ang="0">
                  <a:pos x="181294" y="88599"/>
                </a:cxn>
                <a:cxn ang="0">
                  <a:pos x="141947" y="147885"/>
                </a:cxn>
                <a:cxn ang="0">
                  <a:pos x="132685" y="152480"/>
                </a:cxn>
                <a:cxn ang="0">
                  <a:pos x="109567" y="152480"/>
                </a:cxn>
                <a:cxn ang="0">
                  <a:pos x="109567" y="171170"/>
                </a:cxn>
                <a:cxn ang="0">
                  <a:pos x="106505" y="176225"/>
                </a:cxn>
                <a:cxn ang="0">
                  <a:pos x="103673" y="176915"/>
                </a:cxn>
                <a:cxn ang="0">
                  <a:pos x="100075" y="175842"/>
                </a:cxn>
                <a:cxn ang="0">
                  <a:pos x="82086" y="163664"/>
                </a:cxn>
                <a:cxn ang="0">
                  <a:pos x="64479" y="175842"/>
                </a:cxn>
                <a:cxn ang="0">
                  <a:pos x="58049" y="176225"/>
                </a:cxn>
                <a:cxn ang="0">
                  <a:pos x="54758" y="171170"/>
                </a:cxn>
                <a:cxn ang="0">
                  <a:pos x="54758" y="124446"/>
                </a:cxn>
                <a:cxn ang="0">
                  <a:pos x="64632" y="104685"/>
                </a:cxn>
                <a:cxn ang="0">
                  <a:pos x="67771" y="103842"/>
                </a:cxn>
                <a:cxn ang="0">
                  <a:pos x="115997" y="103842"/>
                </a:cxn>
                <a:cxn ang="0">
                  <a:pos x="109414" y="128123"/>
                </a:cxn>
                <a:cxn ang="0">
                  <a:pos x="126944" y="128123"/>
                </a:cxn>
                <a:cxn ang="0">
                  <a:pos x="168510" y="73510"/>
                </a:cxn>
                <a:cxn ang="0">
                  <a:pos x="124539" y="2"/>
                </a:cxn>
                <a:cxn ang="0">
                  <a:pos x="167119" y="2806"/>
                </a:cxn>
                <a:cxn ang="0">
                  <a:pos x="174850" y="18047"/>
                </a:cxn>
                <a:cxn ang="0">
                  <a:pos x="126551" y="81080"/>
                </a:cxn>
                <a:cxn ang="0">
                  <a:pos x="117825" y="85215"/>
                </a:cxn>
                <a:cxn ang="0">
                  <a:pos x="45032" y="85215"/>
                </a:cxn>
                <a:cxn ang="0">
                  <a:pos x="23447" y="111715"/>
                </a:cxn>
                <a:cxn ang="0">
                  <a:pos x="36689" y="126956"/>
                </a:cxn>
                <a:cxn ang="0">
                  <a:pos x="42506" y="128105"/>
                </a:cxn>
                <a:cxn ang="0">
                  <a:pos x="42506" y="152460"/>
                </a:cxn>
                <a:cxn ang="0">
                  <a:pos x="1096" y="116693"/>
                </a:cxn>
                <a:cxn ang="0">
                  <a:pos x="1326" y="96474"/>
                </a:cxn>
                <a:cxn ang="0">
                  <a:pos x="55366" y="13682"/>
                </a:cxn>
                <a:cxn ang="0">
                  <a:pos x="71669" y="4645"/>
                </a:cxn>
                <a:cxn ang="0">
                  <a:pos x="124539" y="2"/>
                </a:cxn>
              </a:cxnLst>
              <a:rect l="0" t="0" r="0" b="0"/>
              <a:pathLst>
                <a:path w="8965002" h="8673857">
                  <a:moveTo>
                    <a:pt x="8267042" y="3603669"/>
                  </a:moveTo>
                  <a:cubicBezTo>
                    <a:pt x="8267042" y="3603669"/>
                    <a:pt x="8267042" y="3603669"/>
                    <a:pt x="8503636" y="3603669"/>
                  </a:cubicBezTo>
                  <a:cubicBezTo>
                    <a:pt x="8770275" y="3603669"/>
                    <a:pt x="9115779" y="3885289"/>
                    <a:pt x="8894206" y="4343392"/>
                  </a:cubicBezTo>
                  <a:cubicBezTo>
                    <a:pt x="8894206" y="4343392"/>
                    <a:pt x="8894206" y="4343392"/>
                    <a:pt x="6963891" y="7249712"/>
                  </a:cubicBezTo>
                  <a:cubicBezTo>
                    <a:pt x="6817428" y="7463743"/>
                    <a:pt x="6610877" y="7475008"/>
                    <a:pt x="6509479" y="7475008"/>
                  </a:cubicBezTo>
                  <a:cubicBezTo>
                    <a:pt x="6509479" y="7475008"/>
                    <a:pt x="6509479" y="7475008"/>
                    <a:pt x="5375325" y="7475008"/>
                  </a:cubicBezTo>
                  <a:cubicBezTo>
                    <a:pt x="5375325" y="7475008"/>
                    <a:pt x="5375325" y="7475008"/>
                    <a:pt x="5375325" y="8391212"/>
                  </a:cubicBezTo>
                  <a:cubicBezTo>
                    <a:pt x="5375325" y="8503860"/>
                    <a:pt x="5326504" y="8586469"/>
                    <a:pt x="5225106" y="8639038"/>
                  </a:cubicBezTo>
                  <a:cubicBezTo>
                    <a:pt x="5180040" y="8661567"/>
                    <a:pt x="5131219" y="8672833"/>
                    <a:pt x="5086153" y="8672833"/>
                  </a:cubicBezTo>
                  <a:cubicBezTo>
                    <a:pt x="5026066" y="8672833"/>
                    <a:pt x="4962223" y="8654057"/>
                    <a:pt x="4909646" y="8620263"/>
                  </a:cubicBezTo>
                  <a:cubicBezTo>
                    <a:pt x="4909646" y="8620263"/>
                    <a:pt x="4909646" y="8620263"/>
                    <a:pt x="4027109" y="8023229"/>
                  </a:cubicBezTo>
                  <a:cubicBezTo>
                    <a:pt x="4027109" y="8023229"/>
                    <a:pt x="4027109" y="8023229"/>
                    <a:pt x="3163349" y="8620263"/>
                  </a:cubicBezTo>
                  <a:cubicBezTo>
                    <a:pt x="3069463" y="8684097"/>
                    <a:pt x="2949287" y="8691607"/>
                    <a:pt x="2847889" y="8639038"/>
                  </a:cubicBezTo>
                  <a:cubicBezTo>
                    <a:pt x="2750247" y="8586469"/>
                    <a:pt x="2686404" y="8503860"/>
                    <a:pt x="2686404" y="8391212"/>
                  </a:cubicBezTo>
                  <a:cubicBezTo>
                    <a:pt x="2686404" y="8391212"/>
                    <a:pt x="2686404" y="8391212"/>
                    <a:pt x="2686404" y="6100701"/>
                  </a:cubicBezTo>
                  <a:cubicBezTo>
                    <a:pt x="2686404" y="5559991"/>
                    <a:pt x="2990598" y="5237066"/>
                    <a:pt x="3170860" y="5131928"/>
                  </a:cubicBezTo>
                  <a:cubicBezTo>
                    <a:pt x="3215926" y="5105644"/>
                    <a:pt x="3268503" y="5090624"/>
                    <a:pt x="3324835" y="5090624"/>
                  </a:cubicBezTo>
                  <a:cubicBezTo>
                    <a:pt x="3324835" y="5090624"/>
                    <a:pt x="3324835" y="5090624"/>
                    <a:pt x="5690785" y="5090624"/>
                  </a:cubicBezTo>
                  <a:cubicBezTo>
                    <a:pt x="5371570" y="5406038"/>
                    <a:pt x="5367814" y="5980543"/>
                    <a:pt x="5367814" y="6280938"/>
                  </a:cubicBezTo>
                  <a:cubicBezTo>
                    <a:pt x="5367814" y="6280938"/>
                    <a:pt x="5367814" y="6280938"/>
                    <a:pt x="6227818" y="6280938"/>
                  </a:cubicBezTo>
                  <a:cubicBezTo>
                    <a:pt x="6227818" y="6280938"/>
                    <a:pt x="6227818" y="6280938"/>
                    <a:pt x="8267042" y="3603669"/>
                  </a:cubicBezTo>
                  <a:close/>
                  <a:moveTo>
                    <a:pt x="6109875" y="128"/>
                  </a:moveTo>
                  <a:cubicBezTo>
                    <a:pt x="6829153" y="-2490"/>
                    <a:pt x="7579192" y="34821"/>
                    <a:pt x="8198796" y="137601"/>
                  </a:cubicBezTo>
                  <a:cubicBezTo>
                    <a:pt x="8705745" y="220201"/>
                    <a:pt x="8739542" y="678257"/>
                    <a:pt x="8578069" y="884757"/>
                  </a:cubicBezTo>
                  <a:cubicBezTo>
                    <a:pt x="8578069" y="884757"/>
                    <a:pt x="6234838" y="3955980"/>
                    <a:pt x="6208552" y="3974753"/>
                  </a:cubicBezTo>
                  <a:cubicBezTo>
                    <a:pt x="6107162" y="4098653"/>
                    <a:pt x="5953199" y="4177498"/>
                    <a:pt x="5780461" y="4177498"/>
                  </a:cubicBezTo>
                  <a:cubicBezTo>
                    <a:pt x="5780461" y="4177498"/>
                    <a:pt x="5780461" y="4177498"/>
                    <a:pt x="2209285" y="4177498"/>
                  </a:cubicBezTo>
                  <a:cubicBezTo>
                    <a:pt x="1818747" y="4177498"/>
                    <a:pt x="970076" y="4545444"/>
                    <a:pt x="1150325" y="5476573"/>
                  </a:cubicBezTo>
                  <a:cubicBezTo>
                    <a:pt x="1217918" y="5825746"/>
                    <a:pt x="1465760" y="6103583"/>
                    <a:pt x="1799971" y="6223729"/>
                  </a:cubicBezTo>
                  <a:cubicBezTo>
                    <a:pt x="1875075" y="6253765"/>
                    <a:pt x="2002751" y="6268783"/>
                    <a:pt x="2085365" y="6280047"/>
                  </a:cubicBezTo>
                  <a:cubicBezTo>
                    <a:pt x="2085365" y="6280047"/>
                    <a:pt x="2085365" y="6280047"/>
                    <a:pt x="2085365" y="7473994"/>
                  </a:cubicBezTo>
                  <a:cubicBezTo>
                    <a:pt x="1582171" y="7440203"/>
                    <a:pt x="335451" y="7004675"/>
                    <a:pt x="53813" y="5720619"/>
                  </a:cubicBezTo>
                  <a:cubicBezTo>
                    <a:pt x="-25046" y="5397728"/>
                    <a:pt x="-13780" y="5056063"/>
                    <a:pt x="65078" y="4729417"/>
                  </a:cubicBezTo>
                  <a:cubicBezTo>
                    <a:pt x="282879" y="3283915"/>
                    <a:pt x="2351982" y="944830"/>
                    <a:pt x="2716235" y="670748"/>
                  </a:cubicBezTo>
                  <a:cubicBezTo>
                    <a:pt x="2960321" y="471756"/>
                    <a:pt x="3234449" y="310311"/>
                    <a:pt x="3516088" y="227711"/>
                  </a:cubicBezTo>
                  <a:cubicBezTo>
                    <a:pt x="3797726" y="119767"/>
                    <a:pt x="4911078" y="4491"/>
                    <a:pt x="6109875" y="128"/>
                  </a:cubicBezTo>
                  <a:close/>
                </a:path>
              </a:pathLst>
            </a:custGeom>
            <a:solidFill>
              <a:srgbClr val="4B649F"/>
            </a:solidFill>
            <a:ln w="9525">
              <a:noFill/>
            </a:ln>
          </p:spPr>
          <p:txBody>
            <a:bodyPr/>
            <a:lstStyle/>
            <a:p>
              <a:endParaRPr lang="zh-CN" altLang="en-US" sz="1350"/>
            </a:p>
          </p:txBody>
        </p:sp>
      </p:grpSp>
      <p:pic>
        <p:nvPicPr>
          <p:cNvPr id="7176" name="图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5300" y="5611362"/>
            <a:ext cx="4399970" cy="1243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rgbClr val="005188">
                <a:tint val="45000"/>
                <a:satMod val="400000"/>
              </a:srgbClr>
            </a:duotone>
          </a:blip>
          <a:srcRect l="34511" b="16111"/>
          <a:stretch>
            <a:fillRect/>
          </a:stretch>
        </p:blipFill>
        <p:spPr>
          <a:xfrm flipV="1">
            <a:off x="6153925" y="4456241"/>
            <a:ext cx="2991664" cy="2416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bldLvl="0" animBg="1"/>
      <p:bldP spid="7170" grpId="0"/>
      <p:bldP spid="71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174667"/>
            <a:ext cx="8274779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题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－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示，要使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R1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R2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组成并联电路，应闭合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开关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18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题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)(1)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－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示，甲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乙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以上两空均选填“电流表”或“电压表”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10582" y="402876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11-4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749649" y="3978813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11-5</a:t>
            </a:r>
            <a:endParaRPr lang="zh-CN" altLang="en-US" dirty="0"/>
          </a:p>
        </p:txBody>
      </p:sp>
      <p:sp>
        <p:nvSpPr>
          <p:cNvPr id="12" name="TextBox 16"/>
          <p:cNvSpPr txBox="1"/>
          <p:nvPr/>
        </p:nvSpPr>
        <p:spPr>
          <a:xfrm>
            <a:off x="3805698" y="1582937"/>
            <a:ext cx="1859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S</a:t>
            </a:r>
            <a:r>
              <a:rPr lang="en-US" altLang="zh-CN" sz="2800" b="1" baseline="-25000" dirty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zh-CN" altLang="en-US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、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S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3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2050" name="Picture 2" descr="C:\Documents and Settings\Administrator\桌面\pai\正文pai\2018XD-179.eps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208" y="2151001"/>
            <a:ext cx="2291171" cy="1912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Documents and Settings\Administrator\桌面\pai\正文pai\2018XD-180.eps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510" y="2208235"/>
            <a:ext cx="2140322" cy="1854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6"/>
          <p:cNvSpPr txBox="1"/>
          <p:nvPr/>
        </p:nvSpPr>
        <p:spPr>
          <a:xfrm>
            <a:off x="7073085" y="4628124"/>
            <a:ext cx="1859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电流表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928140" y="5131466"/>
            <a:ext cx="1859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电压表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9705" y="883744"/>
            <a:ext cx="8274779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6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年第</a:t>
            </a:r>
            <a:r>
              <a:rPr lang="en-US" altLang="zh-CN" sz="2800" dirty="0"/>
              <a:t>15</a:t>
            </a:r>
            <a:r>
              <a:rPr lang="zh-CN" altLang="zh-CN" sz="2800" dirty="0"/>
              <a:t>题</a:t>
            </a:r>
            <a:r>
              <a:rPr lang="en-US" altLang="zh-CN" sz="2800" dirty="0"/>
              <a:t>)(3)</a:t>
            </a:r>
            <a:r>
              <a:rPr lang="zh-CN" altLang="zh-CN" sz="2800" dirty="0"/>
              <a:t>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6</a:t>
            </a:r>
            <a:r>
              <a:rPr lang="zh-CN" altLang="zh-CN" sz="2800" dirty="0"/>
              <a:t>为某兴趣小组设计的电子秤简易电路图，</a:t>
            </a:r>
            <a:r>
              <a:rPr lang="en-US" altLang="zh-CN" sz="2800" i="1" dirty="0"/>
              <a:t>R</a:t>
            </a:r>
            <a:r>
              <a:rPr lang="en-US" altLang="zh-CN" sz="2800" i="1" baseline="-25000" dirty="0"/>
              <a:t>x</a:t>
            </a:r>
            <a:r>
              <a:rPr lang="zh-CN" altLang="zh-CN" sz="2800" dirty="0"/>
              <a:t>是压敏电阻，阻值随所受压力的增大而减小，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0</a:t>
            </a:r>
            <a:r>
              <a:rPr lang="zh-CN" altLang="zh-CN" sz="2800" dirty="0"/>
              <a:t>是定值电阻。测量时，</a:t>
            </a:r>
            <a:r>
              <a:rPr lang="zh-CN" altLang="zh-CN" sz="2800" dirty="0" smtClean="0"/>
              <a:t>电压表</a:t>
            </a:r>
            <a:endParaRPr lang="en-US" altLang="zh-CN" sz="2800" dirty="0" smtClean="0"/>
          </a:p>
          <a:p>
            <a:r>
              <a:rPr lang="zh-CN" altLang="zh-CN" sz="2800" dirty="0" smtClean="0"/>
              <a:t>的</a:t>
            </a:r>
            <a:r>
              <a:rPr lang="zh-CN" altLang="zh-CN" sz="2800" dirty="0"/>
              <a:t>示数随所称量物体对压敏电阻的压力增大而增大。请根据以上信息，在虚线框内将电路图补充完整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7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年第</a:t>
            </a:r>
            <a:r>
              <a:rPr lang="en-US" altLang="zh-CN" sz="2800" dirty="0"/>
              <a:t>16</a:t>
            </a:r>
            <a:r>
              <a:rPr lang="zh-CN" altLang="zh-CN" sz="2800" dirty="0"/>
              <a:t>题</a:t>
            </a:r>
            <a:r>
              <a:rPr lang="en-US" altLang="zh-CN" sz="2800" dirty="0"/>
              <a:t>)(2)</a:t>
            </a:r>
            <a:r>
              <a:rPr lang="zh-CN" altLang="zh-CN" sz="2800" dirty="0"/>
              <a:t>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7</a:t>
            </a:r>
            <a:r>
              <a:rPr lang="zh-CN" altLang="zh-CN" sz="2800" dirty="0"/>
              <a:t>所示，图甲中电流表的读数为</a:t>
            </a:r>
            <a:r>
              <a:rPr lang="en-US" altLang="zh-CN" sz="2800" dirty="0"/>
              <a:t>__________A</a:t>
            </a:r>
            <a:r>
              <a:rPr lang="zh-CN" altLang="zh-CN" sz="2800" dirty="0"/>
              <a:t>，图乙中电压表的读数为</a:t>
            </a:r>
            <a:r>
              <a:rPr lang="en-US" altLang="zh-CN" sz="2800" dirty="0"/>
              <a:t>__________V</a:t>
            </a:r>
            <a:r>
              <a:rPr lang="zh-CN" altLang="zh-CN" sz="2800" dirty="0"/>
              <a:t>。</a:t>
            </a:r>
          </a:p>
        </p:txBody>
      </p:sp>
      <p:sp>
        <p:nvSpPr>
          <p:cNvPr id="15" name="TextBox 16"/>
          <p:cNvSpPr txBox="1"/>
          <p:nvPr/>
        </p:nvSpPr>
        <p:spPr>
          <a:xfrm>
            <a:off x="1724708" y="5585656"/>
            <a:ext cx="1859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1.4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22" name="TextBox 16"/>
          <p:cNvSpPr txBox="1"/>
          <p:nvPr/>
        </p:nvSpPr>
        <p:spPr>
          <a:xfrm>
            <a:off x="272595" y="6027147"/>
            <a:ext cx="1859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1.5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03" y="3112563"/>
            <a:ext cx="7139006" cy="203160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896" y="1826389"/>
            <a:ext cx="370433" cy="3435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2672" y="3488215"/>
            <a:ext cx="1860310" cy="13959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考点一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电荷；导体和绝缘体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96957" y="882653"/>
            <a:ext cx="8274781" cy="270843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用一根与毛皮摩擦过的橡胶棒靠近一轻质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小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球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，发现两者互相排斥，由此可知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）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．小球一定带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正电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．小球一定带负电</a:t>
            </a: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．小球可能带负电，也可能带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正电</a:t>
            </a:r>
            <a:endParaRPr lang="en-US" altLang="zh-CN" sz="2800" dirty="0" smtClean="0"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D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．小球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一定不带电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  <a:sym typeface="+mn-ea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6275000" y="1257754"/>
            <a:ext cx="8528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93438" y="3501939"/>
            <a:ext cx="8274781" cy="181588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解析：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用毛皮摩擦过的橡胶棒带负电，用丝绸摩擦过的玻璃棒带正电。用毛皮摩擦过的橡胶棒靠近轻质小球出现了排斥现象，根据电荷间的相互作用规律可以判断该轻质小球一定带负电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文本框 10"/>
          <p:cNvSpPr txBox="1"/>
          <p:nvPr/>
        </p:nvSpPr>
        <p:spPr>
          <a:xfrm>
            <a:off x="293438" y="5312052"/>
            <a:ext cx="8274781" cy="138499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dirty="0"/>
              <a:t>思维点拨：记住用毛皮摩擦过的橡胶棒和用丝绸摩擦过的玻璃棒所带的电，再根据同种电荷互相排斥，异种电荷互相吸引规律来解答此类题目。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7" grpId="3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791759"/>
            <a:ext cx="8274780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8</a:t>
            </a:r>
            <a:r>
              <a:rPr lang="zh-CN" altLang="zh-CN" sz="2800" dirty="0"/>
              <a:t>所示，用带电棒接触原来不带电的验电器的金属球，发现验电器的金属箔张开，下列判断正确的是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．带电棒一定带负电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．带电棒一定带正电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．两片金属箔一定带同种电荷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．两片金属箔一定带异种</a:t>
            </a:r>
            <a:r>
              <a:rPr lang="zh-CN" altLang="zh-CN" sz="2800" dirty="0" smtClean="0"/>
              <a:t>电荷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2</a:t>
            </a:r>
            <a:r>
              <a:rPr lang="zh-CN" altLang="zh-CN" sz="2800" dirty="0"/>
              <a:t>．以下有关电的相关说法正确的</a:t>
            </a:r>
            <a:r>
              <a:rPr lang="zh-CN" altLang="zh-CN" sz="2800" dirty="0" smtClean="0"/>
              <a:t>是</a:t>
            </a:r>
            <a:r>
              <a:rPr lang="en-US" altLang="zh-CN" sz="2800" dirty="0"/>
              <a:t>(        )</a:t>
            </a:r>
            <a:endParaRPr lang="zh-CN" altLang="zh-CN" sz="2800" dirty="0"/>
          </a:p>
          <a:p>
            <a:r>
              <a:rPr lang="en-US" altLang="zh-CN" sz="2800" dirty="0" smtClean="0"/>
              <a:t>A</a:t>
            </a:r>
            <a:r>
              <a:rPr lang="zh-CN" altLang="zh-CN" sz="2800" dirty="0"/>
              <a:t>．绝缘体中没有电荷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．导体两端有电压，就一定能形成稳定电流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．金属导体中靠自由电子定向移动形成电流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．半导体的导电性与环境变化无关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92914" y="1679162"/>
            <a:ext cx="632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6141269" y="4264211"/>
            <a:ext cx="6323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328025" cy="2464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indent="-514985"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与丝绸摩擦过的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玻璃棒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分别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靠近悬挂的轻质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带电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indent="-514985"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小球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和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，发现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被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排斥，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被吸引，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则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选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填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indent="-514985"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“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”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或“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”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）带正电；用久的风扇扇叶上布满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灰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indent="-514985"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尘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，主要是由于风扇旋转与空气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发生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indent="-514985"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带电体具有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性质。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6941715" y="1661603"/>
            <a:ext cx="4994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6276639" y="2649806"/>
            <a:ext cx="2016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摩擦起电</a:t>
            </a:r>
          </a:p>
        </p:txBody>
      </p:sp>
      <p:sp>
        <p:nvSpPr>
          <p:cNvPr id="12" name="TextBox 16"/>
          <p:cNvSpPr txBox="1"/>
          <p:nvPr/>
        </p:nvSpPr>
        <p:spPr>
          <a:xfrm>
            <a:off x="2425182" y="3139729"/>
            <a:ext cx="2620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吸引轻小物体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274780" cy="59093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4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新疆维吾尔自治区</a:t>
            </a:r>
            <a:r>
              <a:rPr lang="en-US" altLang="zh-CN" sz="2800" dirty="0"/>
              <a:t>)</a:t>
            </a:r>
            <a:r>
              <a:rPr lang="zh-CN" altLang="zh-CN" sz="2800" dirty="0"/>
              <a:t>芯片是指含有集成电路的硅片，制造芯片的主要材料是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．导体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	B</a:t>
            </a:r>
            <a:r>
              <a:rPr lang="zh-CN" altLang="zh-CN" sz="2800" dirty="0"/>
              <a:t>．半导体</a:t>
            </a:r>
            <a:r>
              <a:rPr lang="en-US" altLang="zh-CN" sz="2800" dirty="0"/>
              <a:t>   </a:t>
            </a:r>
            <a:r>
              <a:rPr lang="en-US" altLang="zh-CN" sz="2800" dirty="0" smtClean="0"/>
              <a:t>     C</a:t>
            </a:r>
            <a:r>
              <a:rPr lang="zh-CN" altLang="zh-CN" sz="2800" dirty="0"/>
              <a:t>．绝缘体</a:t>
            </a:r>
            <a:r>
              <a:rPr lang="en-US" altLang="zh-CN" sz="2800" dirty="0"/>
              <a:t> </a:t>
            </a:r>
            <a:r>
              <a:rPr lang="en-US" altLang="zh-CN" sz="2800" dirty="0" smtClean="0"/>
              <a:t>     D</a:t>
            </a:r>
            <a:r>
              <a:rPr lang="zh-CN" altLang="zh-CN" sz="2800" dirty="0"/>
              <a:t>．超导体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5</a:t>
            </a:r>
            <a:r>
              <a:rPr lang="zh-CN" altLang="zh-CN" sz="2800" dirty="0"/>
              <a:t>．</a:t>
            </a:r>
            <a:r>
              <a:rPr lang="en-US" altLang="zh-CN" sz="2800" dirty="0"/>
              <a:t>(2019</a:t>
            </a:r>
            <a:r>
              <a:rPr lang="zh-CN" altLang="zh-CN" sz="2800" dirty="0"/>
              <a:t>·内江市</a:t>
            </a:r>
            <a:r>
              <a:rPr lang="en-US" altLang="zh-CN" sz="2800" dirty="0"/>
              <a:t>)</a:t>
            </a:r>
            <a:r>
              <a:rPr lang="zh-CN" altLang="zh-CN" sz="2800" dirty="0"/>
              <a:t>下列有关电现象的说法中正确的是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．验电器的工作原理是同种电荷互相排斥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．摩擦起电是利用摩擦的方式创造电荷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．电荷的移动形成电流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．与丝绸摩擦过的玻璃棒带负电荷</a:t>
            </a:r>
          </a:p>
        </p:txBody>
      </p:sp>
      <p:sp>
        <p:nvSpPr>
          <p:cNvPr id="9" name="矩形 8"/>
          <p:cNvSpPr/>
          <p:nvPr/>
        </p:nvSpPr>
        <p:spPr>
          <a:xfrm>
            <a:off x="5696555" y="1702762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715818" y="364183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45935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6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．将塑料包装袋撕成细丝后，上端打结，然后用干燥的丝绸或毛皮等顺着细丝向下捋几下，希望做成如图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11-9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所示的各种情形，其中无法完成的是（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A                      B                          C                           D</a:t>
            </a:r>
            <a:endParaRPr lang="en-US" altLang="zh-CN" sz="2800" dirty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 l="786" t="2526" r="981"/>
          <a:stretch>
            <a:fillRect/>
          </a:stretch>
        </p:blipFill>
        <p:spPr bwMode="auto">
          <a:xfrm>
            <a:off x="121580" y="3539630"/>
            <a:ext cx="8817536" cy="1165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矩形 8"/>
          <p:cNvSpPr/>
          <p:nvPr/>
        </p:nvSpPr>
        <p:spPr>
          <a:xfrm>
            <a:off x="7604583" y="224407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248410"/>
            <a:ext cx="8274779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(2018·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广州市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11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－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10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所示，金属球使小芳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(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．得到电子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．失去电子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C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．得到原子核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D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．相互排斥的头发带上同种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电荷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8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．用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毛皮摩擦过的橡胶棒接触不带电的验电器金属球时，验电器的金属箔张角变大，这是由于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验电器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（选填“得到”或“失去”）电子，所带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（选填“正”或“负”）电荷增多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0991" y="176950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pic>
        <p:nvPicPr>
          <p:cNvPr id="2052" name="Picture 4" descr="C:\Documents and Settings\Administrator\桌面\pai\正文pai\2018XD-182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731" y="1769505"/>
            <a:ext cx="2706550" cy="1811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6536898" y="3592023"/>
            <a:ext cx="1099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</a:t>
            </a:r>
            <a:r>
              <a:rPr lang="en-US" altLang="zh-CN" kern="100" dirty="0">
                <a:latin typeface="Times New Roman" panose="02020603050405020304" pitchFamily="18" charset="0"/>
              </a:rPr>
              <a:t>11</a:t>
            </a:r>
            <a:r>
              <a:rPr lang="zh-CN" altLang="zh-CN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kern="100" dirty="0">
                <a:latin typeface="Times New Roman" panose="02020603050405020304" pitchFamily="18" charset="0"/>
              </a:rPr>
              <a:t>10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618700" y="509559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得到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00712" y="5641284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负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考点二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串联和并联电路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165" y="1108403"/>
            <a:ext cx="8275078" cy="48885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400" dirty="0" smtClean="0">
                <a:latin typeface="+mn-ea"/>
                <a:cs typeface="方正静蕾简体" panose="03000509000000000000" pitchFamily="65" charset="-122"/>
              </a:rPr>
              <a:t>1.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电荷</a:t>
            </a:r>
            <a:endParaRPr lang="zh-CN" altLang="en-US" sz="2400" dirty="0">
              <a:latin typeface="+mn-ea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400" dirty="0" smtClean="0">
                <a:latin typeface="+mn-ea"/>
                <a:cs typeface="方正静蕾简体" panose="03000509000000000000" pitchFamily="65" charset="-122"/>
              </a:rPr>
              <a:t>(</a:t>
            </a:r>
            <a:r>
              <a:rPr lang="en-US" altLang="zh-CN" sz="2400" dirty="0">
                <a:latin typeface="+mn-ea"/>
                <a:cs typeface="方正静蕾简体" panose="03000509000000000000" pitchFamily="65" charset="-122"/>
              </a:rPr>
              <a:t>1)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摩擦起电的原因：不同物质的原子核束缚电子本领不同，相互摩擦时，原子核束缚电子能力强的会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因</a:t>
            </a:r>
            <a:r>
              <a:rPr lang="en-US" altLang="zh-CN" sz="2400" u="sng" dirty="0" smtClean="0">
                <a:latin typeface="+mn-ea"/>
                <a:cs typeface="方正静蕾简体" panose="03000509000000000000" pitchFamily="65" charset="-122"/>
              </a:rPr>
              <a:t>     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电子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而带负电，原子核束缚电子能力弱的会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因</a:t>
            </a:r>
            <a:r>
              <a:rPr lang="en-US" altLang="zh-CN" sz="2400" u="sng" dirty="0" smtClean="0">
                <a:latin typeface="+mn-ea"/>
                <a:cs typeface="方正静蕾简体" panose="03000509000000000000" pitchFamily="65" charset="-122"/>
              </a:rPr>
              <a:t>     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电子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而带正电，摩擦起电的实质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就是</a:t>
            </a:r>
            <a:r>
              <a:rPr lang="en-US" altLang="zh-CN" sz="2400" u="sng" dirty="0" smtClean="0">
                <a:latin typeface="+mn-ea"/>
                <a:cs typeface="方正静蕾简体" panose="03000509000000000000" pitchFamily="65" charset="-122"/>
              </a:rPr>
              <a:t>             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。</a:t>
            </a:r>
            <a:endParaRPr lang="zh-CN" altLang="en-US" sz="2400" dirty="0">
              <a:latin typeface="+mn-ea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400" dirty="0">
                <a:latin typeface="+mn-ea"/>
                <a:cs typeface="方正静蕾简体" panose="03000509000000000000" pitchFamily="65" charset="-122"/>
              </a:rPr>
              <a:t>(2)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物体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有了</a:t>
            </a:r>
            <a:r>
              <a:rPr lang="en-US" altLang="zh-CN" sz="2400" u="sng" dirty="0" smtClean="0">
                <a:latin typeface="+mn-ea"/>
                <a:cs typeface="方正静蕾简体" panose="03000509000000000000" pitchFamily="65" charset="-122"/>
              </a:rPr>
              <a:t>             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的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性质，表明物体带了电。</a:t>
            </a:r>
          </a:p>
          <a:p>
            <a:pPr fontAlgn="auto">
              <a:lnSpc>
                <a:spcPts val="3360"/>
              </a:lnSpc>
            </a:pPr>
            <a:r>
              <a:rPr lang="en-US" altLang="zh-CN" sz="2400" dirty="0">
                <a:latin typeface="+mn-ea"/>
                <a:cs typeface="方正静蕾简体" panose="03000509000000000000" pitchFamily="65" charset="-122"/>
              </a:rPr>
              <a:t>(3)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两种电荷：用丝绸摩擦过的玻璃棒上带的电荷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叫</a:t>
            </a:r>
            <a:r>
              <a:rPr lang="zh-CN" altLang="en-US" sz="2400" u="sng" dirty="0" smtClean="0">
                <a:latin typeface="+mn-ea"/>
                <a:cs typeface="方正静蕾简体" panose="03000509000000000000" pitchFamily="65" charset="-122"/>
              </a:rPr>
              <a:t>     </a:t>
            </a:r>
            <a:r>
              <a:rPr lang="en-US" altLang="zh-CN" sz="2400" u="sng" dirty="0" smtClean="0">
                <a:latin typeface="+mn-ea"/>
                <a:cs typeface="方正静蕾简体" panose="03000509000000000000" pitchFamily="65" charset="-122"/>
              </a:rPr>
              <a:t>   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；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用毛皮摩擦过的橡胶棒上带的电荷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叫</a:t>
            </a:r>
            <a:r>
              <a:rPr lang="en-US" altLang="zh-CN" sz="2400" u="sng" dirty="0" smtClean="0">
                <a:latin typeface="+mn-ea"/>
                <a:cs typeface="方正静蕾简体" panose="03000509000000000000" pitchFamily="65" charset="-122"/>
              </a:rPr>
              <a:t>          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。</a:t>
            </a:r>
            <a:endParaRPr lang="zh-CN" altLang="en-US" sz="2400" dirty="0">
              <a:latin typeface="+mn-ea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400" dirty="0">
                <a:latin typeface="+mn-ea"/>
                <a:cs typeface="方正静蕾简体" panose="03000509000000000000" pitchFamily="65" charset="-122"/>
              </a:rPr>
              <a:t>(4)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相互作用规律：同种电荷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相互</a:t>
            </a:r>
            <a:r>
              <a:rPr lang="en-US" altLang="zh-CN" sz="2400" u="sng" dirty="0" smtClean="0">
                <a:latin typeface="+mn-ea"/>
                <a:cs typeface="方正静蕾简体" panose="03000509000000000000" pitchFamily="65" charset="-122"/>
              </a:rPr>
              <a:t>       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，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异种电荷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相互</a:t>
            </a:r>
            <a:r>
              <a:rPr lang="en-US" altLang="zh-CN" sz="2400" u="sng" dirty="0" smtClean="0">
                <a:latin typeface="+mn-ea"/>
                <a:cs typeface="方正静蕾简体" panose="03000509000000000000" pitchFamily="65" charset="-122"/>
              </a:rPr>
              <a:t>    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。</a:t>
            </a:r>
            <a:endParaRPr lang="zh-CN" altLang="en-US" sz="2400" dirty="0">
              <a:latin typeface="+mn-ea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400" dirty="0">
                <a:latin typeface="+mn-ea"/>
                <a:cs typeface="方正静蕾简体" panose="03000509000000000000" pitchFamily="65" charset="-122"/>
              </a:rPr>
              <a:t>(5)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验电器：是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利用</a:t>
            </a:r>
            <a:r>
              <a:rPr lang="en-US" altLang="zh-CN" sz="2400" u="sng" dirty="0" smtClean="0">
                <a:latin typeface="+mn-ea"/>
                <a:cs typeface="方正静蕾简体" panose="03000509000000000000" pitchFamily="65" charset="-122"/>
              </a:rPr>
              <a:t>                 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的</a:t>
            </a:r>
            <a:r>
              <a:rPr lang="zh-CN" altLang="en-US" sz="2400" dirty="0">
                <a:latin typeface="+mn-ea"/>
                <a:cs typeface="方正静蕾简体" panose="03000509000000000000" pitchFamily="65" charset="-122"/>
              </a:rPr>
              <a:t>原理制成，是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用来</a:t>
            </a:r>
            <a:endParaRPr lang="en-US" altLang="zh-CN" sz="2400" dirty="0" smtClean="0">
              <a:latin typeface="+mn-ea"/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400" u="sng" dirty="0" smtClean="0">
                <a:latin typeface="+mn-ea"/>
                <a:cs typeface="方正静蕾简体" panose="03000509000000000000" pitchFamily="65" charset="-122"/>
              </a:rPr>
              <a:t>                   </a:t>
            </a:r>
            <a:r>
              <a:rPr lang="zh-CN" altLang="en-US" sz="2400" dirty="0" smtClean="0">
                <a:latin typeface="+mn-ea"/>
                <a:cs typeface="方正静蕾简体" panose="03000509000000000000" pitchFamily="65" charset="-122"/>
              </a:rPr>
              <a:t>。</a:t>
            </a:r>
            <a:endParaRPr lang="zh-CN" altLang="en-US" sz="2400" dirty="0">
              <a:latin typeface="+mn-ea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6116295" y="1956028"/>
            <a:ext cx="1026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得到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883842" y="2338746"/>
            <a:ext cx="1026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失去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2624362" y="2800411"/>
            <a:ext cx="1944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电子的转移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1918035" y="3262076"/>
            <a:ext cx="2427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吸引轻小物体</a:t>
            </a:r>
          </a:p>
        </p:txBody>
      </p:sp>
      <p:sp>
        <p:nvSpPr>
          <p:cNvPr id="20" name="TextBox 16"/>
          <p:cNvSpPr txBox="1"/>
          <p:nvPr/>
        </p:nvSpPr>
        <p:spPr>
          <a:xfrm>
            <a:off x="7143090" y="3723741"/>
            <a:ext cx="1444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正电荷</a:t>
            </a:r>
          </a:p>
        </p:txBody>
      </p:sp>
      <p:sp>
        <p:nvSpPr>
          <p:cNvPr id="21" name="TextBox 16"/>
          <p:cNvSpPr txBox="1"/>
          <p:nvPr/>
        </p:nvSpPr>
        <p:spPr>
          <a:xfrm>
            <a:off x="5313082" y="4155009"/>
            <a:ext cx="1444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负电荷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TextBox 16"/>
          <p:cNvSpPr txBox="1"/>
          <p:nvPr/>
        </p:nvSpPr>
        <p:spPr>
          <a:xfrm>
            <a:off x="4590847" y="4537727"/>
            <a:ext cx="1444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排斥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7736140" y="4537726"/>
            <a:ext cx="12388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吸引</a:t>
            </a:r>
          </a:p>
        </p:txBody>
      </p:sp>
      <p:sp>
        <p:nvSpPr>
          <p:cNvPr id="24" name="TextBox 16"/>
          <p:cNvSpPr txBox="1"/>
          <p:nvPr/>
        </p:nvSpPr>
        <p:spPr>
          <a:xfrm>
            <a:off x="2920894" y="4983138"/>
            <a:ext cx="2802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同种电荷相互排斥</a:t>
            </a:r>
          </a:p>
        </p:txBody>
      </p:sp>
      <p:sp>
        <p:nvSpPr>
          <p:cNvPr id="25" name="TextBox 16"/>
          <p:cNvSpPr txBox="1"/>
          <p:nvPr/>
        </p:nvSpPr>
        <p:spPr>
          <a:xfrm>
            <a:off x="457232" y="5375641"/>
            <a:ext cx="2802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检验物体是否带电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7" name="直接连接符 2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组合 2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221" y="907645"/>
            <a:ext cx="8275022" cy="95313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3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】在图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11-7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乙的四幅电路图中，与图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11-7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甲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示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实物图对应的是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）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6" name="TextBox 16"/>
          <p:cNvSpPr txBox="1"/>
          <p:nvPr/>
        </p:nvSpPr>
        <p:spPr>
          <a:xfrm>
            <a:off x="3826613" y="1284899"/>
            <a:ext cx="5133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26867" y="3864634"/>
            <a:ext cx="8274780" cy="138499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从实物图可以看出，</a:t>
            </a:r>
            <a:r>
              <a:rPr lang="zh-CN" altLang="en-US" sz="2800" dirty="0">
                <a:ea typeface="宋体" panose="02010600030101010101" pitchFamily="2" charset="-122"/>
              </a:rPr>
              <a:t>灯泡</a:t>
            </a:r>
            <a:r>
              <a:rPr lang="en-US" altLang="zh-CN" sz="2800" dirty="0">
                <a:ea typeface="宋体" panose="02010600030101010101" pitchFamily="2" charset="-122"/>
              </a:rPr>
              <a:t>L</a:t>
            </a:r>
            <a:r>
              <a:rPr lang="en-US" altLang="zh-CN" sz="2800" baseline="-25000" dirty="0">
                <a:ea typeface="宋体" panose="02010600030101010101" pitchFamily="2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</a:rPr>
              <a:t>、</a:t>
            </a:r>
            <a:r>
              <a:rPr lang="en-US" altLang="zh-CN" sz="2800" dirty="0">
                <a:ea typeface="宋体" panose="02010600030101010101" pitchFamily="2" charset="-122"/>
              </a:rPr>
              <a:t>L</a:t>
            </a:r>
            <a:r>
              <a:rPr lang="en-US" altLang="zh-CN" sz="2800" baseline="-25000" dirty="0">
                <a:ea typeface="宋体" panose="02010600030101010101" pitchFamily="2" charset="-122"/>
              </a:rPr>
              <a:t>2</a:t>
            </a:r>
            <a:r>
              <a:rPr lang="zh-CN" altLang="en-US" sz="2800" dirty="0">
                <a:ea typeface="宋体" panose="02010600030101010101" pitchFamily="2" charset="-122"/>
              </a:rPr>
              <a:t>并联，开关在干路上，电流表测的是通过灯泡</a:t>
            </a:r>
            <a:r>
              <a:rPr lang="en-US" altLang="zh-CN" sz="2800" dirty="0">
                <a:ea typeface="宋体" panose="02010600030101010101" pitchFamily="2" charset="-122"/>
              </a:rPr>
              <a:t>L</a:t>
            </a:r>
            <a:r>
              <a:rPr lang="en-US" altLang="zh-CN" sz="2800" baseline="-25000" dirty="0">
                <a:ea typeface="宋体" panose="02010600030101010101" pitchFamily="2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</a:rPr>
              <a:t>的电流，因此对应的电路图是选项</a:t>
            </a:r>
            <a:r>
              <a:rPr lang="en-US" altLang="zh-CN" sz="2800" dirty="0">
                <a:ea typeface="宋体" panose="02010600030101010101" pitchFamily="2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</a:rPr>
              <a:t>。</a:t>
            </a: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17" y="1806869"/>
            <a:ext cx="8082830" cy="2057765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84659" y="5707811"/>
            <a:ext cx="8274780" cy="52322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zh-CN" altLang="zh-CN" sz="2800" b="1" dirty="0"/>
              <a:t>思维点拨：</a:t>
            </a:r>
            <a:r>
              <a:rPr lang="zh-CN" altLang="zh-CN" sz="2800" dirty="0"/>
              <a:t>学会识别串联电路和并联电路。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3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05584" y="963617"/>
            <a:ext cx="8274780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</a:t>
            </a:r>
            <a:r>
              <a:rPr lang="zh-CN" altLang="zh-CN" sz="2800" dirty="0"/>
              <a:t>．电灯、插座、电视机在家庭电路中的连接方式是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．全部串联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．插座与电灯串联，与电视机并联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．全部并联</a:t>
            </a:r>
            <a:r>
              <a:rPr lang="en-US" altLang="zh-CN" sz="2800" dirty="0"/>
              <a:t>		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．电灯与电视机串联，与插座</a:t>
            </a:r>
            <a:r>
              <a:rPr lang="zh-CN" altLang="zh-CN" sz="2800" dirty="0" smtClean="0"/>
              <a:t>并联</a:t>
            </a:r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2</a:t>
            </a:r>
            <a:r>
              <a:rPr lang="zh-CN" altLang="zh-CN" sz="2800" dirty="0"/>
              <a:t>．</a:t>
            </a:r>
            <a:r>
              <a:rPr lang="en-US" altLang="zh-CN" sz="2800" dirty="0"/>
              <a:t>(2017·</a:t>
            </a:r>
            <a:r>
              <a:rPr lang="zh-CN" altLang="zh-CN" sz="2800" dirty="0"/>
              <a:t>宜昌市</a:t>
            </a:r>
            <a:r>
              <a:rPr lang="en-US" altLang="zh-CN" sz="2800" dirty="0"/>
              <a:t>)</a:t>
            </a:r>
            <a:r>
              <a:rPr lang="zh-CN" altLang="zh-CN" sz="2800" dirty="0"/>
              <a:t>两只小灯泡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和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连接在同一电路中，以下哪个特点可以确认两灯是并联</a:t>
            </a:r>
            <a:r>
              <a:rPr lang="zh-CN" altLang="zh-CN" sz="2800" dirty="0" smtClean="0"/>
              <a:t>的</a:t>
            </a:r>
            <a:r>
              <a:rPr lang="en-US" altLang="zh-CN" sz="2800" dirty="0"/>
              <a:t>(       )</a:t>
            </a:r>
            <a:endParaRPr lang="zh-CN" altLang="zh-CN" sz="2800" dirty="0"/>
          </a:p>
          <a:p>
            <a:r>
              <a:rPr lang="en-US" altLang="zh-CN" sz="2800" dirty="0" smtClean="0"/>
              <a:t>A</a:t>
            </a:r>
            <a:r>
              <a:rPr lang="zh-CN" altLang="zh-CN" sz="2800" dirty="0"/>
              <a:t>．两灯亮度不同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．两灯两端的电压相等</a:t>
            </a:r>
          </a:p>
          <a:p>
            <a:r>
              <a:rPr lang="en-US" altLang="zh-CN" sz="2800" dirty="0"/>
              <a:t>C</a:t>
            </a:r>
            <a:r>
              <a:rPr lang="zh-CN" altLang="zh-CN" sz="2800" dirty="0"/>
              <a:t>．通过两灯的电流相等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．通过两灯的电流不相等</a:t>
            </a:r>
          </a:p>
        </p:txBody>
      </p:sp>
      <p:sp>
        <p:nvSpPr>
          <p:cNvPr id="4" name="矩形 3"/>
          <p:cNvSpPr/>
          <p:nvPr/>
        </p:nvSpPr>
        <p:spPr>
          <a:xfrm>
            <a:off x="617629" y="146950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1" name="矩形 10"/>
          <p:cNvSpPr/>
          <p:nvPr/>
        </p:nvSpPr>
        <p:spPr>
          <a:xfrm>
            <a:off x="7032806" y="4416866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6" y="1229892"/>
            <a:ext cx="8328418" cy="199028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indent="-514985"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3.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汽车上安装了“安全带指示灯”，提醒驾驶员系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好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indent="-514985"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安全带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。当安全带系好时，相当于闭合开关，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指示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indent="-514985"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灯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不亮；安全带未系好时，相当于断开开关，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指示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 indent="-514985"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灯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发光。图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11-12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中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符合上述要求的电路图是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(   )</a:t>
            </a:r>
          </a:p>
        </p:txBody>
      </p:sp>
      <p:sp>
        <p:nvSpPr>
          <p:cNvPr id="6" name="TextBox 16"/>
          <p:cNvSpPr txBox="1"/>
          <p:nvPr/>
        </p:nvSpPr>
        <p:spPr>
          <a:xfrm>
            <a:off x="7885665" y="2620304"/>
            <a:ext cx="4994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573" y="3420825"/>
            <a:ext cx="8666705" cy="17876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2" y="1248410"/>
            <a:ext cx="8274780" cy="402930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 fontAlgn="auto">
              <a:lnSpc>
                <a:spcPts val="3360"/>
              </a:lnSpc>
            </a:pPr>
            <a:endParaRPr lang="en-US" altLang="zh-CN" sz="2800" b="1" dirty="0" smtClean="0">
              <a:solidFill>
                <a:srgbClr val="005188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 在如图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11-13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所示的电路中，要使灯泡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、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组成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串联电路，应该（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．只闭合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S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3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B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．只闭合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S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2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C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．同时闭合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S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2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和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S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3</a:t>
            </a: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cs typeface="方正静蕾简体" panose="03000509000000000000" pitchFamily="65" charset="-122"/>
              </a:rPr>
              <a:t>D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．同时闭合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S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1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和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S</a:t>
            </a:r>
            <a:r>
              <a:rPr lang="en-US" altLang="zh-CN" sz="2800" baseline="-25000" dirty="0" smtClean="0">
                <a:cs typeface="方正静蕾简体" panose="03000509000000000000" pitchFamily="65" charset="-122"/>
              </a:rPr>
              <a:t>3</a:t>
            </a:r>
            <a:endParaRPr lang="en-US" altLang="zh-CN" sz="2800" baseline="-25000" dirty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3642400" y="2225232"/>
            <a:ext cx="4994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B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3338" y="2747202"/>
            <a:ext cx="4104962" cy="322532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14211" y="882653"/>
            <a:ext cx="8274779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/>
              <a:t>5</a:t>
            </a:r>
            <a:r>
              <a:rPr lang="zh-CN" altLang="zh-CN" sz="2800" dirty="0"/>
              <a:t>．楼道里，夜间只是偶尔有人经过，电灯总是亮着会浪费电能。小明和小刚利用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光控开关</a:t>
            </a:r>
            <a:r>
              <a:rPr lang="en-US" altLang="zh-CN" sz="2800" dirty="0">
                <a:latin typeface="+mn-ea"/>
              </a:rPr>
              <a:t>”(</a:t>
            </a:r>
            <a:r>
              <a:rPr lang="zh-CN" altLang="zh-CN" sz="2800" dirty="0">
                <a:latin typeface="+mn-ea"/>
              </a:rPr>
              <a:t>天黑时自动闭合，天亮时自动断开</a:t>
            </a:r>
            <a:r>
              <a:rPr lang="en-US" altLang="zh-CN" sz="2800" dirty="0">
                <a:latin typeface="+mn-ea"/>
              </a:rPr>
              <a:t>)</a:t>
            </a:r>
            <a:r>
              <a:rPr lang="zh-CN" altLang="zh-CN" sz="2800" dirty="0">
                <a:latin typeface="+mn-ea"/>
              </a:rPr>
              <a:t>和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声控开关</a:t>
            </a:r>
            <a:r>
              <a:rPr lang="en-US" altLang="zh-CN" sz="2800" dirty="0">
                <a:latin typeface="+mn-ea"/>
              </a:rPr>
              <a:t>”(</a:t>
            </a:r>
            <a:r>
              <a:rPr lang="zh-CN" altLang="zh-CN" sz="2800" dirty="0">
                <a:latin typeface="+mn-ea"/>
              </a:rPr>
              <a:t>当有人走过发出声音时，自动闭合，无</a:t>
            </a:r>
            <a:r>
              <a:rPr lang="zh-CN" altLang="zh-CN" sz="2800" dirty="0"/>
              <a:t>人走过没有声音时，自动断开</a:t>
            </a:r>
            <a:r>
              <a:rPr lang="en-US" altLang="zh-CN" sz="2800" dirty="0"/>
              <a:t>)</a:t>
            </a:r>
            <a:r>
              <a:rPr lang="zh-CN" altLang="zh-CN" sz="2800" dirty="0"/>
              <a:t>设计了如图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14</a:t>
            </a:r>
            <a:r>
              <a:rPr lang="zh-CN" altLang="zh-CN" sz="2800" dirty="0"/>
              <a:t>所示的电路，使楼道照明变得</a:t>
            </a:r>
            <a:r>
              <a:rPr lang="en-US" altLang="zh-CN" sz="2800" dirty="0"/>
              <a:t>“</a:t>
            </a:r>
            <a:r>
              <a:rPr lang="zh-CN" altLang="zh-CN" sz="2800" dirty="0"/>
              <a:t>智能化</a:t>
            </a:r>
            <a:r>
              <a:rPr lang="en-US" altLang="zh-CN" sz="2800" dirty="0"/>
              <a:t>”</a:t>
            </a:r>
            <a:r>
              <a:rPr lang="zh-CN" altLang="zh-CN" sz="2800" dirty="0"/>
              <a:t>。下列符合</a:t>
            </a:r>
            <a:r>
              <a:rPr lang="zh-CN" altLang="zh-CN" sz="2800" dirty="0">
                <a:latin typeface="+mn-ea"/>
              </a:rPr>
              <a:t>这种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智能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要求</a:t>
            </a:r>
            <a:r>
              <a:rPr lang="zh-CN" altLang="zh-CN" sz="2800" dirty="0"/>
              <a:t>的电路图是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  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</a:t>
            </a:r>
          </a:p>
        </p:txBody>
      </p:sp>
      <p:sp>
        <p:nvSpPr>
          <p:cNvPr id="9" name="TextBox 16"/>
          <p:cNvSpPr txBox="1"/>
          <p:nvPr/>
        </p:nvSpPr>
        <p:spPr>
          <a:xfrm>
            <a:off x="1503890" y="3862080"/>
            <a:ext cx="49942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50" y="4503021"/>
            <a:ext cx="8479766" cy="19003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274779" cy="324217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6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重庆市</a:t>
            </a:r>
            <a:r>
              <a:rPr lang="en-US" altLang="zh-CN" sz="2800" dirty="0"/>
              <a:t>)</a:t>
            </a:r>
            <a:r>
              <a:rPr lang="zh-CN" altLang="zh-CN" sz="2800" dirty="0"/>
              <a:t>某同学设计了道路井盖移动报警电路。当井盖没有被移动，井盖开关</a:t>
            </a:r>
            <a:r>
              <a:rPr lang="en-US" altLang="zh-CN" sz="2800" dirty="0"/>
              <a:t>S</a:t>
            </a:r>
            <a:r>
              <a:rPr lang="zh-CN" altLang="zh-CN" sz="2800" dirty="0"/>
              <a:t>闭合，警示灯</a:t>
            </a:r>
            <a:r>
              <a:rPr lang="en-US" altLang="zh-CN" sz="2800" dirty="0"/>
              <a:t>L</a:t>
            </a:r>
            <a:r>
              <a:rPr lang="zh-CN" altLang="zh-CN" sz="2800" dirty="0"/>
              <a:t>不亮；当井盖被移动，井盖开关</a:t>
            </a:r>
            <a:r>
              <a:rPr lang="en-US" altLang="zh-CN" sz="2800" dirty="0"/>
              <a:t>S</a:t>
            </a:r>
            <a:r>
              <a:rPr lang="zh-CN" altLang="zh-CN" sz="2800" dirty="0"/>
              <a:t>断开，警示灯</a:t>
            </a:r>
            <a:r>
              <a:rPr lang="en-US" altLang="zh-CN" sz="2800" dirty="0"/>
              <a:t>L</a:t>
            </a:r>
            <a:r>
              <a:rPr lang="zh-CN" altLang="zh-CN" sz="2800" dirty="0"/>
              <a:t>发光，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0</a:t>
            </a:r>
            <a:r>
              <a:rPr lang="zh-CN" altLang="zh-CN" sz="2800" dirty="0"/>
              <a:t>为保护电阻。图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15</a:t>
            </a:r>
            <a:r>
              <a:rPr lang="zh-CN" altLang="zh-CN" sz="2800" dirty="0"/>
              <a:t>中符合设计要求的电路图是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</p:txBody>
      </p:sp>
      <p:sp>
        <p:nvSpPr>
          <p:cNvPr id="10" name="矩形 9"/>
          <p:cNvSpPr/>
          <p:nvPr/>
        </p:nvSpPr>
        <p:spPr>
          <a:xfrm>
            <a:off x="748679" y="3649675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678" y="4272722"/>
            <a:ext cx="8625308" cy="20471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1079" y="1092078"/>
            <a:ext cx="8274779" cy="138499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．</a:t>
            </a:r>
            <a:r>
              <a:rPr lang="zh-CN" altLang="zh-CN" sz="2800" dirty="0"/>
              <a:t>家庭常用的电吹风既能吹冷风又能吹热风。下列电路中最符合电吹风工作要求的是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     </a:t>
            </a:r>
            <a:r>
              <a:rPr lang="en-US" altLang="zh-CN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)</a:t>
            </a: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39841" y="185410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  <a:sym typeface="+mn-ea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5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6" name="矩形 15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30" y="2800801"/>
            <a:ext cx="8714864" cy="20781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考点三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电流表；串、并联电路的电流规律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62262" y="982447"/>
            <a:ext cx="8292465" cy="10413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】小明要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测量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L</a:t>
            </a:r>
            <a:r>
              <a:rPr lang="en-US" altLang="zh-CN" sz="2800" baseline="-25000" dirty="0"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中的电流大小，如图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11-17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所示</a:t>
            </a:r>
            <a:endParaRPr lang="en-US" altLang="zh-CN"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  <a:p>
            <a:pPr>
              <a:lnSpc>
                <a:spcPts val="36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电路图正确的是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（   ）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70535" y="3797409"/>
            <a:ext cx="8352790" cy="15158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fontAlgn="auto">
              <a:lnSpc>
                <a:spcPts val="3660"/>
              </a:lnSpc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要正确找出答案，就要知道：首先，电流表应和待测电器串联在一起；其次，使用电流表时，电流应从“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+”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接线柱进去，“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-”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接线柱出来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3683919" y="1429864"/>
            <a:ext cx="624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A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35" y="2066235"/>
            <a:ext cx="7867291" cy="1688697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396933" y="5778609"/>
            <a:ext cx="8352790" cy="50879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fontAlgn="auto">
              <a:lnSpc>
                <a:spcPts val="3660"/>
              </a:lnSpc>
            </a:pPr>
            <a:r>
              <a:rPr lang="zh-CN" altLang="zh-CN" sz="2800" b="1" dirty="0"/>
              <a:t>思维点拨：</a:t>
            </a:r>
            <a:r>
              <a:rPr lang="zh-CN" altLang="zh-CN" sz="2800" dirty="0"/>
              <a:t>考查了电流表使用知识点。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3" animBg="1"/>
      <p:bldP spid="10" grpId="0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30021"/>
            <a:ext cx="8274780" cy="351686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35000"/>
              </a:lnSpc>
            </a:pPr>
            <a:r>
              <a:rPr lang="en-US" altLang="zh-CN" sz="2800" dirty="0"/>
              <a:t>1</a:t>
            </a:r>
            <a:r>
              <a:rPr lang="zh-CN" altLang="zh-CN" sz="2800" dirty="0"/>
              <a:t>．为了纪念物理学家对物理学的杰出贡献，常用他们的名字命名一些物理量单位。电流的单位是用下列哪位物理学家的名字来命名的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35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．法拉第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B</a:t>
            </a:r>
            <a:r>
              <a:rPr lang="zh-CN" altLang="zh-CN" sz="2800" dirty="0"/>
              <a:t>．帕斯卡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C</a:t>
            </a:r>
            <a:r>
              <a:rPr lang="zh-CN" altLang="zh-CN" sz="2800" dirty="0"/>
              <a:t>．牛顿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D</a:t>
            </a:r>
            <a:r>
              <a:rPr lang="zh-CN" altLang="zh-CN" sz="2800" dirty="0"/>
              <a:t>．安培</a:t>
            </a:r>
          </a:p>
          <a:p>
            <a:pPr>
              <a:lnSpc>
                <a:spcPct val="135000"/>
              </a:lnSpc>
            </a:pPr>
            <a:r>
              <a:rPr lang="en-US" altLang="zh-CN" sz="2800" dirty="0"/>
              <a:t>2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18</a:t>
            </a:r>
            <a:r>
              <a:rPr lang="zh-CN" altLang="zh-CN" sz="2800" dirty="0"/>
              <a:t>所示，能直接测量通过灯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电流的电路是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</p:txBody>
      </p:sp>
      <p:sp>
        <p:nvSpPr>
          <p:cNvPr id="4" name="矩形 3"/>
          <p:cNvSpPr/>
          <p:nvPr/>
        </p:nvSpPr>
        <p:spPr>
          <a:xfrm>
            <a:off x="5305271" y="2199735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28" y="4530981"/>
            <a:ext cx="8781691" cy="1875181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455015" y="3923661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139928"/>
            <a:ext cx="8274780" cy="396938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．电路的组成和连接方式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）电路的组成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：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____________________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用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导线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连接起来就组成了电路。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）连接方式：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①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串联：把用电器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首尾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相连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。特点：电路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只有一条路径，电流处处相等。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②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并联：把用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电器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连接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。特点：电路有两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条以上路径，各并联用电器两端电压相等。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 ③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电路三种状态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：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、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3657600" y="1505737"/>
            <a:ext cx="3657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电源、用电器、开关</a:t>
            </a:r>
          </a:p>
        </p:txBody>
      </p:sp>
      <p:sp>
        <p:nvSpPr>
          <p:cNvPr id="7" name="TextBox 16"/>
          <p:cNvSpPr txBox="1"/>
          <p:nvPr/>
        </p:nvSpPr>
        <p:spPr>
          <a:xfrm>
            <a:off x="4361040" y="2827359"/>
            <a:ext cx="1362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顺次</a:t>
            </a:r>
          </a:p>
        </p:txBody>
      </p:sp>
      <p:sp>
        <p:nvSpPr>
          <p:cNvPr id="9" name="TextBox 16"/>
          <p:cNvSpPr txBox="1"/>
          <p:nvPr/>
        </p:nvSpPr>
        <p:spPr>
          <a:xfrm>
            <a:off x="3701010" y="3671640"/>
            <a:ext cx="121337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并列</a:t>
            </a:r>
          </a:p>
        </p:txBody>
      </p:sp>
      <p:sp>
        <p:nvSpPr>
          <p:cNvPr id="10" name="TextBox 16"/>
          <p:cNvSpPr txBox="1"/>
          <p:nvPr/>
        </p:nvSpPr>
        <p:spPr>
          <a:xfrm>
            <a:off x="3647881" y="4503815"/>
            <a:ext cx="125317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通路</a:t>
            </a:r>
          </a:p>
        </p:txBody>
      </p:sp>
      <p:sp>
        <p:nvSpPr>
          <p:cNvPr id="12" name="TextBox 16"/>
          <p:cNvSpPr txBox="1"/>
          <p:nvPr/>
        </p:nvSpPr>
        <p:spPr>
          <a:xfrm>
            <a:off x="5086017" y="4503815"/>
            <a:ext cx="106076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开路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483057" y="4503815"/>
            <a:ext cx="1149383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短路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  <p:bldP spid="10" grpId="0"/>
      <p:bldP spid="12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59839" y="1198404"/>
            <a:ext cx="8328025" cy="33239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/>
              <a:t>3</a:t>
            </a:r>
            <a:r>
              <a:rPr lang="zh-CN" altLang="zh-CN" sz="2800" dirty="0"/>
              <a:t>．使用电流表、电压表时，都应预先估计被测量电流或电压的大小，然后选用合适的量程。若不能预先估计，则应从电表</a:t>
            </a:r>
            <a:r>
              <a:rPr lang="en-US" altLang="zh-CN" sz="2800" dirty="0"/>
              <a:t>______(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较大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较小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的量程选起，并采用</a:t>
            </a:r>
            <a:r>
              <a:rPr lang="en-US" altLang="zh-CN" sz="2800" dirty="0"/>
              <a:t>______</a:t>
            </a:r>
            <a:r>
              <a:rPr lang="zh-CN" altLang="zh-CN" sz="2800" dirty="0"/>
              <a:t>法来判断被测量值是否大于电表的量程</a:t>
            </a:r>
            <a:r>
              <a:rPr lang="zh-CN" altLang="zh-CN" sz="2800" dirty="0" smtClean="0"/>
              <a:t>。</a:t>
            </a:r>
            <a:endParaRPr lang="zh-CN" altLang="zh-CN" sz="2800" dirty="0"/>
          </a:p>
        </p:txBody>
      </p:sp>
      <p:sp>
        <p:nvSpPr>
          <p:cNvPr id="4" name="矩形 3"/>
          <p:cNvSpPr/>
          <p:nvPr/>
        </p:nvSpPr>
        <p:spPr>
          <a:xfrm>
            <a:off x="3308276" y="258801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较大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508332" y="3246928"/>
            <a:ext cx="1104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试触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63617"/>
            <a:ext cx="8328025" cy="267765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4</a:t>
            </a:r>
            <a:r>
              <a:rPr lang="zh-CN" altLang="zh-CN" sz="2800" dirty="0"/>
              <a:t>．小化同学按照如图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19</a:t>
            </a:r>
            <a:r>
              <a:rPr lang="zh-CN" altLang="zh-CN" sz="2800" dirty="0"/>
              <a:t>甲所示的电路图连接了电路，灯泡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标有</a:t>
            </a:r>
            <a:r>
              <a:rPr lang="en-US" altLang="zh-CN" sz="2800" dirty="0">
                <a:latin typeface="+mn-ea"/>
              </a:rPr>
              <a:t>“</a:t>
            </a:r>
            <a:r>
              <a:rPr lang="en-US" altLang="zh-CN" sz="2800" dirty="0"/>
              <a:t>6 V</a:t>
            </a:r>
            <a:r>
              <a:rPr lang="zh-CN" altLang="zh-CN" sz="2800" dirty="0"/>
              <a:t>　</a:t>
            </a:r>
            <a:r>
              <a:rPr lang="en-US" altLang="zh-CN" sz="2800" dirty="0"/>
              <a:t>3 W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/>
              <a:t>字样，灯泡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和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是</a:t>
            </a:r>
            <a:r>
              <a:rPr lang="en-US" altLang="zh-CN" sz="2800" dirty="0"/>
              <a:t>_____</a:t>
            </a:r>
            <a:r>
              <a:rPr lang="zh-CN" altLang="zh-CN" sz="2800" dirty="0"/>
              <a:t>联连接的。开关闭合时，两个电流表的示数分别如图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19</a:t>
            </a:r>
            <a:r>
              <a:rPr lang="zh-CN" altLang="zh-CN" sz="2800" dirty="0"/>
              <a:t>乙、丙所示，其中</a:t>
            </a:r>
            <a:r>
              <a:rPr lang="en-US" altLang="zh-CN" sz="2800" dirty="0"/>
              <a:t>A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表的读数是</a:t>
            </a:r>
            <a:r>
              <a:rPr lang="en-US" altLang="zh-CN" sz="2800" dirty="0" smtClean="0"/>
              <a:t>_____</a:t>
            </a:r>
            <a:r>
              <a:rPr lang="en-US" altLang="zh-CN" sz="2800" dirty="0"/>
              <a:t>A</a:t>
            </a:r>
            <a:r>
              <a:rPr lang="zh-CN" altLang="zh-CN" sz="2800" dirty="0"/>
              <a:t>，通过灯泡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的电流大小是</a:t>
            </a:r>
            <a:r>
              <a:rPr lang="en-US" altLang="zh-CN" sz="2800" dirty="0"/>
              <a:t>_______A</a:t>
            </a:r>
            <a:r>
              <a:rPr lang="zh-CN" altLang="zh-CN" sz="2800" dirty="0"/>
              <a:t>，此时灯泡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en-US" altLang="zh-CN" sz="2800" dirty="0"/>
              <a:t>_____(</a:t>
            </a:r>
            <a:r>
              <a:rPr lang="zh-CN" altLang="zh-CN" sz="2800" dirty="0"/>
              <a:t>选填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是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或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不是</a:t>
            </a:r>
            <a:r>
              <a:rPr lang="en-US" altLang="zh-CN" sz="2800" dirty="0">
                <a:latin typeface="+mn-ea"/>
              </a:rPr>
              <a:t>”</a:t>
            </a:r>
            <a:r>
              <a:rPr lang="en-US" altLang="zh-CN" sz="2800" dirty="0"/>
              <a:t>)</a:t>
            </a:r>
            <a:r>
              <a:rPr lang="zh-CN" altLang="zh-CN" sz="2800" dirty="0"/>
              <a:t>正常发光的。</a:t>
            </a:r>
          </a:p>
        </p:txBody>
      </p:sp>
      <p:sp>
        <p:nvSpPr>
          <p:cNvPr id="4" name="矩形 3"/>
          <p:cNvSpPr/>
          <p:nvPr/>
        </p:nvSpPr>
        <p:spPr>
          <a:xfrm>
            <a:off x="723976" y="1779225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并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530357" y="2216804"/>
            <a:ext cx="1104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0.2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77667" y="2642317"/>
            <a:ext cx="1027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0.5</a:t>
            </a:r>
            <a:endParaRPr lang="zh-CN" altLang="en-US" dirty="0"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01623" y="3048777"/>
            <a:ext cx="9563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8" name="直接连接符 17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组合 18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0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804" y="3641273"/>
            <a:ext cx="7565366" cy="26297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2" grpId="0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2" y="997694"/>
            <a:ext cx="8274780" cy="224676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5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20</a:t>
            </a:r>
            <a:r>
              <a:rPr lang="zh-CN" altLang="zh-CN" sz="2800" dirty="0"/>
              <a:t>甲所示的电路中，闭合开关，两灯泡均发光，且两个完全相同的电流表指针偏转均如图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20</a:t>
            </a:r>
            <a:r>
              <a:rPr lang="zh-CN" altLang="zh-CN" sz="2800" dirty="0"/>
              <a:t>乙所示，通过灯泡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和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的电流分别为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</a:t>
            </a:r>
            <a:r>
              <a:rPr lang="en-US" altLang="zh-CN" sz="2800" dirty="0"/>
              <a:t>1 A</a:t>
            </a:r>
            <a:r>
              <a:rPr lang="zh-CN" altLang="zh-CN" sz="2800" dirty="0"/>
              <a:t>　</a:t>
            </a:r>
            <a:r>
              <a:rPr lang="en-US" altLang="zh-CN" sz="2800" dirty="0"/>
              <a:t>0.2 A  </a:t>
            </a:r>
            <a:r>
              <a:rPr lang="en-US" altLang="zh-CN" sz="2800" dirty="0" smtClean="0"/>
              <a:t>		B</a:t>
            </a:r>
            <a:r>
              <a:rPr lang="zh-CN" altLang="zh-CN" sz="2800" dirty="0"/>
              <a:t>．</a:t>
            </a:r>
            <a:r>
              <a:rPr lang="en-US" altLang="zh-CN" sz="2800" dirty="0"/>
              <a:t>0.2 A</a:t>
            </a:r>
            <a:r>
              <a:rPr lang="zh-CN" altLang="zh-CN" sz="2800" dirty="0"/>
              <a:t>　</a:t>
            </a:r>
            <a:r>
              <a:rPr lang="en-US" altLang="zh-CN" sz="2800" dirty="0"/>
              <a:t>0.2 A  </a:t>
            </a:r>
            <a:endParaRPr lang="en-US" altLang="zh-CN" sz="2800" dirty="0" smtClean="0"/>
          </a:p>
          <a:p>
            <a:r>
              <a:rPr lang="en-US" altLang="zh-CN" sz="2800" dirty="0" smtClean="0"/>
              <a:t>C</a:t>
            </a:r>
            <a:r>
              <a:rPr lang="zh-CN" altLang="zh-CN" sz="2800" dirty="0"/>
              <a:t>．</a:t>
            </a:r>
            <a:r>
              <a:rPr lang="en-US" altLang="zh-CN" sz="2800" dirty="0"/>
              <a:t>0.2 A</a:t>
            </a:r>
            <a:r>
              <a:rPr lang="zh-CN" altLang="zh-CN" sz="2800" dirty="0"/>
              <a:t>　</a:t>
            </a:r>
            <a:r>
              <a:rPr lang="en-US" altLang="zh-CN" sz="2800" dirty="0"/>
              <a:t>0.8 A  </a:t>
            </a:r>
            <a:r>
              <a:rPr lang="en-US" altLang="zh-CN" sz="2800" dirty="0" smtClean="0"/>
              <a:t>		D</a:t>
            </a:r>
            <a:r>
              <a:rPr lang="zh-CN" altLang="zh-CN" sz="2800" dirty="0"/>
              <a:t>．</a:t>
            </a:r>
            <a:r>
              <a:rPr lang="en-US" altLang="zh-CN" sz="2800" dirty="0"/>
              <a:t>1 A</a:t>
            </a:r>
            <a:r>
              <a:rPr lang="zh-CN" altLang="zh-CN" sz="2800" dirty="0"/>
              <a:t>　</a:t>
            </a:r>
            <a:r>
              <a:rPr lang="en-US" altLang="zh-CN" sz="2800" dirty="0"/>
              <a:t>0.8 A</a:t>
            </a:r>
            <a:endParaRPr lang="zh-CN" altLang="zh-CN" sz="2800" dirty="0"/>
          </a:p>
        </p:txBody>
      </p:sp>
      <p:sp>
        <p:nvSpPr>
          <p:cNvPr id="9" name="矩形 8"/>
          <p:cNvSpPr/>
          <p:nvPr/>
        </p:nvSpPr>
        <p:spPr>
          <a:xfrm>
            <a:off x="7386436" y="185946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94" y="3244462"/>
            <a:ext cx="6719977" cy="3229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783132"/>
            <a:ext cx="8274779" cy="526297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6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成都市</a:t>
            </a:r>
            <a:r>
              <a:rPr lang="en-US" altLang="zh-CN" sz="2800" dirty="0"/>
              <a:t>)</a:t>
            </a:r>
            <a:r>
              <a:rPr lang="zh-CN" altLang="zh-CN" sz="2800" dirty="0"/>
              <a:t>在</a:t>
            </a:r>
            <a:r>
              <a:rPr lang="en-US" altLang="zh-CN" sz="2800" dirty="0">
                <a:latin typeface="+mn-ea"/>
              </a:rPr>
              <a:t>“</a:t>
            </a:r>
            <a:r>
              <a:rPr lang="zh-CN" altLang="zh-CN" sz="2800" dirty="0">
                <a:latin typeface="+mn-ea"/>
              </a:rPr>
              <a:t>探究串联电路的电流特点</a:t>
            </a:r>
            <a:r>
              <a:rPr lang="en-US" altLang="zh-CN" sz="2800" dirty="0">
                <a:latin typeface="+mn-ea"/>
              </a:rPr>
              <a:t>”</a:t>
            </a:r>
            <a:r>
              <a:rPr lang="zh-CN" altLang="zh-CN" sz="2800" dirty="0">
                <a:latin typeface="+mn-ea"/>
              </a:rPr>
              <a:t>的实验中，小虹同学选用</a:t>
            </a:r>
            <a:r>
              <a:rPr lang="zh-CN" altLang="zh-CN" sz="2800" dirty="0"/>
              <a:t>两个不同的小灯泡组成了如图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21</a:t>
            </a:r>
            <a:r>
              <a:rPr lang="zh-CN" altLang="zh-CN" sz="2800" dirty="0"/>
              <a:t>甲所示的串联电路，然后用一个电流表分别接在</a:t>
            </a:r>
            <a:r>
              <a:rPr lang="en-US" altLang="zh-CN" sz="2800" i="1" dirty="0"/>
              <a:t>a</a:t>
            </a:r>
            <a:r>
              <a:rPr lang="zh-CN" altLang="zh-CN" sz="2800" dirty="0"/>
              <a:t>、</a:t>
            </a:r>
            <a:r>
              <a:rPr lang="en-US" altLang="zh-CN" sz="2800" i="1" dirty="0"/>
              <a:t>b</a:t>
            </a:r>
            <a:r>
              <a:rPr lang="zh-CN" altLang="zh-CN" sz="2800" dirty="0"/>
              <a:t>、</a:t>
            </a:r>
            <a:r>
              <a:rPr lang="en-US" altLang="zh-CN" sz="2800" i="1" dirty="0"/>
              <a:t>c</a:t>
            </a:r>
            <a:r>
              <a:rPr lang="zh-CN" altLang="zh-CN" sz="2800" dirty="0"/>
              <a:t>三处去测量电流</a:t>
            </a:r>
            <a:r>
              <a:rPr lang="zh-CN" altLang="zh-CN" sz="2800" dirty="0" smtClean="0"/>
              <a:t>。</a:t>
            </a:r>
            <a:endParaRPr lang="zh-CN" altLang="zh-CN" sz="2800" dirty="0"/>
          </a:p>
          <a:p>
            <a:r>
              <a:rPr lang="en-US" altLang="zh-CN" sz="2800" dirty="0"/>
              <a:t>(1)</a:t>
            </a:r>
            <a:r>
              <a:rPr lang="zh-CN" altLang="zh-CN" sz="2800" dirty="0"/>
              <a:t>她先把电流表接在</a:t>
            </a:r>
            <a:r>
              <a:rPr lang="en-US" altLang="zh-CN" sz="2800" i="1" dirty="0"/>
              <a:t>a</a:t>
            </a:r>
            <a:r>
              <a:rPr lang="zh-CN" altLang="zh-CN" sz="2800" dirty="0"/>
              <a:t>处，闭合开关后，发现两灯的亮度不稳定，电流表的指针也来回摆动。故障的原因可能是</a:t>
            </a:r>
            <a:r>
              <a:rPr lang="en-US" altLang="zh-CN" sz="2800" dirty="0"/>
              <a:t>________(</a:t>
            </a:r>
            <a:r>
              <a:rPr lang="zh-CN" altLang="zh-CN" sz="2800" dirty="0"/>
              <a:t>选填字母</a:t>
            </a:r>
            <a:r>
              <a:rPr lang="en-US" altLang="zh-CN" sz="2800" dirty="0"/>
              <a:t>)</a:t>
            </a:r>
            <a:r>
              <a:rPr lang="zh-CN" altLang="zh-CN" sz="2800" dirty="0"/>
              <a:t>。</a:t>
            </a:r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．某段导线断开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r>
              <a:rPr lang="en-US" altLang="zh-CN" sz="2800" dirty="0" smtClean="0"/>
              <a:t>B</a:t>
            </a:r>
            <a:r>
              <a:rPr lang="zh-CN" altLang="zh-CN" sz="2800" dirty="0"/>
              <a:t>．某接线柱处</a:t>
            </a:r>
            <a:r>
              <a:rPr lang="zh-CN" altLang="zh-CN" sz="2800" dirty="0" smtClean="0"/>
              <a:t>接触</a:t>
            </a:r>
            <a:endParaRPr lang="en-US" altLang="zh-CN" sz="2800" dirty="0" smtClean="0"/>
          </a:p>
          <a:p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不良</a:t>
            </a:r>
            <a:r>
              <a:rPr lang="en-US" altLang="zh-CN" sz="2800" dirty="0" smtClean="0"/>
              <a:t>  </a:t>
            </a:r>
          </a:p>
          <a:p>
            <a:r>
              <a:rPr lang="en-US" altLang="zh-CN" sz="2800" dirty="0" smtClean="0"/>
              <a:t>C</a:t>
            </a:r>
            <a:r>
              <a:rPr lang="zh-CN" altLang="zh-CN" sz="2800" dirty="0"/>
              <a:t>．某灯泡被</a:t>
            </a:r>
            <a:r>
              <a:rPr lang="zh-CN" altLang="zh-CN" sz="2800" dirty="0" smtClean="0"/>
              <a:t>短路</a:t>
            </a:r>
            <a:endParaRPr lang="en-US" altLang="zh-CN" sz="2800" dirty="0" smtClean="0"/>
          </a:p>
          <a:p>
            <a:r>
              <a:rPr lang="en-US" altLang="zh-CN" sz="2800" dirty="0" smtClean="0"/>
              <a:t>D</a:t>
            </a:r>
            <a:r>
              <a:rPr lang="zh-CN" altLang="zh-CN" sz="2800" dirty="0"/>
              <a:t>．电流表被</a:t>
            </a:r>
            <a:r>
              <a:rPr lang="zh-CN" altLang="zh-CN" sz="2800" dirty="0" smtClean="0"/>
              <a:t>烧坏</a:t>
            </a:r>
            <a:endParaRPr lang="en-US" altLang="zh-CN" sz="2800" dirty="0" smtClean="0"/>
          </a:p>
        </p:txBody>
      </p:sp>
      <p:sp>
        <p:nvSpPr>
          <p:cNvPr id="10" name="矩形 9"/>
          <p:cNvSpPr/>
          <p:nvPr/>
        </p:nvSpPr>
        <p:spPr>
          <a:xfrm>
            <a:off x="2005916" y="3295395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baseline="-25000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1117" y="3818615"/>
            <a:ext cx="5098211" cy="21624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783132"/>
            <a:ext cx="8274779" cy="45348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800" dirty="0" smtClean="0"/>
          </a:p>
          <a:p>
            <a:pPr>
              <a:lnSpc>
                <a:spcPct val="150000"/>
              </a:lnSpc>
            </a:pPr>
            <a:endParaRPr lang="en-US" altLang="zh-CN" sz="2800" dirty="0"/>
          </a:p>
          <a:p>
            <a:pPr>
              <a:lnSpc>
                <a:spcPct val="150000"/>
              </a:lnSpc>
            </a:pPr>
            <a:endParaRPr lang="en-US" altLang="zh-CN" sz="2800" dirty="0" smtClean="0"/>
          </a:p>
          <a:p>
            <a:pPr>
              <a:lnSpc>
                <a:spcPct val="150000"/>
              </a:lnSpc>
            </a:pPr>
            <a:endParaRPr lang="en-US" altLang="zh-CN" sz="2800" dirty="0"/>
          </a:p>
          <a:p>
            <a:pPr>
              <a:lnSpc>
                <a:spcPct val="150000"/>
              </a:lnSpc>
            </a:pP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(</a:t>
            </a:r>
            <a:r>
              <a:rPr lang="en-US" altLang="zh-CN" sz="2800" dirty="0"/>
              <a:t>2)</a:t>
            </a:r>
            <a:r>
              <a:rPr lang="zh-CN" altLang="zh-CN" sz="2800" dirty="0"/>
              <a:t>她排除故障后，重新闭合开关。电流表的指针指示位置如图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21</a:t>
            </a:r>
            <a:r>
              <a:rPr lang="zh-CN" altLang="zh-CN" sz="2800" dirty="0"/>
              <a:t>乙所示。则所测的电流值为</a:t>
            </a:r>
            <a:r>
              <a:rPr lang="en-US" altLang="zh-CN" sz="2800" dirty="0" smtClean="0"/>
              <a:t>_______</a:t>
            </a:r>
            <a:r>
              <a:rPr lang="en-US" altLang="zh-CN" sz="2800" dirty="0"/>
              <a:t>A</a:t>
            </a:r>
            <a:r>
              <a:rPr lang="zh-CN" altLang="zh-CN" sz="2800" dirty="0"/>
              <a:t>。</a:t>
            </a:r>
            <a:endParaRPr lang="en-US" altLang="zh-CN" sz="2800" dirty="0" smtClean="0"/>
          </a:p>
        </p:txBody>
      </p:sp>
      <p:sp>
        <p:nvSpPr>
          <p:cNvPr id="10" name="矩形 9"/>
          <p:cNvSpPr/>
          <p:nvPr/>
        </p:nvSpPr>
        <p:spPr>
          <a:xfrm>
            <a:off x="7440557" y="4710128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0.22</a:t>
            </a:r>
            <a:endParaRPr lang="zh-CN" altLang="en-US" baseline="-25000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206" y="1126740"/>
            <a:ext cx="6028351" cy="25569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783132"/>
            <a:ext cx="8466033" cy="60170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dirty="0"/>
              <a:t>(3)</a:t>
            </a:r>
            <a:r>
              <a:rPr lang="zh-CN" altLang="zh-CN" sz="2800" dirty="0"/>
              <a:t>她测量了</a:t>
            </a:r>
            <a:r>
              <a:rPr lang="en-US" altLang="zh-CN" sz="2800" i="1" dirty="0"/>
              <a:t>a</a:t>
            </a:r>
            <a:r>
              <a:rPr lang="zh-CN" altLang="zh-CN" sz="2800" dirty="0"/>
              <a:t>、</a:t>
            </a:r>
            <a:r>
              <a:rPr lang="en-US" altLang="zh-CN" sz="2800" i="1" dirty="0"/>
              <a:t>b</a:t>
            </a:r>
            <a:r>
              <a:rPr lang="zh-CN" altLang="zh-CN" sz="2800" dirty="0"/>
              <a:t>、</a:t>
            </a:r>
            <a:r>
              <a:rPr lang="en-US" altLang="zh-CN" sz="2800" i="1" dirty="0"/>
              <a:t>c</a:t>
            </a:r>
            <a:r>
              <a:rPr lang="zh-CN" altLang="zh-CN" sz="2800" dirty="0"/>
              <a:t>三处的电流，又改变灯泡的规格进行了多次实验，其中一次实验的测量数据如下表，在分析数据时，她发现三处的测量值有差异。下列分析正确的是</a:t>
            </a:r>
            <a:r>
              <a:rPr lang="en-US" altLang="zh-CN" sz="2800" dirty="0"/>
              <a:t>__________(</a:t>
            </a:r>
            <a:r>
              <a:rPr lang="zh-CN" altLang="zh-CN" sz="2800" dirty="0"/>
              <a:t>选填字母</a:t>
            </a:r>
            <a:r>
              <a:rPr lang="en-US" altLang="zh-CN" sz="2800" dirty="0"/>
              <a:t>)</a:t>
            </a:r>
            <a:r>
              <a:rPr lang="zh-CN" altLang="zh-CN" sz="2800" dirty="0" smtClean="0"/>
              <a:t>。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endParaRPr lang="en-US" altLang="zh-CN" sz="2800" dirty="0"/>
          </a:p>
          <a:p>
            <a:pPr>
              <a:lnSpc>
                <a:spcPct val="125000"/>
              </a:lnSpc>
            </a:pPr>
            <a:endParaRPr lang="en-US" altLang="zh-CN" sz="2800" dirty="0" smtClean="0"/>
          </a:p>
          <a:p>
            <a:pPr>
              <a:lnSpc>
                <a:spcPct val="125000"/>
              </a:lnSpc>
            </a:pPr>
            <a:endParaRPr lang="zh-CN" altLang="zh-CN" sz="2800" dirty="0"/>
          </a:p>
          <a:p>
            <a:pPr>
              <a:lnSpc>
                <a:spcPct val="125000"/>
              </a:lnSpc>
            </a:pPr>
            <a:r>
              <a:rPr lang="en-US" altLang="zh-CN" sz="2800" dirty="0"/>
              <a:t>A</a:t>
            </a:r>
            <a:r>
              <a:rPr lang="en-US" altLang="zh-CN" sz="2800" dirty="0" smtClean="0"/>
              <a:t>.   </a:t>
            </a:r>
            <a:r>
              <a:rPr lang="zh-CN" altLang="zh-CN" sz="2800" dirty="0" smtClean="0"/>
              <a:t>可能</a:t>
            </a:r>
            <a:r>
              <a:rPr lang="zh-CN" altLang="zh-CN" sz="2800" dirty="0"/>
              <a:t>是因为测量误差造成的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．是因为没有对电流表调零造成的</a:t>
            </a:r>
          </a:p>
          <a:p>
            <a:pPr>
              <a:lnSpc>
                <a:spcPct val="125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．串联电路中各处的电流本来就不等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25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．电流从电源正极流向负极的过程中，电流越来越小</a:t>
            </a:r>
          </a:p>
        </p:txBody>
      </p:sp>
      <p:sp>
        <p:nvSpPr>
          <p:cNvPr id="10" name="矩形 9"/>
          <p:cNvSpPr/>
          <p:nvPr/>
        </p:nvSpPr>
        <p:spPr>
          <a:xfrm>
            <a:off x="9648919" y="2277479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Times New Roman" panose="02020603050405020304"/>
              </a:rPr>
              <a:t>0.22</a:t>
            </a:r>
            <a:endParaRPr lang="zh-CN" altLang="en-US" baseline="-25000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357692" y="3157467"/>
          <a:ext cx="8285976" cy="12678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7844"/>
                <a:gridCol w="2340929"/>
                <a:gridCol w="2967203"/>
              </a:tblGrid>
              <a:tr h="633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i="1" kern="100" dirty="0" err="1">
                          <a:effectLst/>
                        </a:rPr>
                        <a:t>I</a:t>
                      </a:r>
                      <a:r>
                        <a:rPr lang="en-US" sz="2800" i="1" kern="100" baseline="-25000" dirty="0" err="1">
                          <a:effectLst/>
                        </a:rPr>
                        <a:t>a</a:t>
                      </a:r>
                      <a:r>
                        <a:rPr lang="en-US" sz="2800" kern="100" dirty="0">
                          <a:effectLst/>
                        </a:rPr>
                        <a:t>/A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i="1" kern="100" dirty="0" err="1">
                          <a:effectLst/>
                        </a:rPr>
                        <a:t>I</a:t>
                      </a:r>
                      <a:r>
                        <a:rPr lang="en-US" sz="2800" i="1" kern="100" baseline="-25000" dirty="0" err="1">
                          <a:effectLst/>
                        </a:rPr>
                        <a:t>b</a:t>
                      </a:r>
                      <a:r>
                        <a:rPr lang="en-US" sz="2800" kern="100" dirty="0">
                          <a:effectLst/>
                        </a:rPr>
                        <a:t>/A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i="1" kern="100" dirty="0" err="1">
                          <a:effectLst/>
                        </a:rPr>
                        <a:t>I</a:t>
                      </a:r>
                      <a:r>
                        <a:rPr lang="en-US" sz="2800" i="1" kern="100" baseline="-25000" dirty="0" err="1">
                          <a:effectLst/>
                        </a:rPr>
                        <a:t>c</a:t>
                      </a:r>
                      <a:r>
                        <a:rPr lang="en-US" sz="2800" kern="100" dirty="0">
                          <a:effectLst/>
                        </a:rPr>
                        <a:t>/A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339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0.16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>
                          <a:effectLst/>
                        </a:rPr>
                        <a:t>0.15</a:t>
                      </a:r>
                      <a:endParaRPr lang="zh-CN" sz="2800" kern="10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</a:rPr>
                        <a:t>0.14</a:t>
                      </a:r>
                      <a:endParaRPr lang="zh-CN" sz="2800" kern="100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https://timgsa.baidu.com/timg?image&amp;quality=80&amp;size=b9999_10000&amp;sec=1543050428763&amp;di=96e9a22cdfcd2b71565e06c8a91967bb&amp;imgtype=0&amp;src=http%3A%2F%2Fwww.51pptmoban.com%2Fd%2Ffile%2F2015%2F10%2F13%2F04180d602697c3b975ec7f81ddea00a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269038" y="2259013"/>
            <a:ext cx="2513012" cy="450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横卷形 12"/>
          <p:cNvSpPr/>
          <p:nvPr/>
        </p:nvSpPr>
        <p:spPr>
          <a:xfrm>
            <a:off x="612775" y="1514475"/>
            <a:ext cx="5724525" cy="3043238"/>
          </a:xfrm>
          <a:prstGeom prst="horizontalScroll">
            <a:avLst/>
          </a:prstGeom>
          <a:noFill/>
          <a:ln w="76200">
            <a:solidFill>
              <a:srgbClr val="005188"/>
            </a:solidFill>
            <a:prstDash val="sysDash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考点四</a:t>
            </a:r>
            <a:r>
              <a:rPr lang="en-US" altLang="zh-CN" sz="3200" b="1" dirty="0" smtClean="0">
                <a:solidFill>
                  <a:schemeClr val="tx1"/>
                </a:solidFill>
                <a:latin typeface="+mn-ea"/>
              </a:rPr>
              <a:t>  </a:t>
            </a:r>
            <a:endParaRPr lang="en-US" altLang="zh-CN" sz="3200" b="1" dirty="0">
              <a:solidFill>
                <a:schemeClr val="tx1"/>
              </a:solidFill>
              <a:latin typeface="+mn-ea"/>
            </a:endParaRPr>
          </a:p>
          <a:p>
            <a:pPr algn="ctr">
              <a:defRPr/>
            </a:pPr>
            <a:r>
              <a:rPr lang="zh-CN" altLang="en-US" sz="3200" b="1" dirty="0" smtClean="0">
                <a:solidFill>
                  <a:schemeClr val="tx1"/>
                </a:solidFill>
                <a:latin typeface="+mn-ea"/>
              </a:rPr>
              <a:t>电压表；串、并联电路的电压规律</a:t>
            </a:r>
            <a:endParaRPr lang="zh-CN" altLang="en-US" sz="3200" b="1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组合 22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4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26720" y="1270635"/>
            <a:ext cx="8292465" cy="246477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3660"/>
              </a:lnSpc>
            </a:pPr>
            <a:r>
              <a:rPr lang="zh-CN" altLang="en-US" sz="28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【</a:t>
            </a:r>
            <a:r>
              <a:rPr lang="zh-CN" altLang="en-US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例</a:t>
            </a:r>
            <a:r>
              <a:rPr lang="en-US" altLang="zh-CN" sz="2800" b="1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4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】</a:t>
            </a:r>
            <a:r>
              <a:rPr lang="zh-CN" altLang="zh-CN" sz="2800" dirty="0"/>
              <a:t>实验室里常用的电压表的表盘</a:t>
            </a:r>
            <a:r>
              <a:rPr lang="zh-CN" altLang="zh-CN" sz="2800" dirty="0" smtClean="0"/>
              <a:t>如</a:t>
            </a:r>
            <a:endParaRPr lang="en-US" altLang="zh-CN" sz="2800" dirty="0" smtClean="0"/>
          </a:p>
          <a:p>
            <a:pPr>
              <a:lnSpc>
                <a:spcPts val="3660"/>
              </a:lnSpc>
            </a:pPr>
            <a:r>
              <a:rPr lang="zh-CN" altLang="zh-CN" sz="2800" dirty="0" smtClean="0"/>
              <a:t>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22</a:t>
            </a:r>
            <a:r>
              <a:rPr lang="zh-CN" altLang="zh-CN" sz="2800" dirty="0"/>
              <a:t>所示，当所选量程为</a:t>
            </a:r>
            <a:r>
              <a:rPr lang="en-US" altLang="zh-CN" sz="2800" dirty="0"/>
              <a:t>0</a:t>
            </a:r>
            <a:r>
              <a:rPr lang="zh-CN" altLang="zh-CN" sz="2800" dirty="0"/>
              <a:t>～</a:t>
            </a:r>
            <a:r>
              <a:rPr lang="en-US" altLang="zh-CN" sz="2800" dirty="0"/>
              <a:t>3 V</a:t>
            </a:r>
            <a:r>
              <a:rPr lang="zh-CN" altLang="zh-CN" sz="2800" dirty="0"/>
              <a:t>时</a:t>
            </a:r>
            <a:r>
              <a:rPr lang="zh-CN" altLang="zh-CN" sz="2800" dirty="0" smtClean="0"/>
              <a:t>，</a:t>
            </a:r>
            <a:endParaRPr lang="en-US" altLang="zh-CN" sz="2800" dirty="0" smtClean="0"/>
          </a:p>
          <a:p>
            <a:pPr>
              <a:lnSpc>
                <a:spcPts val="3660"/>
              </a:lnSpc>
            </a:pPr>
            <a:r>
              <a:rPr lang="zh-CN" altLang="zh-CN" sz="2800" dirty="0" smtClean="0"/>
              <a:t>电压表</a:t>
            </a:r>
            <a:r>
              <a:rPr lang="zh-CN" altLang="zh-CN" sz="2800" dirty="0"/>
              <a:t>的示数为</a:t>
            </a:r>
            <a:r>
              <a:rPr lang="en-US" altLang="zh-CN" sz="2800" dirty="0" smtClean="0"/>
              <a:t>_____</a:t>
            </a:r>
            <a:r>
              <a:rPr lang="en-US" altLang="zh-CN" sz="2800" dirty="0"/>
              <a:t>V</a:t>
            </a:r>
            <a:r>
              <a:rPr lang="zh-CN" altLang="zh-CN" sz="2800" dirty="0"/>
              <a:t>，分度值是</a:t>
            </a:r>
            <a:r>
              <a:rPr lang="en-US" altLang="zh-CN" sz="2800" dirty="0" smtClean="0"/>
              <a:t>____</a:t>
            </a:r>
            <a:r>
              <a:rPr lang="zh-CN" altLang="zh-CN" sz="2800" dirty="0" smtClean="0"/>
              <a:t>；</a:t>
            </a:r>
            <a:endParaRPr lang="en-US" altLang="zh-CN" sz="2800" dirty="0" smtClean="0"/>
          </a:p>
          <a:p>
            <a:pPr>
              <a:lnSpc>
                <a:spcPts val="3660"/>
              </a:lnSpc>
            </a:pPr>
            <a:r>
              <a:rPr lang="zh-CN" altLang="zh-CN" sz="2800" dirty="0" smtClean="0"/>
              <a:t>当</a:t>
            </a:r>
            <a:r>
              <a:rPr lang="zh-CN" altLang="zh-CN" sz="2800" dirty="0"/>
              <a:t>所选量程为</a:t>
            </a:r>
            <a:r>
              <a:rPr lang="en-US" altLang="zh-CN" sz="2800" dirty="0"/>
              <a:t>0</a:t>
            </a:r>
            <a:r>
              <a:rPr lang="zh-CN" altLang="zh-CN" sz="2800" dirty="0"/>
              <a:t>～</a:t>
            </a:r>
            <a:r>
              <a:rPr lang="en-US" altLang="zh-CN" sz="2800" dirty="0"/>
              <a:t>15 V</a:t>
            </a:r>
            <a:r>
              <a:rPr lang="zh-CN" altLang="zh-CN" sz="2800" dirty="0"/>
              <a:t>时，电压表的示</a:t>
            </a:r>
            <a:r>
              <a:rPr lang="zh-CN" altLang="zh-CN" sz="2800" dirty="0" smtClean="0"/>
              <a:t>数</a:t>
            </a:r>
            <a:endParaRPr lang="en-US" altLang="zh-CN" sz="2800" dirty="0" smtClean="0"/>
          </a:p>
          <a:p>
            <a:pPr>
              <a:lnSpc>
                <a:spcPts val="3660"/>
              </a:lnSpc>
            </a:pPr>
            <a:r>
              <a:rPr lang="zh-CN" altLang="zh-CN" sz="2800" dirty="0" smtClean="0"/>
              <a:t>为</a:t>
            </a:r>
            <a:r>
              <a:rPr lang="en-US" altLang="zh-CN" sz="2800" dirty="0" smtClean="0"/>
              <a:t>_____</a:t>
            </a:r>
            <a:r>
              <a:rPr lang="en-US" altLang="zh-CN" sz="2800" dirty="0"/>
              <a:t>V</a:t>
            </a:r>
            <a:r>
              <a:rPr lang="zh-CN" altLang="zh-CN" sz="2800" dirty="0" smtClean="0"/>
              <a:t>，分</a:t>
            </a:r>
            <a:r>
              <a:rPr lang="zh-CN" altLang="zh-CN" sz="2800" dirty="0"/>
              <a:t>度值是</a:t>
            </a:r>
            <a:r>
              <a:rPr lang="en-US" altLang="zh-CN" sz="2800" dirty="0" smtClean="0"/>
              <a:t>______</a:t>
            </a:r>
            <a:r>
              <a:rPr lang="zh-CN" altLang="zh-CN" sz="2800" dirty="0"/>
              <a:t>。</a:t>
            </a:r>
            <a:endParaRPr lang="zh-CN" altLang="en-US" sz="2800" dirty="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63062" y="4071345"/>
            <a:ext cx="8352790" cy="104131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fontAlgn="auto">
              <a:lnSpc>
                <a:spcPts val="3660"/>
              </a:lnSpc>
            </a:pPr>
            <a:r>
              <a:rPr lang="zh-CN" altLang="en-US" sz="2800" b="1" dirty="0">
                <a:ea typeface="宋体" panose="02010600030101010101" pitchFamily="2" charset="-122"/>
              </a:rPr>
              <a:t>解析</a:t>
            </a:r>
            <a:r>
              <a:rPr lang="zh-CN" altLang="en-US" sz="2800" b="1" dirty="0" smtClean="0">
                <a:ea typeface="宋体" panose="02010600030101010101" pitchFamily="2" charset="-122"/>
              </a:rPr>
              <a:t>：</a:t>
            </a:r>
            <a:r>
              <a:rPr lang="zh-CN" altLang="en-US" sz="2800" dirty="0">
                <a:ea typeface="宋体" panose="02010600030101010101" pitchFamily="2" charset="-122"/>
              </a:rPr>
              <a:t>电压表有</a:t>
            </a:r>
            <a:r>
              <a:rPr lang="en-US" altLang="zh-CN" sz="2800" dirty="0">
                <a:ea typeface="宋体" panose="02010600030101010101" pitchFamily="2" charset="-122"/>
              </a:rPr>
              <a:t>0~3 V</a:t>
            </a:r>
            <a:r>
              <a:rPr lang="zh-CN" altLang="en-US" sz="2800" dirty="0">
                <a:ea typeface="宋体" panose="02010600030101010101" pitchFamily="2" charset="-122"/>
              </a:rPr>
              <a:t>和</a:t>
            </a:r>
            <a:r>
              <a:rPr lang="en-US" altLang="zh-CN" sz="2800" dirty="0">
                <a:ea typeface="宋体" panose="02010600030101010101" pitchFamily="2" charset="-122"/>
              </a:rPr>
              <a:t>0~15 V</a:t>
            </a:r>
            <a:r>
              <a:rPr lang="zh-CN" altLang="en-US" sz="2800" dirty="0">
                <a:ea typeface="宋体" panose="02010600030101010101" pitchFamily="2" charset="-122"/>
              </a:rPr>
              <a:t>两个量程，分度值分别为</a:t>
            </a:r>
            <a:r>
              <a:rPr lang="en-US" altLang="zh-CN" sz="2800" dirty="0" smtClean="0">
                <a:ea typeface="宋体" panose="02010600030101010101" pitchFamily="2" charset="-122"/>
              </a:rPr>
              <a:t>0.1 </a:t>
            </a:r>
            <a:r>
              <a:rPr lang="en-US" altLang="zh-CN" sz="2800" dirty="0">
                <a:ea typeface="宋体" panose="02010600030101010101" pitchFamily="2" charset="-122"/>
              </a:rPr>
              <a:t>V</a:t>
            </a:r>
            <a:r>
              <a:rPr lang="zh-CN" altLang="en-US" sz="2800" dirty="0">
                <a:ea typeface="宋体" panose="02010600030101010101" pitchFamily="2" charset="-122"/>
              </a:rPr>
              <a:t>和</a:t>
            </a:r>
            <a:r>
              <a:rPr lang="en-US" altLang="zh-CN" sz="2800" dirty="0" smtClean="0">
                <a:ea typeface="宋体" panose="02010600030101010101" pitchFamily="2" charset="-122"/>
              </a:rPr>
              <a:t>0.5 </a:t>
            </a:r>
            <a:r>
              <a:rPr lang="en-US" altLang="zh-CN" sz="2800" dirty="0">
                <a:ea typeface="宋体" panose="02010600030101010101" pitchFamily="2" charset="-122"/>
              </a:rPr>
              <a:t>V</a:t>
            </a:r>
            <a:r>
              <a:rPr lang="zh-CN" altLang="en-US" sz="2800" dirty="0" smtClean="0">
                <a:ea typeface="宋体" panose="02010600030101010101" pitchFamily="2" charset="-122"/>
              </a:rPr>
              <a:t>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2955776" y="2191770"/>
            <a:ext cx="77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0.6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5629022" y="2209277"/>
            <a:ext cx="1149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0.1 V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871673" y="3109963"/>
            <a:ext cx="77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3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3726355" y="3102855"/>
            <a:ext cx="1149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0.5 V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0" name="直接连接符 1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组合 20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2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典型例题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0478" y="946721"/>
            <a:ext cx="2374312" cy="2173966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20179" y="5638477"/>
            <a:ext cx="8352790" cy="52796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wrap="square" rtlCol="0">
            <a:spAutoFit/>
          </a:bodyPr>
          <a:lstStyle/>
          <a:p>
            <a:pPr fontAlgn="auto">
              <a:lnSpc>
                <a:spcPts val="3660"/>
              </a:lnSpc>
            </a:pPr>
            <a:r>
              <a:rPr lang="zh-CN" altLang="zh-CN" sz="2800" b="1" dirty="0"/>
              <a:t>思维点拨：</a:t>
            </a:r>
            <a:r>
              <a:rPr lang="zh-CN" altLang="zh-CN" sz="2800" dirty="0"/>
              <a:t>电压表的读数要注意量程和分度值。</a:t>
            </a:r>
            <a:endParaRPr lang="zh-CN" altLang="en-US" sz="2800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0" grpId="0"/>
      <p:bldP spid="12" grpId="0"/>
      <p:bldP spid="16" grpId="0"/>
      <p:bldP spid="18" grpId="0"/>
      <p:bldP spid="1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209287" y="930021"/>
            <a:ext cx="8274780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/>
              <a:t>1</a:t>
            </a:r>
            <a:r>
              <a:rPr lang="zh-CN" altLang="zh-CN" sz="2800" dirty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成都市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23</a:t>
            </a:r>
            <a:r>
              <a:rPr lang="zh-CN" altLang="zh-CN" sz="2800" dirty="0"/>
              <a:t>所示，将手机充电器插入家庭电路插座中，即可为手机充电。充电器为手机充电时的输出电压约为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</a:t>
            </a:r>
            <a:r>
              <a:rPr lang="en-US" altLang="zh-CN" sz="2800" dirty="0"/>
              <a:t>1.5 V  </a:t>
            </a:r>
            <a:r>
              <a:rPr lang="en-US" altLang="zh-CN" sz="2800" dirty="0" smtClean="0"/>
              <a:t>    B</a:t>
            </a:r>
            <a:r>
              <a:rPr lang="zh-CN" altLang="zh-CN" sz="2800" dirty="0"/>
              <a:t>．</a:t>
            </a:r>
            <a:r>
              <a:rPr lang="en-US" altLang="zh-CN" sz="2800" dirty="0"/>
              <a:t>5 V  </a:t>
            </a:r>
            <a:r>
              <a:rPr lang="en-US" altLang="zh-CN" sz="2800" dirty="0" smtClean="0"/>
              <a:t>    C</a:t>
            </a:r>
            <a:r>
              <a:rPr lang="zh-CN" altLang="zh-CN" sz="2800" dirty="0"/>
              <a:t>．</a:t>
            </a:r>
            <a:r>
              <a:rPr lang="en-US" altLang="zh-CN" sz="2800" dirty="0"/>
              <a:t>110 V  </a:t>
            </a:r>
            <a:r>
              <a:rPr lang="en-US" altLang="zh-CN" sz="2800" dirty="0" smtClean="0"/>
              <a:t>    D</a:t>
            </a:r>
            <a:r>
              <a:rPr lang="zh-CN" altLang="zh-CN" sz="2800" dirty="0"/>
              <a:t>．</a:t>
            </a:r>
            <a:r>
              <a:rPr lang="en-US" altLang="zh-CN" sz="2800" dirty="0"/>
              <a:t>220 </a:t>
            </a:r>
            <a:r>
              <a:rPr lang="en-US" altLang="zh-CN" sz="2800" dirty="0" smtClean="0"/>
              <a:t>V</a:t>
            </a:r>
          </a:p>
          <a:p>
            <a:endParaRPr lang="en-US" altLang="zh-CN" sz="2800" dirty="0"/>
          </a:p>
          <a:p>
            <a:endParaRPr lang="en-US" altLang="zh-CN" sz="2800" dirty="0" smtClean="0"/>
          </a:p>
          <a:p>
            <a:endParaRPr lang="en-US" altLang="zh-CN" sz="2800" dirty="0" smtClean="0"/>
          </a:p>
          <a:p>
            <a:endParaRPr lang="zh-CN" altLang="zh-CN" sz="2800" dirty="0"/>
          </a:p>
          <a:p>
            <a:r>
              <a:rPr lang="en-US" altLang="zh-CN" sz="2800" dirty="0"/>
              <a:t>2</a:t>
            </a:r>
            <a:r>
              <a:rPr lang="zh-CN" altLang="zh-CN" sz="2800" dirty="0"/>
              <a:t>．如图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24</a:t>
            </a:r>
            <a:r>
              <a:rPr lang="zh-CN" altLang="zh-CN" sz="2800" dirty="0"/>
              <a:t>所示的电路中，电阻阻值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＜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。闭合开关</a:t>
            </a:r>
            <a:r>
              <a:rPr lang="en-US" altLang="zh-CN" sz="2800" dirty="0"/>
              <a:t>S</a:t>
            </a:r>
            <a:r>
              <a:rPr lang="zh-CN" altLang="zh-CN" sz="2800" dirty="0"/>
              <a:t>后，电阻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R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两端的电压分别为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，通过两个电阻的电流分别为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。下列判断中正确的是</a:t>
            </a:r>
            <a:r>
              <a:rPr lang="en-US" altLang="zh-CN" sz="2800" dirty="0"/>
              <a:t>( </a:t>
            </a:r>
            <a:r>
              <a:rPr lang="en-US" altLang="zh-CN" sz="2800" dirty="0" smtClean="0"/>
              <a:t>       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r>
              <a:rPr lang="en-US" altLang="zh-CN" sz="2800" dirty="0"/>
              <a:t>A</a:t>
            </a:r>
            <a:r>
              <a:rPr lang="zh-CN" altLang="zh-CN" sz="2800" dirty="0"/>
              <a:t>．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＝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2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B</a:t>
            </a:r>
            <a:r>
              <a:rPr lang="zh-CN" altLang="zh-CN" sz="2800" dirty="0"/>
              <a:t>．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＞</a:t>
            </a:r>
            <a:r>
              <a:rPr lang="en-US" altLang="zh-CN" sz="2800" i="1" dirty="0"/>
              <a:t>I</a:t>
            </a:r>
            <a:r>
              <a:rPr lang="en-US" altLang="zh-CN" sz="2800" baseline="-25000" dirty="0"/>
              <a:t>2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C</a:t>
            </a:r>
            <a:r>
              <a:rPr lang="zh-CN" altLang="zh-CN" sz="2800" dirty="0"/>
              <a:t>．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＝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2</a:t>
            </a:r>
            <a:r>
              <a:rPr lang="en-US" altLang="zh-CN" sz="2800" dirty="0"/>
              <a:t>  </a:t>
            </a:r>
            <a:r>
              <a:rPr lang="en-US" altLang="zh-CN" sz="2800" dirty="0" smtClean="0"/>
              <a:t>    D</a:t>
            </a:r>
            <a:r>
              <a:rPr lang="zh-CN" altLang="zh-CN" sz="2800" dirty="0"/>
              <a:t>．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＞</a:t>
            </a:r>
            <a:r>
              <a:rPr lang="en-US" altLang="zh-CN" sz="2800" i="1" dirty="0"/>
              <a:t>U</a:t>
            </a:r>
            <a:r>
              <a:rPr lang="en-US" altLang="zh-CN" sz="2800" baseline="-25000" dirty="0"/>
              <a:t>2</a:t>
            </a:r>
            <a:endParaRPr lang="zh-CN" altLang="zh-CN" sz="2800" dirty="0"/>
          </a:p>
        </p:txBody>
      </p:sp>
      <p:sp>
        <p:nvSpPr>
          <p:cNvPr id="4" name="矩形 3"/>
          <p:cNvSpPr/>
          <p:nvPr/>
        </p:nvSpPr>
        <p:spPr>
          <a:xfrm>
            <a:off x="4027500" y="1845398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0179" y="2645395"/>
            <a:ext cx="5434642" cy="1786264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1186534" y="5623813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328025" cy="422160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 dirty="0"/>
              <a:t>3. </a:t>
            </a:r>
            <a:r>
              <a:rPr lang="zh-CN" altLang="zh-CN" sz="2600" dirty="0"/>
              <a:t>小明同学按照图</a:t>
            </a:r>
            <a:r>
              <a:rPr lang="en-US" altLang="zh-CN" sz="2600" dirty="0"/>
              <a:t>11</a:t>
            </a:r>
            <a:r>
              <a:rPr lang="zh-CN" altLang="zh-CN" sz="2600" dirty="0"/>
              <a:t>－</a:t>
            </a:r>
            <a:r>
              <a:rPr lang="en-US" altLang="zh-CN" sz="2600" dirty="0"/>
              <a:t>25</a:t>
            </a:r>
            <a:r>
              <a:rPr lang="zh-CN" altLang="zh-CN" sz="2600" dirty="0"/>
              <a:t>所示的电路进行实验探究，两个灯的规格相同。当开关闭合时，其中一个灯亮，一个灯不亮，电压表有示数。则故障原因可能是</a:t>
            </a:r>
            <a:r>
              <a:rPr lang="en-US" altLang="zh-CN" sz="2600" dirty="0"/>
              <a:t>( </a:t>
            </a:r>
            <a:r>
              <a:rPr lang="en-US" altLang="zh-CN" sz="2600" dirty="0" smtClean="0"/>
              <a:t>       </a:t>
            </a:r>
            <a:r>
              <a:rPr lang="en-US" altLang="zh-CN" sz="2600" dirty="0"/>
              <a:t>)</a:t>
            </a:r>
            <a:endParaRPr lang="zh-CN" altLang="zh-CN" sz="2600" dirty="0"/>
          </a:p>
          <a:p>
            <a:pPr>
              <a:lnSpc>
                <a:spcPct val="150000"/>
              </a:lnSpc>
            </a:pPr>
            <a:r>
              <a:rPr lang="en-US" altLang="zh-CN" sz="2600" dirty="0" smtClean="0"/>
              <a:t>	A</a:t>
            </a:r>
            <a:r>
              <a:rPr lang="zh-CN" altLang="zh-CN" sz="2600" dirty="0"/>
              <a:t>．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短路</a:t>
            </a:r>
            <a:r>
              <a:rPr lang="en-US" altLang="zh-CN" sz="2600" dirty="0"/>
              <a:t>  </a:t>
            </a:r>
            <a:r>
              <a:rPr lang="en-US" altLang="zh-CN" sz="2600" dirty="0" smtClean="0"/>
              <a:t>		B</a:t>
            </a:r>
            <a:r>
              <a:rPr lang="zh-CN" altLang="zh-CN" sz="2600" dirty="0"/>
              <a:t>．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断路</a:t>
            </a:r>
            <a:r>
              <a:rPr lang="en-US" altLang="zh-CN" sz="2600" dirty="0"/>
              <a:t>  </a:t>
            </a:r>
            <a:endParaRPr lang="en-US" altLang="zh-CN" sz="2600" dirty="0" smtClean="0"/>
          </a:p>
          <a:p>
            <a:pPr>
              <a:lnSpc>
                <a:spcPct val="150000"/>
              </a:lnSpc>
            </a:pPr>
            <a:r>
              <a:rPr lang="en-US" altLang="zh-CN" sz="2600" dirty="0" smtClean="0"/>
              <a:t>	C</a:t>
            </a:r>
            <a:r>
              <a:rPr lang="zh-CN" altLang="zh-CN" sz="2600" dirty="0"/>
              <a:t>．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短路</a:t>
            </a:r>
            <a:r>
              <a:rPr lang="en-US" altLang="zh-CN" sz="2600" dirty="0"/>
              <a:t>  </a:t>
            </a:r>
            <a:r>
              <a:rPr lang="en-US" altLang="zh-CN" sz="2600" dirty="0" smtClean="0"/>
              <a:t>		D</a:t>
            </a:r>
            <a:r>
              <a:rPr lang="zh-CN" altLang="zh-CN" sz="2600" dirty="0"/>
              <a:t>．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2</a:t>
            </a:r>
            <a:r>
              <a:rPr lang="zh-CN" altLang="zh-CN" sz="2600" dirty="0" smtClean="0"/>
              <a:t>断路</a:t>
            </a:r>
            <a:endParaRPr lang="en-US" altLang="zh-CN" sz="2600" dirty="0" smtClean="0"/>
          </a:p>
          <a:p>
            <a:pPr>
              <a:lnSpc>
                <a:spcPct val="150000"/>
              </a:lnSpc>
            </a:pPr>
            <a:endParaRPr lang="en-US" altLang="zh-CN" sz="2600" dirty="0"/>
          </a:p>
          <a:p>
            <a:pPr>
              <a:lnSpc>
                <a:spcPct val="150000"/>
              </a:lnSpc>
            </a:pPr>
            <a:endParaRPr lang="en-US" altLang="zh-CN" sz="2600" dirty="0" smtClean="0"/>
          </a:p>
        </p:txBody>
      </p:sp>
      <p:sp>
        <p:nvSpPr>
          <p:cNvPr id="4" name="矩形 3"/>
          <p:cNvSpPr/>
          <p:nvPr/>
        </p:nvSpPr>
        <p:spPr>
          <a:xfrm>
            <a:off x="6304120" y="2175867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A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376" y="3817655"/>
            <a:ext cx="3302723" cy="25732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3" y="1233233"/>
            <a:ext cx="8274780" cy="445250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3.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认识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和测量电流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1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）电流的形成：电荷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的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形成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电流。方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向：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规定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________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定向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移动的方向为电流方向。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（</a:t>
            </a: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2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）电流表：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①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量程：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0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～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0.6 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A,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分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度值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_______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0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～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3 A,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分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度值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为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_____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A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。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  ②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使用：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a.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电流必须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从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________________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流入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，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从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___________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流出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b.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电流表必须与被测用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电器  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  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__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  <a:sym typeface="+mn-ea"/>
              </a:rPr>
              <a:t>c.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被测电流不能超过电流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表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；</a:t>
            </a:r>
            <a:r>
              <a:rPr lang="en-US" altLang="zh-CN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d.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任 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  何情况下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都</a:t>
            </a:r>
            <a:r>
              <a:rPr lang="en-US" altLang="zh-CN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______</a:t>
            </a:r>
            <a:r>
              <a:rPr lang="zh-CN" altLang="en-US" sz="2800" dirty="0" smtClean="0">
                <a:ea typeface="宋体" panose="02010600030101010101" pitchFamily="2" charset="-122"/>
                <a:cs typeface="方正静蕾简体" panose="03000509000000000000" pitchFamily="65" charset="-122"/>
              </a:rPr>
              <a:t>将</a:t>
            </a:r>
            <a:r>
              <a:rPr lang="zh-CN" altLang="en-US" sz="2800" dirty="0">
                <a:ea typeface="宋体" panose="02010600030101010101" pitchFamily="2" charset="-122"/>
                <a:cs typeface="方正静蕾简体" panose="03000509000000000000" pitchFamily="65" charset="-122"/>
              </a:rPr>
              <a:t>电流表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cs typeface="方正静蕾简体" panose="03000509000000000000" pitchFamily="65" charset="-122"/>
              </a:rPr>
              <a:t>直接连到电源两极。</a:t>
            </a:r>
            <a:endParaRPr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3" name="TextBox 16"/>
          <p:cNvSpPr txBox="1"/>
          <p:nvPr/>
        </p:nvSpPr>
        <p:spPr>
          <a:xfrm>
            <a:off x="4815892" y="1592703"/>
            <a:ext cx="16968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定向移动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136404" y="2937513"/>
            <a:ext cx="105584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0.02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8" name="TextBox 16"/>
          <p:cNvSpPr txBox="1"/>
          <p:nvPr/>
        </p:nvSpPr>
        <p:spPr>
          <a:xfrm>
            <a:off x="1721178" y="3359915"/>
            <a:ext cx="1173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0.1</a:t>
            </a:r>
            <a:endParaRPr lang="zh-CN" altLang="en-US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9" name="TextBox 16"/>
          <p:cNvSpPr txBox="1"/>
          <p:nvPr/>
        </p:nvSpPr>
        <p:spPr>
          <a:xfrm>
            <a:off x="4291705" y="3757853"/>
            <a:ext cx="25209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“</a:t>
            </a:r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+”</a:t>
            </a:r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接线柱</a:t>
            </a:r>
          </a:p>
        </p:txBody>
      </p:sp>
      <p:sp>
        <p:nvSpPr>
          <p:cNvPr id="20" name="TextBox 16"/>
          <p:cNvSpPr txBox="1"/>
          <p:nvPr/>
        </p:nvSpPr>
        <p:spPr>
          <a:xfrm>
            <a:off x="1981837" y="2080536"/>
            <a:ext cx="16252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正电荷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5661" y="4179135"/>
            <a:ext cx="2330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“</a:t>
            </a:r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-”</a:t>
            </a:r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接线柱</a:t>
            </a:r>
          </a:p>
        </p:txBody>
      </p:sp>
      <p:sp>
        <p:nvSpPr>
          <p:cNvPr id="21" name="TextBox 16"/>
          <p:cNvSpPr txBox="1"/>
          <p:nvPr/>
        </p:nvSpPr>
        <p:spPr>
          <a:xfrm>
            <a:off x="603852" y="4644018"/>
            <a:ext cx="1257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串联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6115216" y="4613964"/>
            <a:ext cx="1149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量程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2387412" y="5042897"/>
            <a:ext cx="1085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不能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5" name="直接连接符 2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组合 2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8" name="矩形 2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8" grpId="0"/>
      <p:bldP spid="19" grpId="0"/>
      <p:bldP spid="20" grpId="0"/>
      <p:bldP spid="17" grpId="0"/>
      <p:bldP spid="21" grpId="0"/>
      <p:bldP spid="22" grpId="0"/>
      <p:bldP spid="2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882653"/>
            <a:ext cx="8328025" cy="59093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 smtClean="0"/>
              <a:t>4</a:t>
            </a:r>
            <a:r>
              <a:rPr lang="zh-CN" altLang="zh-CN" sz="2800" dirty="0" smtClean="0"/>
              <a:t>．</a:t>
            </a:r>
            <a:r>
              <a:rPr lang="en-US" altLang="zh-CN" sz="2800" dirty="0"/>
              <a:t>(2019·</a:t>
            </a:r>
            <a:r>
              <a:rPr lang="zh-CN" altLang="zh-CN" sz="2800" dirty="0"/>
              <a:t>达州市</a:t>
            </a:r>
            <a:r>
              <a:rPr lang="en-US" altLang="zh-CN" sz="2800" dirty="0"/>
              <a:t>)</a:t>
            </a:r>
            <a:r>
              <a:rPr lang="zh-CN" altLang="zh-CN" sz="2800" dirty="0"/>
              <a:t>如图</a:t>
            </a:r>
            <a:r>
              <a:rPr lang="en-US" altLang="zh-CN" sz="2800" dirty="0"/>
              <a:t>11</a:t>
            </a:r>
            <a:r>
              <a:rPr lang="zh-CN" altLang="zh-CN" sz="2800" dirty="0"/>
              <a:t>－</a:t>
            </a:r>
            <a:r>
              <a:rPr lang="en-US" altLang="zh-CN" sz="2800" dirty="0"/>
              <a:t>26</a:t>
            </a:r>
            <a:r>
              <a:rPr lang="zh-CN" altLang="zh-CN" sz="2800" dirty="0"/>
              <a:t>所示，甲、乙均为理想电表，当开关</a:t>
            </a:r>
            <a:r>
              <a:rPr lang="en-US" altLang="zh-CN" sz="2800" dirty="0"/>
              <a:t>S</a:t>
            </a:r>
            <a:r>
              <a:rPr lang="zh-CN" altLang="zh-CN" sz="2800" dirty="0"/>
              <a:t>闭合后灯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都能发光，下列说法中正确的是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  <a:endParaRPr lang="zh-CN" altLang="zh-CN" sz="2800" dirty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A</a:t>
            </a:r>
            <a:r>
              <a:rPr lang="zh-CN" altLang="zh-CN" sz="2800" dirty="0"/>
              <a:t>．灯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、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是串联在电路中的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B</a:t>
            </a:r>
            <a:r>
              <a:rPr lang="zh-CN" altLang="zh-CN" sz="2800" dirty="0"/>
              <a:t>．甲一定是电流表，乙</a:t>
            </a:r>
            <a:r>
              <a:rPr lang="zh-CN" altLang="zh-CN" sz="2800" dirty="0" smtClean="0"/>
              <a:t>一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定</a:t>
            </a:r>
            <a:r>
              <a:rPr lang="zh-CN" altLang="zh-CN" sz="2800" dirty="0"/>
              <a:t>是电压表</a:t>
            </a:r>
          </a:p>
          <a:p>
            <a:pPr>
              <a:lnSpc>
                <a:spcPct val="150000"/>
              </a:lnSpc>
            </a:pPr>
            <a:r>
              <a:rPr lang="en-US" altLang="zh-CN" sz="2800" dirty="0"/>
              <a:t>C</a:t>
            </a:r>
            <a:r>
              <a:rPr lang="zh-CN" altLang="zh-CN" sz="2800" dirty="0"/>
              <a:t>．当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2</a:t>
            </a:r>
            <a:r>
              <a:rPr lang="zh-CN" altLang="zh-CN" sz="2800" dirty="0"/>
              <a:t>短路时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仍能发光</a:t>
            </a:r>
            <a:r>
              <a:rPr lang="en-US" altLang="zh-CN" sz="2800" dirty="0"/>
              <a:t>  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 smtClean="0"/>
              <a:t>D</a:t>
            </a:r>
            <a:r>
              <a:rPr lang="zh-CN" altLang="zh-CN" sz="2800" dirty="0"/>
              <a:t>．乙、甲两电表示数的</a:t>
            </a:r>
            <a:r>
              <a:rPr lang="zh-CN" altLang="zh-CN" sz="2800" dirty="0" smtClean="0"/>
              <a:t>比</a:t>
            </a:r>
            <a:endParaRPr lang="en-US" altLang="zh-CN" sz="2800" dirty="0" smtClean="0"/>
          </a:p>
          <a:p>
            <a:pPr>
              <a:lnSpc>
                <a:spcPct val="150000"/>
              </a:lnSpc>
            </a:pPr>
            <a:r>
              <a:rPr lang="en-US" altLang="zh-CN" sz="2800" dirty="0"/>
              <a:t> </a:t>
            </a:r>
            <a:r>
              <a:rPr lang="en-US" altLang="zh-CN" sz="2800" dirty="0" smtClean="0"/>
              <a:t>      </a:t>
            </a:r>
            <a:r>
              <a:rPr lang="zh-CN" altLang="zh-CN" sz="2800" dirty="0" smtClean="0"/>
              <a:t>值</a:t>
            </a:r>
            <a:r>
              <a:rPr lang="zh-CN" altLang="zh-CN" sz="2800" dirty="0"/>
              <a:t>与</a:t>
            </a:r>
            <a:r>
              <a:rPr lang="en-US" altLang="zh-CN" sz="2800" dirty="0"/>
              <a:t>L</a:t>
            </a:r>
            <a:r>
              <a:rPr lang="en-US" altLang="zh-CN" sz="2800" baseline="-25000" dirty="0"/>
              <a:t>1</a:t>
            </a:r>
            <a:r>
              <a:rPr lang="zh-CN" altLang="zh-CN" sz="2800" dirty="0"/>
              <a:t>的阻值相等</a:t>
            </a:r>
          </a:p>
        </p:txBody>
      </p:sp>
      <p:sp>
        <p:nvSpPr>
          <p:cNvPr id="4" name="矩形 3"/>
          <p:cNvSpPr/>
          <p:nvPr/>
        </p:nvSpPr>
        <p:spPr>
          <a:xfrm>
            <a:off x="2508498" y="2339769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grpSp>
        <p:nvGrpSpPr>
          <p:cNvPr id="10" name="组合 9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组合 1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针对训练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5435" y="3459192"/>
            <a:ext cx="3608356" cy="29933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74943" y="921084"/>
            <a:ext cx="8274780" cy="569386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600" dirty="0"/>
              <a:t>5</a:t>
            </a:r>
            <a:r>
              <a:rPr lang="zh-CN" altLang="zh-CN" sz="2600" dirty="0"/>
              <a:t>．某同学连接的电路如图</a:t>
            </a:r>
            <a:r>
              <a:rPr lang="en-US" altLang="zh-CN" sz="2600" dirty="0"/>
              <a:t>11</a:t>
            </a:r>
            <a:r>
              <a:rPr lang="zh-CN" altLang="zh-CN" sz="2600" dirty="0"/>
              <a:t>－</a:t>
            </a:r>
            <a:r>
              <a:rPr lang="en-US" altLang="zh-CN" sz="2600" dirty="0"/>
              <a:t>27</a:t>
            </a:r>
            <a:r>
              <a:rPr lang="zh-CN" altLang="zh-CN" sz="2600" dirty="0"/>
              <a:t>所示，他所用的电源是四节新干电池串联组成的电池组，当他将开关闭合后，电压表的示数为</a:t>
            </a:r>
            <a:r>
              <a:rPr lang="en-US" altLang="zh-CN" sz="2600" dirty="0"/>
              <a:t>2 V</a:t>
            </a:r>
            <a:r>
              <a:rPr lang="zh-CN" altLang="zh-CN" sz="2600" dirty="0"/>
              <a:t>，则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两端的电压为</a:t>
            </a:r>
            <a:r>
              <a:rPr lang="en-US" altLang="zh-CN" sz="2600" dirty="0"/>
              <a:t>_____V</a:t>
            </a:r>
            <a:r>
              <a:rPr lang="zh-CN" altLang="zh-CN" sz="2600" dirty="0"/>
              <a:t>，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两端的电压为</a:t>
            </a:r>
            <a:r>
              <a:rPr lang="en-US" altLang="zh-CN" sz="2600" dirty="0"/>
              <a:t>_____V</a:t>
            </a:r>
            <a:r>
              <a:rPr lang="zh-CN" altLang="zh-CN" sz="2600" dirty="0" smtClean="0"/>
              <a:t>。</a:t>
            </a:r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en-US" altLang="zh-CN" sz="2600" dirty="0"/>
          </a:p>
          <a:p>
            <a:endParaRPr lang="en-US" altLang="zh-CN" sz="2600" dirty="0" smtClean="0"/>
          </a:p>
          <a:p>
            <a:endParaRPr lang="en-US" altLang="zh-CN" sz="2600" dirty="0"/>
          </a:p>
          <a:p>
            <a:endParaRPr lang="zh-CN" altLang="zh-CN" sz="2600" dirty="0"/>
          </a:p>
          <a:p>
            <a:r>
              <a:rPr lang="en-US" altLang="zh-CN" sz="2600" dirty="0"/>
              <a:t>6</a:t>
            </a:r>
            <a:r>
              <a:rPr lang="zh-CN" altLang="zh-CN" sz="2600" dirty="0"/>
              <a:t>．小明按图</a:t>
            </a:r>
            <a:r>
              <a:rPr lang="en-US" altLang="zh-CN" sz="2600" dirty="0"/>
              <a:t>11</a:t>
            </a:r>
            <a:r>
              <a:rPr lang="zh-CN" altLang="zh-CN" sz="2600" dirty="0"/>
              <a:t>－</a:t>
            </a:r>
            <a:r>
              <a:rPr lang="en-US" altLang="zh-CN" sz="2600" dirty="0"/>
              <a:t>28</a:t>
            </a:r>
            <a:r>
              <a:rPr lang="zh-CN" altLang="zh-CN" sz="2600" dirty="0"/>
              <a:t>甲所示的电路进行实验，当闭合开关，用电器正常工作时，电压表</a:t>
            </a:r>
            <a:r>
              <a:rPr lang="en-US" altLang="zh-CN" sz="2600" dirty="0"/>
              <a:t>V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和</a:t>
            </a:r>
            <a:r>
              <a:rPr lang="en-US" altLang="zh-CN" sz="2600" dirty="0"/>
              <a:t>V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的指针位置完全一样，如图</a:t>
            </a:r>
            <a:r>
              <a:rPr lang="en-US" altLang="zh-CN" sz="2600" dirty="0"/>
              <a:t>11</a:t>
            </a:r>
            <a:r>
              <a:rPr lang="zh-CN" altLang="zh-CN" sz="2600" dirty="0"/>
              <a:t>－</a:t>
            </a:r>
            <a:r>
              <a:rPr lang="en-US" altLang="zh-CN" sz="2600" dirty="0"/>
              <a:t>28</a:t>
            </a:r>
            <a:r>
              <a:rPr lang="zh-CN" altLang="zh-CN" sz="2600" dirty="0"/>
              <a:t>乙所示。则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2</a:t>
            </a:r>
            <a:r>
              <a:rPr lang="zh-CN" altLang="zh-CN" sz="2600" dirty="0"/>
              <a:t>两端的电压为</a:t>
            </a:r>
            <a:r>
              <a:rPr lang="en-US" altLang="zh-CN" sz="2600" dirty="0"/>
              <a:t>_____V</a:t>
            </a:r>
            <a:r>
              <a:rPr lang="zh-CN" altLang="zh-CN" sz="2600" dirty="0"/>
              <a:t>，</a:t>
            </a:r>
            <a:r>
              <a:rPr lang="en-US" altLang="zh-CN" sz="2600" dirty="0"/>
              <a:t>L</a:t>
            </a:r>
            <a:r>
              <a:rPr lang="en-US" altLang="zh-CN" sz="2600" baseline="-25000" dirty="0"/>
              <a:t>1</a:t>
            </a:r>
            <a:r>
              <a:rPr lang="zh-CN" altLang="zh-CN" sz="2600" dirty="0"/>
              <a:t>两端的电压为</a:t>
            </a:r>
            <a:r>
              <a:rPr lang="en-US" altLang="zh-CN" sz="2600" dirty="0"/>
              <a:t>_____V</a:t>
            </a:r>
            <a:r>
              <a:rPr lang="zh-CN" altLang="zh-CN" sz="2600" dirty="0"/>
              <a:t>。</a:t>
            </a:r>
            <a:endParaRPr lang="zh-CN" altLang="en-US" sz="26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125975" y="1718166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4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4706" y="2605241"/>
            <a:ext cx="6875253" cy="2150676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1732254" y="2082021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2</a:t>
            </a:r>
            <a:endParaRPr lang="zh-CN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6308076" y="5657562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2</a:t>
            </a:r>
            <a:endParaRPr lang="zh-CN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2026499" y="6051499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8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8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53826" y="791759"/>
            <a:ext cx="8274779" cy="563231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400" dirty="0"/>
              <a:t>7</a:t>
            </a:r>
            <a:r>
              <a:rPr lang="zh-CN" altLang="zh-CN" sz="2400" dirty="0"/>
              <a:t>．两个相同的小灯泡串联起来接入电路中，正常工作，如果其中一只灯泡发生了断路，另一只灯泡也不能工作。用一根导线或电压表与其中一只小灯泡并联，就能检测出发生断路的小灯泡。你认为用</a:t>
            </a:r>
            <a:r>
              <a:rPr lang="en-US" altLang="zh-CN" sz="2400" dirty="0"/>
              <a:t>_______(</a:t>
            </a:r>
            <a:r>
              <a:rPr lang="zh-CN" altLang="zh-CN" sz="2400" dirty="0"/>
              <a:t>选填</a:t>
            </a:r>
            <a:r>
              <a:rPr lang="en-US" altLang="zh-CN" sz="2400" dirty="0">
                <a:latin typeface="+mn-ea"/>
              </a:rPr>
              <a:t>“</a:t>
            </a:r>
            <a:r>
              <a:rPr lang="zh-CN" altLang="zh-CN" sz="2400" dirty="0">
                <a:latin typeface="+mn-ea"/>
              </a:rPr>
              <a:t>导线</a:t>
            </a:r>
            <a:r>
              <a:rPr lang="en-US" altLang="zh-CN" sz="2400" dirty="0">
                <a:latin typeface="+mn-ea"/>
              </a:rPr>
              <a:t>”</a:t>
            </a:r>
            <a:r>
              <a:rPr lang="zh-CN" altLang="zh-CN" sz="2400" dirty="0">
                <a:latin typeface="+mn-ea"/>
              </a:rPr>
              <a:t>或</a:t>
            </a:r>
            <a:r>
              <a:rPr lang="en-US" altLang="zh-CN" sz="2400" dirty="0">
                <a:latin typeface="+mn-ea"/>
              </a:rPr>
              <a:t>“</a:t>
            </a:r>
            <a:r>
              <a:rPr lang="zh-CN" altLang="zh-CN" sz="2400" dirty="0">
                <a:latin typeface="+mn-ea"/>
              </a:rPr>
              <a:t>电压表</a:t>
            </a:r>
            <a:r>
              <a:rPr lang="en-US" altLang="zh-CN" sz="2400" dirty="0">
                <a:latin typeface="+mn-ea"/>
              </a:rPr>
              <a:t>”</a:t>
            </a:r>
            <a:r>
              <a:rPr lang="en-US" altLang="zh-CN" sz="2400" dirty="0"/>
              <a:t>)</a:t>
            </a:r>
            <a:r>
              <a:rPr lang="zh-CN" altLang="zh-CN" sz="2400" dirty="0"/>
              <a:t>检测更好些，理由是</a:t>
            </a:r>
            <a:r>
              <a:rPr lang="en-US" altLang="zh-CN" sz="2400" dirty="0" smtClean="0"/>
              <a:t>_________________________________________</a:t>
            </a:r>
          </a:p>
          <a:p>
            <a:r>
              <a:rPr lang="en-US" altLang="zh-CN" sz="2400" dirty="0" smtClean="0"/>
              <a:t>__________________________</a:t>
            </a:r>
            <a:r>
              <a:rPr lang="en-US" altLang="zh-CN" sz="2400" dirty="0"/>
              <a:t>__</a:t>
            </a:r>
            <a:r>
              <a:rPr lang="zh-CN" altLang="zh-CN" sz="2400" dirty="0" smtClean="0"/>
              <a:t>。</a:t>
            </a:r>
            <a:endParaRPr lang="zh-CN" altLang="zh-CN" sz="2400" dirty="0"/>
          </a:p>
          <a:p>
            <a:r>
              <a:rPr lang="en-US" altLang="zh-CN" sz="2400" dirty="0"/>
              <a:t>8</a:t>
            </a:r>
            <a:r>
              <a:rPr lang="zh-CN" altLang="zh-CN" sz="2400" dirty="0"/>
              <a:t>．如图</a:t>
            </a:r>
            <a:r>
              <a:rPr lang="en-US" altLang="zh-CN" sz="2400" dirty="0"/>
              <a:t>11</a:t>
            </a:r>
            <a:r>
              <a:rPr lang="zh-CN" altLang="zh-CN" sz="2400" dirty="0"/>
              <a:t>－</a:t>
            </a:r>
            <a:r>
              <a:rPr lang="en-US" altLang="zh-CN" sz="2400" dirty="0"/>
              <a:t>29</a:t>
            </a:r>
            <a:r>
              <a:rPr lang="zh-CN" altLang="zh-CN" sz="2400" dirty="0"/>
              <a:t>所示，在探究</a:t>
            </a:r>
            <a:r>
              <a:rPr lang="en-US" altLang="zh-CN" sz="2400" dirty="0">
                <a:latin typeface="+mn-ea"/>
              </a:rPr>
              <a:t>“</a:t>
            </a:r>
            <a:r>
              <a:rPr lang="zh-CN" altLang="zh-CN" sz="2400" dirty="0">
                <a:latin typeface="+mn-ea"/>
              </a:rPr>
              <a:t>串联电路的电压关系</a:t>
            </a:r>
            <a:r>
              <a:rPr lang="en-US" altLang="zh-CN" sz="2400" dirty="0">
                <a:latin typeface="+mn-ea"/>
              </a:rPr>
              <a:t>”</a:t>
            </a:r>
            <a:r>
              <a:rPr lang="zh-CN" altLang="zh-CN" sz="2400" dirty="0">
                <a:latin typeface="+mn-ea"/>
              </a:rPr>
              <a:t>实验</a:t>
            </a:r>
            <a:r>
              <a:rPr lang="zh-CN" altLang="zh-CN" sz="2400" dirty="0"/>
              <a:t>时，小明先用电压表测量了电阻</a:t>
            </a:r>
            <a:r>
              <a:rPr lang="en-US" altLang="zh-CN" sz="2400" i="1" dirty="0"/>
              <a:t>R</a:t>
            </a:r>
            <a:r>
              <a:rPr lang="en-US" altLang="zh-CN" sz="2400" baseline="-25000" dirty="0"/>
              <a:t>1</a:t>
            </a:r>
            <a:r>
              <a:rPr lang="zh-CN" altLang="zh-CN" sz="2400" dirty="0"/>
              <a:t>两端的电压为</a:t>
            </a:r>
            <a:r>
              <a:rPr lang="en-US" altLang="zh-CN" sz="2400" dirty="0"/>
              <a:t>1 V</a:t>
            </a:r>
            <a:r>
              <a:rPr lang="zh-CN" altLang="zh-CN" sz="2400" dirty="0"/>
              <a:t>，然后保持电压表接</a:t>
            </a:r>
            <a:r>
              <a:rPr lang="en-US" altLang="zh-CN" sz="2400" i="1" dirty="0"/>
              <a:t>A</a:t>
            </a:r>
            <a:r>
              <a:rPr lang="zh-CN" altLang="zh-CN" sz="2400" dirty="0"/>
              <a:t>点不动，将接</a:t>
            </a:r>
            <a:r>
              <a:rPr lang="en-US" altLang="zh-CN" sz="2400" i="1" dirty="0"/>
              <a:t>B</a:t>
            </a:r>
            <a:r>
              <a:rPr lang="zh-CN" altLang="zh-CN" sz="2400" dirty="0"/>
              <a:t>点的那一段导线改接到电路中的</a:t>
            </a:r>
            <a:r>
              <a:rPr lang="en-US" altLang="zh-CN" sz="2400" i="1" dirty="0"/>
              <a:t>C</a:t>
            </a:r>
            <a:r>
              <a:rPr lang="zh-CN" altLang="zh-CN" sz="2400" dirty="0"/>
              <a:t>点，电压表示数为</a:t>
            </a:r>
            <a:r>
              <a:rPr lang="en-US" altLang="zh-CN" sz="2400" dirty="0"/>
              <a:t>3 V</a:t>
            </a:r>
            <a:r>
              <a:rPr lang="zh-CN" altLang="zh-CN" sz="2400" dirty="0"/>
              <a:t>。已知</a:t>
            </a:r>
            <a:r>
              <a:rPr lang="en-US" altLang="zh-CN" sz="2400" i="1" dirty="0"/>
              <a:t>R</a:t>
            </a:r>
            <a:r>
              <a:rPr lang="en-US" altLang="zh-CN" sz="2400" baseline="-25000" dirty="0"/>
              <a:t>1</a:t>
            </a:r>
            <a:r>
              <a:rPr lang="zh-CN" altLang="zh-CN" sz="2400" dirty="0"/>
              <a:t>＝</a:t>
            </a:r>
            <a:r>
              <a:rPr lang="en-US" altLang="zh-CN" sz="2400" dirty="0"/>
              <a:t>5 </a:t>
            </a:r>
            <a:r>
              <a:rPr lang="zh-CN" altLang="zh-CN" sz="2400" dirty="0"/>
              <a:t>Ω，则</a:t>
            </a:r>
            <a:r>
              <a:rPr lang="zh-CN" altLang="zh-CN" sz="2400" dirty="0" smtClean="0"/>
              <a:t>电阻</a:t>
            </a:r>
            <a:endParaRPr lang="en-US" altLang="zh-CN" sz="2400" dirty="0" smtClean="0"/>
          </a:p>
          <a:p>
            <a:r>
              <a:rPr lang="en-US" altLang="zh-CN" sz="2400" i="1" dirty="0" smtClean="0"/>
              <a:t>R</a:t>
            </a:r>
            <a:r>
              <a:rPr lang="en-US" altLang="zh-CN" sz="2400" baseline="-25000" dirty="0" smtClean="0"/>
              <a:t>2</a:t>
            </a:r>
            <a:r>
              <a:rPr lang="zh-CN" altLang="zh-CN" sz="2400" dirty="0"/>
              <a:t>两端的电压为</a:t>
            </a:r>
            <a:r>
              <a:rPr lang="en-US" altLang="zh-CN" sz="2400" dirty="0"/>
              <a:t>_____V</a:t>
            </a:r>
            <a:r>
              <a:rPr lang="zh-CN" altLang="zh-CN" sz="2400" dirty="0"/>
              <a:t>，通过</a:t>
            </a:r>
            <a:r>
              <a:rPr lang="en-US" altLang="zh-CN" sz="2400" i="1" dirty="0"/>
              <a:t>R</a:t>
            </a:r>
            <a:r>
              <a:rPr lang="en-US" altLang="zh-CN" sz="2400" baseline="-25000" dirty="0"/>
              <a:t>2</a:t>
            </a:r>
            <a:r>
              <a:rPr lang="zh-CN" altLang="zh-CN" sz="2400" dirty="0"/>
              <a:t>的电流</a:t>
            </a:r>
            <a:r>
              <a:rPr lang="zh-CN" altLang="zh-CN" sz="2400" dirty="0" smtClean="0"/>
              <a:t>为</a:t>
            </a:r>
            <a:endParaRPr lang="en-US" altLang="zh-CN" sz="2400" dirty="0" smtClean="0"/>
          </a:p>
          <a:p>
            <a:r>
              <a:rPr lang="en-US" altLang="zh-CN" sz="2400" dirty="0" smtClean="0"/>
              <a:t>_______</a:t>
            </a:r>
            <a:r>
              <a:rPr lang="en-US" altLang="zh-CN" sz="2400" dirty="0"/>
              <a:t>A</a:t>
            </a:r>
            <a:r>
              <a:rPr lang="zh-CN" altLang="zh-CN" sz="2400" dirty="0"/>
              <a:t>。如果他保持电压表接</a:t>
            </a:r>
            <a:r>
              <a:rPr lang="en-US" altLang="zh-CN" sz="2400" i="1" dirty="0"/>
              <a:t>B</a:t>
            </a:r>
            <a:r>
              <a:rPr lang="zh-CN" altLang="zh-CN" sz="2400" dirty="0"/>
              <a:t>点不动</a:t>
            </a:r>
            <a:r>
              <a:rPr lang="zh-CN" altLang="zh-CN" sz="2400" dirty="0" smtClean="0"/>
              <a:t>，</a:t>
            </a:r>
            <a:endParaRPr lang="en-US" altLang="zh-CN" sz="2400" dirty="0" smtClean="0"/>
          </a:p>
          <a:p>
            <a:r>
              <a:rPr lang="zh-CN" altLang="zh-CN" sz="2400" dirty="0" smtClean="0"/>
              <a:t>将</a:t>
            </a:r>
            <a:r>
              <a:rPr lang="zh-CN" altLang="zh-CN" sz="2400" dirty="0"/>
              <a:t>电压表接</a:t>
            </a:r>
            <a:r>
              <a:rPr lang="en-US" altLang="zh-CN" sz="2400" i="1" dirty="0"/>
              <a:t>A</a:t>
            </a:r>
            <a:r>
              <a:rPr lang="zh-CN" altLang="zh-CN" sz="2400" dirty="0"/>
              <a:t>点的那一段导线改接到</a:t>
            </a:r>
            <a:r>
              <a:rPr lang="zh-CN" altLang="zh-CN" sz="2400" dirty="0" smtClean="0"/>
              <a:t>电路</a:t>
            </a:r>
            <a:endParaRPr lang="en-US" altLang="zh-CN" sz="2400" dirty="0" smtClean="0"/>
          </a:p>
          <a:p>
            <a:r>
              <a:rPr lang="zh-CN" altLang="zh-CN" sz="2400" dirty="0" smtClean="0"/>
              <a:t>中</a:t>
            </a:r>
            <a:r>
              <a:rPr lang="zh-CN" altLang="zh-CN" sz="2400" dirty="0"/>
              <a:t>的</a:t>
            </a:r>
            <a:r>
              <a:rPr lang="en-US" altLang="zh-CN" sz="2400" i="1" dirty="0"/>
              <a:t>C</a:t>
            </a:r>
            <a:r>
              <a:rPr lang="zh-CN" altLang="zh-CN" sz="2400" dirty="0"/>
              <a:t>点，这种接法是错误的，理由</a:t>
            </a:r>
            <a:r>
              <a:rPr lang="zh-CN" altLang="zh-CN" sz="2400" dirty="0" smtClean="0"/>
              <a:t>是</a:t>
            </a:r>
            <a:endParaRPr lang="en-US" altLang="zh-CN" sz="2400" dirty="0" smtClean="0"/>
          </a:p>
          <a:p>
            <a:r>
              <a:rPr lang="en-US" altLang="zh-CN" sz="2400" dirty="0" smtClean="0"/>
              <a:t>__________</a:t>
            </a:r>
            <a:r>
              <a:rPr lang="en-US" altLang="zh-CN" sz="2400" dirty="0"/>
              <a:t>_</a:t>
            </a:r>
            <a:r>
              <a:rPr lang="en-US" altLang="zh-CN" sz="2400" dirty="0" smtClean="0"/>
              <a:t>______________</a:t>
            </a:r>
            <a:r>
              <a:rPr lang="zh-CN" altLang="zh-CN" sz="2400" dirty="0"/>
              <a:t>。</a:t>
            </a:r>
          </a:p>
        </p:txBody>
      </p:sp>
      <p:sp>
        <p:nvSpPr>
          <p:cNvPr id="10" name="矩形 9"/>
          <p:cNvSpPr/>
          <p:nvPr/>
        </p:nvSpPr>
        <p:spPr>
          <a:xfrm>
            <a:off x="2475781" y="1891689"/>
            <a:ext cx="13964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电压表</a:t>
            </a:r>
            <a:endParaRPr lang="zh-CN" altLang="en-US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备考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训练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能力提升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099" y="4159753"/>
            <a:ext cx="2760246" cy="232132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32708" y="2268376"/>
            <a:ext cx="83246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如果选择导线，可能会造成另一灯泡两端电压过高，从而烧坏灯泡</a:t>
            </a:r>
            <a:endParaRPr lang="zh-CN" altLang="en-US" sz="1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2654061" y="4442232"/>
            <a:ext cx="13964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1600" dirty="0"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658570" y="4836860"/>
            <a:ext cx="13964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0.2</a:t>
            </a:r>
            <a:endParaRPr lang="zh-CN" altLang="en-US" sz="1600" dirty="0"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74943" y="5906113"/>
            <a:ext cx="35539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电压表正负接线柱接反了</a:t>
            </a:r>
            <a:endParaRPr lang="zh-CN" altLang="en-US" sz="1600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8" grpId="0"/>
      <p:bldP spid="19" grpId="0"/>
      <p:bldP spid="2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377825" y="1285875"/>
            <a:ext cx="8328025" cy="35394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CN" sz="2800" dirty="0" smtClean="0"/>
              <a:t>       </a:t>
            </a:r>
            <a:r>
              <a:rPr lang="zh-CN" altLang="zh-CN" sz="2800" dirty="0" smtClean="0"/>
              <a:t>本</a:t>
            </a:r>
            <a:r>
              <a:rPr lang="zh-CN" altLang="zh-CN" sz="2800" dirty="0"/>
              <a:t>讲理解要求的考点：</a:t>
            </a:r>
            <a:r>
              <a:rPr lang="zh-CN" altLang="zh-CN" sz="2800" u="sng" dirty="0"/>
              <a:t>简单电路图</a:t>
            </a:r>
            <a:r>
              <a:rPr lang="zh-CN" altLang="zh-CN" sz="2800" dirty="0"/>
              <a:t>；</a:t>
            </a:r>
            <a:r>
              <a:rPr lang="zh-CN" altLang="zh-CN" sz="2800" u="sng" dirty="0"/>
              <a:t>简单串、并联电路</a:t>
            </a:r>
            <a:r>
              <a:rPr lang="zh-CN" altLang="zh-CN" sz="2800" dirty="0"/>
              <a:t>。操作要求的考点：</a:t>
            </a:r>
            <a:r>
              <a:rPr lang="zh-CN" altLang="zh-CN" sz="2800" u="sng" dirty="0"/>
              <a:t>简单串、并联电路的连接</a:t>
            </a:r>
            <a:r>
              <a:rPr lang="zh-CN" altLang="zh-CN" sz="2800" dirty="0"/>
              <a:t>；</a:t>
            </a:r>
            <a:r>
              <a:rPr lang="zh-CN" altLang="zh-CN" sz="2800" u="sng" dirty="0"/>
              <a:t>电流表和电压表</a:t>
            </a:r>
            <a:r>
              <a:rPr lang="zh-CN" altLang="zh-CN" sz="2800" dirty="0"/>
              <a:t>。认识要求的考点：从能量转化的角度认识电源和用电器的作用。近三年中考题型以选择题、作图题、实验题为主，其中</a:t>
            </a:r>
            <a:r>
              <a:rPr lang="zh-CN" altLang="zh-CN" sz="2800" u="sng" dirty="0"/>
              <a:t>电流表、电压表、简单串、并联电路</a:t>
            </a:r>
            <a:r>
              <a:rPr lang="zh-CN" altLang="zh-CN" sz="2800" dirty="0"/>
              <a:t>为每年必考知识点。本讲分值大约是</a:t>
            </a:r>
            <a:r>
              <a:rPr lang="en-US" altLang="zh-CN" sz="2800" dirty="0"/>
              <a:t>3</a:t>
            </a:r>
            <a:r>
              <a:rPr lang="zh-CN" altLang="zh-CN" sz="2800" dirty="0"/>
              <a:t>分。</a:t>
            </a:r>
            <a:r>
              <a:rPr lang="en-US" altLang="zh-CN" sz="2800" dirty="0" smtClean="0"/>
              <a:t>2020</a:t>
            </a:r>
            <a:r>
              <a:rPr lang="zh-CN" altLang="zh-CN" sz="2800" dirty="0" smtClean="0"/>
              <a:t>年</a:t>
            </a:r>
            <a:r>
              <a:rPr lang="zh-CN" altLang="zh-CN" sz="2800" dirty="0"/>
              <a:t>预测：摩擦起电；电流表、电压表；电路图设计。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组合 11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考点回顾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pull dir="d"/>
      </p:transition>
    </mc:Choice>
    <mc:Fallback xmlns="">
      <p:transition advTm="0">
        <p:pull dir="d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dissolve/>
      </p:transition>
    </mc:Choice>
    <mc:Fallback xmlns="">
      <p:transition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439441" y="1385091"/>
          <a:ext cx="8189811" cy="5303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3333"/>
                <a:gridCol w="3617844"/>
                <a:gridCol w="3488634"/>
              </a:tblGrid>
              <a:tr h="370840">
                <a:tc>
                  <a:txBody>
                    <a:bodyPr/>
                    <a:lstStyle/>
                    <a:p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电流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电压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概念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电流的形成：</a:t>
                      </a:r>
                      <a:r>
                        <a:rPr lang="zh-CN" sz="2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电荷</a:t>
                      </a:r>
                      <a:endParaRPr lang="en-US" sz="2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28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zh-CN" sz="2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形成</a:t>
                      </a:r>
                      <a:r>
                        <a:rPr lang="zh-CN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电流。</a:t>
                      </a:r>
                      <a:endParaRPr lang="zh-CN" sz="28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方向：</a:t>
                      </a:r>
                      <a:r>
                        <a:rPr lang="zh-CN" sz="2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规定</a:t>
                      </a:r>
                      <a:r>
                        <a:rPr lang="en-US" sz="28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sz="2800" kern="1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sz="2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定向</a:t>
                      </a:r>
                      <a:r>
                        <a:rPr lang="zh-CN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移动方向为电流方向。</a:t>
                      </a:r>
                      <a:endParaRPr lang="zh-CN" sz="28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电压是电路</a:t>
                      </a:r>
                      <a:r>
                        <a:rPr lang="zh-CN" sz="2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中</a:t>
                      </a:r>
                      <a:endParaRPr lang="en-US" altLang="zh-CN" sz="28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2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__________</a:t>
                      </a:r>
                      <a:r>
                        <a:rPr lang="zh-CN" sz="2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的</a:t>
                      </a:r>
                      <a:r>
                        <a:rPr lang="zh-CN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原因。</a:t>
                      </a:r>
                      <a:endParaRPr lang="zh-CN" sz="28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100" dirty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(</a:t>
                      </a:r>
                      <a:r>
                        <a:rPr lang="en-US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2)</a:t>
                      </a:r>
                      <a:r>
                        <a:rPr lang="zh-CN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电源</a:t>
                      </a:r>
                      <a:r>
                        <a:rPr lang="zh-CN" sz="2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是</a:t>
                      </a:r>
                      <a:r>
                        <a:rPr lang="en-US" altLang="zh-CN" sz="2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________</a:t>
                      </a:r>
                      <a:r>
                        <a:rPr lang="en-US" altLang="zh-CN" sz="28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</a:t>
                      </a:r>
                      <a:r>
                        <a:rPr lang="en-US" sz="2800" kern="1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zh-CN" sz="28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的</a:t>
                      </a:r>
                      <a:r>
                        <a:rPr lang="zh-CN" sz="28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装置。</a:t>
                      </a:r>
                      <a:endParaRPr lang="zh-CN" sz="2800" kern="100" dirty="0"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测量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仪器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80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altLang="zh-CN" sz="280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altLang="zh-CN" sz="280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altLang="zh-CN" sz="280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/>
                      <a:endParaRPr lang="en-US" altLang="zh-CN" sz="280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zh-CN" altLang="zh-CN" sz="28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电流表</a:t>
                      </a:r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280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电压表</a:t>
                      </a:r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 anchor="b"/>
                </a:tc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396957" y="845606"/>
            <a:ext cx="8274780" cy="4799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．认识电流和电压</a:t>
            </a:r>
            <a:endParaRPr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TextBox 16"/>
          <p:cNvSpPr txBox="1"/>
          <p:nvPr/>
        </p:nvSpPr>
        <p:spPr>
          <a:xfrm>
            <a:off x="1386753" y="2233511"/>
            <a:ext cx="2019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定向移动</a:t>
            </a:r>
          </a:p>
        </p:txBody>
      </p:sp>
      <p:pic>
        <p:nvPicPr>
          <p:cNvPr id="1026" name="Picture 2" descr="C:\Documents and Settings\Administrator\桌面\pai\正文pai\2018XD-177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5832" y="4125870"/>
            <a:ext cx="1873732" cy="217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Documents and Settings\Administrator\桌面\pai\正文pai\2018XD-178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857" y="4125870"/>
            <a:ext cx="1873732" cy="217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3344040" y="2686788"/>
            <a:ext cx="2019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正电荷</a:t>
            </a:r>
          </a:p>
        </p:txBody>
      </p:sp>
      <p:sp>
        <p:nvSpPr>
          <p:cNvPr id="18" name="TextBox 16"/>
          <p:cNvSpPr txBox="1"/>
          <p:nvPr/>
        </p:nvSpPr>
        <p:spPr>
          <a:xfrm>
            <a:off x="5051128" y="2470743"/>
            <a:ext cx="2019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形成电流</a:t>
            </a:r>
          </a:p>
        </p:txBody>
      </p:sp>
      <p:sp>
        <p:nvSpPr>
          <p:cNvPr id="19" name="TextBox 16"/>
          <p:cNvSpPr txBox="1"/>
          <p:nvPr/>
        </p:nvSpPr>
        <p:spPr>
          <a:xfrm>
            <a:off x="6609302" y="2912510"/>
            <a:ext cx="20199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提供电压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20" name="直接连接符 19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组合 20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22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96266" y="1265808"/>
          <a:ext cx="9049322" cy="527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940"/>
                <a:gridCol w="4114800"/>
                <a:gridCol w="4573582"/>
              </a:tblGrid>
              <a:tr h="0">
                <a:tc>
                  <a:txBody>
                    <a:bodyPr/>
                    <a:lstStyle/>
                    <a:p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电流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4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电压</a:t>
                      </a:r>
                      <a:endParaRPr lang="zh-CN" sz="24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仪器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2800" kern="100" dirty="0" smtClean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使用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量程：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0.6 A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，分度值为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；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 A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，分度值为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使用：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①使用前先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；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②电流表必须与被测用电器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，电流必须从</a:t>
                      </a:r>
                      <a:r>
                        <a:rPr lang="zh-CN" alt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接线柱流入，从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接线柱流出；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③被测电流不能超过电流表</a:t>
                      </a:r>
                      <a:endParaRPr lang="en-US" altLang="zh-CN" sz="2400" kern="100" dirty="0" smtClean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2400" u="sng" kern="10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；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④任何情况下都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将电流表直接连到电源两极。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量程：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 V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，分度值为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；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～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15 V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，分度值为</a:t>
                      </a:r>
                      <a:r>
                        <a:rPr lang="zh-CN" alt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。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使用：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①使用前先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；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②电压表要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在被测电路两端，电流从</a:t>
                      </a:r>
                      <a:r>
                        <a:rPr lang="en-US" altLang="zh-CN" sz="2400" u="sng" kern="10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接线柱流入，从</a:t>
                      </a:r>
                      <a:r>
                        <a:rPr lang="en-US" alt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接线柱流出；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③应选择合适量程，在无法估测被测电压时，可选用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的量程进行试触；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④在不超量程前提下，可将电压表</a:t>
                      </a:r>
                      <a:r>
                        <a:rPr lang="zh-CN" altLang="en-US" sz="2400" u="sng" kern="10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zh-CN" altLang="en-US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连到电源两极测电压。</a:t>
                      </a:r>
                      <a:endParaRPr lang="zh-CN" altLang="en-US" sz="24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433051" y="794299"/>
            <a:ext cx="8274780" cy="4799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．认识电流和电压</a:t>
            </a:r>
            <a:endParaRPr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9" name="TextBox 16"/>
          <p:cNvSpPr txBox="1"/>
          <p:nvPr/>
        </p:nvSpPr>
        <p:spPr>
          <a:xfrm>
            <a:off x="706787" y="2092127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0.02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06787" y="2425880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0.1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2038630" y="3180169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校零</a:t>
            </a:r>
          </a:p>
        </p:txBody>
      </p:sp>
      <p:sp>
        <p:nvSpPr>
          <p:cNvPr id="21" name="TextBox 16"/>
          <p:cNvSpPr txBox="1"/>
          <p:nvPr/>
        </p:nvSpPr>
        <p:spPr>
          <a:xfrm>
            <a:off x="637213" y="3919473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串联</a:t>
            </a:r>
          </a:p>
        </p:txBody>
      </p:sp>
      <p:sp>
        <p:nvSpPr>
          <p:cNvPr id="22" name="TextBox 16"/>
          <p:cNvSpPr txBox="1"/>
          <p:nvPr/>
        </p:nvSpPr>
        <p:spPr>
          <a:xfrm>
            <a:off x="3231362" y="3926872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“＋”</a:t>
            </a:r>
          </a:p>
        </p:txBody>
      </p:sp>
      <p:sp>
        <p:nvSpPr>
          <p:cNvPr id="23" name="TextBox 16"/>
          <p:cNvSpPr txBox="1"/>
          <p:nvPr/>
        </p:nvSpPr>
        <p:spPr>
          <a:xfrm>
            <a:off x="2167875" y="4353721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“－”</a:t>
            </a:r>
          </a:p>
        </p:txBody>
      </p:sp>
      <p:sp>
        <p:nvSpPr>
          <p:cNvPr id="24" name="TextBox 16"/>
          <p:cNvSpPr txBox="1"/>
          <p:nvPr/>
        </p:nvSpPr>
        <p:spPr>
          <a:xfrm>
            <a:off x="577135" y="5363023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量程</a:t>
            </a:r>
          </a:p>
        </p:txBody>
      </p:sp>
      <p:sp>
        <p:nvSpPr>
          <p:cNvPr id="25" name="TextBox 16"/>
          <p:cNvSpPr txBox="1"/>
          <p:nvPr/>
        </p:nvSpPr>
        <p:spPr>
          <a:xfrm>
            <a:off x="2515690" y="5739756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不能</a:t>
            </a:r>
          </a:p>
        </p:txBody>
      </p:sp>
      <p:sp>
        <p:nvSpPr>
          <p:cNvPr id="26" name="TextBox 16"/>
          <p:cNvSpPr txBox="1"/>
          <p:nvPr/>
        </p:nvSpPr>
        <p:spPr>
          <a:xfrm>
            <a:off x="8282813" y="1904358"/>
            <a:ext cx="85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0.1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Box 16"/>
          <p:cNvSpPr txBox="1"/>
          <p:nvPr/>
        </p:nvSpPr>
        <p:spPr>
          <a:xfrm>
            <a:off x="7090116" y="2267785"/>
            <a:ext cx="85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0.5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TextBox 16"/>
          <p:cNvSpPr txBox="1"/>
          <p:nvPr/>
        </p:nvSpPr>
        <p:spPr>
          <a:xfrm>
            <a:off x="6083863" y="2970126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校零</a:t>
            </a:r>
          </a:p>
        </p:txBody>
      </p:sp>
      <p:sp>
        <p:nvSpPr>
          <p:cNvPr id="29" name="TextBox 16"/>
          <p:cNvSpPr txBox="1"/>
          <p:nvPr/>
        </p:nvSpPr>
        <p:spPr>
          <a:xfrm>
            <a:off x="6083863" y="3353458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并联</a:t>
            </a:r>
          </a:p>
        </p:txBody>
      </p:sp>
      <p:sp>
        <p:nvSpPr>
          <p:cNvPr id="30" name="TextBox 16"/>
          <p:cNvSpPr txBox="1"/>
          <p:nvPr/>
        </p:nvSpPr>
        <p:spPr>
          <a:xfrm>
            <a:off x="5996793" y="3736790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“＋”</a:t>
            </a:r>
          </a:p>
        </p:txBody>
      </p:sp>
      <p:sp>
        <p:nvSpPr>
          <p:cNvPr id="31" name="TextBox 16"/>
          <p:cNvSpPr txBox="1"/>
          <p:nvPr/>
        </p:nvSpPr>
        <p:spPr>
          <a:xfrm>
            <a:off x="4528622" y="4122888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“－”</a:t>
            </a:r>
          </a:p>
        </p:txBody>
      </p:sp>
      <p:sp>
        <p:nvSpPr>
          <p:cNvPr id="32" name="TextBox 16"/>
          <p:cNvSpPr txBox="1"/>
          <p:nvPr/>
        </p:nvSpPr>
        <p:spPr>
          <a:xfrm>
            <a:off x="7276595" y="4815386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较大</a:t>
            </a:r>
          </a:p>
        </p:txBody>
      </p:sp>
      <p:sp>
        <p:nvSpPr>
          <p:cNvPr id="33" name="TextBox 16"/>
          <p:cNvSpPr txBox="1"/>
          <p:nvPr/>
        </p:nvSpPr>
        <p:spPr>
          <a:xfrm>
            <a:off x="4709408" y="5930832"/>
            <a:ext cx="11927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直接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35" name="直接连接符 34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组合 35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37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8" name="矩形 37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473947" y="1512166"/>
          <a:ext cx="8189811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83333"/>
                <a:gridCol w="3617844"/>
                <a:gridCol w="3488634"/>
              </a:tblGrid>
              <a:tr h="370840">
                <a:tc>
                  <a:txBody>
                    <a:bodyPr/>
                    <a:lstStyle/>
                    <a:p>
                      <a:endParaRPr lang="zh-CN" altLang="en-US" sz="2800" dirty="0">
                        <a:latin typeface="+mn-ea"/>
                        <a:ea typeface="+mn-ea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电流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电压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串联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电路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             </a:t>
                      </a:r>
                      <a:r>
                        <a:rPr lang="en-US" sz="2400" kern="1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i="1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zh-CN" sz="2400" kern="100" baseline="-250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总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lang="en-US" altLang="zh-CN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sz="2400" kern="1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zh-CN" sz="2400" kern="10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并联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800" kern="100" dirty="0">
                          <a:effectLst/>
                          <a:latin typeface="黑体" panose="02010609060101010101" pitchFamily="49" charset="-122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电路</a:t>
                      </a:r>
                      <a:endParaRPr lang="zh-CN" sz="2800" kern="100" dirty="0">
                        <a:effectLst/>
                        <a:latin typeface="黑体" panose="02010609060101010101" pitchFamily="49" charset="-122"/>
                        <a:ea typeface="黑体" panose="02010609060101010101" pitchFamily="49" charset="-122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i="1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zh-CN" sz="2400" kern="100" baseline="-250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总</a:t>
                      </a:r>
                      <a:r>
                        <a:rPr lang="zh-CN" sz="2400" kern="100" dirty="0" smtClean="0">
                          <a:effectLst/>
                          <a:latin typeface="+mn-ea"/>
                          <a:ea typeface="+mn-ea"/>
                          <a:cs typeface="宋体" panose="02010600030101010101" pitchFamily="2" charset="-122"/>
                        </a:rPr>
                        <a:t>＝</a:t>
                      </a:r>
                      <a:r>
                        <a:rPr lang="en-US" sz="2400" u="sng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sz="2400" u="sng" kern="100" dirty="0" smtClean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zh-CN" sz="2400" u="sng" kern="10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i="1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zh-CN" sz="2400" kern="100" baseline="-250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总</a:t>
                      </a:r>
                      <a:r>
                        <a:rPr lang="zh-CN" sz="24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lang="en-US" sz="2400" i="1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400" kern="100" baseline="-250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CN" sz="2400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＝</a:t>
                      </a:r>
                      <a:r>
                        <a:rPr lang="en-US" sz="2400" i="1" kern="1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400" kern="100" baseline="-25000" dirty="0"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lang="zh-CN" sz="2400" kern="100" dirty="0">
                        <a:effectLst/>
                        <a:latin typeface="+mn-lt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431463" y="972681"/>
            <a:ext cx="8274780" cy="4799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  <a:cs typeface="方正静蕾简体" panose="03000509000000000000" pitchFamily="65" charset="-122"/>
              </a:rPr>
              <a:t>．认识电流和电压</a:t>
            </a:r>
            <a:endParaRPr sz="2800" dirty="0" smtClean="0">
              <a:latin typeface="宋体" panose="02010600030101010101" pitchFamily="2" charset="-122"/>
              <a:ea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526177" y="2101466"/>
            <a:ext cx="15635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zh-CN" altLang="en-US" sz="2800" b="1" i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总</a:t>
            </a:r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=I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=</a:t>
            </a:r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0" name="TextBox 16"/>
          <p:cNvSpPr txBox="1"/>
          <p:nvPr/>
        </p:nvSpPr>
        <p:spPr>
          <a:xfrm>
            <a:off x="2784595" y="2919961"/>
            <a:ext cx="156353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+</a:t>
            </a:r>
            <a:r>
              <a:rPr lang="en-US" altLang="zh-CN" sz="2800" b="1" i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I</a:t>
            </a:r>
            <a:r>
              <a:rPr lang="en-US" altLang="zh-CN" sz="2800" b="1" baseline="-25000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1" name="TextBox 16"/>
          <p:cNvSpPr txBox="1"/>
          <p:nvPr/>
        </p:nvSpPr>
        <p:spPr>
          <a:xfrm>
            <a:off x="6452134" y="2101466"/>
            <a:ext cx="1563531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U</a:t>
            </a:r>
            <a:r>
              <a:rPr lang="en-US" altLang="zh-CN" sz="2800" b="1" baseline="-25000" dirty="0">
                <a:solidFill>
                  <a:srgbClr val="FF0000"/>
                </a:solidFill>
                <a:ea typeface="楷体" panose="02010609060101010101" pitchFamily="49" charset="-122"/>
              </a:rPr>
              <a:t>1</a:t>
            </a:r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+</a:t>
            </a:r>
            <a:r>
              <a:rPr lang="en-US" altLang="zh-CN" sz="2800" b="1" i="1" dirty="0">
                <a:solidFill>
                  <a:srgbClr val="FF0000"/>
                </a:solidFill>
                <a:ea typeface="楷体" panose="02010609060101010101" pitchFamily="49" charset="-122"/>
              </a:rPr>
              <a:t>U</a:t>
            </a:r>
            <a:r>
              <a:rPr lang="en-US" altLang="zh-CN" sz="2800" b="1" baseline="-25000" dirty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74943" y="0"/>
            <a:ext cx="8274780" cy="768350"/>
            <a:chOff x="431463" y="178382"/>
            <a:chExt cx="8274780" cy="768350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/>
            <p:cNvGrpSpPr/>
            <p:nvPr/>
          </p:nvGrpSpPr>
          <p:grpSpPr>
            <a:xfrm>
              <a:off x="457232" y="178382"/>
              <a:ext cx="5519387" cy="768350"/>
              <a:chOff x="457232" y="178382"/>
              <a:chExt cx="5519387" cy="768350"/>
            </a:xfrm>
          </p:grpSpPr>
          <p:sp>
            <p:nvSpPr>
              <p:cNvPr id="19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必备知识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57232" y="178382"/>
                <a:ext cx="495935" cy="76835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cap="none" spc="0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  <a:effectLst/>
                  </a:rPr>
                  <a:t>B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  <p:sp>
        <p:nvSpPr>
          <p:cNvPr id="13" name="TextBox 40"/>
          <p:cNvSpPr txBox="1"/>
          <p:nvPr/>
        </p:nvSpPr>
        <p:spPr>
          <a:xfrm>
            <a:off x="780142" y="4226801"/>
            <a:ext cx="8274780" cy="183640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360"/>
              </a:lnSpc>
            </a:pPr>
            <a:r>
              <a:rPr lang="en-US" altLang="zh-CN" sz="2800" dirty="0">
                <a:cs typeface="方正静蕾简体" panose="03000509000000000000" pitchFamily="65" charset="-122"/>
              </a:rPr>
              <a:t>4.</a:t>
            </a:r>
            <a:r>
              <a:rPr lang="zh-CN" altLang="en-US" sz="2800" dirty="0">
                <a:cs typeface="方正静蕾简体" panose="03000509000000000000" pitchFamily="65" charset="-122"/>
              </a:rPr>
              <a:t>生活中常见的电压值</a:t>
            </a:r>
          </a:p>
          <a:p>
            <a:pPr fontAlgn="auto">
              <a:lnSpc>
                <a:spcPts val="3360"/>
              </a:lnSpc>
            </a:pPr>
            <a:r>
              <a:rPr lang="zh-CN" altLang="en-US" sz="2800" dirty="0">
                <a:cs typeface="方正静蕾简体" panose="03000509000000000000" pitchFamily="65" charset="-122"/>
              </a:rPr>
              <a:t> 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  一</a:t>
            </a:r>
            <a:r>
              <a:rPr lang="zh-CN" altLang="en-US" sz="2800" dirty="0">
                <a:cs typeface="方正静蕾简体" panose="03000509000000000000" pitchFamily="65" charset="-122"/>
              </a:rPr>
              <a:t>节新干电池电压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V</a:t>
            </a:r>
            <a:r>
              <a:rPr lang="zh-CN" altLang="en-US" sz="2800" dirty="0">
                <a:cs typeface="方正静蕾简体" panose="03000509000000000000" pitchFamily="65" charset="-122"/>
              </a:rPr>
              <a:t>；一个蓄电池电压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是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360"/>
              </a:lnSpc>
            </a:pPr>
            <a:r>
              <a:rPr lang="en-US" altLang="zh-CN" sz="2800" u="sng" dirty="0">
                <a:cs typeface="方正静蕾简体" panose="03000509000000000000" pitchFamily="65" charset="-122"/>
              </a:rPr>
              <a:t> 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V</a:t>
            </a:r>
            <a:r>
              <a:rPr lang="zh-CN" altLang="en-US" sz="2800" dirty="0">
                <a:cs typeface="方正静蕾简体" panose="03000509000000000000" pitchFamily="65" charset="-122"/>
              </a:rPr>
              <a:t>；对人体安全电压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   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V</a:t>
            </a:r>
            <a:r>
              <a:rPr lang="zh-CN" altLang="en-US" sz="2800" dirty="0">
                <a:cs typeface="方正静蕾简体" panose="03000509000000000000" pitchFamily="65" charset="-122"/>
              </a:rPr>
              <a:t>；家庭电路电压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是</a:t>
            </a:r>
            <a:r>
              <a:rPr lang="en-US" altLang="zh-CN" sz="2800" u="sng" dirty="0" smtClean="0">
                <a:cs typeface="方正静蕾简体" panose="03000509000000000000" pitchFamily="65" charset="-122"/>
              </a:rPr>
              <a:t>      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V</a:t>
            </a:r>
            <a:r>
              <a:rPr lang="zh-CN" altLang="en-US" sz="2800" dirty="0">
                <a:cs typeface="方正静蕾简体" panose="03000509000000000000" pitchFamily="65" charset="-122"/>
              </a:rPr>
              <a:t>。</a:t>
            </a:r>
          </a:p>
        </p:txBody>
      </p:sp>
      <p:sp>
        <p:nvSpPr>
          <p:cNvPr id="14" name="TextBox 16"/>
          <p:cNvSpPr txBox="1"/>
          <p:nvPr/>
        </p:nvSpPr>
        <p:spPr>
          <a:xfrm>
            <a:off x="4364366" y="4597576"/>
            <a:ext cx="1106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1.5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5" name="TextBox 16"/>
          <p:cNvSpPr txBox="1"/>
          <p:nvPr/>
        </p:nvSpPr>
        <p:spPr>
          <a:xfrm>
            <a:off x="500712" y="5024958"/>
            <a:ext cx="1106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2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3" name="TextBox 16"/>
          <p:cNvSpPr txBox="1"/>
          <p:nvPr/>
        </p:nvSpPr>
        <p:spPr>
          <a:xfrm>
            <a:off x="4605573" y="5024958"/>
            <a:ext cx="2124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不高于</a:t>
            </a:r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36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24" name="TextBox 16"/>
          <p:cNvSpPr txBox="1"/>
          <p:nvPr/>
        </p:nvSpPr>
        <p:spPr>
          <a:xfrm>
            <a:off x="1455861" y="5456748"/>
            <a:ext cx="11002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220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1" grpId="0"/>
      <p:bldP spid="14" grpId="0"/>
      <p:bldP spid="15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90458" y="1233661"/>
            <a:ext cx="8274779" cy="35932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2017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15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题）（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）小明用两个单刀双掷开关、一个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LED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灯和若干导线，设计一个楼梯灯电路，无论是楼上或楼下都可以任意开灯、灭灯，既可以在楼下开灯到楼上灭灯，又可以在楼上开灯到楼下灭灯。请你根据小明设计的意图，用笔画线代替导线完成图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11-1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的电路。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93896" y="3803547"/>
            <a:ext cx="3598817" cy="2553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941" y="3831499"/>
            <a:ext cx="3598817" cy="2562582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4" name="直接连接符 13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组合 14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6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/>
          <p:cNvSpPr txBox="1"/>
          <p:nvPr/>
        </p:nvSpPr>
        <p:spPr>
          <a:xfrm>
            <a:off x="431464" y="1174667"/>
            <a:ext cx="8274779" cy="509370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2017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16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题）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(3)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11-2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所示，电流表的示数是</a:t>
            </a:r>
            <a:r>
              <a:rPr lang="zh-CN" altLang="en-US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</a:t>
            </a:r>
            <a:r>
              <a:rPr lang="en-US" altLang="zh-CN" sz="2800" dirty="0" smtClean="0">
                <a:cs typeface="方正静蕾简体" panose="03000509000000000000" pitchFamily="65" charset="-122"/>
              </a:rPr>
              <a:t>A</a:t>
            </a:r>
            <a:r>
              <a:rPr lang="zh-CN" altLang="en-US" sz="2800" dirty="0" smtClean="0">
                <a:cs typeface="方正静蕾简体" panose="03000509000000000000" pitchFamily="65" charset="-122"/>
              </a:rPr>
              <a:t>。</a:t>
            </a:r>
            <a:endParaRPr lang="en-US" altLang="zh-CN" sz="2800" dirty="0" smtClean="0"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3.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（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2017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年第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22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题）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(1)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若连接电路后，闭合开关，发现电压表的指针偏转如图</a:t>
            </a:r>
            <a:r>
              <a:rPr lang="en-US" altLang="zh-CN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11-3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所示，其原因可能是</a:t>
            </a:r>
            <a:endParaRPr lang="en-US" altLang="zh-CN" sz="2800" dirty="0" smtClean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r>
              <a:rPr lang="en-US" altLang="zh-CN" sz="2800" u="sng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                      </a:t>
            </a:r>
            <a:r>
              <a:rPr lang="zh-CN" altLang="en-US" sz="2800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。</a:t>
            </a:r>
            <a:endParaRPr lang="en-US" altLang="zh-CN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  <a:p>
            <a:pPr fontAlgn="auto">
              <a:lnSpc>
                <a:spcPts val="3860"/>
              </a:lnSpc>
            </a:pPr>
            <a:endParaRPr lang="zh-CN" altLang="en-US" sz="2800" dirty="0">
              <a:latin typeface="宋体" panose="02010600030101010101" pitchFamily="2" charset="-122"/>
              <a:cs typeface="方正静蕾简体" panose="03000509000000000000" pitchFamily="65" charset="-122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9207" y="2153266"/>
            <a:ext cx="5913847" cy="1836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矩形 8"/>
          <p:cNvSpPr/>
          <p:nvPr/>
        </p:nvSpPr>
        <p:spPr>
          <a:xfrm>
            <a:off x="2496347" y="3849018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11-2</a:t>
            </a: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858980" y="3878515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图</a:t>
            </a:r>
            <a:r>
              <a:rPr lang="en-US" altLang="zh-CN" dirty="0" smtClean="0">
                <a:latin typeface="宋体" panose="02010600030101010101" pitchFamily="2" charset="-122"/>
                <a:cs typeface="方正静蕾简体" panose="03000509000000000000" pitchFamily="65" charset="-122"/>
              </a:rPr>
              <a:t>11-3</a:t>
            </a:r>
            <a:endParaRPr lang="zh-CN" altLang="en-US" dirty="0"/>
          </a:p>
        </p:txBody>
      </p:sp>
      <p:sp>
        <p:nvSpPr>
          <p:cNvPr id="12" name="TextBox 16"/>
          <p:cNvSpPr txBox="1"/>
          <p:nvPr/>
        </p:nvSpPr>
        <p:spPr>
          <a:xfrm>
            <a:off x="951278" y="1630046"/>
            <a:ext cx="1239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smtClean="0">
                <a:solidFill>
                  <a:srgbClr val="FF0000"/>
                </a:solidFill>
                <a:ea typeface="楷体" panose="02010609060101010101" pitchFamily="49" charset="-122"/>
              </a:rPr>
              <a:t>2.5</a:t>
            </a:r>
            <a:endParaRPr lang="zh-CN" altLang="en-US" sz="2800" b="1" baseline="-25000" dirty="0">
              <a:solidFill>
                <a:srgbClr val="FF0000"/>
              </a:solidFill>
              <a:ea typeface="楷体" panose="02010609060101010101" pitchFamily="49" charset="-122"/>
            </a:endParaRPr>
          </a:p>
        </p:txBody>
      </p:sp>
      <p:sp>
        <p:nvSpPr>
          <p:cNvPr id="14" name="TextBox 16"/>
          <p:cNvSpPr txBox="1"/>
          <p:nvPr/>
        </p:nvSpPr>
        <p:spPr>
          <a:xfrm>
            <a:off x="275416" y="5132310"/>
            <a:ext cx="4147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电压表正负接线柱接反</a:t>
            </a:r>
            <a:endParaRPr lang="zh-CN" altLang="en-US" sz="2800" b="1" baseline="-25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474943" y="0"/>
            <a:ext cx="8274780" cy="769441"/>
            <a:chOff x="431463" y="178382"/>
            <a:chExt cx="8274780" cy="769441"/>
          </a:xfrm>
        </p:grpSpPr>
        <p:cxnSp>
          <p:nvCxnSpPr>
            <p:cNvPr id="16" name="直接连接符 15"/>
            <p:cNvCxnSpPr/>
            <p:nvPr/>
          </p:nvCxnSpPr>
          <p:spPr>
            <a:xfrm>
              <a:off x="431463" y="913135"/>
              <a:ext cx="827478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组合 16"/>
            <p:cNvGrpSpPr/>
            <p:nvPr/>
          </p:nvGrpSpPr>
          <p:grpSpPr>
            <a:xfrm>
              <a:off x="458177" y="178382"/>
              <a:ext cx="5518442" cy="769441"/>
              <a:chOff x="458177" y="178382"/>
              <a:chExt cx="5518442" cy="769441"/>
            </a:xfrm>
          </p:grpSpPr>
          <p:sp>
            <p:nvSpPr>
              <p:cNvPr id="18" name="文本占位符 2"/>
              <p:cNvSpPr txBox="1"/>
              <p:nvPr/>
            </p:nvSpPr>
            <p:spPr>
              <a:xfrm>
                <a:off x="894514" y="292685"/>
                <a:ext cx="5082105" cy="425183"/>
              </a:xfrm>
              <a:prstGeom prst="rect">
                <a:avLst/>
              </a:prstGeom>
            </p:spPr>
            <p:txBody>
              <a:bodyPr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1" kern="1200">
                    <a:solidFill>
                      <a:schemeClr val="tx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00000"/>
                  </a:lnSpc>
                </a:pPr>
                <a:r>
                  <a:rPr lang="zh-CN" altLang="en-US" sz="3200" dirty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考情分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析</a:t>
                </a:r>
                <a:r>
                  <a:rPr lang="en-US" altLang="zh-CN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·</a:t>
                </a:r>
                <a:r>
                  <a:rPr lang="zh-CN" altLang="en-US" sz="3200" dirty="0" smtClean="0">
                    <a:solidFill>
                      <a:srgbClr val="005188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中考链接</a:t>
                </a:r>
                <a:endParaRPr lang="zh-CN" altLang="en-US" sz="3200" dirty="0">
                  <a:solidFill>
                    <a:srgbClr val="005188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458177" y="178382"/>
                <a:ext cx="494046" cy="76944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CN" sz="4400" b="1" dirty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5188"/>
                    </a:solidFill>
                  </a:rPr>
                  <a:t>K</a:t>
                </a:r>
                <a:endParaRPr lang="zh-CN" altLang="en-US" sz="4400" b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5188"/>
                  </a:solidFill>
                  <a:effectLst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0">
        <p:dissolve/>
      </p:transition>
    </mc:Choice>
    <mc:Fallback xmlns="">
      <p:transition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洪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3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4E67C8"/>
      </a:accent6>
      <a:hlink>
        <a:srgbClr val="56C7AA"/>
      </a:hlink>
      <a:folHlink>
        <a:srgbClr val="59A8D1"/>
      </a:folHlink>
    </a:clrScheme>
    <a:fontScheme name="自定义 3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3624</Words>
  <Application>Microsoft Office PowerPoint</Application>
  <PresentationFormat>自定义</PresentationFormat>
  <Paragraphs>467</Paragraphs>
  <Slides>44</Slides>
  <Notes>41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44</vt:i4>
      </vt:variant>
    </vt:vector>
  </HeadingPairs>
  <TitlesOfParts>
    <vt:vector size="46" baseType="lpstr">
      <vt:lpstr>Office 主题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2016-09-10T02:18:00Z</dcterms:created>
  <dcterms:modified xsi:type="dcterms:W3CDTF">2020-04-18T09:28:51Z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2052-11.3.0.8775</vt:lpwstr>
  </property>
</Properties>
</file>