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5" r:id="rId1"/>
  </p:sldMasterIdLst>
  <p:sldIdLst>
    <p:sldId id="258" r:id="rId2"/>
    <p:sldId id="268" r:id="rId3"/>
    <p:sldId id="270" r:id="rId4"/>
    <p:sldId id="275" r:id="rId5"/>
    <p:sldId id="277" r:id="rId6"/>
    <p:sldId id="280" r:id="rId7"/>
    <p:sldId id="281" r:id="rId8"/>
    <p:sldId id="282" r:id="rId9"/>
    <p:sldId id="271" r:id="rId10"/>
    <p:sldId id="284" r:id="rId11"/>
    <p:sldId id="274" r:id="rId12"/>
    <p:sldId id="278" r:id="rId13"/>
    <p:sldId id="279" r:id="rId14"/>
    <p:sldId id="283" r:id="rId15"/>
    <p:sldId id="272" r:id="rId16"/>
    <p:sldId id="273" r:id="rId17"/>
    <p:sldId id="276" r:id="rId18"/>
    <p:sldId id="285" r:id="rId19"/>
    <p:sldId id="286" r:id="rId20"/>
    <p:sldId id="287" r:id="rId21"/>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6AD"/>
    <a:srgbClr val="C50023"/>
    <a:srgbClr val="F1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390" autoAdjust="0"/>
  </p:normalViewPr>
  <p:slideViewPr>
    <p:cSldViewPr snapToGrid="0">
      <p:cViewPr>
        <p:scale>
          <a:sx n="66" d="100"/>
          <a:sy n="66" d="100"/>
        </p:scale>
        <p:origin x="-2256" y="-10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image" Target="../media/image8.emf"/><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ransition>
    <p:zoom/>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pitchFamily="2" charset="-122"/>
        </a:defRPr>
      </a:lvl2pPr>
      <a:lvl3pPr algn="ctr" rtl="0" eaLnBrk="1" fontAlgn="base" hangingPunct="1">
        <a:spcBef>
          <a:spcPct val="0"/>
        </a:spcBef>
        <a:spcAft>
          <a:spcPct val="0"/>
        </a:spcAft>
        <a:defRPr sz="4400">
          <a:solidFill>
            <a:schemeClr val="tx2"/>
          </a:solidFill>
          <a:latin typeface="Arial" charset="0"/>
          <a:ea typeface="宋体" pitchFamily="2" charset="-122"/>
        </a:defRPr>
      </a:lvl3pPr>
      <a:lvl4pPr algn="ctr" rtl="0" eaLnBrk="1" fontAlgn="base" hangingPunct="1">
        <a:spcBef>
          <a:spcPct val="0"/>
        </a:spcBef>
        <a:spcAft>
          <a:spcPct val="0"/>
        </a:spcAft>
        <a:defRPr sz="4400">
          <a:solidFill>
            <a:schemeClr val="tx2"/>
          </a:solidFill>
          <a:latin typeface="Arial" charset="0"/>
          <a:ea typeface="宋体" pitchFamily="2" charset="-122"/>
        </a:defRPr>
      </a:lvl4pPr>
      <a:lvl5pPr algn="ctr" rtl="0" eaLnBrk="1" fontAlgn="base" hangingPunct="1">
        <a:spcBef>
          <a:spcPct val="0"/>
        </a:spcBef>
        <a:spcAft>
          <a:spcPct val="0"/>
        </a:spcAft>
        <a:defRPr sz="4400">
          <a:solidFill>
            <a:schemeClr val="tx2"/>
          </a:solidFill>
          <a:latin typeface="Arial" charset="0"/>
          <a:ea typeface="宋体" pitchFamily="2" charset="-122"/>
        </a:defRPr>
      </a:lvl5pPr>
      <a:lvl6pPr marL="457200" algn="ctr" rtl="0" eaLnBrk="1" fontAlgn="base" hangingPunct="1">
        <a:spcBef>
          <a:spcPct val="0"/>
        </a:spcBef>
        <a:spcAft>
          <a:spcPct val="0"/>
        </a:spcAft>
        <a:defRPr sz="4400">
          <a:solidFill>
            <a:schemeClr val="tx2"/>
          </a:solidFill>
          <a:latin typeface="Arial" charset="0"/>
          <a:ea typeface="宋体" pitchFamily="2" charset="-122"/>
        </a:defRPr>
      </a:lvl6pPr>
      <a:lvl7pPr marL="914400" algn="ctr" rtl="0" eaLnBrk="1" fontAlgn="base" hangingPunct="1">
        <a:spcBef>
          <a:spcPct val="0"/>
        </a:spcBef>
        <a:spcAft>
          <a:spcPct val="0"/>
        </a:spcAft>
        <a:defRPr sz="4400">
          <a:solidFill>
            <a:schemeClr val="tx2"/>
          </a:solidFill>
          <a:latin typeface="Arial" charset="0"/>
          <a:ea typeface="宋体" pitchFamily="2" charset="-122"/>
        </a:defRPr>
      </a:lvl7pPr>
      <a:lvl8pPr marL="1371600" algn="ctr" rtl="0" eaLnBrk="1" fontAlgn="base" hangingPunct="1">
        <a:spcBef>
          <a:spcPct val="0"/>
        </a:spcBef>
        <a:spcAft>
          <a:spcPct val="0"/>
        </a:spcAft>
        <a:defRPr sz="4400">
          <a:solidFill>
            <a:schemeClr val="tx2"/>
          </a:solidFill>
          <a:latin typeface="Arial" charset="0"/>
          <a:ea typeface="宋体" pitchFamily="2" charset="-122"/>
        </a:defRPr>
      </a:lvl8pPr>
      <a:lvl9pPr marL="1828800" algn="ctr" rtl="0" eaLnBrk="1" fontAlgn="base" hangingPunct="1">
        <a:spcBef>
          <a:spcPct val="0"/>
        </a:spcBef>
        <a:spcAft>
          <a:spcPct val="0"/>
        </a:spcAft>
        <a:defRPr sz="44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Word___2.docx"/><Relationship Id="rId13" Type="http://schemas.openxmlformats.org/officeDocument/2006/relationships/oleObject" Target="../embeddings/oleObject4.bin"/><Relationship Id="rId18" Type="http://schemas.openxmlformats.org/officeDocument/2006/relationships/image" Target="../media/image12.emf"/><Relationship Id="rId3" Type="http://schemas.openxmlformats.org/officeDocument/2006/relationships/image" Target="../media/image3.jpeg"/><Relationship Id="rId21" Type="http://schemas.openxmlformats.org/officeDocument/2006/relationships/image" Target="../media/image13.emf"/><Relationship Id="rId7" Type="http://schemas.openxmlformats.org/officeDocument/2006/relationships/oleObject" Target="../embeddings/oleObject2.bin"/><Relationship Id="rId12" Type="http://schemas.openxmlformats.org/officeDocument/2006/relationships/image" Target="../media/image10.emf"/><Relationship Id="rId17" Type="http://schemas.openxmlformats.org/officeDocument/2006/relationships/package" Target="../embeddings/Microsoft_Word___5.docx"/><Relationship Id="rId2" Type="http://schemas.openxmlformats.org/officeDocument/2006/relationships/slideLayout" Target="../slideLayouts/slideLayout12.xml"/><Relationship Id="rId16" Type="http://schemas.openxmlformats.org/officeDocument/2006/relationships/oleObject" Target="../embeddings/oleObject5.bin"/><Relationship Id="rId20" Type="http://schemas.openxmlformats.org/officeDocument/2006/relationships/package" Target="../embeddings/Microsoft_Word___6.docx"/><Relationship Id="rId1" Type="http://schemas.openxmlformats.org/officeDocument/2006/relationships/vmlDrawing" Target="../drawings/vmlDrawing1.vml"/><Relationship Id="rId6" Type="http://schemas.openxmlformats.org/officeDocument/2006/relationships/image" Target="../media/image8.emf"/><Relationship Id="rId11" Type="http://schemas.openxmlformats.org/officeDocument/2006/relationships/package" Target="../embeddings/Microsoft_Word___3.docx"/><Relationship Id="rId24" Type="http://schemas.openxmlformats.org/officeDocument/2006/relationships/image" Target="../media/image14.emf"/><Relationship Id="rId5" Type="http://schemas.openxmlformats.org/officeDocument/2006/relationships/package" Target="../embeddings/Microsoft_Word___1.docx"/><Relationship Id="rId15" Type="http://schemas.openxmlformats.org/officeDocument/2006/relationships/image" Target="../media/image11.emf"/><Relationship Id="rId23" Type="http://schemas.openxmlformats.org/officeDocument/2006/relationships/package" Target="../embeddings/Microsoft_Word___7.docx"/><Relationship Id="rId10" Type="http://schemas.openxmlformats.org/officeDocument/2006/relationships/oleObject" Target="../embeddings/oleObject3.bin"/><Relationship Id="rId19"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image" Target="../media/image9.emf"/><Relationship Id="rId14" Type="http://schemas.openxmlformats.org/officeDocument/2006/relationships/package" Target="../embeddings/Microsoft_Word___4.docx"/><Relationship Id="rId22"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file:///J:\18&#31179;&#25945;&#31185;&#29289;&#29702;&#20061;&#20840;&#23398;&#32451;&#32771;PPT&#21644;word\18&#31179;&#25945;&#31185;&#29289;&#29702;&#20061;&#20840;&#23398;&#32451;&#32771;PPT\18JK623.EP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file:///F:\16&#26149;\&#29289;&#29702;\&#25945;&#31185;&#29289;&#29702;&#20061;&#24180;&#32423;&#19979;&#20876;&#24453;&#20986;&#29255;8.8\LX158.EPS" TargetMode="External"/><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file:///J:\&#35838;&#20214;\&#25945;&#31185;&#20061;&#19979;&#23398;&#32451;&#32771;&#20570;&#35838;&#20214;\LX159.EPS" TargetMode="External"/><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slide" Target="slide15.xml"/><Relationship Id="rId5" Type="http://schemas.openxmlformats.org/officeDocument/2006/relationships/image" Target="../media/image4.jpeg"/><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file:///G:\18&#31179;&#25945;&#31185;&#29289;&#29702;&#20061;&#20840;&#23398;&#32451;&#32771;PPT&#21644;word\18&#31179;&#25945;&#31185;&#29289;&#29702;&#20061;&#20840;&#23398;&#32451;&#32771;PPT\TJ4.EP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file:///J:\18&#31179;&#25945;&#31185;&#29289;&#29702;&#20061;&#20840;&#23398;&#32451;&#32771;PPT&#21644;word\18&#31179;&#25945;&#31185;&#29289;&#29702;&#20061;&#20840;&#23398;&#32451;&#32771;PPT\18JK622.EPS" TargetMode="Externa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1354653" y="2369073"/>
            <a:ext cx="10435727" cy="1107996"/>
          </a:xfrm>
          <a:prstGeom prst="rect">
            <a:avLst/>
          </a:prstGeom>
          <a:noFill/>
        </p:spPr>
        <p:txBody>
          <a:bodyPr wrap="square" rtlCol="0">
            <a:spAutoFit/>
          </a:bodyPr>
          <a:lstStyle/>
          <a:p>
            <a:r>
              <a:rPr lang="zh-CN" altLang="en-US" sz="6600" b="1" dirty="0" smtClean="0">
                <a:latin typeface="微软雅黑" panose="020B0503020204020204" charset="-122"/>
                <a:ea typeface="微软雅黑" panose="020B0503020204020204" charset="-122"/>
              </a:rPr>
              <a:t>第十章　电磁波与信息技术</a:t>
            </a:r>
            <a:endParaRPr lang="zh-CN" altLang="en-US" sz="6600" dirty="0">
              <a:latin typeface="微软雅黑" panose="020B0503020204020204" charset="-122"/>
              <a:ea typeface="微软雅黑" panose="020B0503020204020204" charset="-122"/>
            </a:endParaRPr>
          </a:p>
        </p:txBody>
      </p:sp>
      <p:pic>
        <p:nvPicPr>
          <p:cNvPr id="7" name="Picture 4"/>
          <p:cNvPicPr>
            <a:picLocks noChangeAspect="1"/>
          </p:cNvPicPr>
          <p:nvPr/>
        </p:nvPicPr>
        <p:blipFill>
          <a:blip r:embed="rId2" cstate="print"/>
          <a:stretch>
            <a:fillRect/>
          </a:stretch>
        </p:blipFill>
        <p:spPr>
          <a:xfrm>
            <a:off x="739661" y="2357999"/>
            <a:ext cx="379412" cy="112712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1"/>
            <a:ext cx="4248279"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改变世界的信息技术</a:t>
            </a:r>
          </a:p>
        </p:txBody>
      </p:sp>
      <p:sp>
        <p:nvSpPr>
          <p:cNvPr id="3" name="Rectangle 13"/>
          <p:cNvSpPr>
            <a:spLocks noChangeArrowheads="1"/>
          </p:cNvSpPr>
          <p:nvPr/>
        </p:nvSpPr>
        <p:spPr bwMode="auto">
          <a:xfrm>
            <a:off x="468313" y="1214422"/>
            <a:ext cx="11023471" cy="1688989"/>
          </a:xfrm>
          <a:prstGeom prst="rect">
            <a:avLst/>
          </a:prstGeom>
          <a:noFill/>
          <a:ln w="9525">
            <a:noFill/>
            <a:miter lim="800000"/>
          </a:ln>
        </p:spPr>
        <p:txBody>
          <a:bodyPr wrap="square" anchor="ctr">
            <a:spAutoFit/>
          </a:bodyPr>
          <a:lstStyle/>
          <a:p>
            <a:pPr algn="l" eaLnBrk="0" hangingPunct="0">
              <a:lnSpc>
                <a:spcPct val="140000"/>
              </a:lnSpc>
              <a:buFontTx/>
              <a:buNone/>
            </a:pPr>
            <a:r>
              <a:rPr lang="en-US" altLang="zh-CN"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解析</a:t>
            </a:r>
            <a:r>
              <a:rPr lang="en-US" altLang="zh-CN"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solidFill>
                  <a:srgbClr val="000000"/>
                </a:solidFill>
                <a:latin typeface="仿宋" panose="02010609060101010101" pitchFamily="49" charset="-122"/>
                <a:ea typeface="仿宋" panose="02010609060101010101" pitchFamily="49" charset="-122"/>
                <a:cs typeface="Times New Roman" panose="02020603050405020304" pitchFamily="18" charset="0"/>
              </a:rPr>
              <a:t>通信卫星相当于一个太空微波中继站，它是用来转发地面站发送来的信号的。现代通信卫星传递的是数字信号；电磁波能在真空中传播，卫星在太空中，因此使用的是电磁波。</a:t>
            </a:r>
            <a:endParaRPr lang="zh-CN" altLang="en-US" sz="2600" b="1" dirty="0">
              <a:solidFill>
                <a:srgbClr val="000000"/>
              </a:solidFill>
              <a:latin typeface="仿宋" panose="02010609060101010101" pitchFamily="49" charset="-122"/>
              <a:ea typeface="仿宋"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9"/>
          <p:cNvSpPr/>
          <p:nvPr/>
        </p:nvSpPr>
        <p:spPr>
          <a:xfrm>
            <a:off x="746443" y="1074252"/>
            <a:ext cx="2646878" cy="559769"/>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nSpc>
                <a:spcPct val="150000"/>
              </a:lnSpc>
              <a:spcBef>
                <a:spcPct val="0"/>
              </a:spcBef>
              <a:buNone/>
            </a:pPr>
            <a:r>
              <a:rPr lang="zh-CN" altLang="zh-CN" sz="2400" b="1" dirty="0" smtClean="0">
                <a:solidFill>
                  <a:srgbClr val="00A6AD"/>
                </a:solidFill>
                <a:latin typeface="宋体" panose="02010600030101010101" pitchFamily="2" charset="-122"/>
                <a:ea typeface="宋体" panose="02010600030101010101" pitchFamily="2" charset="-122"/>
              </a:rPr>
              <a:t>类型二　光缆通信</a:t>
            </a:r>
            <a:endParaRPr lang="zh-CN" altLang="en-US" sz="2400" b="1" dirty="0">
              <a:solidFill>
                <a:srgbClr val="00A6AD"/>
              </a:solidFill>
              <a:latin typeface="宋体" panose="02010600030101010101" pitchFamily="2" charset="-122"/>
              <a:ea typeface="宋体" panose="02010600030101010101" pitchFamily="2" charset="-122"/>
            </a:endParaRPr>
          </a:p>
        </p:txBody>
      </p:sp>
      <p:pic>
        <p:nvPicPr>
          <p:cNvPr id="7" name="Picture 4"/>
          <p:cNvPicPr>
            <a:picLocks noChangeAspect="1"/>
          </p:cNvPicPr>
          <p:nvPr/>
        </p:nvPicPr>
        <p:blipFill>
          <a:blip r:embed="rId2" cstate="print"/>
          <a:stretch>
            <a:fillRect/>
          </a:stretch>
        </p:blipFill>
        <p:spPr>
          <a:xfrm>
            <a:off x="473075" y="1197203"/>
            <a:ext cx="84455" cy="414020"/>
          </a:xfrm>
          <a:prstGeom prst="rect">
            <a:avLst/>
          </a:prstGeom>
          <a:noFill/>
          <a:ln w="9525">
            <a:noFill/>
          </a:ln>
        </p:spPr>
      </p:pic>
      <p:sp>
        <p:nvSpPr>
          <p:cNvPr id="9" name="Rectangle 5"/>
          <p:cNvSpPr/>
          <p:nvPr/>
        </p:nvSpPr>
        <p:spPr>
          <a:xfrm>
            <a:off x="1174115" y="110491"/>
            <a:ext cx="4248279"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改变世界的信息技术</a:t>
            </a:r>
          </a:p>
        </p:txBody>
      </p:sp>
      <p:sp>
        <p:nvSpPr>
          <p:cNvPr id="5" name="Text Box 3"/>
          <p:cNvSpPr txBox="1">
            <a:spLocks noChangeArrowheads="1"/>
          </p:cNvSpPr>
          <p:nvPr/>
        </p:nvSpPr>
        <p:spPr bwMode="auto">
          <a:xfrm>
            <a:off x="596857" y="1962622"/>
            <a:ext cx="10919640" cy="3554819"/>
          </a:xfrm>
          <a:prstGeom prst="rect">
            <a:avLst/>
          </a:prstGeom>
          <a:noFill/>
          <a:ln w="9525">
            <a:noFill/>
            <a:miter lim="800000"/>
          </a:ln>
          <a:effectLst/>
        </p:spPr>
        <p:txBody>
          <a:bodyPr wrap="square">
            <a:spAutoFit/>
          </a:bodyPr>
          <a:lstStyle/>
          <a:p>
            <a:pPr>
              <a:lnSpc>
                <a:spcPct val="150000"/>
              </a:lnSpc>
            </a:pPr>
            <a:r>
              <a:rPr lang="en-US" altLang="en-US" sz="3000" b="1"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例</a:t>
            </a:r>
            <a:r>
              <a:rPr lang="en-US" altLang="en-US" sz="30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en-US" altLang="en-US" sz="3000" b="1" dirty="0">
                <a:latin typeface="宋体" panose="02010600030101010101" pitchFamily="2" charset="-122"/>
                <a:ea typeface="宋体" panose="02010600030101010101" pitchFamily="2" charset="-122"/>
                <a:cs typeface="Times New Roman" panose="02020603050405020304" pitchFamily="18" charset="0"/>
              </a:rPr>
              <a:t>　</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关于光纤通信，下列说法错误的是(　　)</a:t>
            </a:r>
          </a:p>
          <a:p>
            <a:pPr>
              <a:lnSpc>
                <a:spcPct val="150000"/>
              </a:lnSpc>
            </a:pPr>
            <a:r>
              <a:rPr lang="zh-CN" altLang="en-US" sz="3000" b="1" dirty="0">
                <a:latin typeface="宋体" panose="02010600030101010101" pitchFamily="2" charset="-122"/>
                <a:ea typeface="宋体" panose="02010600030101010101" pitchFamily="2" charset="-122"/>
                <a:cs typeface="Times New Roman" panose="02020603050405020304" pitchFamily="18" charset="0"/>
              </a:rPr>
              <a:t>A．光纤通信中使用的“导线”是光导纤维</a:t>
            </a:r>
          </a:p>
          <a:p>
            <a:pPr>
              <a:lnSpc>
                <a:spcPct val="150000"/>
              </a:lnSpc>
            </a:pPr>
            <a:r>
              <a:rPr lang="zh-CN" altLang="en-US" sz="3000" b="1" dirty="0">
                <a:latin typeface="宋体" panose="02010600030101010101" pitchFamily="2" charset="-122"/>
                <a:ea typeface="宋体" panose="02010600030101010101" pitchFamily="2" charset="-122"/>
                <a:cs typeface="Times New Roman" panose="02020603050405020304" pitchFamily="18" charset="0"/>
              </a:rPr>
              <a:t>B．光纤通信中使用的“导线”是金属导线</a:t>
            </a:r>
          </a:p>
          <a:p>
            <a:pPr>
              <a:lnSpc>
                <a:spcPct val="150000"/>
              </a:lnSpc>
            </a:pPr>
            <a:r>
              <a:rPr lang="zh-CN" altLang="en-US" sz="3000" b="1" dirty="0">
                <a:latin typeface="宋体" panose="02010600030101010101" pitchFamily="2" charset="-122"/>
                <a:ea typeface="宋体" panose="02010600030101010101" pitchFamily="2" charset="-122"/>
                <a:cs typeface="Times New Roman" panose="02020603050405020304" pitchFamily="18" charset="0"/>
              </a:rPr>
              <a:t>C．在光纤中光是经过多次反射向前传播的</a:t>
            </a:r>
          </a:p>
          <a:p>
            <a:pPr>
              <a:lnSpc>
                <a:spcPct val="150000"/>
              </a:lnSpc>
            </a:pPr>
            <a:r>
              <a:rPr lang="zh-CN" altLang="en-US" sz="3000" b="1" dirty="0">
                <a:latin typeface="宋体" panose="02010600030101010101" pitchFamily="2" charset="-122"/>
                <a:ea typeface="宋体" panose="02010600030101010101" pitchFamily="2" charset="-122"/>
                <a:cs typeface="Times New Roman" panose="02020603050405020304" pitchFamily="18" charset="0"/>
              </a:rPr>
              <a:t>D．采用光纤通信在一定时间内可以传输大量信息</a:t>
            </a:r>
          </a:p>
        </p:txBody>
      </p:sp>
      <p:sp>
        <p:nvSpPr>
          <p:cNvPr id="8" name="Rectangle 58"/>
          <p:cNvSpPr>
            <a:spLocks noChangeArrowheads="1"/>
          </p:cNvSpPr>
          <p:nvPr/>
        </p:nvSpPr>
        <p:spPr bwMode="auto">
          <a:xfrm>
            <a:off x="7804439" y="2126526"/>
            <a:ext cx="340158" cy="461665"/>
          </a:xfrm>
          <a:prstGeom prst="rect">
            <a:avLst/>
          </a:prstGeom>
          <a:noFill/>
          <a:ln w="9525" algn="ctr">
            <a:noFill/>
            <a:miter lim="800000"/>
          </a:ln>
        </p:spPr>
        <p:txBody>
          <a:bodyPr wrap="none" anchor="ctr">
            <a:spAutoFit/>
          </a:bodyPr>
          <a:lstStyle/>
          <a:p>
            <a:pPr eaLnBrk="0" hangingPunct="0">
              <a:buFontTx/>
              <a:buNone/>
            </a:pPr>
            <a:r>
              <a:rPr lang="en-US" altLang="zh-CN" sz="2400" b="1" dirty="0" smtClean="0">
                <a:solidFill>
                  <a:srgbClr val="FF0000"/>
                </a:solidFill>
                <a:latin typeface="宋体" panose="02010600030101010101" pitchFamily="2" charset="-122"/>
                <a:ea typeface="宋体" panose="02010600030101010101" pitchFamily="2" charset="-122"/>
              </a:rPr>
              <a:t>B</a:t>
            </a:r>
            <a:endParaRPr lang="en-US" altLang="zh-CN" sz="24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utoUpdateAnimBg="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1"/>
            <a:ext cx="4248279"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改变世界的信息技术</a:t>
            </a:r>
          </a:p>
        </p:txBody>
      </p:sp>
      <p:sp>
        <p:nvSpPr>
          <p:cNvPr id="3" name="Rectangle 13"/>
          <p:cNvSpPr>
            <a:spLocks noChangeArrowheads="1"/>
          </p:cNvSpPr>
          <p:nvPr/>
        </p:nvSpPr>
        <p:spPr bwMode="auto">
          <a:xfrm>
            <a:off x="641307" y="1548055"/>
            <a:ext cx="10924617" cy="1212640"/>
          </a:xfrm>
          <a:prstGeom prst="rect">
            <a:avLst/>
          </a:prstGeom>
          <a:noFill/>
          <a:ln w="9525">
            <a:noFill/>
            <a:miter lim="800000"/>
          </a:ln>
        </p:spPr>
        <p:txBody>
          <a:bodyPr wrap="square" anchor="ctr">
            <a:spAutoFit/>
          </a:bodyPr>
          <a:lstStyle/>
          <a:p>
            <a:pPr algn="l" eaLnBrk="0" hangingPunct="0">
              <a:lnSpc>
                <a:spcPct val="140000"/>
              </a:lnSpc>
              <a:buFontTx/>
              <a:buNone/>
            </a:pPr>
            <a:r>
              <a:rPr lang="en-US" altLang="zh-CN"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解析</a:t>
            </a:r>
            <a:r>
              <a:rPr lang="en-US" altLang="zh-CN"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solidFill>
                  <a:srgbClr val="000000"/>
                </a:solidFill>
                <a:latin typeface="仿宋" panose="02010609060101010101" pitchFamily="49" charset="-122"/>
                <a:ea typeface="仿宋" panose="02010609060101010101" pitchFamily="49" charset="-122"/>
                <a:cs typeface="Times New Roman" panose="02020603050405020304" pitchFamily="18" charset="0"/>
              </a:rPr>
              <a:t>光缆通信利用光导纤维传播信号，光在光导纤维中经多次全反射向前传播，激光的频率高，传输的信息量大。</a:t>
            </a:r>
            <a:endParaRPr lang="zh-CN" altLang="en-US" sz="2600" b="1" dirty="0">
              <a:solidFill>
                <a:srgbClr val="000000"/>
              </a:solidFill>
              <a:latin typeface="仿宋" panose="02010609060101010101" pitchFamily="49" charset="-122"/>
              <a:ea typeface="仿宋"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9"/>
          <p:cNvSpPr/>
          <p:nvPr/>
        </p:nvSpPr>
        <p:spPr>
          <a:xfrm>
            <a:off x="746443" y="1074252"/>
            <a:ext cx="2646878" cy="559769"/>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nSpc>
                <a:spcPct val="150000"/>
              </a:lnSpc>
              <a:spcBef>
                <a:spcPct val="0"/>
              </a:spcBef>
              <a:buNone/>
            </a:pPr>
            <a:r>
              <a:rPr lang="zh-CN" altLang="zh-CN" sz="2400" b="1" dirty="0" smtClean="0">
                <a:solidFill>
                  <a:srgbClr val="00A6AD"/>
                </a:solidFill>
                <a:latin typeface="宋体" panose="02010600030101010101" pitchFamily="2" charset="-122"/>
                <a:ea typeface="宋体" panose="02010600030101010101" pitchFamily="2" charset="-122"/>
              </a:rPr>
              <a:t>类型三　移动通信</a:t>
            </a:r>
            <a:endParaRPr lang="zh-CN" altLang="en-US" sz="2400" b="1" dirty="0" smtClean="0">
              <a:solidFill>
                <a:srgbClr val="00A6AD"/>
              </a:solidFill>
              <a:latin typeface="宋体" panose="02010600030101010101" pitchFamily="2" charset="-122"/>
              <a:ea typeface="宋体" panose="02010600030101010101" pitchFamily="2" charset="-122"/>
            </a:endParaRPr>
          </a:p>
        </p:txBody>
      </p:sp>
      <p:pic>
        <p:nvPicPr>
          <p:cNvPr id="7" name="Picture 4"/>
          <p:cNvPicPr>
            <a:picLocks noChangeAspect="1"/>
          </p:cNvPicPr>
          <p:nvPr/>
        </p:nvPicPr>
        <p:blipFill>
          <a:blip r:embed="rId2" cstate="print"/>
          <a:stretch>
            <a:fillRect/>
          </a:stretch>
        </p:blipFill>
        <p:spPr>
          <a:xfrm>
            <a:off x="473075" y="1197203"/>
            <a:ext cx="84455" cy="414020"/>
          </a:xfrm>
          <a:prstGeom prst="rect">
            <a:avLst/>
          </a:prstGeom>
          <a:noFill/>
          <a:ln w="9525">
            <a:noFill/>
          </a:ln>
        </p:spPr>
      </p:pic>
      <p:sp>
        <p:nvSpPr>
          <p:cNvPr id="9" name="Rectangle 5"/>
          <p:cNvSpPr/>
          <p:nvPr/>
        </p:nvSpPr>
        <p:spPr>
          <a:xfrm>
            <a:off x="1174115" y="110491"/>
            <a:ext cx="4248279"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改变世界的信息技术</a:t>
            </a:r>
          </a:p>
        </p:txBody>
      </p:sp>
      <p:sp>
        <p:nvSpPr>
          <p:cNvPr id="5" name="Text Box 2"/>
          <p:cNvSpPr txBox="1">
            <a:spLocks noChangeArrowheads="1"/>
          </p:cNvSpPr>
          <p:nvPr/>
        </p:nvSpPr>
        <p:spPr bwMode="auto">
          <a:xfrm>
            <a:off x="595699" y="1831889"/>
            <a:ext cx="11007296" cy="3831818"/>
          </a:xfrm>
          <a:prstGeom prst="rect">
            <a:avLst/>
          </a:prstGeom>
          <a:noFill/>
          <a:ln w="9525">
            <a:noFill/>
            <a:miter lim="800000"/>
          </a:ln>
          <a:effectLst/>
        </p:spPr>
        <p:txBody>
          <a:bodyPr wrap="square">
            <a:spAutoFit/>
          </a:bodyPr>
          <a:lstStyle/>
          <a:p>
            <a:pPr eaLnBrk="0" hangingPunct="0">
              <a:lnSpc>
                <a:spcPct val="135000"/>
              </a:lnSpc>
            </a:pPr>
            <a:r>
              <a:rPr lang="en-US" sz="3000" b="1" dirty="0">
                <a:solidFill>
                  <a:srgbClr val="FF0000"/>
                </a:solidFill>
                <a:latin typeface="宋体" panose="02010600030101010101" pitchFamily="2" charset="-122"/>
                <a:ea typeface="宋体" panose="02010600030101010101" pitchFamily="2" charset="-122"/>
              </a:rPr>
              <a:t>例</a:t>
            </a:r>
            <a:r>
              <a:rPr lang="zh-CN" altLang="en-US" sz="3000" b="1" dirty="0">
                <a:solidFill>
                  <a:srgbClr val="FF0000"/>
                </a:solidFill>
                <a:latin typeface="宋体" panose="02010600030101010101" pitchFamily="2" charset="-122"/>
                <a:ea typeface="宋体" panose="02010600030101010101" pitchFamily="2" charset="-122"/>
              </a:rPr>
              <a:t>3 </a:t>
            </a:r>
            <a:r>
              <a:rPr lang="zh-CN" altLang="en-US" sz="3000" b="1" dirty="0">
                <a:latin typeface="宋体" panose="02010600030101010101" pitchFamily="2" charset="-122"/>
                <a:ea typeface="宋体" panose="02010600030101010101" pitchFamily="2" charset="-122"/>
              </a:rPr>
              <a:t>手机已经成为一种人们沟通和交流的工具。下列关于手机传递信息的方式和信息传播速度的说法，正确的是(　　)</a:t>
            </a:r>
          </a:p>
          <a:p>
            <a:pPr eaLnBrk="0" hangingPunct="0">
              <a:lnSpc>
                <a:spcPct val="135000"/>
              </a:lnSpc>
            </a:pPr>
            <a:r>
              <a:rPr lang="zh-CN" altLang="en-US" sz="3000" b="1" dirty="0">
                <a:latin typeface="宋体" panose="02010600030101010101" pitchFamily="2" charset="-122"/>
                <a:ea typeface="宋体" panose="02010600030101010101" pitchFamily="2" charset="-122"/>
              </a:rPr>
              <a:t>A．通过声波传递信息，传播速度约340 m/s</a:t>
            </a:r>
          </a:p>
          <a:p>
            <a:pPr eaLnBrk="0" hangingPunct="0">
              <a:lnSpc>
                <a:spcPct val="135000"/>
              </a:lnSpc>
            </a:pPr>
            <a:r>
              <a:rPr lang="zh-CN" altLang="en-US" sz="3000" b="1" dirty="0">
                <a:latin typeface="宋体" panose="02010600030101010101" pitchFamily="2" charset="-122"/>
                <a:ea typeface="宋体" panose="02010600030101010101" pitchFamily="2" charset="-122"/>
              </a:rPr>
              <a:t>B．通过声波传递信息，传播速度约3.0×10</a:t>
            </a:r>
            <a:r>
              <a:rPr lang="zh-CN" altLang="en-US" sz="3000" b="1" baseline="30000" dirty="0">
                <a:latin typeface="宋体" panose="02010600030101010101" pitchFamily="2" charset="-122"/>
                <a:ea typeface="宋体" panose="02010600030101010101" pitchFamily="2" charset="-122"/>
              </a:rPr>
              <a:t>8</a:t>
            </a:r>
            <a:r>
              <a:rPr lang="zh-CN" altLang="en-US" sz="3000" b="1" dirty="0">
                <a:latin typeface="宋体" panose="02010600030101010101" pitchFamily="2" charset="-122"/>
                <a:ea typeface="宋体" panose="02010600030101010101" pitchFamily="2" charset="-122"/>
              </a:rPr>
              <a:t> m/s</a:t>
            </a:r>
          </a:p>
          <a:p>
            <a:pPr eaLnBrk="0" hangingPunct="0">
              <a:lnSpc>
                <a:spcPct val="135000"/>
              </a:lnSpc>
            </a:pPr>
            <a:r>
              <a:rPr lang="zh-CN" altLang="en-US" sz="3000" b="1" dirty="0">
                <a:latin typeface="宋体" panose="02010600030101010101" pitchFamily="2" charset="-122"/>
                <a:ea typeface="宋体" panose="02010600030101010101" pitchFamily="2" charset="-122"/>
              </a:rPr>
              <a:t>C．通过电磁波传递信息，传播速度约340 m/s</a:t>
            </a:r>
          </a:p>
          <a:p>
            <a:pPr eaLnBrk="0" hangingPunct="0">
              <a:lnSpc>
                <a:spcPct val="135000"/>
              </a:lnSpc>
            </a:pPr>
            <a:r>
              <a:rPr lang="zh-CN" altLang="en-US" sz="3000" b="1" dirty="0">
                <a:latin typeface="宋体" panose="02010600030101010101" pitchFamily="2" charset="-122"/>
                <a:ea typeface="宋体" panose="02010600030101010101" pitchFamily="2" charset="-122"/>
              </a:rPr>
              <a:t>D．通过电磁波传递信息，传播速度约3.0×10</a:t>
            </a:r>
            <a:r>
              <a:rPr lang="zh-CN" altLang="en-US" sz="3000" b="1" baseline="30000" dirty="0">
                <a:latin typeface="宋体" panose="02010600030101010101" pitchFamily="2" charset="-122"/>
                <a:ea typeface="宋体" panose="02010600030101010101" pitchFamily="2" charset="-122"/>
              </a:rPr>
              <a:t>8</a:t>
            </a:r>
            <a:r>
              <a:rPr lang="zh-CN" altLang="en-US" sz="3000" b="1" dirty="0">
                <a:latin typeface="宋体" panose="02010600030101010101" pitchFamily="2" charset="-122"/>
                <a:ea typeface="宋体" panose="02010600030101010101" pitchFamily="2" charset="-122"/>
              </a:rPr>
              <a:t> m/s</a:t>
            </a:r>
          </a:p>
        </p:txBody>
      </p:sp>
      <p:sp>
        <p:nvSpPr>
          <p:cNvPr id="6" name="Text Box 3"/>
          <p:cNvSpPr txBox="1">
            <a:spLocks noChangeArrowheads="1"/>
          </p:cNvSpPr>
          <p:nvPr/>
        </p:nvSpPr>
        <p:spPr bwMode="auto">
          <a:xfrm>
            <a:off x="9158974" y="2504303"/>
            <a:ext cx="340158"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utoUpdateAnimBg="0"/>
      <p:bldP spid="6"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1"/>
            <a:ext cx="4248279"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改变世界的信息技术</a:t>
            </a:r>
          </a:p>
        </p:txBody>
      </p:sp>
      <p:sp>
        <p:nvSpPr>
          <p:cNvPr id="3" name="Rectangle 13"/>
          <p:cNvSpPr>
            <a:spLocks noChangeArrowheads="1"/>
          </p:cNvSpPr>
          <p:nvPr/>
        </p:nvSpPr>
        <p:spPr bwMode="auto">
          <a:xfrm>
            <a:off x="641307" y="1646908"/>
            <a:ext cx="10875190" cy="1212640"/>
          </a:xfrm>
          <a:prstGeom prst="rect">
            <a:avLst/>
          </a:prstGeom>
          <a:noFill/>
          <a:ln w="9525">
            <a:noFill/>
            <a:miter lim="800000"/>
          </a:ln>
        </p:spPr>
        <p:txBody>
          <a:bodyPr wrap="square" anchor="ctr">
            <a:spAutoFit/>
          </a:bodyPr>
          <a:lstStyle/>
          <a:p>
            <a:pPr algn="l" eaLnBrk="0" hangingPunct="0">
              <a:lnSpc>
                <a:spcPct val="140000"/>
              </a:lnSpc>
              <a:buFontTx/>
              <a:buNone/>
            </a:pPr>
            <a:r>
              <a:rPr lang="en-US" altLang="zh-CN"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解析</a:t>
            </a:r>
            <a:r>
              <a:rPr lang="en-US" altLang="zh-CN"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latin typeface="仿宋" panose="02010609060101010101" pitchFamily="49" charset="-122"/>
                <a:ea typeface="仿宋" panose="02010609060101010101" pitchFamily="49" charset="-122"/>
              </a:rPr>
              <a:t>手机是通过电磁波来实现信息的发射和接收的；电磁波在真空中或空气中的传播速度是一样的，约为</a:t>
            </a:r>
            <a:r>
              <a:rPr lang="en-US" sz="2600" b="1" dirty="0" smtClean="0">
                <a:latin typeface="仿宋" panose="02010609060101010101" pitchFamily="49" charset="-122"/>
                <a:ea typeface="仿宋" panose="02010609060101010101" pitchFamily="49" charset="-122"/>
              </a:rPr>
              <a:t>3.0×10</a:t>
            </a:r>
            <a:r>
              <a:rPr lang="en-US" sz="2600" b="1" baseline="30000" dirty="0" smtClean="0">
                <a:latin typeface="仿宋" panose="02010609060101010101" pitchFamily="49" charset="-122"/>
                <a:ea typeface="仿宋" panose="02010609060101010101" pitchFamily="49" charset="-122"/>
              </a:rPr>
              <a:t>8</a:t>
            </a:r>
            <a:r>
              <a:rPr lang="en-US" sz="2600" b="1" dirty="0" smtClean="0">
                <a:latin typeface="仿宋" panose="02010609060101010101" pitchFamily="49" charset="-122"/>
                <a:ea typeface="仿宋" panose="02010609060101010101" pitchFamily="49" charset="-122"/>
              </a:rPr>
              <a:t>  </a:t>
            </a:r>
            <a:r>
              <a:rPr lang="en-US" sz="2600" b="1" i="1" dirty="0" smtClean="0">
                <a:latin typeface="仿宋" panose="02010609060101010101" pitchFamily="49" charset="-122"/>
                <a:ea typeface="仿宋" panose="02010609060101010101" pitchFamily="49" charset="-122"/>
              </a:rPr>
              <a:t>m</a:t>
            </a:r>
            <a:r>
              <a:rPr lang="en-US" sz="2600" b="1" dirty="0" smtClean="0">
                <a:latin typeface="仿宋" panose="02010609060101010101" pitchFamily="49" charset="-122"/>
                <a:ea typeface="仿宋" panose="02010609060101010101" pitchFamily="49" charset="-122"/>
              </a:rPr>
              <a:t>/</a:t>
            </a:r>
            <a:r>
              <a:rPr lang="en-US" sz="2600" b="1" i="1" dirty="0" smtClean="0">
                <a:latin typeface="仿宋" panose="02010609060101010101" pitchFamily="49" charset="-122"/>
                <a:ea typeface="仿宋" panose="02010609060101010101" pitchFamily="49" charset="-122"/>
              </a:rPr>
              <a:t>s</a:t>
            </a:r>
            <a:r>
              <a:rPr lang="zh-CN" altLang="en-US" sz="2600" b="1" dirty="0" smtClean="0">
                <a:latin typeface="仿宋" panose="02010609060101010101" pitchFamily="49" charset="-122"/>
                <a:ea typeface="仿宋" panose="02010609060101010101" pitchFamily="49" charset="-122"/>
              </a:rPr>
              <a:t>。</a:t>
            </a:r>
            <a:endParaRPr lang="zh-CN" altLang="en-US" sz="2600" b="1" dirty="0">
              <a:solidFill>
                <a:srgbClr val="000000"/>
              </a:solidFill>
              <a:latin typeface="仿宋" panose="02010609060101010101" pitchFamily="49" charset="-122"/>
              <a:ea typeface="仿宋"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2"/>
          <p:cNvGrpSpPr/>
          <p:nvPr/>
        </p:nvGrpSpPr>
        <p:grpSpPr>
          <a:xfrm>
            <a:off x="116205" y="1045210"/>
            <a:ext cx="3166110" cy="675005"/>
            <a:chOff x="183" y="1646"/>
            <a:chExt cx="4986" cy="1063"/>
          </a:xfrm>
        </p:grpSpPr>
        <p:pic>
          <p:nvPicPr>
            <p:cNvPr id="9" name="图片 8" descr="图标-02"/>
            <p:cNvPicPr>
              <a:picLocks noChangeAspect="1"/>
            </p:cNvPicPr>
            <p:nvPr/>
          </p:nvPicPr>
          <p:blipFill>
            <a:blip r:embed="rId3" cstate="print"/>
            <a:stretch>
              <a:fillRect/>
            </a:stretch>
          </p:blipFill>
          <p:spPr>
            <a:xfrm>
              <a:off x="183" y="1646"/>
              <a:ext cx="4986" cy="1063"/>
            </a:xfrm>
            <a:prstGeom prst="rect">
              <a:avLst/>
            </a:prstGeom>
          </p:spPr>
        </p:pic>
        <p:sp>
          <p:nvSpPr>
            <p:cNvPr id="4" name="文本框 3"/>
            <p:cNvSpPr txBox="1"/>
            <p:nvPr/>
          </p:nvSpPr>
          <p:spPr>
            <a:xfrm>
              <a:off x="878" y="1767"/>
              <a:ext cx="2553" cy="824"/>
            </a:xfrm>
            <a:prstGeom prst="rect">
              <a:avLst/>
            </a:prstGeom>
            <a:noFill/>
          </p:spPr>
          <p:txBody>
            <a:bodyPr wrap="none" rtlCol="0">
              <a:spAutoFit/>
            </a:bodyPr>
            <a:lstStyle/>
            <a:p>
              <a:pPr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课堂小结</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13" name="Rectangle 5"/>
          <p:cNvSpPr/>
          <p:nvPr/>
        </p:nvSpPr>
        <p:spPr>
          <a:xfrm>
            <a:off x="1174115" y="110491"/>
            <a:ext cx="4248279"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改变世界的信息技术</a:t>
            </a:r>
          </a:p>
        </p:txBody>
      </p:sp>
      <p:graphicFrame>
        <p:nvGraphicFramePr>
          <p:cNvPr id="1026" name="Object 2"/>
          <p:cNvGraphicFramePr>
            <a:graphicFrameLocks noChangeAspect="1"/>
          </p:cNvGraphicFramePr>
          <p:nvPr/>
        </p:nvGraphicFramePr>
        <p:xfrm>
          <a:off x="742264" y="3217476"/>
          <a:ext cx="1181100" cy="1377950"/>
        </p:xfrm>
        <a:graphic>
          <a:graphicData uri="http://schemas.openxmlformats.org/presentationml/2006/ole">
            <mc:AlternateContent xmlns:mc="http://schemas.openxmlformats.org/markup-compatibility/2006">
              <mc:Choice xmlns:v="urn:schemas-microsoft-com:vml" Requires="v">
                <p:oleObj spid="_x0000_s1033" name="文档" r:id="rId5" imgW="1186770" imgH="1386671" progId="Word.Document.12">
                  <p:embed/>
                </p:oleObj>
              </mc:Choice>
              <mc:Fallback>
                <p:oleObj name="文档" r:id="rId5" imgW="1186770" imgH="1386671" progId="Word.Document.12">
                  <p:embed/>
                  <p:pic>
                    <p:nvPicPr>
                      <p:cNvPr id="0" name="Picture 1" descr="image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264" y="3217476"/>
                        <a:ext cx="1181100" cy="1377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7"/>
          <p:cNvGrpSpPr/>
          <p:nvPr/>
        </p:nvGrpSpPr>
        <p:grpSpPr bwMode="auto">
          <a:xfrm>
            <a:off x="1747623" y="2755557"/>
            <a:ext cx="504825" cy="2578357"/>
            <a:chOff x="1973" y="1842"/>
            <a:chExt cx="318" cy="862"/>
          </a:xfrm>
        </p:grpSpPr>
        <p:sp>
          <p:nvSpPr>
            <p:cNvPr id="8" name="Line 8"/>
            <p:cNvSpPr>
              <a:spLocks noChangeShapeType="1"/>
            </p:cNvSpPr>
            <p:nvPr/>
          </p:nvSpPr>
          <p:spPr bwMode="auto">
            <a:xfrm>
              <a:off x="1973" y="2251"/>
              <a:ext cx="136" cy="0"/>
            </a:xfrm>
            <a:prstGeom prst="line">
              <a:avLst/>
            </a:prstGeom>
            <a:noFill/>
            <a:ln w="9525">
              <a:solidFill>
                <a:schemeClr val="tx1"/>
              </a:solidFill>
              <a:round/>
            </a:ln>
            <a:effectLst/>
          </p:spPr>
          <p:txBody>
            <a:bodyPr wrap="none" anchor="ctr">
              <a:spAutoFit/>
            </a:bodyPr>
            <a:lstStyle/>
            <a:p>
              <a:endParaRPr lang="zh-CN" altLang="en-US">
                <a:latin typeface="宋体" panose="02010600030101010101" pitchFamily="2" charset="-122"/>
                <a:ea typeface="宋体" panose="02010600030101010101" pitchFamily="2" charset="-122"/>
              </a:endParaRPr>
            </a:p>
          </p:txBody>
        </p:sp>
        <p:sp>
          <p:nvSpPr>
            <p:cNvPr id="10" name="Line 9"/>
            <p:cNvSpPr>
              <a:spLocks noChangeShapeType="1"/>
            </p:cNvSpPr>
            <p:nvPr/>
          </p:nvSpPr>
          <p:spPr bwMode="auto">
            <a:xfrm>
              <a:off x="2109" y="1842"/>
              <a:ext cx="0" cy="862"/>
            </a:xfrm>
            <a:prstGeom prst="line">
              <a:avLst/>
            </a:prstGeom>
            <a:noFill/>
            <a:ln w="9525">
              <a:solidFill>
                <a:schemeClr val="tx1"/>
              </a:solidFill>
              <a:round/>
            </a:ln>
            <a:effectLst/>
          </p:spPr>
          <p:txBody>
            <a:bodyPr wrap="none" anchor="ctr">
              <a:spAutoFit/>
            </a:bodyPr>
            <a:lstStyle/>
            <a:p>
              <a:endParaRPr lang="zh-CN" altLang="en-US">
                <a:latin typeface="宋体" panose="02010600030101010101" pitchFamily="2" charset="-122"/>
                <a:ea typeface="宋体" panose="02010600030101010101" pitchFamily="2" charset="-122"/>
              </a:endParaRPr>
            </a:p>
          </p:txBody>
        </p:sp>
        <p:sp>
          <p:nvSpPr>
            <p:cNvPr id="11" name="Line 10"/>
            <p:cNvSpPr>
              <a:spLocks noChangeShapeType="1"/>
            </p:cNvSpPr>
            <p:nvPr/>
          </p:nvSpPr>
          <p:spPr bwMode="auto">
            <a:xfrm>
              <a:off x="2109" y="1842"/>
              <a:ext cx="182" cy="0"/>
            </a:xfrm>
            <a:prstGeom prst="line">
              <a:avLst/>
            </a:prstGeom>
            <a:noFill/>
            <a:ln w="9525">
              <a:solidFill>
                <a:schemeClr val="tx1"/>
              </a:solidFill>
              <a:round/>
            </a:ln>
            <a:effectLst/>
          </p:spPr>
          <p:txBody>
            <a:bodyPr wrap="none" anchor="ctr">
              <a:spAutoFit/>
            </a:bodyPr>
            <a:lstStyle/>
            <a:p>
              <a:endParaRPr lang="zh-CN" altLang="en-US">
                <a:latin typeface="宋体" panose="02010600030101010101" pitchFamily="2" charset="-122"/>
                <a:ea typeface="宋体" panose="02010600030101010101" pitchFamily="2" charset="-122"/>
              </a:endParaRPr>
            </a:p>
          </p:txBody>
        </p:sp>
        <p:sp>
          <p:nvSpPr>
            <p:cNvPr id="12" name="Line 11"/>
            <p:cNvSpPr>
              <a:spLocks noChangeShapeType="1"/>
            </p:cNvSpPr>
            <p:nvPr/>
          </p:nvSpPr>
          <p:spPr bwMode="auto">
            <a:xfrm>
              <a:off x="2109" y="2251"/>
              <a:ext cx="181" cy="0"/>
            </a:xfrm>
            <a:prstGeom prst="line">
              <a:avLst/>
            </a:prstGeom>
            <a:noFill/>
            <a:ln w="9525">
              <a:solidFill>
                <a:schemeClr val="tx1"/>
              </a:solidFill>
              <a:round/>
            </a:ln>
            <a:effectLst/>
          </p:spPr>
          <p:txBody>
            <a:bodyPr wrap="none" anchor="ctr">
              <a:spAutoFit/>
            </a:bodyPr>
            <a:lstStyle/>
            <a:p>
              <a:endParaRPr lang="zh-CN" altLang="en-US">
                <a:latin typeface="宋体" panose="02010600030101010101" pitchFamily="2" charset="-122"/>
                <a:ea typeface="宋体" panose="02010600030101010101" pitchFamily="2" charset="-122"/>
              </a:endParaRPr>
            </a:p>
          </p:txBody>
        </p:sp>
        <p:sp>
          <p:nvSpPr>
            <p:cNvPr id="14" name="Line 12"/>
            <p:cNvSpPr>
              <a:spLocks noChangeShapeType="1"/>
            </p:cNvSpPr>
            <p:nvPr/>
          </p:nvSpPr>
          <p:spPr bwMode="auto">
            <a:xfrm>
              <a:off x="2109" y="2704"/>
              <a:ext cx="181" cy="0"/>
            </a:xfrm>
            <a:prstGeom prst="line">
              <a:avLst/>
            </a:prstGeom>
            <a:noFill/>
            <a:ln w="9525">
              <a:solidFill>
                <a:schemeClr val="tx1"/>
              </a:solidFill>
              <a:round/>
            </a:ln>
            <a:effectLst/>
          </p:spPr>
          <p:txBody>
            <a:bodyPr wrap="none" anchor="ctr">
              <a:spAutoFit/>
            </a:bodyPr>
            <a:lstStyle/>
            <a:p>
              <a:endParaRPr lang="zh-CN" altLang="en-US">
                <a:latin typeface="宋体" panose="02010600030101010101" pitchFamily="2" charset="-122"/>
                <a:ea typeface="宋体" panose="02010600030101010101" pitchFamily="2" charset="-122"/>
              </a:endParaRPr>
            </a:p>
          </p:txBody>
        </p:sp>
      </p:grpSp>
      <p:graphicFrame>
        <p:nvGraphicFramePr>
          <p:cNvPr id="1027" name="Object 3"/>
          <p:cNvGraphicFramePr>
            <a:graphicFrameLocks noChangeAspect="1"/>
          </p:cNvGraphicFramePr>
          <p:nvPr/>
        </p:nvGraphicFramePr>
        <p:xfrm>
          <a:off x="2323928" y="2425786"/>
          <a:ext cx="1504950" cy="590550"/>
        </p:xfrm>
        <a:graphic>
          <a:graphicData uri="http://schemas.openxmlformats.org/presentationml/2006/ole">
            <mc:AlternateContent xmlns:mc="http://schemas.openxmlformats.org/markup-compatibility/2006">
              <mc:Choice xmlns:v="urn:schemas-microsoft-com:vml" Requires="v">
                <p:oleObj spid="_x0000_s1034" name="文档" r:id="rId8" imgW="1511351" imgH="594339" progId="Word.Document.12">
                  <p:embed/>
                </p:oleObj>
              </mc:Choice>
              <mc:Fallback>
                <p:oleObj name="文档" r:id="rId8" imgW="1511351" imgH="594339" progId="Word.Document.12">
                  <p:embed/>
                  <p:pic>
                    <p:nvPicPr>
                      <p:cNvPr id="0" name="Picture 3" descr="image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3928" y="2425786"/>
                        <a:ext cx="150495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直接连接符 14"/>
          <p:cNvCxnSpPr/>
          <p:nvPr/>
        </p:nvCxnSpPr>
        <p:spPr>
          <a:xfrm>
            <a:off x="3669582" y="2689922"/>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28" name="Object 4"/>
          <p:cNvGraphicFramePr>
            <a:graphicFrameLocks noChangeAspect="1"/>
          </p:cNvGraphicFramePr>
          <p:nvPr/>
        </p:nvGraphicFramePr>
        <p:xfrm>
          <a:off x="4214512" y="2285529"/>
          <a:ext cx="4375150" cy="982662"/>
        </p:xfrm>
        <a:graphic>
          <a:graphicData uri="http://schemas.openxmlformats.org/presentationml/2006/ole">
            <mc:AlternateContent xmlns:mc="http://schemas.openxmlformats.org/markup-compatibility/2006">
              <mc:Choice xmlns:v="urn:schemas-microsoft-com:vml" Requires="v">
                <p:oleObj spid="_x0000_s1035" name="文档" r:id="rId11" imgW="4380398" imgH="990685" progId="Word.Document.12">
                  <p:embed/>
                </p:oleObj>
              </mc:Choice>
              <mc:Fallback>
                <p:oleObj name="文档" r:id="rId11" imgW="4380398" imgH="990685" progId="Word.Document.12">
                  <p:embed/>
                  <p:pic>
                    <p:nvPicPr>
                      <p:cNvPr id="0" name="Picture 4" descr="image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14512" y="2285529"/>
                        <a:ext cx="4375150" cy="982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2249788" y="3673819"/>
          <a:ext cx="1504950" cy="590550"/>
        </p:xfrm>
        <a:graphic>
          <a:graphicData uri="http://schemas.openxmlformats.org/presentationml/2006/ole">
            <mc:AlternateContent xmlns:mc="http://schemas.openxmlformats.org/markup-compatibility/2006">
              <mc:Choice xmlns:v="urn:schemas-microsoft-com:vml" Requires="v">
                <p:oleObj spid="_x0000_s1036" name="文档" r:id="rId14" imgW="1511351" imgH="594339" progId="Word.Document.12">
                  <p:embed/>
                </p:oleObj>
              </mc:Choice>
              <mc:Fallback>
                <p:oleObj name="文档" r:id="rId14" imgW="1511351" imgH="594339" progId="Word.Document.12">
                  <p:embed/>
                  <p:pic>
                    <p:nvPicPr>
                      <p:cNvPr id="0" name="Picture 5" descr="image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49788" y="3673819"/>
                        <a:ext cx="150495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直接连接符 16"/>
          <p:cNvCxnSpPr/>
          <p:nvPr/>
        </p:nvCxnSpPr>
        <p:spPr>
          <a:xfrm>
            <a:off x="3599561" y="3991500"/>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30" name="Object 6"/>
          <p:cNvGraphicFramePr>
            <a:graphicFrameLocks noChangeAspect="1"/>
          </p:cNvGraphicFramePr>
          <p:nvPr/>
        </p:nvGraphicFramePr>
        <p:xfrm>
          <a:off x="4288652" y="3434707"/>
          <a:ext cx="4352925" cy="982662"/>
        </p:xfrm>
        <a:graphic>
          <a:graphicData uri="http://schemas.openxmlformats.org/presentationml/2006/ole">
            <mc:AlternateContent xmlns:mc="http://schemas.openxmlformats.org/markup-compatibility/2006">
              <mc:Choice xmlns:v="urn:schemas-microsoft-com:vml" Requires="v">
                <p:oleObj spid="_x0000_s1037" name="文档" r:id="rId17" imgW="4357368" imgH="990685" progId="Word.Document.12">
                  <p:embed/>
                </p:oleObj>
              </mc:Choice>
              <mc:Fallback>
                <p:oleObj name="文档" r:id="rId17" imgW="4357368" imgH="990685" progId="Word.Document.12">
                  <p:embed/>
                  <p:pic>
                    <p:nvPicPr>
                      <p:cNvPr id="0" name="Picture 6" descr="image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88652" y="3434707"/>
                        <a:ext cx="4352925" cy="982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nvGraphicFramePr>
        <p:xfrm>
          <a:off x="2274501" y="5008348"/>
          <a:ext cx="1574800" cy="590550"/>
        </p:xfrm>
        <a:graphic>
          <a:graphicData uri="http://schemas.openxmlformats.org/presentationml/2006/ole">
            <mc:AlternateContent xmlns:mc="http://schemas.openxmlformats.org/markup-compatibility/2006">
              <mc:Choice xmlns:v="urn:schemas-microsoft-com:vml" Requires="v">
                <p:oleObj spid="_x0000_s1038" name="文档" r:id="rId20" imgW="1580441" imgH="594339" progId="Word.Document.12">
                  <p:embed/>
                </p:oleObj>
              </mc:Choice>
              <mc:Fallback>
                <p:oleObj name="文档" r:id="rId20" imgW="1580441" imgH="594339" progId="Word.Document.12">
                  <p:embed/>
                  <p:pic>
                    <p:nvPicPr>
                      <p:cNvPr id="0" name="Picture 7" descr="image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74501" y="5008348"/>
                        <a:ext cx="157480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直接连接符 19"/>
          <p:cNvCxnSpPr/>
          <p:nvPr/>
        </p:nvCxnSpPr>
        <p:spPr>
          <a:xfrm>
            <a:off x="3566609" y="5342505"/>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32" name="Object 8"/>
          <p:cNvGraphicFramePr>
            <a:graphicFrameLocks noChangeAspect="1"/>
          </p:cNvGraphicFramePr>
          <p:nvPr/>
        </p:nvGraphicFramePr>
        <p:xfrm>
          <a:off x="4177442" y="4756880"/>
          <a:ext cx="4421188" cy="982662"/>
        </p:xfrm>
        <a:graphic>
          <a:graphicData uri="http://schemas.openxmlformats.org/presentationml/2006/ole">
            <mc:AlternateContent xmlns:mc="http://schemas.openxmlformats.org/markup-compatibility/2006">
              <mc:Choice xmlns:v="urn:schemas-microsoft-com:vml" Requires="v">
                <p:oleObj spid="_x0000_s1039" name="文档" r:id="rId23" imgW="4426459" imgH="990685" progId="Word.Document.12">
                  <p:embed/>
                </p:oleObj>
              </mc:Choice>
              <mc:Fallback>
                <p:oleObj name="文档" r:id="rId23" imgW="4426459" imgH="990685" progId="Word.Document.12">
                  <p:embed/>
                  <p:pic>
                    <p:nvPicPr>
                      <p:cNvPr id="0" name="Picture 8" descr="image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77442" y="4756880"/>
                        <a:ext cx="4421188" cy="982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ppt_x"/>
                                          </p:val>
                                        </p:tav>
                                        <p:tav tm="100000">
                                          <p:val>
                                            <p:strVal val="#ppt_x"/>
                                          </p:val>
                                        </p:tav>
                                      </p:tavLst>
                                    </p:anim>
                                    <p:anim calcmode="lin" valueType="num">
                                      <p:cBhvr additive="base">
                                        <p:cTn id="18" dur="500" fill="hold"/>
                                        <p:tgtEl>
                                          <p:spTgt spid="102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additive="base">
                                        <p:cTn id="27" dur="500" fill="hold"/>
                                        <p:tgtEl>
                                          <p:spTgt spid="1028"/>
                                        </p:tgtEl>
                                        <p:attrNameLst>
                                          <p:attrName>ppt_x</p:attrName>
                                        </p:attrNameLst>
                                      </p:cBhvr>
                                      <p:tavLst>
                                        <p:tav tm="0">
                                          <p:val>
                                            <p:strVal val="#ppt_x"/>
                                          </p:val>
                                        </p:tav>
                                        <p:tav tm="100000">
                                          <p:val>
                                            <p:strVal val="#ppt_x"/>
                                          </p:val>
                                        </p:tav>
                                      </p:tavLst>
                                    </p:anim>
                                    <p:anim calcmode="lin" valueType="num">
                                      <p:cBhvr additive="base">
                                        <p:cTn id="28" dur="500" fill="hold"/>
                                        <p:tgtEl>
                                          <p:spTgt spid="102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029"/>
                                        </p:tgtEl>
                                        <p:attrNameLst>
                                          <p:attrName>style.visibility</p:attrName>
                                        </p:attrNameLst>
                                      </p:cBhvr>
                                      <p:to>
                                        <p:strVal val="visible"/>
                                      </p:to>
                                    </p:set>
                                    <p:anim calcmode="lin" valueType="num">
                                      <p:cBhvr additive="base">
                                        <p:cTn id="32" dur="500" fill="hold"/>
                                        <p:tgtEl>
                                          <p:spTgt spid="1029"/>
                                        </p:tgtEl>
                                        <p:attrNameLst>
                                          <p:attrName>ppt_x</p:attrName>
                                        </p:attrNameLst>
                                      </p:cBhvr>
                                      <p:tavLst>
                                        <p:tav tm="0">
                                          <p:val>
                                            <p:strVal val="#ppt_x"/>
                                          </p:val>
                                        </p:tav>
                                        <p:tav tm="100000">
                                          <p:val>
                                            <p:strVal val="#ppt_x"/>
                                          </p:val>
                                        </p:tav>
                                      </p:tavLst>
                                    </p:anim>
                                    <p:anim calcmode="lin" valueType="num">
                                      <p:cBhvr additive="base">
                                        <p:cTn id="33" dur="500" fill="hold"/>
                                        <p:tgtEl>
                                          <p:spTgt spid="102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030"/>
                                        </p:tgtEl>
                                        <p:attrNameLst>
                                          <p:attrName>style.visibility</p:attrName>
                                        </p:attrNameLst>
                                      </p:cBhvr>
                                      <p:to>
                                        <p:strVal val="visible"/>
                                      </p:to>
                                    </p:set>
                                    <p:anim calcmode="lin" valueType="num">
                                      <p:cBhvr additive="base">
                                        <p:cTn id="42" dur="500" fill="hold"/>
                                        <p:tgtEl>
                                          <p:spTgt spid="1030"/>
                                        </p:tgtEl>
                                        <p:attrNameLst>
                                          <p:attrName>ppt_x</p:attrName>
                                        </p:attrNameLst>
                                      </p:cBhvr>
                                      <p:tavLst>
                                        <p:tav tm="0">
                                          <p:val>
                                            <p:strVal val="#ppt_x"/>
                                          </p:val>
                                        </p:tav>
                                        <p:tav tm="100000">
                                          <p:val>
                                            <p:strVal val="#ppt_x"/>
                                          </p:val>
                                        </p:tav>
                                      </p:tavLst>
                                    </p:anim>
                                    <p:anim calcmode="lin" valueType="num">
                                      <p:cBhvr additive="base">
                                        <p:cTn id="43" dur="500" fill="hold"/>
                                        <p:tgtEl>
                                          <p:spTgt spid="103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031"/>
                                        </p:tgtEl>
                                        <p:attrNameLst>
                                          <p:attrName>style.visibility</p:attrName>
                                        </p:attrNameLst>
                                      </p:cBhvr>
                                      <p:to>
                                        <p:strVal val="visible"/>
                                      </p:to>
                                    </p:set>
                                    <p:anim calcmode="lin" valueType="num">
                                      <p:cBhvr additive="base">
                                        <p:cTn id="47" dur="500" fill="hold"/>
                                        <p:tgtEl>
                                          <p:spTgt spid="1031"/>
                                        </p:tgtEl>
                                        <p:attrNameLst>
                                          <p:attrName>ppt_x</p:attrName>
                                        </p:attrNameLst>
                                      </p:cBhvr>
                                      <p:tavLst>
                                        <p:tav tm="0">
                                          <p:val>
                                            <p:strVal val="#ppt_x"/>
                                          </p:val>
                                        </p:tav>
                                        <p:tav tm="100000">
                                          <p:val>
                                            <p:strVal val="#ppt_x"/>
                                          </p:val>
                                        </p:tav>
                                      </p:tavLst>
                                    </p:anim>
                                    <p:anim calcmode="lin" valueType="num">
                                      <p:cBhvr additive="base">
                                        <p:cTn id="48" dur="500" fill="hold"/>
                                        <p:tgtEl>
                                          <p:spTgt spid="103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032"/>
                                        </p:tgtEl>
                                        <p:attrNameLst>
                                          <p:attrName>style.visibility</p:attrName>
                                        </p:attrNameLst>
                                      </p:cBhvr>
                                      <p:to>
                                        <p:strVal val="visible"/>
                                      </p:to>
                                    </p:set>
                                    <p:anim calcmode="lin" valueType="num">
                                      <p:cBhvr additive="base">
                                        <p:cTn id="57" dur="500" fill="hold"/>
                                        <p:tgtEl>
                                          <p:spTgt spid="1032"/>
                                        </p:tgtEl>
                                        <p:attrNameLst>
                                          <p:attrName>ppt_x</p:attrName>
                                        </p:attrNameLst>
                                      </p:cBhvr>
                                      <p:tavLst>
                                        <p:tav tm="0">
                                          <p:val>
                                            <p:strVal val="#ppt_x"/>
                                          </p:val>
                                        </p:tav>
                                        <p:tav tm="100000">
                                          <p:val>
                                            <p:strVal val="#ppt_x"/>
                                          </p:val>
                                        </p:tav>
                                      </p:tavLst>
                                    </p:anim>
                                    <p:anim calcmode="lin" valueType="num">
                                      <p:cBhvr additive="base">
                                        <p:cTn id="5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组合 14"/>
          <p:cNvGrpSpPr/>
          <p:nvPr/>
        </p:nvGrpSpPr>
        <p:grpSpPr>
          <a:xfrm>
            <a:off x="87682" y="956711"/>
            <a:ext cx="3106455" cy="696726"/>
            <a:chOff x="37578" y="944185"/>
            <a:chExt cx="3106455" cy="696726"/>
          </a:xfrm>
        </p:grpSpPr>
        <p:pic>
          <p:nvPicPr>
            <p:cNvPr id="10" name="图片 9" descr="图标-03"/>
            <p:cNvPicPr>
              <a:picLocks noChangeAspect="1"/>
            </p:cNvPicPr>
            <p:nvPr/>
          </p:nvPicPr>
          <p:blipFill>
            <a:blip r:embed="rId2" cstate="print"/>
            <a:stretch>
              <a:fillRect/>
            </a:stretch>
          </p:blipFill>
          <p:spPr>
            <a:xfrm>
              <a:off x="37578" y="944185"/>
              <a:ext cx="3106455" cy="696726"/>
            </a:xfrm>
            <a:prstGeom prst="rect">
              <a:avLst/>
            </a:prstGeom>
          </p:spPr>
        </p:pic>
        <p:sp>
          <p:nvSpPr>
            <p:cNvPr id="3" name="文本框 2"/>
            <p:cNvSpPr txBox="1"/>
            <p:nvPr/>
          </p:nvSpPr>
          <p:spPr>
            <a:xfrm>
              <a:off x="458662" y="1064895"/>
              <a:ext cx="1620957" cy="523220"/>
            </a:xfrm>
            <a:prstGeom prst="rect">
              <a:avLst/>
            </a:prstGeom>
            <a:noFill/>
          </p:spPr>
          <p:txBody>
            <a:bodyPr wrap="none" rtlCol="0">
              <a:spAutoFit/>
            </a:bodyPr>
            <a:lstStyle/>
            <a:p>
              <a:pPr lvl="0"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课堂反馈</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9" name="Rectangle 5"/>
          <p:cNvSpPr/>
          <p:nvPr/>
        </p:nvSpPr>
        <p:spPr>
          <a:xfrm>
            <a:off x="1174115" y="110491"/>
            <a:ext cx="4248279"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改变世界的信息技术</a:t>
            </a:r>
          </a:p>
        </p:txBody>
      </p:sp>
      <p:grpSp>
        <p:nvGrpSpPr>
          <p:cNvPr id="16" name="组合 15"/>
          <p:cNvGrpSpPr/>
          <p:nvPr/>
        </p:nvGrpSpPr>
        <p:grpSpPr>
          <a:xfrm>
            <a:off x="556054" y="1519880"/>
            <a:ext cx="10873946" cy="4939814"/>
            <a:chOff x="556054" y="1519880"/>
            <a:chExt cx="10873946" cy="4939814"/>
          </a:xfrm>
        </p:grpSpPr>
        <p:sp>
          <p:nvSpPr>
            <p:cNvPr id="24578" name="Rectangle 2"/>
            <p:cNvSpPr>
              <a:spLocks noChangeArrowheads="1"/>
            </p:cNvSpPr>
            <p:nvPr/>
          </p:nvSpPr>
          <p:spPr bwMode="auto">
            <a:xfrm>
              <a:off x="556054" y="1519880"/>
              <a:ext cx="10873946" cy="4939814"/>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．北斗卫星导航系统是中国自行研制开发的三维卫星定位、通信与导航系统。如图</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C10</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所示为北斗卫星导航系统示意图，该系统在传递信息过程中主要依靠</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　　</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a:t>
              </a:r>
            </a:p>
            <a:p>
              <a:pPr marR="0" lvl="0" indent="0" fontAlgn="base">
                <a:lnSpc>
                  <a:spcPct val="150000"/>
                </a:lnSpc>
                <a:spcBef>
                  <a:spcPct val="0"/>
                </a:spcBef>
                <a:spcAft>
                  <a:spcPct val="0"/>
                </a:spcAft>
                <a:buClrTx/>
                <a:buSzTx/>
                <a:buFontTx/>
                <a:buNone/>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A</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．电磁波传输的数字信号</a:t>
              </a:r>
            </a:p>
            <a:p>
              <a:pPr marR="0" lvl="0" indent="0" fontAlgn="base">
                <a:lnSpc>
                  <a:spcPct val="150000"/>
                </a:lnSpc>
                <a:spcBef>
                  <a:spcPct val="0"/>
                </a:spcBef>
                <a:spcAft>
                  <a:spcPct val="0"/>
                </a:spcAft>
                <a:buClrTx/>
                <a:buSzTx/>
                <a:buFontTx/>
                <a:buNone/>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B</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．电磁波传输的模拟信号</a:t>
              </a:r>
            </a:p>
            <a:p>
              <a:pPr marR="0" lvl="0" indent="0" fontAlgn="base">
                <a:lnSpc>
                  <a:spcPct val="150000"/>
                </a:lnSpc>
                <a:spcBef>
                  <a:spcPct val="0"/>
                </a:spcBef>
                <a:spcAft>
                  <a:spcPct val="0"/>
                </a:spcAft>
                <a:buClrTx/>
                <a:buSzTx/>
                <a:buFontTx/>
                <a:buNone/>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C</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．超声波传输的数字信号</a:t>
              </a:r>
            </a:p>
            <a:p>
              <a:pPr marR="0" lvl="0" indent="0" fontAlgn="base">
                <a:lnSpc>
                  <a:spcPct val="150000"/>
                </a:lnSpc>
                <a:spcBef>
                  <a:spcPct val="0"/>
                </a:spcBef>
                <a:spcAft>
                  <a:spcPct val="0"/>
                </a:spcAft>
                <a:buClrTx/>
                <a:buSzTx/>
                <a:buFontTx/>
                <a:buNone/>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D</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．红外线传输的模拟信号</a:t>
              </a:r>
            </a:p>
          </p:txBody>
        </p:sp>
        <p:pic>
          <p:nvPicPr>
            <p:cNvPr id="24577" name="Picture 1" descr="J:\18秋教科物理九全学练考PPT和word\18秋教科物理九全学练考PPT\18JK623.EPS"/>
            <p:cNvPicPr>
              <a:picLocks noChangeAspect="1" noChangeArrowheads="1"/>
            </p:cNvPicPr>
            <p:nvPr/>
          </p:nvPicPr>
          <p:blipFill>
            <a:blip r:embed="rId3" r:link="rId4"/>
            <a:srcRect/>
            <a:stretch>
              <a:fillRect/>
            </a:stretch>
          </p:blipFill>
          <p:spPr bwMode="auto">
            <a:xfrm>
              <a:off x="7673546" y="3188044"/>
              <a:ext cx="3131201" cy="2236572"/>
            </a:xfrm>
            <a:prstGeom prst="rect">
              <a:avLst/>
            </a:prstGeom>
            <a:noFill/>
          </p:spPr>
        </p:pic>
        <p:sp>
          <p:nvSpPr>
            <p:cNvPr id="24579" name="Rectangle 3"/>
            <p:cNvSpPr>
              <a:spLocks noChangeArrowheads="1"/>
            </p:cNvSpPr>
            <p:nvPr/>
          </p:nvSpPr>
          <p:spPr bwMode="auto">
            <a:xfrm>
              <a:off x="7970108" y="5605591"/>
              <a:ext cx="2507418" cy="676660"/>
            </a:xfrm>
            <a:prstGeom prst="rect">
              <a:avLst/>
            </a:prstGeom>
            <a:noFill/>
            <a:ln w="9525">
              <a:noFill/>
              <a:miter lim="800000"/>
            </a:ln>
            <a:effectLst/>
          </p:spPr>
          <p:txBody>
            <a:bodyPr vert="horz" wrap="non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图</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C10</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 </a:t>
              </a:r>
            </a:p>
          </p:txBody>
        </p:sp>
      </p:grpSp>
      <p:sp>
        <p:nvSpPr>
          <p:cNvPr id="17" name="Rectangle 59"/>
          <p:cNvSpPr>
            <a:spLocks noChangeArrowheads="1"/>
          </p:cNvSpPr>
          <p:nvPr/>
        </p:nvSpPr>
        <p:spPr bwMode="auto">
          <a:xfrm>
            <a:off x="6783469" y="3018915"/>
            <a:ext cx="340158" cy="461665"/>
          </a:xfrm>
          <a:prstGeom prst="rect">
            <a:avLst/>
          </a:prstGeom>
          <a:noFill/>
          <a:ln w="9525" algn="ctr">
            <a:noFill/>
            <a:miter lim="800000"/>
          </a:ln>
        </p:spPr>
        <p:txBody>
          <a:bodyPr wrap="none" anchor="ctr">
            <a:spAutoFit/>
          </a:bodyPr>
          <a:lstStyle/>
          <a:p>
            <a:pPr eaLnBrk="0" hangingPunct="0">
              <a:buFontTx/>
              <a:buNone/>
            </a:pPr>
            <a:r>
              <a:rPr lang="en-US" altLang="zh-CN" sz="2400" b="1" dirty="0" smtClean="0">
                <a:solidFill>
                  <a:srgbClr val="FF0000"/>
                </a:solidFill>
                <a:latin typeface="宋体" panose="02010600030101010101" pitchFamily="2" charset="-122"/>
                <a:ea typeface="宋体" panose="02010600030101010101" pitchFamily="2" charset="-122"/>
              </a:rPr>
              <a:t>A</a:t>
            </a:r>
            <a:endParaRPr lang="en-US" altLang="zh-CN" sz="24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5"/>
          <p:cNvSpPr/>
          <p:nvPr/>
        </p:nvSpPr>
        <p:spPr>
          <a:xfrm>
            <a:off x="1174115" y="110491"/>
            <a:ext cx="4248279"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改变世界的信息技术</a:t>
            </a:r>
          </a:p>
        </p:txBody>
      </p:sp>
      <p:sp>
        <p:nvSpPr>
          <p:cNvPr id="3" name="Text Box 2"/>
          <p:cNvSpPr txBox="1">
            <a:spLocks noChangeArrowheads="1"/>
          </p:cNvSpPr>
          <p:nvPr/>
        </p:nvSpPr>
        <p:spPr bwMode="auto">
          <a:xfrm>
            <a:off x="587161" y="1141456"/>
            <a:ext cx="11127044" cy="4939814"/>
          </a:xfrm>
          <a:prstGeom prst="rect">
            <a:avLst/>
          </a:prstGeom>
          <a:noFill/>
          <a:ln w="9525">
            <a:noFill/>
            <a:miter lim="800000"/>
          </a:ln>
          <a:effectLst/>
        </p:spPr>
        <p:txBody>
          <a:bodyPr wrap="square">
            <a:spAutoFit/>
          </a:bodyPr>
          <a:lstStyle/>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2</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2009</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年</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10</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月</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6</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日，华裔物理学家高锟因为“在光学通信领域中光的传输的开创性成就”而获得诺贝尔物理学奖。下列关于光纤通信的说法中，正确的是</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　　</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a:t>
            </a:r>
          </a:p>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A</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．光导纤维不能弯曲</a:t>
            </a:r>
          </a:p>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B</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．光导纤维只能传输语音信息</a:t>
            </a:r>
          </a:p>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C</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．激光可在光导纤维中经多次反射从一端传到另一端</a:t>
            </a:r>
          </a:p>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D</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．光在光导纤维中传输的速度比在真空中大</a:t>
            </a:r>
          </a:p>
        </p:txBody>
      </p:sp>
      <p:sp>
        <p:nvSpPr>
          <p:cNvPr id="4" name="Rectangle 3"/>
          <p:cNvSpPr>
            <a:spLocks noChangeArrowheads="1"/>
          </p:cNvSpPr>
          <p:nvPr/>
        </p:nvSpPr>
        <p:spPr bwMode="auto">
          <a:xfrm>
            <a:off x="5383043" y="2633019"/>
            <a:ext cx="301066" cy="461665"/>
          </a:xfrm>
          <a:prstGeom prst="rect">
            <a:avLst/>
          </a:prstGeom>
        </p:spPr>
        <p:txBody>
          <a:bodyPr wrap="squar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P spid="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p:cNvGrpSpPr/>
          <p:nvPr/>
        </p:nvGrpSpPr>
        <p:grpSpPr>
          <a:xfrm>
            <a:off x="570984" y="1021750"/>
            <a:ext cx="10982583" cy="5344682"/>
            <a:chOff x="570984" y="1021750"/>
            <a:chExt cx="10982583" cy="5344682"/>
          </a:xfrm>
        </p:grpSpPr>
        <p:sp>
          <p:nvSpPr>
            <p:cNvPr id="3" name="Text Box 2"/>
            <p:cNvSpPr txBox="1">
              <a:spLocks noChangeArrowheads="1"/>
            </p:cNvSpPr>
            <p:nvPr/>
          </p:nvSpPr>
          <p:spPr bwMode="auto">
            <a:xfrm>
              <a:off x="570984" y="1021750"/>
              <a:ext cx="10982583" cy="4939814"/>
            </a:xfrm>
            <a:prstGeom prst="rect">
              <a:avLst/>
            </a:prstGeom>
            <a:noFill/>
            <a:ln w="9525">
              <a:noFill/>
              <a:miter lim="800000"/>
            </a:ln>
            <a:effectLst/>
          </p:spPr>
          <p:txBody>
            <a:bodyPr wrap="square">
              <a:spAutoFit/>
            </a:bodyPr>
            <a:lstStyle/>
            <a:p>
              <a:pPr>
                <a:lnSpc>
                  <a:spcPct val="150000"/>
                </a:lnSpc>
              </a:pPr>
              <a:r>
                <a:rPr lang="en-US" altLang="en-US" sz="3000" b="1" dirty="0">
                  <a:latin typeface="宋体" panose="02010600030101010101" pitchFamily="2" charset="-122"/>
                  <a:ea typeface="宋体" panose="02010600030101010101" pitchFamily="2" charset="-122"/>
                  <a:cs typeface="Times New Roman" panose="02020603050405020304" pitchFamily="18" charset="0"/>
                </a:rPr>
                <a:t>3．光在玻璃纤维中的传输情况是光线每次由内层玻璃芯射向外包层的分界面时，均要发生反射，而不发生折射，从而使光在不断地反射中沿内层玻璃芯向远处传播，如图10－3－3所示。</a:t>
              </a:r>
              <a:r>
                <a:rPr lang="en-US" altLang="en-US" sz="3000" b="1" dirty="0" err="1">
                  <a:latin typeface="宋体" panose="02010600030101010101" pitchFamily="2" charset="-122"/>
                  <a:ea typeface="宋体" panose="02010600030101010101" pitchFamily="2" charset="-122"/>
                  <a:cs typeface="Times New Roman" panose="02020603050405020304" pitchFamily="18" charset="0"/>
                </a:rPr>
                <a:t>请根据图回答：当增大入射光线AB的入射角时，CD光线的入射角</a:t>
              </a:r>
              <a:r>
                <a:rPr lang="en-US" altLang="en-US" sz="3000" b="1" dirty="0">
                  <a:latin typeface="宋体" panose="02010600030101010101" pitchFamily="2" charset="-122"/>
                  <a:ea typeface="宋体" panose="02010600030101010101" pitchFamily="2" charset="-122"/>
                  <a:cs typeface="Times New Roman" panose="02020603050405020304" pitchFamily="18" charset="0"/>
                </a:rPr>
                <a:t>________(</a:t>
              </a:r>
              <a:r>
                <a:rPr lang="en-US" altLang="en-US" sz="3000" b="1" dirty="0" err="1">
                  <a:latin typeface="宋体" panose="02010600030101010101" pitchFamily="2" charset="-122"/>
                  <a:ea typeface="宋体" panose="02010600030101010101" pitchFamily="2" charset="-122"/>
                  <a:cs typeface="Times New Roman" panose="02020603050405020304" pitchFamily="18" charset="0"/>
                </a:rPr>
                <a:t>选填“</a:t>
              </a:r>
              <a:r>
                <a:rPr lang="en-US" altLang="en-US" sz="3000" b="1" dirty="0" err="1" smtClean="0">
                  <a:latin typeface="宋体" panose="02010600030101010101" pitchFamily="2" charset="-122"/>
                  <a:ea typeface="宋体" panose="02010600030101010101" pitchFamily="2" charset="-122"/>
                  <a:cs typeface="Times New Roman" panose="02020603050405020304" pitchFamily="18" charset="0"/>
                </a:rPr>
                <a:t>增大</a:t>
              </a:r>
              <a:r>
                <a:rPr lang="en-US" altLang="en-US" sz="3000" b="1" dirty="0" smtClean="0">
                  <a:latin typeface="宋体" panose="02010600030101010101" pitchFamily="2" charset="-122"/>
                  <a:ea typeface="宋体" panose="02010600030101010101" pitchFamily="2" charset="-122"/>
                  <a:cs typeface="Times New Roman" panose="02020603050405020304" pitchFamily="18" charset="0"/>
                </a:rPr>
                <a:t>” “</a:t>
              </a:r>
              <a:r>
                <a:rPr lang="en-US" altLang="en-US" sz="3000" b="1" dirty="0" err="1" smtClean="0">
                  <a:latin typeface="宋体" panose="02010600030101010101" pitchFamily="2" charset="-122"/>
                  <a:ea typeface="宋体" panose="02010600030101010101" pitchFamily="2" charset="-122"/>
                  <a:cs typeface="Times New Roman" panose="02020603050405020304" pitchFamily="18" charset="0"/>
                </a:rPr>
                <a:t>减小”或</a:t>
              </a:r>
              <a:endParaRPr lang="en-US" altLang="en-US" sz="3000" b="1" dirty="0" smtClean="0">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en-US"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en-US" sz="3000" b="1" dirty="0" err="1">
                  <a:latin typeface="宋体" panose="02010600030101010101" pitchFamily="2" charset="-122"/>
                  <a:ea typeface="宋体" panose="02010600030101010101" pitchFamily="2" charset="-122"/>
                  <a:cs typeface="Times New Roman" panose="02020603050405020304" pitchFamily="18" charset="0"/>
                </a:rPr>
                <a:t>不变</a:t>
              </a:r>
              <a:r>
                <a:rPr lang="en-US" altLang="en-US" sz="3000" b="1" dirty="0">
                  <a:latin typeface="宋体" panose="02010600030101010101" pitchFamily="2" charset="-122"/>
                  <a:ea typeface="宋体" panose="02010600030101010101" pitchFamily="2" charset="-122"/>
                  <a:cs typeface="Times New Roman" panose="02020603050405020304" pitchFamily="18" charset="0"/>
                </a:rPr>
                <a:t>”)，</a:t>
              </a:r>
              <a:r>
                <a:rPr lang="en-US" altLang="en-US" sz="3000" b="1" dirty="0" err="1">
                  <a:latin typeface="宋体" panose="02010600030101010101" pitchFamily="2" charset="-122"/>
                  <a:ea typeface="宋体" panose="02010600030101010101" pitchFamily="2" charset="-122"/>
                  <a:cs typeface="Times New Roman" panose="02020603050405020304" pitchFamily="18" charset="0"/>
                </a:rPr>
                <a:t>D点将要向</a:t>
              </a:r>
              <a:r>
                <a:rPr lang="en-US" altLang="en-US" sz="3000" b="1" dirty="0">
                  <a:latin typeface="宋体" panose="02010600030101010101" pitchFamily="2" charset="-122"/>
                  <a:ea typeface="宋体" panose="02010600030101010101" pitchFamily="2" charset="-122"/>
                  <a:cs typeface="Times New Roman" panose="02020603050405020304" pitchFamily="18" charset="0"/>
                </a:rPr>
                <a:t>________(</a:t>
              </a:r>
              <a:r>
                <a:rPr lang="en-US" altLang="en-US" sz="3000" b="1" dirty="0" err="1" smtClean="0">
                  <a:latin typeface="宋体" panose="02010600030101010101" pitchFamily="2" charset="-122"/>
                  <a:ea typeface="宋体" panose="02010600030101010101" pitchFamily="2" charset="-122"/>
                  <a:cs typeface="Times New Roman" panose="02020603050405020304" pitchFamily="18" charset="0"/>
                </a:rPr>
                <a:t>选填</a:t>
              </a:r>
              <a:endParaRPr lang="en-US" altLang="en-US" sz="3000" b="1" dirty="0" smtClean="0">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en-US"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en-US" sz="3000" b="1" dirty="0" err="1">
                  <a:latin typeface="宋体" panose="02010600030101010101" pitchFamily="2" charset="-122"/>
                  <a:ea typeface="宋体" panose="02010600030101010101" pitchFamily="2" charset="-122"/>
                  <a:cs typeface="Times New Roman" panose="02020603050405020304" pitchFamily="18" charset="0"/>
                </a:rPr>
                <a:t>左”或“右</a:t>
              </a:r>
              <a:r>
                <a:rPr lang="en-US" altLang="en-US" sz="3000" b="1" dirty="0">
                  <a:latin typeface="宋体" panose="02010600030101010101" pitchFamily="2" charset="-122"/>
                  <a:ea typeface="宋体" panose="02010600030101010101" pitchFamily="2" charset="-122"/>
                  <a:cs typeface="Times New Roman" panose="02020603050405020304" pitchFamily="18" charset="0"/>
                </a:rPr>
                <a:t>”)</a:t>
              </a:r>
              <a:r>
                <a:rPr lang="en-US" altLang="en-US" sz="3000" b="1" dirty="0" err="1">
                  <a:latin typeface="宋体" panose="02010600030101010101" pitchFamily="2" charset="-122"/>
                  <a:ea typeface="宋体" panose="02010600030101010101" pitchFamily="2" charset="-122"/>
                  <a:cs typeface="Times New Roman" panose="02020603050405020304" pitchFamily="18" charset="0"/>
                </a:rPr>
                <a:t>侧移动</a:t>
              </a:r>
              <a:r>
                <a:rPr lang="en-US" altLang="en-US" sz="3000" b="1"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en-US" sz="3000" b="1" dirty="0">
                <a:latin typeface="宋体" panose="02010600030101010101" pitchFamily="2" charset="-122"/>
                <a:ea typeface="宋体" panose="02010600030101010101" pitchFamily="2" charset="-122"/>
                <a:cs typeface="Times New Roman" panose="02020603050405020304" pitchFamily="18" charset="0"/>
              </a:endParaRPr>
            </a:p>
          </p:txBody>
        </p:sp>
        <p:pic>
          <p:nvPicPr>
            <p:cNvPr id="5" name="Picture 177" descr="F:\16春\物理\教科物理九年级下册待出片8.8\LX158.EPS"/>
            <p:cNvPicPr>
              <a:picLocks noChangeAspect="1" noChangeArrowheads="1"/>
            </p:cNvPicPr>
            <p:nvPr/>
          </p:nvPicPr>
          <p:blipFill>
            <a:blip r:embed="rId2" r:link="rId3"/>
            <a:srcRect/>
            <a:stretch>
              <a:fillRect/>
            </a:stretch>
          </p:blipFill>
          <p:spPr bwMode="auto">
            <a:xfrm>
              <a:off x="7252560" y="3865949"/>
              <a:ext cx="4187825" cy="1773238"/>
            </a:xfrm>
            <a:prstGeom prst="rect">
              <a:avLst/>
            </a:prstGeom>
            <a:noFill/>
            <a:ln w="9525">
              <a:noFill/>
              <a:miter lim="800000"/>
              <a:headEnd/>
              <a:tailEnd/>
            </a:ln>
          </p:spPr>
        </p:pic>
        <p:sp>
          <p:nvSpPr>
            <p:cNvPr id="6" name="Text Box 6"/>
            <p:cNvSpPr txBox="1">
              <a:spLocks noChangeArrowheads="1"/>
            </p:cNvSpPr>
            <p:nvPr/>
          </p:nvSpPr>
          <p:spPr bwMode="auto">
            <a:xfrm>
              <a:off x="8024727" y="5689772"/>
              <a:ext cx="2119491" cy="676660"/>
            </a:xfrm>
            <a:prstGeom prst="rect">
              <a:avLst/>
            </a:prstGeom>
            <a:noFill/>
            <a:ln w="9525">
              <a:noFill/>
              <a:miter lim="800000"/>
            </a:ln>
          </p:spPr>
          <p:txBody>
            <a:bodyPr wrap="none">
              <a:spAutoFit/>
            </a:bodyPr>
            <a:lstStyle/>
            <a:p>
              <a:pPr>
                <a:lnSpc>
                  <a:spcPct val="150000"/>
                </a:lnSpc>
              </a:pPr>
              <a:r>
                <a:rPr lang="en-US" altLang="en-US" sz="3000" b="1" dirty="0">
                  <a:latin typeface="宋体" panose="02010600030101010101" pitchFamily="2" charset="-122"/>
                  <a:ea typeface="宋体" panose="02010600030101010101" pitchFamily="2" charset="-122"/>
                  <a:cs typeface="Times New Roman" panose="02020603050405020304" pitchFamily="18" charset="0"/>
                </a:rPr>
                <a:t>图10－3－3</a:t>
              </a:r>
            </a:p>
          </p:txBody>
        </p:sp>
      </p:grpSp>
      <p:sp>
        <p:nvSpPr>
          <p:cNvPr id="13" name="Rectangle 5"/>
          <p:cNvSpPr/>
          <p:nvPr/>
        </p:nvSpPr>
        <p:spPr>
          <a:xfrm>
            <a:off x="1174115" y="110491"/>
            <a:ext cx="4248279"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改变世界的信息技术</a:t>
            </a:r>
          </a:p>
        </p:txBody>
      </p:sp>
      <p:sp>
        <p:nvSpPr>
          <p:cNvPr id="4" name="Rectangle 3"/>
          <p:cNvSpPr>
            <a:spLocks noChangeArrowheads="1"/>
          </p:cNvSpPr>
          <p:nvPr/>
        </p:nvSpPr>
        <p:spPr bwMode="auto">
          <a:xfrm>
            <a:off x="1019603" y="3938331"/>
            <a:ext cx="1009650" cy="461665"/>
          </a:xfrm>
          <a:prstGeom prst="rect">
            <a:avLst/>
          </a:prstGeom>
        </p:spPr>
        <p:txBody>
          <a:bodyPr>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 增大　</a:t>
            </a:r>
          </a:p>
        </p:txBody>
      </p:sp>
      <p:sp>
        <p:nvSpPr>
          <p:cNvPr id="7" name="Text Box 7"/>
          <p:cNvSpPr txBox="1">
            <a:spLocks noChangeArrowheads="1"/>
          </p:cNvSpPr>
          <p:nvPr/>
        </p:nvSpPr>
        <p:spPr bwMode="auto">
          <a:xfrm>
            <a:off x="4927043" y="4602206"/>
            <a:ext cx="494046"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7"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1"/>
            <a:ext cx="4248279"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改变世界的信息技术</a:t>
            </a:r>
          </a:p>
        </p:txBody>
      </p:sp>
      <p:grpSp>
        <p:nvGrpSpPr>
          <p:cNvPr id="4" name="Group 18"/>
          <p:cNvGrpSpPr/>
          <p:nvPr/>
        </p:nvGrpSpPr>
        <p:grpSpPr bwMode="auto">
          <a:xfrm>
            <a:off x="641308" y="1120132"/>
            <a:ext cx="10801350" cy="3736975"/>
            <a:chOff x="340" y="819"/>
            <a:chExt cx="6804" cy="2354"/>
          </a:xfrm>
        </p:grpSpPr>
        <p:sp>
          <p:nvSpPr>
            <p:cNvPr id="5" name="Rectangle 8"/>
            <p:cNvSpPr>
              <a:spLocks noChangeArrowheads="1"/>
            </p:cNvSpPr>
            <p:nvPr/>
          </p:nvSpPr>
          <p:spPr bwMode="auto">
            <a:xfrm>
              <a:off x="340" y="819"/>
              <a:ext cx="6804" cy="1299"/>
            </a:xfrm>
            <a:prstGeom prst="rect">
              <a:avLst/>
            </a:prstGeom>
            <a:noFill/>
            <a:ln w="9525">
              <a:noFill/>
              <a:miter lim="800000"/>
            </a:ln>
            <a:effectLst/>
          </p:spPr>
          <p:txBody>
            <a:bodyPr wrap="square" anchor="ctr">
              <a:spAutoFit/>
            </a:bodyPr>
            <a:lstStyle/>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4.</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如图</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7</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2</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所示，使用手机通话时，声音信息搭载在</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上传向基地台。在光导纤维中利用激光传递信息，是由于激光的</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很高，在一定时间内可以传输大量信息。</a:t>
              </a:r>
            </a:p>
          </p:txBody>
        </p:sp>
        <p:pic>
          <p:nvPicPr>
            <p:cNvPr id="6" name="Picture 13" descr="J:\课件\教科九下学练考做课件\LX159.EPS"/>
            <p:cNvPicPr>
              <a:picLocks noChangeAspect="1" noChangeArrowheads="1"/>
            </p:cNvPicPr>
            <p:nvPr/>
          </p:nvPicPr>
          <p:blipFill>
            <a:blip r:embed="rId2" r:link="rId3"/>
            <a:srcRect/>
            <a:stretch>
              <a:fillRect/>
            </a:stretch>
          </p:blipFill>
          <p:spPr bwMode="auto">
            <a:xfrm>
              <a:off x="4740" y="1706"/>
              <a:ext cx="783" cy="1044"/>
            </a:xfrm>
            <a:prstGeom prst="rect">
              <a:avLst/>
            </a:prstGeom>
            <a:noFill/>
          </p:spPr>
        </p:pic>
        <p:sp>
          <p:nvSpPr>
            <p:cNvPr id="7" name="Rectangle 14"/>
            <p:cNvSpPr>
              <a:spLocks noChangeArrowheads="1"/>
            </p:cNvSpPr>
            <p:nvPr/>
          </p:nvSpPr>
          <p:spPr bwMode="auto">
            <a:xfrm>
              <a:off x="4740" y="2885"/>
              <a:ext cx="862" cy="288"/>
            </a:xfrm>
            <a:prstGeom prst="rect">
              <a:avLst/>
            </a:prstGeom>
            <a:noFill/>
            <a:ln w="9525">
              <a:noFill/>
              <a:miter lim="800000"/>
            </a:ln>
            <a:effectLst/>
          </p:spPr>
          <p:txBody>
            <a:bodyPr wrap="none" anchor="ctr">
              <a:spAutoFit/>
            </a:bodyPr>
            <a:lstStyle/>
            <a:p>
              <a:pPr algn="ctr" eaLnBrk="0" hangingPunct="0"/>
              <a:r>
                <a:rPr lang="zh-CN" altLang="en-US">
                  <a:latin typeface="宋体" panose="02010600030101010101" pitchFamily="2" charset="-122"/>
                  <a:cs typeface="Times New Roman" panose="02020603050405020304" pitchFamily="18" charset="0"/>
                </a:rPr>
                <a:t>图</a:t>
              </a:r>
              <a:r>
                <a:rPr lang="en-US" altLang="zh-CN">
                  <a:latin typeface="宋体" panose="02010600030101010101" pitchFamily="2" charset="-122"/>
                  <a:cs typeface="Times New Roman" panose="02020603050405020304" pitchFamily="18" charset="0"/>
                </a:rPr>
                <a:t>7</a:t>
              </a:r>
              <a:r>
                <a:rPr lang="zh-CN" altLang="en-US">
                  <a:latin typeface="宋体" panose="02010600030101010101" pitchFamily="2" charset="-122"/>
                  <a:cs typeface="Times New Roman" panose="02020603050405020304" pitchFamily="18" charset="0"/>
                </a:rPr>
                <a:t>－</a:t>
              </a:r>
              <a:r>
                <a:rPr lang="en-US" altLang="zh-CN">
                  <a:latin typeface="宋体" panose="02010600030101010101" pitchFamily="2" charset="-122"/>
                  <a:cs typeface="Times New Roman" panose="02020603050405020304" pitchFamily="18" charset="0"/>
                </a:rPr>
                <a:t>2</a:t>
              </a:r>
              <a:endParaRPr lang="en-US" altLang="zh-CN">
                <a:latin typeface="宋体" panose="02010600030101010101" pitchFamily="2" charset="-122"/>
              </a:endParaRPr>
            </a:p>
          </p:txBody>
        </p:sp>
      </p:grpSp>
      <p:sp>
        <p:nvSpPr>
          <p:cNvPr id="9" name="Rectangle 20"/>
          <p:cNvSpPr>
            <a:spLocks noChangeArrowheads="1"/>
          </p:cNvSpPr>
          <p:nvPr/>
        </p:nvSpPr>
        <p:spPr bwMode="auto">
          <a:xfrm>
            <a:off x="9891113" y="1211349"/>
            <a:ext cx="111280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电磁波</a:t>
            </a:r>
          </a:p>
        </p:txBody>
      </p:sp>
      <p:sp>
        <p:nvSpPr>
          <p:cNvPr id="10" name="Rectangle 21"/>
          <p:cNvSpPr>
            <a:spLocks noChangeArrowheads="1"/>
          </p:cNvSpPr>
          <p:nvPr/>
        </p:nvSpPr>
        <p:spPr bwMode="auto">
          <a:xfrm>
            <a:off x="1475647" y="2558664"/>
            <a:ext cx="80342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频率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plus(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7" name="Rectangle 5"/>
          <p:cNvSpPr/>
          <p:nvPr/>
        </p:nvSpPr>
        <p:spPr>
          <a:xfrm>
            <a:off x="1737614" y="1163719"/>
            <a:ext cx="8566769" cy="1107996"/>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sz="6600" b="1" dirty="0" smtClean="0">
                <a:latin typeface="微软雅黑" panose="020B0503020204020204" charset="-122"/>
                <a:ea typeface="微软雅黑" panose="020B0503020204020204" charset="-122"/>
              </a:rPr>
              <a:t>3.</a:t>
            </a:r>
            <a:r>
              <a:rPr lang="zh-CN" altLang="en-US" sz="6600" b="1" dirty="0" smtClean="0">
                <a:latin typeface="微软雅黑" panose="020B0503020204020204" charset="-122"/>
                <a:ea typeface="微软雅黑" panose="020B0503020204020204" charset="-122"/>
              </a:rPr>
              <a:t>改变世界的信息技术</a:t>
            </a:r>
          </a:p>
        </p:txBody>
      </p:sp>
      <p:grpSp>
        <p:nvGrpSpPr>
          <p:cNvPr id="3" name="组合 2"/>
          <p:cNvGrpSpPr/>
          <p:nvPr/>
        </p:nvGrpSpPr>
        <p:grpSpPr>
          <a:xfrm>
            <a:off x="3279140" y="2348582"/>
            <a:ext cx="5051425" cy="1007745"/>
            <a:chOff x="5164" y="4732"/>
            <a:chExt cx="7955" cy="1587"/>
          </a:xfrm>
        </p:grpSpPr>
        <p:pic>
          <p:nvPicPr>
            <p:cNvPr id="9" name="图片 8" descr="图标-02">
              <a:hlinkClick r:id="rId2" action="ppaction://hlinksldjump"/>
            </p:cNvPr>
            <p:cNvPicPr>
              <a:picLocks noChangeAspect="1"/>
            </p:cNvPicPr>
            <p:nvPr/>
          </p:nvPicPr>
          <p:blipFill>
            <a:blip r:embed="rId3" cstate="print"/>
            <a:stretch>
              <a:fillRect/>
            </a:stretch>
          </p:blipFill>
          <p:spPr>
            <a:xfrm>
              <a:off x="5164" y="4732"/>
              <a:ext cx="7955" cy="1587"/>
            </a:xfrm>
            <a:prstGeom prst="rect">
              <a:avLst/>
            </a:prstGeom>
          </p:spPr>
        </p:pic>
        <p:sp>
          <p:nvSpPr>
            <p:cNvPr id="4" name="文本框 3">
              <a:hlinkClick r:id="rId2" action="ppaction://hlinksldjump"/>
            </p:cNvPr>
            <p:cNvSpPr txBox="1"/>
            <p:nvPr/>
          </p:nvSpPr>
          <p:spPr>
            <a:xfrm>
              <a:off x="5980" y="4920"/>
              <a:ext cx="3845" cy="1212"/>
            </a:xfrm>
            <a:prstGeom prst="rect">
              <a:avLst/>
            </a:prstGeom>
            <a:noFill/>
          </p:spPr>
          <p:txBody>
            <a:bodyPr wrap="none" rtlCol="0">
              <a:spAutoFit/>
            </a:bodyPr>
            <a:lstStyle/>
            <a:p>
              <a:pPr algn="l"/>
              <a:r>
                <a:rPr lang="zh-CN" altLang="en-US" sz="44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导学设计</a:t>
              </a:r>
              <a:endParaRPr lang="zh-CN" altLang="en-US" sz="44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grpSp>
        <p:nvGrpSpPr>
          <p:cNvPr id="6" name="组合 5"/>
          <p:cNvGrpSpPr/>
          <p:nvPr/>
        </p:nvGrpSpPr>
        <p:grpSpPr>
          <a:xfrm>
            <a:off x="2998915" y="3284729"/>
            <a:ext cx="4682041" cy="1038225"/>
            <a:chOff x="4926" y="6850"/>
            <a:chExt cx="9349" cy="1635"/>
          </a:xfrm>
        </p:grpSpPr>
        <p:pic>
          <p:nvPicPr>
            <p:cNvPr id="10" name="图片 9" descr="图标-03">
              <a:hlinkClick r:id="rId4" action="ppaction://hlinksldjump"/>
            </p:cNvPr>
            <p:cNvPicPr>
              <a:picLocks noChangeAspect="1"/>
            </p:cNvPicPr>
            <p:nvPr/>
          </p:nvPicPr>
          <p:blipFill>
            <a:blip r:embed="rId5" cstate="print"/>
            <a:stretch>
              <a:fillRect/>
            </a:stretch>
          </p:blipFill>
          <p:spPr>
            <a:xfrm>
              <a:off x="4926" y="6850"/>
              <a:ext cx="9349" cy="1635"/>
            </a:xfrm>
            <a:prstGeom prst="rect">
              <a:avLst/>
            </a:prstGeom>
          </p:spPr>
        </p:pic>
        <p:sp>
          <p:nvSpPr>
            <p:cNvPr id="5" name="文本框 4">
              <a:hlinkClick r:id="rId4" action="ppaction://hlinksldjump"/>
            </p:cNvPr>
            <p:cNvSpPr txBox="1"/>
            <p:nvPr/>
          </p:nvSpPr>
          <p:spPr>
            <a:xfrm>
              <a:off x="5980" y="7119"/>
              <a:ext cx="3845" cy="1212"/>
            </a:xfrm>
            <a:prstGeom prst="rect">
              <a:avLst/>
            </a:prstGeom>
            <a:noFill/>
          </p:spPr>
          <p:txBody>
            <a:bodyPr wrap="none" rtlCol="0">
              <a:spAutoFit/>
            </a:bodyPr>
            <a:lstStyle/>
            <a:p>
              <a:pPr lvl="0" algn="l"/>
              <a:r>
                <a:rPr lang="zh-CN" altLang="en-US" sz="44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应用示例</a:t>
              </a:r>
              <a:endParaRPr lang="zh-CN" altLang="en-US" sz="44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2" name="Rectangle 5"/>
          <p:cNvSpPr/>
          <p:nvPr/>
        </p:nvSpPr>
        <p:spPr>
          <a:xfrm>
            <a:off x="1081088" y="110491"/>
            <a:ext cx="5109092"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第十章　电磁波与信息技术</a:t>
            </a:r>
            <a:endParaRPr lang="zh-CN" altLang="en-US" b="1" dirty="0">
              <a:latin typeface="微软雅黑" panose="020B0503020204020204" charset="-122"/>
              <a:ea typeface="微软雅黑" panose="020B0503020204020204" charset="-122"/>
            </a:endParaRPr>
          </a:p>
        </p:txBody>
      </p:sp>
      <p:grpSp>
        <p:nvGrpSpPr>
          <p:cNvPr id="11" name="组合 10"/>
          <p:cNvGrpSpPr/>
          <p:nvPr/>
        </p:nvGrpSpPr>
        <p:grpSpPr>
          <a:xfrm>
            <a:off x="2570916" y="4200704"/>
            <a:ext cx="5051425" cy="1007745"/>
            <a:chOff x="5164" y="4732"/>
            <a:chExt cx="7955" cy="1587"/>
          </a:xfrm>
        </p:grpSpPr>
        <p:pic>
          <p:nvPicPr>
            <p:cNvPr id="12" name="图片 11" descr="图标-02">
              <a:hlinkClick r:id="rId2" action="ppaction://hlinksldjump"/>
            </p:cNvPr>
            <p:cNvPicPr>
              <a:picLocks noChangeAspect="1"/>
            </p:cNvPicPr>
            <p:nvPr/>
          </p:nvPicPr>
          <p:blipFill>
            <a:blip r:embed="rId3" cstate="print"/>
            <a:stretch>
              <a:fillRect/>
            </a:stretch>
          </p:blipFill>
          <p:spPr>
            <a:xfrm>
              <a:off x="5164" y="4732"/>
              <a:ext cx="7955" cy="1587"/>
            </a:xfrm>
            <a:prstGeom prst="rect">
              <a:avLst/>
            </a:prstGeom>
          </p:spPr>
        </p:pic>
        <p:sp>
          <p:nvSpPr>
            <p:cNvPr id="13" name="文本框 3">
              <a:hlinkClick r:id="rId6" action="ppaction://hlinksldjump"/>
            </p:cNvPr>
            <p:cNvSpPr txBox="1"/>
            <p:nvPr/>
          </p:nvSpPr>
          <p:spPr>
            <a:xfrm>
              <a:off x="5980" y="4920"/>
              <a:ext cx="3845" cy="1212"/>
            </a:xfrm>
            <a:prstGeom prst="rect">
              <a:avLst/>
            </a:prstGeom>
            <a:noFill/>
          </p:spPr>
          <p:txBody>
            <a:bodyPr wrap="none" rtlCol="0">
              <a:spAutoFit/>
            </a:bodyPr>
            <a:lstStyle/>
            <a:p>
              <a:pPr algn="l"/>
              <a:r>
                <a:rPr lang="zh-CN" altLang="en-US" sz="44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课堂小结</a:t>
              </a:r>
              <a:endParaRPr lang="zh-CN" altLang="en-US" sz="44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grpSp>
        <p:nvGrpSpPr>
          <p:cNvPr id="17" name="组合 16"/>
          <p:cNvGrpSpPr/>
          <p:nvPr/>
        </p:nvGrpSpPr>
        <p:grpSpPr>
          <a:xfrm>
            <a:off x="2279940" y="5083054"/>
            <a:ext cx="4682041" cy="1038225"/>
            <a:chOff x="4926" y="6850"/>
            <a:chExt cx="9349" cy="1635"/>
          </a:xfrm>
        </p:grpSpPr>
        <p:pic>
          <p:nvPicPr>
            <p:cNvPr id="18" name="图片 17" descr="图标-03">
              <a:hlinkClick r:id="rId4" action="ppaction://hlinksldjump"/>
            </p:cNvPr>
            <p:cNvPicPr>
              <a:picLocks noChangeAspect="1"/>
            </p:cNvPicPr>
            <p:nvPr/>
          </p:nvPicPr>
          <p:blipFill>
            <a:blip r:embed="rId5" cstate="print"/>
            <a:stretch>
              <a:fillRect/>
            </a:stretch>
          </p:blipFill>
          <p:spPr>
            <a:xfrm>
              <a:off x="4926" y="6850"/>
              <a:ext cx="9349" cy="1635"/>
            </a:xfrm>
            <a:prstGeom prst="rect">
              <a:avLst/>
            </a:prstGeom>
          </p:spPr>
        </p:pic>
        <p:sp>
          <p:nvSpPr>
            <p:cNvPr id="19" name="文本框 4">
              <a:hlinkClick r:id="rId7" action="ppaction://hlinksldjump"/>
            </p:cNvPr>
            <p:cNvSpPr txBox="1"/>
            <p:nvPr/>
          </p:nvSpPr>
          <p:spPr>
            <a:xfrm>
              <a:off x="5980" y="7119"/>
              <a:ext cx="4876" cy="1212"/>
            </a:xfrm>
            <a:prstGeom prst="rect">
              <a:avLst/>
            </a:prstGeom>
            <a:noFill/>
          </p:spPr>
          <p:txBody>
            <a:bodyPr wrap="none" rtlCol="0">
              <a:spAutoFit/>
            </a:bodyPr>
            <a:lstStyle/>
            <a:p>
              <a:pPr lvl="0" algn="l"/>
              <a:r>
                <a:rPr lang="zh-CN" altLang="en-US" sz="44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课堂反馈</a:t>
              </a:r>
              <a:endParaRPr lang="zh-CN" altLang="en-US" sz="44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1"/>
            <a:ext cx="4248279"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改变世界的信息技术</a:t>
            </a:r>
          </a:p>
        </p:txBody>
      </p:sp>
      <p:sp>
        <p:nvSpPr>
          <p:cNvPr id="3" name="Rectangle 9"/>
          <p:cNvSpPr>
            <a:spLocks noChangeArrowheads="1"/>
          </p:cNvSpPr>
          <p:nvPr/>
        </p:nvSpPr>
        <p:spPr bwMode="auto">
          <a:xfrm>
            <a:off x="727805" y="1827084"/>
            <a:ext cx="8984606" cy="2169825"/>
          </a:xfrm>
          <a:prstGeom prst="rect">
            <a:avLst/>
          </a:prstGeom>
          <a:noFill/>
          <a:ln w="9525">
            <a:noFill/>
            <a:miter lim="800000"/>
          </a:ln>
          <a:effectLst/>
        </p:spPr>
        <p:txBody>
          <a:bodyPr wrap="square">
            <a:spAutoFit/>
          </a:bodyPr>
          <a:lstStyle/>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5</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．下面</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选项跟互联网无关的是</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　　</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a:t>
            </a:r>
          </a:p>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A</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err="1">
                <a:latin typeface="宋体" panose="02010600030101010101" pitchFamily="2" charset="-122"/>
                <a:ea typeface="宋体" panose="02010600030101010101" pitchFamily="2" charset="-122"/>
                <a:cs typeface="Times New Roman" panose="02020603050405020304" pitchFamily="18" charset="0"/>
              </a:rPr>
              <a:t>Wi</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err="1">
                <a:latin typeface="宋体" panose="02010600030101010101" pitchFamily="2" charset="-122"/>
                <a:ea typeface="宋体" panose="02010600030101010101" pitchFamily="2" charset="-122"/>
                <a:cs typeface="Times New Roman" panose="02020603050405020304" pitchFamily="18" charset="0"/>
              </a:rPr>
              <a:t>Fi</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　　　</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B</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QQ</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聊天　　</a:t>
            </a:r>
          </a:p>
          <a:p>
            <a:pPr>
              <a:lnSpc>
                <a:spcPct val="150000"/>
              </a:lnSpc>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C</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．摇微信　　　</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D</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．飞鸽传书</a:t>
            </a:r>
          </a:p>
        </p:txBody>
      </p:sp>
      <p:sp>
        <p:nvSpPr>
          <p:cNvPr id="4" name="Rectangle 19"/>
          <p:cNvSpPr>
            <a:spLocks noChangeArrowheads="1"/>
          </p:cNvSpPr>
          <p:nvPr/>
        </p:nvSpPr>
        <p:spPr bwMode="auto">
          <a:xfrm>
            <a:off x="6412557" y="2002095"/>
            <a:ext cx="340158" cy="461665"/>
          </a:xfrm>
          <a:prstGeom prst="rect">
            <a:avLst/>
          </a:prstGeom>
        </p:spPr>
        <p:txBody>
          <a:bodyPr wrap="none" anchor="ctr">
            <a:spAutoFit/>
          </a:bodyPr>
          <a:lstStyle/>
          <a:p>
            <a:pPr eaLnBrk="0" hangingPunct="0"/>
            <a:r>
              <a:rPr lang="en-US" altLang="zh-CN" sz="2400" b="1" dirty="0" smtClean="0">
                <a:solidFill>
                  <a:srgbClr val="FF0000"/>
                </a:solidFill>
                <a:latin typeface="宋体" panose="02010600030101010101" pitchFamily="2" charset="-122"/>
                <a:ea typeface="宋体" panose="02010600030101010101" pitchFamily="2" charset="-122"/>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116205" y="1045210"/>
            <a:ext cx="3166110" cy="675005"/>
            <a:chOff x="183" y="1646"/>
            <a:chExt cx="4986" cy="1063"/>
          </a:xfrm>
        </p:grpSpPr>
        <p:pic>
          <p:nvPicPr>
            <p:cNvPr id="9" name="图片 8" descr="图标-02"/>
            <p:cNvPicPr>
              <a:picLocks noChangeAspect="1"/>
            </p:cNvPicPr>
            <p:nvPr/>
          </p:nvPicPr>
          <p:blipFill>
            <a:blip r:embed="rId2" cstate="print"/>
            <a:stretch>
              <a:fillRect/>
            </a:stretch>
          </p:blipFill>
          <p:spPr>
            <a:xfrm>
              <a:off x="183" y="1646"/>
              <a:ext cx="4986" cy="1063"/>
            </a:xfrm>
            <a:prstGeom prst="rect">
              <a:avLst/>
            </a:prstGeom>
          </p:spPr>
        </p:pic>
        <p:sp>
          <p:nvSpPr>
            <p:cNvPr id="4" name="文本框 3"/>
            <p:cNvSpPr txBox="1"/>
            <p:nvPr/>
          </p:nvSpPr>
          <p:spPr>
            <a:xfrm>
              <a:off x="878" y="1767"/>
              <a:ext cx="2553" cy="824"/>
            </a:xfrm>
            <a:prstGeom prst="rect">
              <a:avLst/>
            </a:prstGeom>
            <a:noFill/>
          </p:spPr>
          <p:txBody>
            <a:bodyPr wrap="none" rtlCol="0">
              <a:spAutoFit/>
            </a:bodyPr>
            <a:lstStyle/>
            <a:p>
              <a:pPr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导学设计</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6161" name="Rectangle 10"/>
          <p:cNvSpPr/>
          <p:nvPr/>
        </p:nvSpPr>
        <p:spPr>
          <a:xfrm>
            <a:off x="633730" y="1785280"/>
            <a:ext cx="2494594"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zh-CN" sz="2400" b="1" dirty="0" smtClean="0">
                <a:solidFill>
                  <a:srgbClr val="F1AF00"/>
                </a:solidFill>
                <a:latin typeface="宋体" panose="02010600030101010101" pitchFamily="2" charset="-122"/>
                <a:ea typeface="宋体" panose="02010600030101010101" pitchFamily="2" charset="-122"/>
              </a:rPr>
              <a:t>学点</a:t>
            </a:r>
            <a:r>
              <a:rPr lang="en-US" altLang="zh-CN" sz="2400" b="1" dirty="0" smtClean="0">
                <a:solidFill>
                  <a:srgbClr val="F1AF00"/>
                </a:solidFill>
                <a:latin typeface="宋体" panose="02010600030101010101" pitchFamily="2" charset="-122"/>
                <a:ea typeface="宋体" panose="02010600030101010101" pitchFamily="2" charset="-122"/>
              </a:rPr>
              <a:t>1</a:t>
            </a:r>
            <a:r>
              <a:rPr lang="zh-CN" altLang="zh-CN" sz="2400" b="1" dirty="0" smtClean="0">
                <a:solidFill>
                  <a:srgbClr val="F1AF00"/>
                </a:solidFill>
                <a:latin typeface="宋体" panose="02010600030101010101" pitchFamily="2" charset="-122"/>
                <a:ea typeface="宋体" panose="02010600030101010101" pitchFamily="2" charset="-122"/>
              </a:rPr>
              <a:t>　卫星通信</a:t>
            </a:r>
            <a:endParaRPr lang="zh-CN" altLang="en-US" sz="2400" b="1" dirty="0">
              <a:solidFill>
                <a:srgbClr val="F1AF00"/>
              </a:solidFill>
              <a:latin typeface="宋体" panose="02010600030101010101" pitchFamily="2" charset="-122"/>
              <a:ea typeface="宋体" panose="02010600030101010101" pitchFamily="2" charset="-122"/>
            </a:endParaRPr>
          </a:p>
        </p:txBody>
      </p:sp>
      <p:pic>
        <p:nvPicPr>
          <p:cNvPr id="7" name="Picture 4"/>
          <p:cNvPicPr>
            <a:picLocks noChangeAspect="1"/>
          </p:cNvPicPr>
          <p:nvPr/>
        </p:nvPicPr>
        <p:blipFill>
          <a:blip r:embed="rId3" cstate="print"/>
          <a:stretch>
            <a:fillRect/>
          </a:stretch>
        </p:blipFill>
        <p:spPr>
          <a:xfrm>
            <a:off x="473075" y="1785925"/>
            <a:ext cx="84455" cy="414020"/>
          </a:xfrm>
          <a:prstGeom prst="rect">
            <a:avLst/>
          </a:prstGeom>
          <a:noFill/>
          <a:ln w="9525">
            <a:noFill/>
          </a:ln>
        </p:spPr>
      </p:pic>
      <p:sp>
        <p:nvSpPr>
          <p:cNvPr id="13" name="Rectangle 5"/>
          <p:cNvSpPr/>
          <p:nvPr/>
        </p:nvSpPr>
        <p:spPr>
          <a:xfrm>
            <a:off x="1174115" y="110491"/>
            <a:ext cx="4248279"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改变世界的信息技术</a:t>
            </a:r>
          </a:p>
        </p:txBody>
      </p:sp>
      <p:sp>
        <p:nvSpPr>
          <p:cNvPr id="8193" name="Rectangle 1"/>
          <p:cNvSpPr>
            <a:spLocks noChangeArrowheads="1"/>
          </p:cNvSpPr>
          <p:nvPr/>
        </p:nvSpPr>
        <p:spPr bwMode="auto">
          <a:xfrm>
            <a:off x="566669" y="2354587"/>
            <a:ext cx="10831132" cy="3554819"/>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阅读教材</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P30</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P31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内容，完成下列问题：</a:t>
            </a: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：卫星通信借助的是电磁波中的</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的性质接近于光波，大致沿</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传播，不能沿地面绕射，因此需每隔</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50 km</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左右就要建一个地面站。在卫星通信中，地面站向人造地球卫星发射电磁波；</a:t>
            </a:r>
          </a:p>
        </p:txBody>
      </p:sp>
      <p:sp>
        <p:nvSpPr>
          <p:cNvPr id="10" name="矩形 9"/>
          <p:cNvSpPr/>
          <p:nvPr/>
        </p:nvSpPr>
        <p:spPr>
          <a:xfrm>
            <a:off x="7260849" y="3167061"/>
            <a:ext cx="803425"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微波</a:t>
            </a:r>
            <a:endParaRPr lang="zh-CN" altLang="en-US" sz="2400" b="1" dirty="0">
              <a:solidFill>
                <a:srgbClr val="FF0000"/>
              </a:solidFill>
              <a:latin typeface="宋体" panose="02010600030101010101" pitchFamily="2" charset="-122"/>
              <a:ea typeface="宋体" panose="02010600030101010101" pitchFamily="2" charset="-122"/>
            </a:endParaRPr>
          </a:p>
        </p:txBody>
      </p:sp>
      <p:sp>
        <p:nvSpPr>
          <p:cNvPr id="11" name="矩形 10"/>
          <p:cNvSpPr/>
          <p:nvPr/>
        </p:nvSpPr>
        <p:spPr>
          <a:xfrm>
            <a:off x="9360106" y="3179940"/>
            <a:ext cx="803425"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微波</a:t>
            </a:r>
            <a:endParaRPr lang="zh-CN" altLang="en-US" sz="2400" b="1" dirty="0">
              <a:solidFill>
                <a:srgbClr val="FF0000"/>
              </a:solidFill>
              <a:latin typeface="宋体" panose="02010600030101010101" pitchFamily="2" charset="-122"/>
              <a:ea typeface="宋体" panose="02010600030101010101" pitchFamily="2" charset="-122"/>
            </a:endParaRPr>
          </a:p>
        </p:txBody>
      </p:sp>
      <p:sp>
        <p:nvSpPr>
          <p:cNvPr id="12" name="矩形 11"/>
          <p:cNvSpPr/>
          <p:nvPr/>
        </p:nvSpPr>
        <p:spPr>
          <a:xfrm>
            <a:off x="4852499" y="3836762"/>
            <a:ext cx="803425"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直线</a:t>
            </a:r>
            <a:endParaRPr lang="zh-CN" altLang="en-US" sz="24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61"/>
                                        </p:tgtEl>
                                        <p:attrNameLst>
                                          <p:attrName>style.visibility</p:attrName>
                                        </p:attrNameLst>
                                      </p:cBhvr>
                                      <p:to>
                                        <p:strVal val="visible"/>
                                      </p:to>
                                    </p:set>
                                    <p:anim calcmode="lin" valueType="num">
                                      <p:cBhvr additive="base">
                                        <p:cTn id="7" dur="500" fill="hold"/>
                                        <p:tgtEl>
                                          <p:spTgt spid="6161"/>
                                        </p:tgtEl>
                                        <p:attrNameLst>
                                          <p:attrName>ppt_x</p:attrName>
                                        </p:attrNameLst>
                                      </p:cBhvr>
                                      <p:tavLst>
                                        <p:tav tm="0">
                                          <p:val>
                                            <p:strVal val="0-#ppt_w/2"/>
                                          </p:val>
                                        </p:tav>
                                        <p:tav tm="100000">
                                          <p:val>
                                            <p:strVal val="#ppt_x"/>
                                          </p:val>
                                        </p:tav>
                                      </p:tavLst>
                                    </p:anim>
                                    <p:anim calcmode="lin" valueType="num">
                                      <p:cBhvr additive="base">
                                        <p:cTn id="8" dur="500" fill="hold"/>
                                        <p:tgtEl>
                                          <p:spTgt spid="61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8193"/>
                                        </p:tgtEl>
                                        <p:attrNameLst>
                                          <p:attrName>style.visibility</p:attrName>
                                        </p:attrNameLst>
                                      </p:cBhvr>
                                      <p:to>
                                        <p:strVal val="visible"/>
                                      </p:to>
                                    </p:set>
                                    <p:animEffect transition="in" filter="blinds(horizontal)">
                                      <p:cBhvr>
                                        <p:cTn id="12" dur="500"/>
                                        <p:tgtEl>
                                          <p:spTgt spid="819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p:bldP spid="8193"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1"/>
            <a:ext cx="4248279"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改变世界的信息技术</a:t>
            </a:r>
          </a:p>
        </p:txBody>
      </p:sp>
      <p:sp>
        <p:nvSpPr>
          <p:cNvPr id="3" name="Rectangle 1"/>
          <p:cNvSpPr>
            <a:spLocks noChangeArrowheads="1"/>
          </p:cNvSpPr>
          <p:nvPr/>
        </p:nvSpPr>
        <p:spPr bwMode="auto">
          <a:xfrm>
            <a:off x="605306" y="1108296"/>
            <a:ext cx="10831132" cy="4939814"/>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卫星作为中继站，将接收到的电磁波进行处理，并发送给另一个或几个地面站，或转发给另一颗卫星；接收方地面站接到卫星发来的电磁波，就获得了发送方地面站传来的信息，实现了信息传递。 </a:t>
            </a:r>
            <a:endParaRPr lang="en-US" altLang="zh-CN" sz="3000" b="1" dirty="0" smtClean="0">
              <a:latin typeface="宋体" panose="02010600030101010101" pitchFamily="2" charset="-122"/>
              <a:ea typeface="宋体" panose="02010600030101010101" pitchFamily="2" charset="-122"/>
              <a:cs typeface="Times New Roman" panose="02020603050405020304" pitchFamily="18" charset="0"/>
            </a:endParaRPr>
          </a:p>
          <a:p>
            <a:pPr marR="0" lvl="0" indent="0" fontAlgn="base">
              <a:lnSpc>
                <a:spcPct val="150000"/>
              </a:lnSpc>
              <a:spcBef>
                <a:spcPct val="0"/>
              </a:spcBef>
              <a:spcAft>
                <a:spcPct val="0"/>
              </a:spcAft>
              <a:buClrTx/>
              <a:buSzTx/>
              <a:buFontTx/>
              <a:buNone/>
            </a:pPr>
            <a:r>
              <a:rPr lang="zh-CN" altLang="zh-CN"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2</a:t>
            </a:r>
            <a:r>
              <a:rPr lang="zh-CN" altLang="zh-CN" sz="3000" b="1" dirty="0" smtClean="0">
                <a:latin typeface="宋体" panose="02010600030101010101" pitchFamily="2" charset="-122"/>
                <a:ea typeface="宋体" panose="02010600030101010101" pitchFamily="2" charset="-122"/>
                <a:cs typeface="Times New Roman" panose="02020603050405020304" pitchFamily="18" charset="0"/>
              </a:rPr>
              <a:t>：卫星通信系统由</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a:t>
            </a:r>
            <a:r>
              <a:rPr lang="zh-CN" altLang="zh-CN" sz="3000" b="1" dirty="0" smtClean="0">
                <a:latin typeface="宋体" panose="02010600030101010101" pitchFamily="2" charset="-122"/>
                <a:ea typeface="宋体" panose="02010600030101010101" pitchFamily="2" charset="-122"/>
                <a:cs typeface="Times New Roman" panose="02020603050405020304" pitchFamily="18" charset="0"/>
              </a:rPr>
              <a:t>、地面站和传输系统组成。在地球的周围均匀地配置</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a:t>
            </a:r>
            <a:r>
              <a:rPr lang="zh-CN" altLang="zh-CN" sz="3000" b="1" dirty="0" smtClean="0">
                <a:latin typeface="宋体" panose="02010600030101010101" pitchFamily="2" charset="-122"/>
                <a:ea typeface="宋体" panose="02010600030101010101" pitchFamily="2" charset="-122"/>
                <a:cs typeface="Times New Roman" panose="02020603050405020304" pitchFamily="18" charset="0"/>
              </a:rPr>
              <a:t>颗同步通信卫星，就可覆盖几乎全部地球表面，实现全球通信。</a:t>
            </a:r>
            <a:endParaRPr lang="zh-CN" altLang="en-US" sz="3000" b="1" dirty="0" smtClean="0">
              <a:latin typeface="宋体" panose="02010600030101010101" pitchFamily="2" charset="-122"/>
              <a:ea typeface="宋体" panose="02010600030101010101" pitchFamily="2" charset="-122"/>
              <a:cs typeface="Times New Roman" panose="02020603050405020304" pitchFamily="18" charset="0"/>
            </a:endParaRPr>
          </a:p>
        </p:txBody>
      </p:sp>
      <p:sp>
        <p:nvSpPr>
          <p:cNvPr id="5" name="矩形 4"/>
          <p:cNvSpPr/>
          <p:nvPr/>
        </p:nvSpPr>
        <p:spPr>
          <a:xfrm>
            <a:off x="4723711" y="3978430"/>
            <a:ext cx="1422184"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通信卫星</a:t>
            </a:r>
            <a:endParaRPr lang="zh-CN" altLang="en-US" sz="2400" b="1" dirty="0">
              <a:solidFill>
                <a:srgbClr val="FF0000"/>
              </a:solidFill>
              <a:latin typeface="宋体" panose="02010600030101010101" pitchFamily="2" charset="-122"/>
              <a:ea typeface="宋体" panose="02010600030101010101" pitchFamily="2" charset="-122"/>
            </a:endParaRPr>
          </a:p>
        </p:txBody>
      </p:sp>
      <p:sp>
        <p:nvSpPr>
          <p:cNvPr id="6" name="矩形 5"/>
          <p:cNvSpPr/>
          <p:nvPr/>
        </p:nvSpPr>
        <p:spPr>
          <a:xfrm>
            <a:off x="5110078" y="4686768"/>
            <a:ext cx="494046"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三</a:t>
            </a:r>
            <a:endParaRPr lang="zh-CN" altLang="en-US" sz="24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61" name="Rectangle 10"/>
          <p:cNvSpPr/>
          <p:nvPr/>
        </p:nvSpPr>
        <p:spPr>
          <a:xfrm>
            <a:off x="483418" y="1096348"/>
            <a:ext cx="2494594"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zh-CN" sz="2400" b="1" dirty="0" smtClean="0">
                <a:solidFill>
                  <a:srgbClr val="F1AF00"/>
                </a:solidFill>
                <a:latin typeface="宋体" panose="02010600030101010101" pitchFamily="2" charset="-122"/>
                <a:ea typeface="宋体" panose="02010600030101010101" pitchFamily="2" charset="-122"/>
              </a:rPr>
              <a:t>学点</a:t>
            </a:r>
            <a:r>
              <a:rPr lang="en-US" altLang="zh-CN" sz="2400" b="1" dirty="0" smtClean="0">
                <a:solidFill>
                  <a:srgbClr val="F1AF00"/>
                </a:solidFill>
                <a:latin typeface="宋体" panose="02010600030101010101" pitchFamily="2" charset="-122"/>
                <a:ea typeface="宋体" panose="02010600030101010101" pitchFamily="2" charset="-122"/>
              </a:rPr>
              <a:t>2</a:t>
            </a:r>
            <a:r>
              <a:rPr lang="zh-CN" altLang="zh-CN" sz="2400" b="1" dirty="0" smtClean="0">
                <a:solidFill>
                  <a:srgbClr val="F1AF00"/>
                </a:solidFill>
                <a:latin typeface="宋体" panose="02010600030101010101" pitchFamily="2" charset="-122"/>
                <a:ea typeface="宋体" panose="02010600030101010101" pitchFamily="2" charset="-122"/>
              </a:rPr>
              <a:t>　光缆通信</a:t>
            </a:r>
            <a:endParaRPr lang="zh-CN" altLang="en-US" sz="2400" b="1" dirty="0">
              <a:solidFill>
                <a:srgbClr val="F1AF00"/>
              </a:solidFill>
              <a:latin typeface="宋体" panose="02010600030101010101" pitchFamily="2" charset="-122"/>
              <a:ea typeface="宋体" panose="02010600030101010101" pitchFamily="2" charset="-122"/>
            </a:endParaRPr>
          </a:p>
        </p:txBody>
      </p:sp>
      <p:pic>
        <p:nvPicPr>
          <p:cNvPr id="7" name="Picture 4"/>
          <p:cNvPicPr>
            <a:picLocks noChangeAspect="1"/>
          </p:cNvPicPr>
          <p:nvPr/>
        </p:nvPicPr>
        <p:blipFill>
          <a:blip r:embed="rId2" cstate="print"/>
          <a:stretch>
            <a:fillRect/>
          </a:stretch>
        </p:blipFill>
        <p:spPr>
          <a:xfrm>
            <a:off x="322763" y="1096993"/>
            <a:ext cx="84455" cy="414020"/>
          </a:xfrm>
          <a:prstGeom prst="rect">
            <a:avLst/>
          </a:prstGeom>
          <a:noFill/>
          <a:ln w="9525">
            <a:noFill/>
          </a:ln>
        </p:spPr>
      </p:pic>
      <p:sp>
        <p:nvSpPr>
          <p:cNvPr id="13" name="Rectangle 5"/>
          <p:cNvSpPr/>
          <p:nvPr/>
        </p:nvSpPr>
        <p:spPr>
          <a:xfrm>
            <a:off x="1174115" y="110491"/>
            <a:ext cx="4248279"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改变世界的信息技术</a:t>
            </a:r>
          </a:p>
        </p:txBody>
      </p:sp>
      <p:grpSp>
        <p:nvGrpSpPr>
          <p:cNvPr id="8" name="组合 7"/>
          <p:cNvGrpSpPr/>
          <p:nvPr/>
        </p:nvGrpSpPr>
        <p:grpSpPr>
          <a:xfrm>
            <a:off x="502275" y="1364783"/>
            <a:ext cx="10728101" cy="4939814"/>
            <a:chOff x="502275" y="1364783"/>
            <a:chExt cx="10728101" cy="4939814"/>
          </a:xfrm>
        </p:grpSpPr>
        <p:sp>
          <p:nvSpPr>
            <p:cNvPr id="6146" name="Rectangle 2"/>
            <p:cNvSpPr>
              <a:spLocks noChangeArrowheads="1"/>
            </p:cNvSpPr>
            <p:nvPr/>
          </p:nvSpPr>
          <p:spPr bwMode="auto">
            <a:xfrm>
              <a:off x="502275" y="1364783"/>
              <a:ext cx="10728101" cy="4939814"/>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阅读教材</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P31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P32</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内容，完成下列问题：</a:t>
              </a: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：通信用的激光一般在特殊的管道</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里传播。光导纤维是很细很细的</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2</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：如图</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10</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所示，光从光纤的一端射入，在光纤的内壁上反复</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，直至从另一端射出，</a:t>
              </a:r>
              <a:endParaRPr lang="en-US" altLang="zh-CN" sz="3000" b="1" dirty="0" smtClean="0">
                <a:latin typeface="宋体" panose="02010600030101010101" pitchFamily="2" charset="-122"/>
                <a:ea typeface="宋体" panose="02010600030101010101" pitchFamily="2" charset="-122"/>
                <a:cs typeface="Times New Roman" panose="02020603050405020304" pitchFamily="18" charset="0"/>
              </a:endParaRP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整个过程光能损耗非常少，这样就把它</a:t>
              </a:r>
              <a:endParaRPr lang="en-US" altLang="zh-CN" sz="3000" b="1" dirty="0" smtClean="0">
                <a:latin typeface="宋体" panose="02010600030101010101" pitchFamily="2" charset="-122"/>
                <a:ea typeface="宋体" panose="02010600030101010101" pitchFamily="2" charset="-122"/>
                <a:cs typeface="Times New Roman" panose="02020603050405020304" pitchFamily="18" charset="0"/>
              </a:endParaRP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携带的信息传到了远方。</a:t>
              </a:r>
            </a:p>
          </p:txBody>
        </p:sp>
        <p:pic>
          <p:nvPicPr>
            <p:cNvPr id="6145" name="Picture 1" descr="G:\18秋教科物理九全学练考PPT和word\18秋教科物理九全学练考PPT\TJ4.EPS"/>
            <p:cNvPicPr>
              <a:picLocks noChangeAspect="1" noChangeArrowheads="1"/>
            </p:cNvPicPr>
            <p:nvPr/>
          </p:nvPicPr>
          <p:blipFill>
            <a:blip r:embed="rId3" r:link="rId4" cstate="print"/>
            <a:srcRect/>
            <a:stretch>
              <a:fillRect/>
            </a:stretch>
          </p:blipFill>
          <p:spPr bwMode="auto">
            <a:xfrm>
              <a:off x="7650050" y="4411015"/>
              <a:ext cx="2756234" cy="701898"/>
            </a:xfrm>
            <a:prstGeom prst="rect">
              <a:avLst/>
            </a:prstGeom>
            <a:noFill/>
          </p:spPr>
        </p:pic>
        <p:sp>
          <p:nvSpPr>
            <p:cNvPr id="6147" name="Rectangle 3"/>
            <p:cNvSpPr>
              <a:spLocks noChangeArrowheads="1"/>
            </p:cNvSpPr>
            <p:nvPr/>
          </p:nvSpPr>
          <p:spPr bwMode="auto">
            <a:xfrm>
              <a:off x="7946265" y="5091706"/>
              <a:ext cx="2119491" cy="784830"/>
            </a:xfrm>
            <a:prstGeom prst="rect">
              <a:avLst/>
            </a:prstGeom>
            <a:noFill/>
            <a:ln w="9525">
              <a:noFill/>
              <a:miter lim="800000"/>
            </a:ln>
            <a:effectLst/>
          </p:spPr>
          <p:txBody>
            <a:bodyPr vert="horz" wrap="non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图</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10</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a:t>
              </a:r>
            </a:p>
          </p:txBody>
        </p:sp>
      </p:grpSp>
      <p:sp>
        <p:nvSpPr>
          <p:cNvPr id="9" name="矩形 8"/>
          <p:cNvSpPr/>
          <p:nvPr/>
        </p:nvSpPr>
        <p:spPr>
          <a:xfrm>
            <a:off x="8528218" y="2188266"/>
            <a:ext cx="1422184"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光导纤维</a:t>
            </a:r>
            <a:endParaRPr lang="zh-CN" altLang="en-US" sz="2400" b="1" dirty="0">
              <a:solidFill>
                <a:srgbClr val="FF0000"/>
              </a:solidFill>
              <a:latin typeface="宋体" panose="02010600030101010101" pitchFamily="2" charset="-122"/>
              <a:ea typeface="宋体" panose="02010600030101010101" pitchFamily="2" charset="-122"/>
            </a:endParaRPr>
          </a:p>
        </p:txBody>
      </p:sp>
      <p:sp>
        <p:nvSpPr>
          <p:cNvPr id="10" name="矩形 9"/>
          <p:cNvSpPr/>
          <p:nvPr/>
        </p:nvSpPr>
        <p:spPr>
          <a:xfrm>
            <a:off x="5372894" y="2896605"/>
            <a:ext cx="1112805"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玻璃丝</a:t>
            </a:r>
            <a:endParaRPr lang="zh-CN" altLang="en-US" sz="2400" b="1" dirty="0">
              <a:solidFill>
                <a:srgbClr val="FF0000"/>
              </a:solidFill>
              <a:latin typeface="宋体" panose="02010600030101010101" pitchFamily="2" charset="-122"/>
              <a:ea typeface="宋体" panose="02010600030101010101" pitchFamily="2" charset="-122"/>
            </a:endParaRPr>
          </a:p>
        </p:txBody>
      </p:sp>
      <p:sp>
        <p:nvSpPr>
          <p:cNvPr id="11" name="矩形 10"/>
          <p:cNvSpPr/>
          <p:nvPr/>
        </p:nvSpPr>
        <p:spPr>
          <a:xfrm>
            <a:off x="2333480" y="4248886"/>
            <a:ext cx="803425"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反射</a:t>
            </a:r>
            <a:endParaRPr lang="zh-CN" altLang="en-US" sz="24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61"/>
                                        </p:tgtEl>
                                        <p:attrNameLst>
                                          <p:attrName>style.visibility</p:attrName>
                                        </p:attrNameLst>
                                      </p:cBhvr>
                                      <p:to>
                                        <p:strVal val="visible"/>
                                      </p:to>
                                    </p:set>
                                    <p:anim calcmode="lin" valueType="num">
                                      <p:cBhvr additive="base">
                                        <p:cTn id="7" dur="500" fill="hold"/>
                                        <p:tgtEl>
                                          <p:spTgt spid="6161"/>
                                        </p:tgtEl>
                                        <p:attrNameLst>
                                          <p:attrName>ppt_x</p:attrName>
                                        </p:attrNameLst>
                                      </p:cBhvr>
                                      <p:tavLst>
                                        <p:tav tm="0">
                                          <p:val>
                                            <p:strVal val="0-#ppt_w/2"/>
                                          </p:val>
                                        </p:tav>
                                        <p:tav tm="100000">
                                          <p:val>
                                            <p:strVal val="#ppt_x"/>
                                          </p:val>
                                        </p:tav>
                                      </p:tavLst>
                                    </p:anim>
                                    <p:anim calcmode="lin" valueType="num">
                                      <p:cBhvr additive="base">
                                        <p:cTn id="8" dur="500" fill="hold"/>
                                        <p:tgtEl>
                                          <p:spTgt spid="61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1"/>
            <a:ext cx="4248279"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改变世界的信息技术</a:t>
            </a:r>
          </a:p>
        </p:txBody>
      </p:sp>
      <p:sp>
        <p:nvSpPr>
          <p:cNvPr id="3" name="矩形 2"/>
          <p:cNvSpPr/>
          <p:nvPr/>
        </p:nvSpPr>
        <p:spPr>
          <a:xfrm>
            <a:off x="682579" y="2220360"/>
            <a:ext cx="10303099" cy="1477328"/>
          </a:xfrm>
          <a:prstGeom prst="rect">
            <a:avLst/>
          </a:prstGeom>
        </p:spPr>
        <p:txBody>
          <a:bodyPr wrap="square">
            <a:spAutoFit/>
          </a:bodyPr>
          <a:lstStyle/>
          <a:p>
            <a:pPr>
              <a:lnSpc>
                <a:spcPct val="150000"/>
              </a:lnSpc>
            </a:pPr>
            <a:r>
              <a:rPr lang="zh-CN" altLang="zh-CN"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zh-CN" sz="3000" b="1" dirty="0" smtClean="0">
                <a:latin typeface="宋体" panose="02010600030101010101" pitchFamily="2" charset="-122"/>
                <a:ea typeface="宋体" panose="02010600030101010101" pitchFamily="2" charset="-122"/>
                <a:cs typeface="Times New Roman" panose="02020603050405020304" pitchFamily="18" charset="0"/>
              </a:rPr>
              <a:t>：由于光在光导纤维中传输损耗小，所以可</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a:t>
            </a:r>
            <a:r>
              <a:rPr lang="zh-CN" altLang="zh-CN" sz="3000" b="1" dirty="0" smtClean="0">
                <a:latin typeface="宋体" panose="02010600030101010101" pitchFamily="2" charset="-122"/>
                <a:ea typeface="宋体" panose="02010600030101010101" pitchFamily="2" charset="-122"/>
                <a:cs typeface="Times New Roman" panose="02020603050405020304" pitchFamily="18" charset="0"/>
              </a:rPr>
              <a:t>传输。利用光缆通信，通信容量大，通信质量高，保密性好。</a:t>
            </a:r>
            <a:endParaRPr lang="zh-CN" altLang="en-US" sz="3000"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4" name="矩形 3"/>
          <p:cNvSpPr/>
          <p:nvPr/>
        </p:nvSpPr>
        <p:spPr>
          <a:xfrm>
            <a:off x="9147592" y="2381450"/>
            <a:ext cx="1112805"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长距离</a:t>
            </a:r>
            <a:endParaRPr lang="zh-CN" altLang="en-US" sz="24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1"/>
            <a:ext cx="4248279"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改变世界的信息技术</a:t>
            </a:r>
          </a:p>
        </p:txBody>
      </p:sp>
      <p:sp>
        <p:nvSpPr>
          <p:cNvPr id="3" name="Rectangle 10"/>
          <p:cNvSpPr/>
          <p:nvPr/>
        </p:nvSpPr>
        <p:spPr>
          <a:xfrm>
            <a:off x="483418" y="1096348"/>
            <a:ext cx="2494594"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zh-CN" sz="2400" b="1" dirty="0" smtClean="0">
                <a:solidFill>
                  <a:srgbClr val="F1AF00"/>
                </a:solidFill>
                <a:latin typeface="宋体" panose="02010600030101010101" pitchFamily="2" charset="-122"/>
                <a:ea typeface="宋体" panose="02010600030101010101" pitchFamily="2" charset="-122"/>
              </a:rPr>
              <a:t>学点</a:t>
            </a:r>
            <a:r>
              <a:rPr lang="en-US" altLang="zh-CN" sz="2400" b="1" dirty="0" smtClean="0">
                <a:solidFill>
                  <a:srgbClr val="F1AF00"/>
                </a:solidFill>
                <a:latin typeface="宋体" panose="02010600030101010101" pitchFamily="2" charset="-122"/>
                <a:ea typeface="宋体" panose="02010600030101010101" pitchFamily="2" charset="-122"/>
              </a:rPr>
              <a:t>3</a:t>
            </a:r>
            <a:r>
              <a:rPr lang="zh-CN" altLang="zh-CN" sz="2400" b="1" dirty="0" smtClean="0">
                <a:solidFill>
                  <a:srgbClr val="F1AF00"/>
                </a:solidFill>
                <a:latin typeface="宋体" panose="02010600030101010101" pitchFamily="2" charset="-122"/>
                <a:ea typeface="宋体" panose="02010600030101010101" pitchFamily="2" charset="-122"/>
              </a:rPr>
              <a:t>　移动通信</a:t>
            </a:r>
            <a:endParaRPr lang="zh-CN" altLang="en-US" sz="2400" b="1" dirty="0" smtClean="0">
              <a:solidFill>
                <a:srgbClr val="F1AF00"/>
              </a:solidFill>
              <a:latin typeface="宋体" panose="02010600030101010101" pitchFamily="2" charset="-122"/>
              <a:ea typeface="宋体" panose="02010600030101010101" pitchFamily="2" charset="-122"/>
            </a:endParaRPr>
          </a:p>
        </p:txBody>
      </p:sp>
      <p:pic>
        <p:nvPicPr>
          <p:cNvPr id="4" name="Picture 4"/>
          <p:cNvPicPr>
            <a:picLocks noChangeAspect="1"/>
          </p:cNvPicPr>
          <p:nvPr/>
        </p:nvPicPr>
        <p:blipFill>
          <a:blip r:embed="rId2" cstate="print"/>
          <a:stretch>
            <a:fillRect/>
          </a:stretch>
        </p:blipFill>
        <p:spPr>
          <a:xfrm>
            <a:off x="322763" y="1096993"/>
            <a:ext cx="84455" cy="414020"/>
          </a:xfrm>
          <a:prstGeom prst="rect">
            <a:avLst/>
          </a:prstGeom>
          <a:noFill/>
          <a:ln w="9525">
            <a:noFill/>
          </a:ln>
        </p:spPr>
      </p:pic>
      <p:sp>
        <p:nvSpPr>
          <p:cNvPr id="17409" name="Rectangle 1"/>
          <p:cNvSpPr>
            <a:spLocks noChangeArrowheads="1"/>
          </p:cNvSpPr>
          <p:nvPr/>
        </p:nvSpPr>
        <p:spPr bwMode="auto">
          <a:xfrm>
            <a:off x="515155" y="1497305"/>
            <a:ext cx="10805375" cy="5166351"/>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40000"/>
              </a:lnSpc>
              <a:spcBef>
                <a:spcPct val="0"/>
              </a:spcBef>
              <a:spcAft>
                <a:spcPct val="0"/>
              </a:spcAft>
              <a:buClrTx/>
              <a:buSzTx/>
              <a:buFontTx/>
              <a:buNone/>
            </a:pPr>
            <a:r>
              <a:rPr lang="zh-CN" altLang="zh-CN" sz="3000" b="1" dirty="0" smtClean="0">
                <a:latin typeface="宋体" panose="02010600030101010101" pitchFamily="2" charset="-122"/>
                <a:ea typeface="宋体" panose="02010600030101010101" pitchFamily="2" charset="-122"/>
                <a:cs typeface="Times New Roman" panose="02020603050405020304" pitchFamily="18" charset="0"/>
              </a:rPr>
              <a:t>阅读教材</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P32</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P33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内容，完成下列问题：</a:t>
            </a:r>
          </a:p>
          <a:p>
            <a:pPr marR="0" lvl="0" indent="0" fontAlgn="base">
              <a:lnSpc>
                <a:spcPct val="14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问题：手机通信系统主要由移动台、基站和移动交换中心组成。</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就是手机或车载电话，它既能发射电磁波又能接收电磁波；</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能把接收到的手机信号传给移动通信网，也可以将移动信号传给手机；</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是整个移动通信网络的核心，所有移动台发过来的信息都要经由它分拣、处理、传递，同时它还负责移动通信网络与固定电话网，甚至与互联网的连接，是一个业务庞大、头绪繁杂的信息枢纽。 </a:t>
            </a:r>
          </a:p>
        </p:txBody>
      </p:sp>
      <p:sp>
        <p:nvSpPr>
          <p:cNvPr id="6" name="矩形 5"/>
          <p:cNvSpPr/>
          <p:nvPr/>
        </p:nvSpPr>
        <p:spPr>
          <a:xfrm>
            <a:off x="801881" y="2857967"/>
            <a:ext cx="1112805"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移动台</a:t>
            </a:r>
            <a:endParaRPr lang="zh-CN" altLang="en-US" sz="2400" b="1" dirty="0">
              <a:solidFill>
                <a:srgbClr val="FF0000"/>
              </a:solidFill>
              <a:latin typeface="宋体" panose="02010600030101010101" pitchFamily="2" charset="-122"/>
              <a:ea typeface="宋体" panose="02010600030101010101" pitchFamily="2" charset="-122"/>
            </a:endParaRPr>
          </a:p>
        </p:txBody>
      </p:sp>
      <p:sp>
        <p:nvSpPr>
          <p:cNvPr id="7" name="矩形 6"/>
          <p:cNvSpPr/>
          <p:nvPr/>
        </p:nvSpPr>
        <p:spPr>
          <a:xfrm>
            <a:off x="2038253" y="3463275"/>
            <a:ext cx="803425"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基站</a:t>
            </a:r>
            <a:endParaRPr lang="zh-CN" altLang="en-US" sz="2400" b="1" dirty="0">
              <a:solidFill>
                <a:srgbClr val="FF0000"/>
              </a:solidFill>
              <a:latin typeface="宋体" panose="02010600030101010101" pitchFamily="2" charset="-122"/>
              <a:ea typeface="宋体" panose="02010600030101010101" pitchFamily="2" charset="-122"/>
            </a:endParaRPr>
          </a:p>
        </p:txBody>
      </p:sp>
      <p:sp>
        <p:nvSpPr>
          <p:cNvPr id="8" name="矩形 7"/>
          <p:cNvSpPr/>
          <p:nvPr/>
        </p:nvSpPr>
        <p:spPr>
          <a:xfrm>
            <a:off x="4820090" y="4171613"/>
            <a:ext cx="2040943"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移动交换中心</a:t>
            </a:r>
            <a:endParaRPr lang="zh-CN" altLang="en-US" sz="24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7409"/>
                                        </p:tgtEl>
                                        <p:attrNameLst>
                                          <p:attrName>style.visibility</p:attrName>
                                        </p:attrNameLst>
                                      </p:cBhvr>
                                      <p:to>
                                        <p:strVal val="visible"/>
                                      </p:to>
                                    </p:set>
                                    <p:animEffect transition="in" filter="blinds(horizontal)">
                                      <p:cBhvr>
                                        <p:cTn id="12" dur="500"/>
                                        <p:tgtEl>
                                          <p:spTgt spid="1740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409"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1"/>
            <a:ext cx="4248279"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改变世界的信息技术</a:t>
            </a:r>
          </a:p>
        </p:txBody>
      </p:sp>
      <p:sp>
        <p:nvSpPr>
          <p:cNvPr id="3" name="Rectangle 10"/>
          <p:cNvSpPr/>
          <p:nvPr/>
        </p:nvSpPr>
        <p:spPr>
          <a:xfrm>
            <a:off x="483418" y="1096348"/>
            <a:ext cx="4033476"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zh-CN" sz="2400" b="1" dirty="0" smtClean="0">
                <a:solidFill>
                  <a:srgbClr val="F1AF00"/>
                </a:solidFill>
                <a:latin typeface="宋体" panose="02010600030101010101" pitchFamily="2" charset="-122"/>
                <a:ea typeface="宋体" panose="02010600030101010101" pitchFamily="2" charset="-122"/>
              </a:rPr>
              <a:t>学点</a:t>
            </a:r>
            <a:r>
              <a:rPr lang="en-US" altLang="zh-CN" sz="2400" b="1" dirty="0" smtClean="0">
                <a:solidFill>
                  <a:srgbClr val="F1AF00"/>
                </a:solidFill>
                <a:latin typeface="宋体" panose="02010600030101010101" pitchFamily="2" charset="-122"/>
                <a:ea typeface="宋体" panose="02010600030101010101" pitchFamily="2" charset="-122"/>
              </a:rPr>
              <a:t>4</a:t>
            </a:r>
            <a:r>
              <a:rPr lang="zh-CN" altLang="zh-CN" sz="2400" b="1" dirty="0" smtClean="0">
                <a:solidFill>
                  <a:srgbClr val="F1AF00"/>
                </a:solidFill>
                <a:latin typeface="宋体" panose="02010600030101010101" pitchFamily="2" charset="-122"/>
                <a:ea typeface="宋体" panose="02010600030101010101" pitchFamily="2" charset="-122"/>
              </a:rPr>
              <a:t>　信息革命与人类文明</a:t>
            </a:r>
            <a:endParaRPr lang="zh-CN" altLang="en-US" sz="2400" b="1" dirty="0" smtClean="0">
              <a:solidFill>
                <a:srgbClr val="F1AF00"/>
              </a:solidFill>
              <a:latin typeface="宋体" panose="02010600030101010101" pitchFamily="2" charset="-122"/>
              <a:ea typeface="宋体" panose="02010600030101010101" pitchFamily="2" charset="-122"/>
            </a:endParaRPr>
          </a:p>
        </p:txBody>
      </p:sp>
      <p:pic>
        <p:nvPicPr>
          <p:cNvPr id="4" name="Picture 4"/>
          <p:cNvPicPr>
            <a:picLocks noChangeAspect="1"/>
          </p:cNvPicPr>
          <p:nvPr/>
        </p:nvPicPr>
        <p:blipFill>
          <a:blip r:embed="rId2" cstate="print"/>
          <a:stretch>
            <a:fillRect/>
          </a:stretch>
        </p:blipFill>
        <p:spPr>
          <a:xfrm>
            <a:off x="322763" y="1096993"/>
            <a:ext cx="84455" cy="414020"/>
          </a:xfrm>
          <a:prstGeom prst="rect">
            <a:avLst/>
          </a:prstGeom>
          <a:noFill/>
          <a:ln w="9525">
            <a:noFill/>
          </a:ln>
        </p:spPr>
      </p:pic>
      <p:sp>
        <p:nvSpPr>
          <p:cNvPr id="22529" name="Rectangle 1"/>
          <p:cNvSpPr>
            <a:spLocks noChangeArrowheads="1"/>
          </p:cNvSpPr>
          <p:nvPr/>
        </p:nvSpPr>
        <p:spPr bwMode="auto">
          <a:xfrm>
            <a:off x="476518" y="1590758"/>
            <a:ext cx="11230378" cy="4616648"/>
          </a:xfrm>
          <a:prstGeom prst="rect">
            <a:avLst/>
          </a:prstGeom>
          <a:noFill/>
          <a:ln w="9525">
            <a:noFill/>
            <a:miter lim="800000"/>
          </a:ln>
          <a:effectLst/>
        </p:spPr>
        <p:txBody>
          <a:bodyPr vert="horz" wrap="square" lIns="91440" tIns="45720" rIns="91440" bIns="45720" numCol="1" anchor="ctr" anchorCtr="0" compatLnSpc="1">
            <a:spAutoFit/>
          </a:bodyPr>
          <a:lstStyle/>
          <a:p>
            <a:pPr fontAlgn="base">
              <a:lnSpc>
                <a:spcPct val="140000"/>
              </a:lnSpc>
              <a:spcBef>
                <a:spcPct val="0"/>
              </a:spcBef>
              <a:spcAft>
                <a:spcPct val="0"/>
              </a:spcAft>
            </a:pPr>
            <a:r>
              <a:rPr lang="zh-CN" altLang="zh-CN" sz="3000" b="1" dirty="0" smtClean="0">
                <a:latin typeface="宋体" panose="02010600030101010101" pitchFamily="2" charset="-122"/>
                <a:ea typeface="宋体" panose="02010600030101010101" pitchFamily="2" charset="-122"/>
                <a:cs typeface="Times New Roman" panose="02020603050405020304" pitchFamily="18" charset="0"/>
              </a:rPr>
              <a:t>阅读教材</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P33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P34</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内容，了解信息革命与人类文明的发展，完成下列问题：</a:t>
            </a:r>
          </a:p>
          <a:p>
            <a:pPr fontAlgn="base">
              <a:lnSpc>
                <a:spcPct val="140000"/>
              </a:lnSpc>
              <a:spcBef>
                <a:spcPct val="0"/>
              </a:spcBef>
              <a:spcAft>
                <a:spcPct val="0"/>
              </a:spcAft>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：当今世界，</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通信结合了现在的光纤、卫星、移动电话等各类硬件资源，是目前最为广泛和最为便捷的通信形式。</a:t>
            </a:r>
          </a:p>
          <a:p>
            <a:pPr fontAlgn="base">
              <a:lnSpc>
                <a:spcPct val="140000"/>
              </a:lnSpc>
              <a:spcBef>
                <a:spcPct val="0"/>
              </a:spcBef>
              <a:spcAft>
                <a:spcPct val="0"/>
              </a:spcAft>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2</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：在人类的发展历史中，通信所依赖的硬件环境在不断地进行更新和发展，从古代烽火传讯到现在的互联网络，每一次变化都给人类带来了革命性的信息变化。 </a:t>
            </a:r>
          </a:p>
        </p:txBody>
      </p:sp>
      <p:sp>
        <p:nvSpPr>
          <p:cNvPr id="6" name="矩形 5"/>
          <p:cNvSpPr/>
          <p:nvPr/>
        </p:nvSpPr>
        <p:spPr>
          <a:xfrm>
            <a:off x="4099075" y="3012514"/>
            <a:ext cx="1112805"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互联网</a:t>
            </a:r>
            <a:endParaRPr lang="zh-CN" altLang="en-US" sz="24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22529"/>
                                        </p:tgtEl>
                                        <p:attrNameLst>
                                          <p:attrName>style.visibility</p:attrName>
                                        </p:attrNameLst>
                                      </p:cBhvr>
                                      <p:to>
                                        <p:strVal val="visible"/>
                                      </p:to>
                                    </p:set>
                                    <p:animEffect transition="in" filter="checkerboard(across)">
                                      <p:cBhvr>
                                        <p:cTn id="12" dur="500"/>
                                        <p:tgtEl>
                                          <p:spTgt spid="225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529"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9"/>
          <p:cNvSpPr/>
          <p:nvPr/>
        </p:nvSpPr>
        <p:spPr>
          <a:xfrm>
            <a:off x="746443" y="1945106"/>
            <a:ext cx="2646878" cy="559769"/>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nSpc>
                <a:spcPct val="150000"/>
              </a:lnSpc>
              <a:spcBef>
                <a:spcPct val="0"/>
              </a:spcBef>
              <a:buNone/>
            </a:pPr>
            <a:r>
              <a:rPr lang="zh-CN" altLang="zh-CN" sz="2400" b="1" dirty="0" smtClean="0">
                <a:solidFill>
                  <a:srgbClr val="00A6AD"/>
                </a:solidFill>
                <a:latin typeface="宋体" panose="02010600030101010101" pitchFamily="2" charset="-122"/>
                <a:ea typeface="宋体" panose="02010600030101010101" pitchFamily="2" charset="-122"/>
              </a:rPr>
              <a:t>类型一　卫星通信</a:t>
            </a:r>
            <a:endParaRPr lang="zh-CN" altLang="en-US" sz="2400" b="1" dirty="0">
              <a:solidFill>
                <a:srgbClr val="00A6AD"/>
              </a:solidFill>
              <a:latin typeface="宋体" panose="02010600030101010101" pitchFamily="2" charset="-122"/>
              <a:ea typeface="宋体" panose="02010600030101010101" pitchFamily="2" charset="-122"/>
            </a:endParaRPr>
          </a:p>
        </p:txBody>
      </p:sp>
      <p:pic>
        <p:nvPicPr>
          <p:cNvPr id="7" name="Picture 4"/>
          <p:cNvPicPr>
            <a:picLocks noChangeAspect="1"/>
          </p:cNvPicPr>
          <p:nvPr/>
        </p:nvPicPr>
        <p:blipFill>
          <a:blip r:embed="rId2" cstate="print"/>
          <a:stretch>
            <a:fillRect/>
          </a:stretch>
        </p:blipFill>
        <p:spPr>
          <a:xfrm>
            <a:off x="473075" y="2036445"/>
            <a:ext cx="84455" cy="414020"/>
          </a:xfrm>
          <a:prstGeom prst="rect">
            <a:avLst/>
          </a:prstGeom>
          <a:noFill/>
          <a:ln w="9525">
            <a:noFill/>
          </a:ln>
        </p:spPr>
      </p:pic>
      <p:sp>
        <p:nvSpPr>
          <p:cNvPr id="9" name="Rectangle 5"/>
          <p:cNvSpPr/>
          <p:nvPr/>
        </p:nvSpPr>
        <p:spPr>
          <a:xfrm>
            <a:off x="1174115" y="110491"/>
            <a:ext cx="4248279"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改变世界的信息技术</a:t>
            </a:r>
          </a:p>
        </p:txBody>
      </p:sp>
      <p:grpSp>
        <p:nvGrpSpPr>
          <p:cNvPr id="12" name="组合 11"/>
          <p:cNvGrpSpPr/>
          <p:nvPr/>
        </p:nvGrpSpPr>
        <p:grpSpPr>
          <a:xfrm>
            <a:off x="87682" y="956711"/>
            <a:ext cx="3106455" cy="696726"/>
            <a:chOff x="37578" y="944185"/>
            <a:chExt cx="3106455" cy="696726"/>
          </a:xfrm>
        </p:grpSpPr>
        <p:pic>
          <p:nvPicPr>
            <p:cNvPr id="13" name="图片 12" descr="图标-03"/>
            <p:cNvPicPr>
              <a:picLocks noChangeAspect="1"/>
            </p:cNvPicPr>
            <p:nvPr/>
          </p:nvPicPr>
          <p:blipFill>
            <a:blip r:embed="rId3" cstate="print"/>
            <a:stretch>
              <a:fillRect/>
            </a:stretch>
          </p:blipFill>
          <p:spPr>
            <a:xfrm>
              <a:off x="37578" y="944185"/>
              <a:ext cx="3106455" cy="696726"/>
            </a:xfrm>
            <a:prstGeom prst="rect">
              <a:avLst/>
            </a:prstGeom>
          </p:spPr>
        </p:pic>
        <p:sp>
          <p:nvSpPr>
            <p:cNvPr id="14" name="文本框 2"/>
            <p:cNvSpPr txBox="1"/>
            <p:nvPr/>
          </p:nvSpPr>
          <p:spPr>
            <a:xfrm>
              <a:off x="458662" y="1064895"/>
              <a:ext cx="1620957" cy="523220"/>
            </a:xfrm>
            <a:prstGeom prst="rect">
              <a:avLst/>
            </a:prstGeom>
            <a:noFill/>
          </p:spPr>
          <p:txBody>
            <a:bodyPr wrap="none" rtlCol="0">
              <a:spAutoFit/>
            </a:bodyPr>
            <a:lstStyle/>
            <a:p>
              <a:pPr lvl="0"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应用示例</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grpSp>
        <p:nvGrpSpPr>
          <p:cNvPr id="11" name="组合 10"/>
          <p:cNvGrpSpPr/>
          <p:nvPr/>
        </p:nvGrpSpPr>
        <p:grpSpPr>
          <a:xfrm>
            <a:off x="494270" y="1186247"/>
            <a:ext cx="10861589" cy="5411894"/>
            <a:chOff x="494270" y="1186247"/>
            <a:chExt cx="10861589" cy="5411894"/>
          </a:xfrm>
        </p:grpSpPr>
        <p:sp>
          <p:nvSpPr>
            <p:cNvPr id="7170" name="Rectangle 2"/>
            <p:cNvSpPr>
              <a:spLocks noChangeArrowheads="1"/>
            </p:cNvSpPr>
            <p:nvPr/>
          </p:nvSpPr>
          <p:spPr bwMode="auto">
            <a:xfrm>
              <a:off x="494270" y="2458995"/>
              <a:ext cx="10861589" cy="4139146"/>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en-US" sz="3000" b="1"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例</a:t>
              </a:r>
              <a:r>
                <a:rPr lang="en-US" altLang="zh-CN" sz="3000" b="1"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1 </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如图</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10</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2</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所示是卫星与地面站、</a:t>
              </a:r>
              <a:endParaRPr lang="en-US" altLang="zh-CN" sz="3000" b="1" dirty="0" smtClean="0">
                <a:latin typeface="宋体" panose="02010600030101010101" pitchFamily="2" charset="-122"/>
                <a:ea typeface="宋体" panose="02010600030101010101" pitchFamily="2" charset="-122"/>
                <a:cs typeface="Times New Roman" panose="02020603050405020304" pitchFamily="18" charset="0"/>
              </a:endParaRP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卫星与电话之间进行通信的示意图。地面</a:t>
              </a:r>
              <a:endParaRPr lang="en-US" altLang="zh-CN" sz="3000" b="1" dirty="0" smtClean="0">
                <a:latin typeface="宋体" panose="02010600030101010101" pitchFamily="2" charset="-122"/>
                <a:ea typeface="宋体" panose="02010600030101010101" pitchFamily="2" charset="-122"/>
                <a:cs typeface="Times New Roman" panose="02020603050405020304" pitchFamily="18" charset="0"/>
              </a:endParaRP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站</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和地面站</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2</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通信，同步通信卫星</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填作用</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；现代通信卫星传递的是</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选填“数字”或“模拟”</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信号，通过</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选填“电磁波”“超声波”或“次声波”</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传递信息。</a:t>
              </a:r>
            </a:p>
          </p:txBody>
        </p:sp>
        <p:pic>
          <p:nvPicPr>
            <p:cNvPr id="7169" name="Picture 1" descr="J:\18秋教科物理九全学练考PPT和word\18秋教科物理九全学练考PPT\18JK622.EPS"/>
            <p:cNvPicPr>
              <a:picLocks noChangeAspect="1" noChangeArrowheads="1"/>
            </p:cNvPicPr>
            <p:nvPr/>
          </p:nvPicPr>
          <p:blipFill>
            <a:blip r:embed="rId4" r:link="rId5"/>
            <a:srcRect/>
            <a:stretch>
              <a:fillRect/>
            </a:stretch>
          </p:blipFill>
          <p:spPr bwMode="auto">
            <a:xfrm>
              <a:off x="7982464" y="1186247"/>
              <a:ext cx="3300313" cy="2026508"/>
            </a:xfrm>
            <a:prstGeom prst="rect">
              <a:avLst/>
            </a:prstGeom>
            <a:noFill/>
          </p:spPr>
        </p:pic>
        <p:sp>
          <p:nvSpPr>
            <p:cNvPr id="7171" name="Rectangle 3"/>
            <p:cNvSpPr>
              <a:spLocks noChangeArrowheads="1"/>
            </p:cNvSpPr>
            <p:nvPr/>
          </p:nvSpPr>
          <p:spPr bwMode="auto">
            <a:xfrm>
              <a:off x="8513805" y="3051088"/>
              <a:ext cx="2119491" cy="784830"/>
            </a:xfrm>
            <a:prstGeom prst="rect">
              <a:avLst/>
            </a:prstGeom>
            <a:noFill/>
            <a:ln w="9525">
              <a:noFill/>
              <a:miter lim="800000"/>
            </a:ln>
            <a:effectLst/>
          </p:spPr>
          <p:txBody>
            <a:bodyPr vert="horz" wrap="non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图</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10</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2</a:t>
              </a:r>
            </a:p>
          </p:txBody>
        </p:sp>
      </p:grpSp>
      <p:sp>
        <p:nvSpPr>
          <p:cNvPr id="15" name="矩形 14"/>
          <p:cNvSpPr/>
          <p:nvPr/>
        </p:nvSpPr>
        <p:spPr>
          <a:xfrm>
            <a:off x="6632565" y="3948669"/>
            <a:ext cx="2659702"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相当于微波中继站</a:t>
            </a:r>
          </a:p>
        </p:txBody>
      </p:sp>
      <p:sp>
        <p:nvSpPr>
          <p:cNvPr id="17" name="矩形 16"/>
          <p:cNvSpPr/>
          <p:nvPr/>
        </p:nvSpPr>
        <p:spPr>
          <a:xfrm>
            <a:off x="5990014" y="4628291"/>
            <a:ext cx="80342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数字</a:t>
            </a:r>
          </a:p>
        </p:txBody>
      </p:sp>
      <p:sp>
        <p:nvSpPr>
          <p:cNvPr id="18" name="矩形 17"/>
          <p:cNvSpPr/>
          <p:nvPr/>
        </p:nvSpPr>
        <p:spPr>
          <a:xfrm>
            <a:off x="4124143" y="5270842"/>
            <a:ext cx="111280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电磁波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7" grpId="0"/>
      <p:bldP spid="18" grpId="0"/>
    </p:bldLst>
  </p:timing>
</p:sld>
</file>

<file path=ppt/theme/theme1.xml><?xml version="1.0" encoding="utf-8"?>
<a:theme xmlns:a="http://schemas.openxmlformats.org/drawingml/2006/main" name="主题1">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2800" b="0" i="0" u="none" strike="noStrike" cap="none" normalizeH="0" baseline="0" smtClean="0">
            <a:ln>
              <a:noFill/>
            </a:ln>
            <a:solidFill>
              <a:srgbClr val="FF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2800" b="0" i="0" u="none" strike="noStrike" cap="none" normalizeH="0" baseline="0" smtClean="0">
            <a:ln>
              <a:noFill/>
            </a:ln>
            <a:solidFill>
              <a:srgbClr val="FF0000"/>
            </a:solidFill>
            <a:effectLst/>
            <a:latin typeface="Times New Roman" pitchFamily="18" charset="0"/>
            <a:ea typeface="宋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主题1</Template>
  <TotalTime>2</TotalTime>
  <Words>1106</Words>
  <Application>Microsoft Office PowerPoint</Application>
  <PresentationFormat>自定义</PresentationFormat>
  <Paragraphs>114</Paragraphs>
  <Slides>20</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22" baseType="lpstr">
      <vt:lpstr>主题1</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
  <cp:keywords/>
  <dc:description/>
  <cp:lastModifiedBy>User</cp:lastModifiedBy>
  <cp:revision>1</cp:revision>
  <dcterms:created xsi:type="dcterms:W3CDTF">2018-02-07T00:47:00Z</dcterms:created>
  <dcterms:modified xsi:type="dcterms:W3CDTF">2020-02-29T02:27:50Z</dcterms:modified>
  <cp:category/>
</cp:coreProperties>
</file>