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slide" Target="slide24.xml"/><Relationship Id="rId5" Type="http://schemas.openxmlformats.org/officeDocument/2006/relationships/tags" Target="../tags/tag2.xml"/><Relationship Id="rId4" Type="http://schemas.openxmlformats.org/officeDocument/2006/relationships/slide" Target="slide1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5.xml"/><Relationship Id="rId7" Type="http://schemas.openxmlformats.org/officeDocument/2006/relationships/image" Target="../media/image21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7.bin"/><Relationship Id="rId11" Type="http://schemas.openxmlformats.org/officeDocument/2006/relationships/notesSlide" Target="../notesSlides/notesSlide8.xml"/><Relationship Id="rId10" Type="http://schemas.openxmlformats.org/officeDocument/2006/relationships/vmlDrawing" Target="../drawings/vmlDrawing2.vml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image" Target="../media/image22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6.tif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17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2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8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17.wmf"/><Relationship Id="rId10" Type="http://schemas.openxmlformats.org/officeDocument/2006/relationships/oleObject" Target="../embeddings/oleObject5.bin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3"/>
          <p:cNvGrpSpPr/>
          <p:nvPr/>
        </p:nvGrpSpPr>
        <p:grpSpPr>
          <a:xfrm>
            <a:off x="2659380" y="3205480"/>
            <a:ext cx="6338887" cy="822325"/>
            <a:chOff x="3671" y="4200"/>
            <a:chExt cx="9982" cy="1296"/>
          </a:xfrm>
        </p:grpSpPr>
        <p:sp>
          <p:nvSpPr>
            <p:cNvPr id="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组合 11"/>
          <p:cNvGrpSpPr/>
          <p:nvPr/>
        </p:nvGrpSpPr>
        <p:grpSpPr>
          <a:xfrm>
            <a:off x="2659380" y="4164330"/>
            <a:ext cx="6991119" cy="751205"/>
            <a:chOff x="3529" y="5686"/>
            <a:chExt cx="11009" cy="1183"/>
          </a:xfrm>
        </p:grpSpPr>
        <p:sp>
          <p:nvSpPr>
            <p:cNvPr id="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8636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、备用卷精讲练</a:t>
              </a:r>
              <a:endParaRPr 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" name="组合 12"/>
          <p:cNvGrpSpPr/>
          <p:nvPr/>
        </p:nvGrpSpPr>
        <p:grpSpPr>
          <a:xfrm>
            <a:off x="2659380" y="5052060"/>
            <a:ext cx="6337547" cy="751205"/>
            <a:chOff x="4643" y="7172"/>
            <a:chExt cx="9982" cy="1185"/>
          </a:xfrm>
        </p:grpSpPr>
        <p:sp>
          <p:nvSpPr>
            <p:cNvPr id="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2533015" y="851535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11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简单机械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74570" y="2054860"/>
            <a:ext cx="769302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滑轮及滑轮组　机械效率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99185" y="2378710"/>
            <a:ext cx="10115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(5)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提高机械效率的方法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提高滑轮组机械效率的方法：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物重；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动滑轮的重力；减小摩擦．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提高斜面机械效率的方法：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斜面倾角．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68340" y="3022600"/>
            <a:ext cx="961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增加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31785" y="3022600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07355" y="4122420"/>
            <a:ext cx="835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968375" y="2098040"/>
            <a:ext cx="1838960" cy="474345"/>
            <a:chOff x="1318" y="2359"/>
            <a:chExt cx="2896" cy="747"/>
          </a:xfrm>
        </p:grpSpPr>
        <p:pic>
          <p:nvPicPr>
            <p:cNvPr id="31" name="图片 3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6620" y="2806700"/>
            <a:ext cx="10592435" cy="2531745"/>
            <a:chOff x="1431" y="3249"/>
            <a:chExt cx="16681" cy="3987"/>
          </a:xfrm>
        </p:grpSpPr>
        <p:sp>
          <p:nvSpPr>
            <p:cNvPr id="7" name="文本框 6"/>
            <p:cNvSpPr txBox="1"/>
            <p:nvPr/>
          </p:nvSpPr>
          <p:spPr>
            <a:xfrm>
              <a:off x="1431" y="3249"/>
              <a:ext cx="16175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ea typeface="宋体" panose="02010600030101010101" pitchFamily="2" charset="-122"/>
                </a:rPr>
                <a:t>机械效率的高低只能说明有用功在总功中所占比例的大小，与是否省力或做功多少无关．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功率大，机械效率不一定高；机械效率高，功率不一定大．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＝         ＝＝      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zh-CN" altLang="en-US" sz="2400"/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15435" y="4819"/>
            <a:ext cx="970" cy="1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2" imgW="581025" imgH="819150" progId="Equation.DSMT4">
                    <p:embed/>
                  </p:oleObj>
                </mc:Choice>
                <mc:Fallback>
                  <p:oleObj name="" r:id="rId2" imgW="581025" imgH="819150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5435" y="4819"/>
                          <a:ext cx="970" cy="15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17071" y="4870"/>
            <a:ext cx="1041" cy="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4" imgW="705485" imgH="1005840" progId="Equation.DSMT4">
                    <p:embed/>
                  </p:oleObj>
                </mc:Choice>
                <mc:Fallback>
                  <p:oleObj name="" r:id="rId4" imgW="705485" imgH="100584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7071" y="4870"/>
                          <a:ext cx="1041" cy="1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2184" y="5821"/>
            <a:ext cx="946" cy="14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6" imgW="480695" imgH="772160" progId="Equation.DSMT4">
                    <p:embed/>
                  </p:oleObj>
                </mc:Choice>
                <mc:Fallback>
                  <p:oleObj name="" r:id="rId6" imgW="480695" imgH="772160" progId="Equation.DSMT4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184" y="5821"/>
                          <a:ext cx="946" cy="14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085225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2310" y="1732915"/>
            <a:ext cx="10505440" cy="1291590"/>
            <a:chOff x="87" y="2929"/>
            <a:chExt cx="16544" cy="2034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6471" cy="2034"/>
              <a:chOff x="273" y="2929"/>
              <a:chExt cx="16471" cy="2034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12850" cy="20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滑轮相关判断及计算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(6年5考，在填空题或选择题考查，多涉及力、距离、速度计算)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0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715" y="3816985"/>
            <a:ext cx="4362450" cy="163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472170" y="577342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692785" y="3090545"/>
            <a:ext cx="58972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如图所示是小聪为拉船靠岸而设计的甲、乙两种方案，若拉船的力需要很大，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则应选用方案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，因为采用这种方案可以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不计机械的自重及摩擦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753610" y="4290695"/>
            <a:ext cx="621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6620" y="5389245"/>
            <a:ext cx="961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28345" y="1251585"/>
            <a:ext cx="10801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建筑工人用如图所示的甲、乙两种方式，把同样一桶建筑材料从一楼提升至二楼，若滑轮的重力小于那桶建筑材料的重力，则较省力的是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．机械效率较高的是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5785" y="3243580"/>
            <a:ext cx="3583940" cy="2150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36895" y="5527040"/>
            <a:ext cx="1058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378585" y="2456180"/>
            <a:ext cx="621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70195" y="2456180"/>
            <a:ext cx="523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5810" y="1457960"/>
            <a:ext cx="75126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高速铁路的输电线，无论冬、夏都绷的直直的，以保障列车电极与输电线的良好接触．如图为输电线的牵引装置．钢绳通过滑轮组悬挂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个相同的坠砣，每个坠砣质量为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kg</a:t>
            </a:r>
            <a:r>
              <a:rPr lang="zh-CN" sz="2400">
                <a:ea typeface="宋体" panose="02010600030101010101" pitchFamily="2" charset="-122"/>
              </a:rPr>
              <a:t>，不计滑轮和钢绳自重及摩擦，输电线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端受到的拉力大小为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．若某段时间内坠砣串下降了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</a:t>
            </a:r>
            <a:r>
              <a:rPr lang="zh-CN" sz="2400">
                <a:ea typeface="宋体" panose="02010600030101010101" pitchFamily="2" charset="-122"/>
              </a:rPr>
              <a:t>，则输电线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端向左移动了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_____cm.(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>
                <a:ea typeface="宋体" panose="02010600030101010101" pitchFamily="2" charset="-122"/>
              </a:rPr>
              <a:t>，不考虑钢绳的热胀冷缩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6325" y="2568575"/>
            <a:ext cx="2680335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52560" y="4759960"/>
            <a:ext cx="1167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932170" y="3764280"/>
            <a:ext cx="1185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79245" y="4834890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65505" y="1546225"/>
            <a:ext cx="104889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如图所示，水平桌面上有一铁块，由绕过定滑轮的细绳与重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N</a:t>
            </a:r>
            <a:r>
              <a:rPr lang="zh-CN" sz="2400">
                <a:ea typeface="宋体" panose="02010600030101010101" pitchFamily="2" charset="-122"/>
              </a:rPr>
              <a:t>的沙桶相连且保持静止．不计绳重及绳与滑轮间的摩擦，以下分析正确的是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使用定滑轮是为了省力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铁块受到绳子的拉力为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NC. </a:t>
            </a:r>
            <a:r>
              <a:rPr lang="zh-CN" sz="2400">
                <a:ea typeface="宋体" panose="02010600030101010101" pitchFamily="2" charset="-122"/>
              </a:rPr>
              <a:t>铁块对桌面的压力和重力是一对平衡力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若剪断绳子，铁块由于惯性将向左运动</a:t>
            </a:r>
            <a:endParaRPr lang="zh-CN" altLang="en-US" sz="2400"/>
          </a:p>
        </p:txBody>
      </p:sp>
      <p:pic>
        <p:nvPicPr>
          <p:cNvPr id="5" name="图片 995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39025" y="2841625"/>
            <a:ext cx="3508375" cy="235648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507095" y="5240020"/>
            <a:ext cx="1057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746250" y="2841625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286510" y="2008505"/>
            <a:ext cx="71062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把质量相等的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两物体挂在如图所示的滑轮组下面，不计绳子、滑轮的重力和摩擦，放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手后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上升　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均静止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   D. </a:t>
            </a:r>
            <a:r>
              <a:rPr lang="zh-CN" sz="2400">
                <a:ea typeface="宋体" panose="02010600030101010101" pitchFamily="2" charset="-122"/>
              </a:rPr>
              <a:t>无法判断</a:t>
            </a:r>
            <a:endParaRPr lang="zh-CN" altLang="en-US" sz="2400"/>
          </a:p>
        </p:txBody>
      </p:sp>
      <p:pic>
        <p:nvPicPr>
          <p:cNvPr id="2" name="图片 -2147482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6985" y="2177415"/>
            <a:ext cx="1974850" cy="2236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267825" y="4726305"/>
            <a:ext cx="1089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3401060" y="3284855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8080" y="2797810"/>
            <a:ext cx="1861185" cy="2204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234805" y="5132705"/>
            <a:ext cx="12141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5" name="组合 14"/>
          <p:cNvGrpSpPr/>
          <p:nvPr/>
        </p:nvGrpSpPr>
        <p:grpSpPr>
          <a:xfrm>
            <a:off x="974725" y="1490345"/>
            <a:ext cx="10037445" cy="3969385"/>
            <a:chOff x="1534" y="2347"/>
            <a:chExt cx="15807" cy="6251"/>
          </a:xfrm>
        </p:grpSpPr>
        <p:sp>
          <p:nvSpPr>
            <p:cNvPr id="9" name="文本框 8"/>
            <p:cNvSpPr txBox="1"/>
            <p:nvPr/>
          </p:nvSpPr>
          <p:spPr>
            <a:xfrm>
              <a:off x="1534" y="2347"/>
              <a:ext cx="15807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6.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河南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13</a:t>
              </a:r>
              <a:r>
                <a:rPr lang="zh-CN" sz="2400">
                  <a:cs typeface="楷体_GB2312" charset="0"/>
                </a:rPr>
                <a:t>题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2</a:t>
              </a:r>
              <a:r>
                <a:rPr lang="zh-CN" sz="2400">
                  <a:cs typeface="楷体_GB2312" charset="0"/>
                </a:rPr>
                <a:t>分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)(</a:t>
              </a:r>
              <a:r>
                <a:rPr lang="zh-CN" sz="2400">
                  <a:cs typeface="楷体_GB2312" charset="0"/>
                </a:rPr>
                <a:t>双选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工人用如图所示的滑轮组，在时间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ea typeface="宋体" panose="02010600030101010101" pitchFamily="2" charset="-122"/>
                </a:rPr>
                <a:t>内，将重为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ea typeface="宋体" panose="02010600030101010101" pitchFamily="2" charset="-122"/>
                </a:rPr>
                <a:t>的货物匀速提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升了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zh-CN" sz="2400">
                  <a:ea typeface="宋体" panose="02010600030101010101" pitchFamily="2" charset="-122"/>
                </a:rPr>
                <a:t>，人对绳子竖直向下的拉力恒为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400">
                  <a:ea typeface="宋体" panose="02010600030101010101" pitchFamily="2" charset="-122"/>
                </a:rPr>
                <a:t>以下说法正确的是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A. </a:t>
              </a:r>
              <a:r>
                <a:rPr lang="zh-CN" sz="2400">
                  <a:ea typeface="宋体" panose="02010600030101010101" pitchFamily="2" charset="-122"/>
                </a:rPr>
                <a:t>拉力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ea typeface="宋体" panose="02010600030101010101" pitchFamily="2" charset="-122"/>
                </a:rPr>
                <a:t>的功率为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B. </a:t>
              </a:r>
              <a:r>
                <a:rPr lang="zh-CN" sz="2400">
                  <a:ea typeface="宋体" panose="02010600030101010101" pitchFamily="2" charset="-122"/>
                </a:rPr>
                <a:t>额外功为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(2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C. </a:t>
              </a:r>
              <a:r>
                <a:rPr lang="zh-CN" sz="2400">
                  <a:ea typeface="宋体" panose="02010600030101010101" pitchFamily="2" charset="-122"/>
                </a:rPr>
                <a:t>滑轮组的机械效率为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D. </a:t>
              </a:r>
              <a:r>
                <a:rPr lang="zh-CN" sz="2400">
                  <a:ea typeface="宋体" panose="02010600030101010101" pitchFamily="2" charset="-122"/>
                </a:rPr>
                <a:t>滑轮组的机械效率随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zh-CN" sz="2400">
                  <a:ea typeface="宋体" panose="02010600030101010101" pitchFamily="2" charset="-122"/>
                </a:rPr>
                <a:t>的增大而增大</a:t>
              </a:r>
              <a:endParaRPr lang="zh-CN" altLang="en-US" sz="2400"/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5394" y="4865"/>
            <a:ext cx="943" cy="1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2" imgW="819150" imgH="707390" progId="Equation.DSMT4">
                    <p:embed/>
                  </p:oleObj>
                </mc:Choice>
                <mc:Fallback>
                  <p:oleObj name="" r:id="rId2" imgW="819150" imgH="707390" progId="Equation.DSMT4">
                    <p:embed/>
                    <p:pic>
                      <p:nvPicPr>
                        <p:cNvPr id="0" name="图片 1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394" y="4865"/>
                          <a:ext cx="943" cy="12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/>
            <p:nvPr/>
          </p:nvGraphicFramePr>
          <p:xfrm>
            <a:off x="6635" y="6704"/>
            <a:ext cx="651" cy="10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4" imgW="353060" imgH="614680" progId="Equation.DSMT4">
                    <p:embed/>
                  </p:oleObj>
                </mc:Choice>
                <mc:Fallback>
                  <p:oleObj name="" r:id="rId4" imgW="353060" imgH="614680" progId="Equation.DSMT4">
                    <p:embed/>
                    <p:pic>
                      <p:nvPicPr>
                        <p:cNvPr id="0" name="图片 13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635" y="6704"/>
                          <a:ext cx="651" cy="107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0" name="文本框 99"/>
          <p:cNvSpPr txBox="1"/>
          <p:nvPr/>
        </p:nvSpPr>
        <p:spPr>
          <a:xfrm>
            <a:off x="1162685" y="2741295"/>
            <a:ext cx="62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52830" y="1607820"/>
            <a:ext cx="98037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如图所示，工人用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240 N</a:t>
            </a:r>
            <a:r>
              <a:rPr lang="zh-CN" sz="2400">
                <a:ea typeface="宋体" panose="02010600030101010101" pitchFamily="2" charset="-122"/>
              </a:rPr>
              <a:t>的拉力拉绳使水中的小船匀速靠岸，用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>
                <a:ea typeface="宋体" panose="02010600030101010101" pitchFamily="2" charset="-122"/>
              </a:rPr>
              <a:t>分钟将绳子拉下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m</a:t>
            </a:r>
            <a:r>
              <a:rPr lang="zh-CN" sz="2400">
                <a:ea typeface="宋体" panose="02010600030101010101" pitchFamily="2" charset="-122"/>
              </a:rPr>
              <a:t>，已知小船重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N</a:t>
            </a:r>
            <a:r>
              <a:rPr lang="zh-CN" sz="2400">
                <a:ea typeface="宋体" panose="02010600030101010101" pitchFamily="2" charset="-122"/>
              </a:rPr>
              <a:t>，小船行进中受到的阻力是它所受重力的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0.01</a:t>
            </a:r>
            <a:r>
              <a:rPr lang="zh-CN" sz="2400">
                <a:ea typeface="宋体" panose="02010600030101010101" pitchFamily="2" charset="-122"/>
              </a:rPr>
              <a:t>倍，求：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小船受到的浮力；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工人拉绳时做功的功率；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此装置的机械效率．</a:t>
            </a:r>
            <a:endParaRPr lang="zh-CN" altLang="en-US" sz="2400"/>
          </a:p>
        </p:txBody>
      </p:sp>
      <p:pic>
        <p:nvPicPr>
          <p:cNvPr id="6" name="图片 996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544945" y="3328670"/>
            <a:ext cx="3749040" cy="16941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723505" y="5126355"/>
            <a:ext cx="1104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021080" y="890270"/>
            <a:ext cx="8175625" cy="5285105"/>
            <a:chOff x="1483" y="1313"/>
            <a:chExt cx="12875" cy="8323"/>
          </a:xfrm>
        </p:grpSpPr>
        <p:sp>
          <p:nvSpPr>
            <p:cNvPr id="100" name="文本框 99"/>
            <p:cNvSpPr txBox="1"/>
            <p:nvPr/>
          </p:nvSpPr>
          <p:spPr>
            <a:xfrm>
              <a:off x="1483" y="1313"/>
              <a:ext cx="12875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由于小船漂浮在水面，根据二力平衡条件可知，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小船受到的浮力：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由题知人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的拉力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人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240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，绳端移动的距离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所用时间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min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工人做的总功：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240 N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1.44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工人拉绳时做功的功率：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24 W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由题意知，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0.01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0.01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180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克服阻力做功：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180 N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J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75%</a:t>
              </a:r>
              <a:endParaRPr lang="zh-CN" altLang="en-US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7816" y="5679"/>
            <a:ext cx="2689" cy="10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002665" imgH="393700" progId="Equation.DSMT4">
                    <p:embed/>
                  </p:oleObj>
                </mc:Choice>
                <mc:Fallback>
                  <p:oleObj name="" r:id="rId1" imgW="1002665" imgH="3937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16" y="5679"/>
                          <a:ext cx="2689" cy="10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2399" y="8301"/>
            <a:ext cx="4032" cy="1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2285365" imgH="600075" progId="Equation.DSMT4">
                    <p:embed/>
                  </p:oleObj>
                </mc:Choice>
                <mc:Fallback>
                  <p:oleObj name="" r:id="rId3" imgW="2285365" imgH="60007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399" y="8301"/>
                          <a:ext cx="4032" cy="13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0080" y="2563495"/>
            <a:ext cx="6156325" cy="523080"/>
            <a:chOff x="894" y="3246"/>
            <a:chExt cx="9695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6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滑轮、斜面、轮轴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(6年5考)</a:t>
              </a:r>
              <a:r>
                <a:rPr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0902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68465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40080" y="32296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定滑轮、动滑轮和滑轮组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1931988" y="3926205"/>
          <a:ext cx="8010525" cy="2278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2155"/>
                <a:gridCol w="2001520"/>
                <a:gridCol w="2004695"/>
                <a:gridCol w="2002155"/>
              </a:tblGrid>
              <a:tr h="5549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7233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-21474820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170" y="4652010"/>
            <a:ext cx="1208405" cy="1442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0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7450" y="4540250"/>
            <a:ext cx="1250315" cy="1538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0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6935" y="4540250"/>
            <a:ext cx="802640" cy="15455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70585" y="126301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98830" y="1823720"/>
            <a:ext cx="107378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德阳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如图所示，分别用甲、乙两种形式的滑轮组把重为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N</a:t>
            </a:r>
            <a:r>
              <a:rPr lang="zh-CN" sz="2400">
                <a:ea typeface="宋体" panose="02010600030101010101" pitchFamily="2" charset="-122"/>
              </a:rPr>
              <a:t>的物体匀速向上提起；已知每个滑轮重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N</a:t>
            </a:r>
            <a:r>
              <a:rPr lang="zh-CN" sz="2400">
                <a:ea typeface="宋体" panose="02010600030101010101" pitchFamily="2" charset="-122"/>
              </a:rPr>
              <a:t>，忽略绳子的重力以及滑轮与绳子的摩擦，图甲中车对绳子的拉力为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</a:t>
            </a:r>
            <a:r>
              <a:rPr lang="zh-CN" sz="2400">
                <a:ea typeface="宋体" panose="02010600030101010101" pitchFamily="2" charset="-122"/>
              </a:rPr>
              <a:t>，图乙中人对绳子的拉力为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________N.</a:t>
            </a:r>
            <a:endParaRPr lang="zh-CN" altLang="en-US" sz="2400"/>
          </a:p>
        </p:txBody>
      </p:sp>
      <p:pic>
        <p:nvPicPr>
          <p:cNvPr id="2" name="图片 -2147482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680" y="3863975"/>
            <a:ext cx="4568190" cy="1655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813425" y="5650865"/>
            <a:ext cx="11671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4355465" y="3046730"/>
            <a:ext cx="795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49410" y="3046730"/>
            <a:ext cx="766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210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7400" y="873760"/>
            <a:ext cx="10567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平顶山二模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N</a:t>
            </a:r>
            <a:r>
              <a:rPr lang="zh-CN" sz="2400">
                <a:ea typeface="宋体" panose="02010600030101010101" pitchFamily="2" charset="-122"/>
              </a:rPr>
              <a:t>的物体在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N</a:t>
            </a:r>
            <a:r>
              <a:rPr lang="zh-CN" sz="2400">
                <a:ea typeface="宋体" panose="02010600030101010101" pitchFamily="2" charset="-122"/>
              </a:rPr>
              <a:t>的水平拉力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的作用下，以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m/s </a:t>
            </a:r>
            <a:r>
              <a:rPr lang="zh-CN" sz="2400">
                <a:ea typeface="宋体" panose="02010600030101010101" pitchFamily="2" charset="-122"/>
              </a:rPr>
              <a:t>的速度沿水平地面向左匀速直线运动了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 s</a:t>
            </a:r>
            <a:r>
              <a:rPr lang="zh-CN" sz="2400">
                <a:ea typeface="宋体" panose="02010600030101010101" pitchFamily="2" charset="-122"/>
              </a:rPr>
              <a:t>，滑轮组的机械效率为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80%</a:t>
            </a:r>
            <a:r>
              <a:rPr lang="zh-CN" sz="2400">
                <a:ea typeface="宋体" panose="02010600030101010101" pitchFamily="2" charset="-122"/>
              </a:rPr>
              <a:t>，则在此过程中，下列说法正确的是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0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280" y="2698750"/>
            <a:ext cx="4319270" cy="1192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73065" y="4039235"/>
            <a:ext cx="1463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59155" y="4079875"/>
            <a:ext cx="60305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绳子自由端移动的距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B. </a:t>
            </a:r>
            <a:r>
              <a:rPr lang="zh-CN" sz="2400">
                <a:ea typeface="宋体" panose="02010600030101010101" pitchFamily="2" charset="-122"/>
              </a:rPr>
              <a:t>有用功为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JC. </a:t>
            </a:r>
            <a:r>
              <a:rPr lang="zh-CN" sz="2400">
                <a:ea typeface="宋体" panose="02010600030101010101" pitchFamily="2" charset="-122"/>
              </a:rPr>
              <a:t>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WD. </a:t>
            </a:r>
            <a:r>
              <a:rPr lang="zh-CN" sz="2400">
                <a:ea typeface="宋体" panose="02010600030101010101" pitchFamily="2" charset="-122"/>
              </a:rPr>
              <a:t>物体与地面间的滑动摩擦力为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72 N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7317105" y="2147570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33450" y="1031240"/>
            <a:ext cx="6764020" cy="737235"/>
            <a:chOff x="87" y="2929"/>
            <a:chExt cx="10652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0579" cy="1161"/>
              <a:chOff x="273" y="2929"/>
              <a:chExt cx="10579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6958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与斜面有关的计算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(2017.20) 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852805" y="1923415"/>
            <a:ext cx="107219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如图所示，工人用沿斜面向上、大小为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500 N</a:t>
            </a:r>
            <a:r>
              <a:rPr lang="zh-CN" sz="2400">
                <a:ea typeface="宋体" panose="02010600030101010101" pitchFamily="2" charset="-122"/>
              </a:rPr>
              <a:t>的推力，将重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800 N</a:t>
            </a:r>
            <a:r>
              <a:rPr lang="zh-CN" sz="2400">
                <a:ea typeface="宋体" panose="02010600030101010101" pitchFamily="2" charset="-122"/>
              </a:rPr>
              <a:t>的货物从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点匀速推至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点；再用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N</a:t>
            </a:r>
            <a:r>
              <a:rPr lang="zh-CN" sz="2400">
                <a:ea typeface="宋体" panose="02010600030101010101" pitchFamily="2" charset="-122"/>
              </a:rPr>
              <a:t>的水平推力使其沿水平台面匀速运动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s</a:t>
            </a:r>
            <a:r>
              <a:rPr lang="zh-CN" sz="2400">
                <a:ea typeface="宋体" panose="02010600030101010101" pitchFamily="2" charset="-122"/>
              </a:rPr>
              <a:t>，到达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点．已知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 m</a:t>
            </a:r>
            <a:r>
              <a:rPr lang="zh-CN" sz="2400">
                <a:ea typeface="宋体" panose="02010600030101010101" pitchFamily="2" charset="-122"/>
              </a:rPr>
              <a:t>，距地面高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m</a:t>
            </a:r>
            <a:r>
              <a:rPr lang="zh-CN" sz="2400">
                <a:ea typeface="宋体" panose="02010600030101010101" pitchFamily="2" charset="-122"/>
              </a:rPr>
              <a:t>．试问：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利用斜面搬运货物主要是为了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货物在水平台面上运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动的速度为多少？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水平推力做功的功率为多少？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斜面的机械效率为多少？</a:t>
            </a:r>
            <a:endParaRPr lang="zh-CN" altLang="en-US" sz="2400"/>
          </a:p>
        </p:txBody>
      </p:sp>
      <p:pic>
        <p:nvPicPr>
          <p:cNvPr id="2" name="图片 -2147482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255" y="3758565"/>
            <a:ext cx="3122930" cy="1901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16620" y="5731510"/>
            <a:ext cx="17913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393690" y="3677920"/>
            <a:ext cx="873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85545" y="1250315"/>
            <a:ext cx="9820910" cy="4589780"/>
            <a:chOff x="1144" y="1876"/>
            <a:chExt cx="15466" cy="7228"/>
          </a:xfrm>
        </p:grpSpPr>
        <p:sp>
          <p:nvSpPr>
            <p:cNvPr id="100" name="文本框 99"/>
            <p:cNvSpPr txBox="1"/>
            <p:nvPr/>
          </p:nvSpPr>
          <p:spPr>
            <a:xfrm>
              <a:off x="1144" y="1876"/>
              <a:ext cx="15466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200000"/>
                </a:lnSpc>
              </a:pP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货物在水平台面上运动的速度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0.24 m/s(3)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水平推力做的功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N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1.2 m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120 J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则水平推力做功的功率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24 W(4)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有用功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Gh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800 N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1.5 m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1 200 J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总功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500 N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 m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1 500 J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则斜面的机械效率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η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100%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80%</a:t>
              </a: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779" y="2090"/>
            <a:ext cx="1739" cy="1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772160" imgH="501650" progId="Equation.DSMT4">
                    <p:embed/>
                  </p:oleObj>
                </mc:Choice>
                <mc:Fallback>
                  <p:oleObj name="" r:id="rId1" imgW="772160" imgH="50165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779" y="2090"/>
                          <a:ext cx="1739" cy="11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6937" y="4391"/>
            <a:ext cx="1977" cy="1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892175" imgH="520700" progId="Equation.DSMT4">
                    <p:embed/>
                  </p:oleObj>
                </mc:Choice>
                <mc:Fallback>
                  <p:oleObj name="" r:id="rId3" imgW="892175" imgH="5207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937" y="4391"/>
                          <a:ext cx="1977" cy="120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5961" y="7838"/>
            <a:ext cx="3363" cy="1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1613535" imgH="634365" progId="Equation.DSMT4">
                    <p:embed/>
                  </p:oleObj>
                </mc:Choice>
                <mc:Fallback>
                  <p:oleObj name="" r:id="rId5" imgW="1613535" imgH="63436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961" y="7838"/>
                          <a:ext cx="3363" cy="12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38569" y="99123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3415" y="1699895"/>
            <a:ext cx="6852920" cy="737235"/>
            <a:chOff x="1254" y="3694"/>
            <a:chExt cx="10792" cy="1161"/>
          </a:xfrm>
        </p:grpSpPr>
        <p:pic>
          <p:nvPicPr>
            <p:cNvPr id="16" name="图片 15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文本框 4"/>
            <p:cNvSpPr txBox="1"/>
            <p:nvPr/>
          </p:nvSpPr>
          <p:spPr>
            <a:xfrm>
              <a:off x="3642" y="3694"/>
              <a:ext cx="840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测量滑轮组的机械效率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(6年未考)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73955" y="2663825"/>
            <a:ext cx="1588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112250" y="177038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" name="流程图: 摘录 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9905" y="3288665"/>
            <a:ext cx="112820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主要测量仪器及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其作用：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弹簧测力计的使用和读数：弹簧测力计沿竖直方向匀速拉动物体；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刻度尺：测量钩码上升的距离和弹簧测力计移动的距离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测量拉力的方法：使物体匀速上升，此时物体受到的拉力等于弹簧测力计的示数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5195" y="997585"/>
            <a:ext cx="104882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控制变量法的应用：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探究滑轮组机械效率与所吊重物重力的关系：控制同一滑轮组提升重物的高度相同，改变物重；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探究滑轮组机械效率与动滑轮重力的关系：控制同一滑轮组提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升重物的质量和高度相同，改变动滑轮的重力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承担重物绳子段数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绳子自由端移动的距离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与物体上升高度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的关系：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实验数据补充：根据滑轮组距离、力的关系进行计算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实验表格设计及数据记录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03885" y="1023620"/>
            <a:ext cx="11159490" cy="5077460"/>
            <a:chOff x="925" y="1612"/>
            <a:chExt cx="17574" cy="7996"/>
          </a:xfrm>
        </p:grpSpPr>
        <p:sp>
          <p:nvSpPr>
            <p:cNvPr id="100" name="文本框 99"/>
            <p:cNvSpPr txBox="1"/>
            <p:nvPr/>
          </p:nvSpPr>
          <p:spPr>
            <a:xfrm>
              <a:off x="925" y="1612"/>
              <a:ext cx="17574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【分析数据和现象，总结结论】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8. </a:t>
              </a:r>
              <a:r>
                <a:rPr lang="zh-CN" sz="2400">
                  <a:ea typeface="宋体" panose="02010600030101010101" pitchFamily="2" charset="-122"/>
                </a:rPr>
                <a:t>根据实验数据判断选用的滑轮组：根据拉力移动的距离和重物上升的高度计算出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sz="2400">
                  <a:ea typeface="宋体" panose="02010600030101010101" pitchFamily="2" charset="-122"/>
                </a:rPr>
                <a:t>，然后进行判断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9. </a:t>
              </a:r>
              <a:r>
                <a:rPr lang="zh-CN" sz="2400">
                  <a:ea typeface="宋体" panose="02010600030101010101" pitchFamily="2" charset="-122"/>
                </a:rPr>
                <a:t>根据数据计算动滑轮的重力：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ea typeface="宋体" panose="02010600030101010101" pitchFamily="2" charset="-122"/>
                </a:rPr>
                <a:t>动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nF</a:t>
              </a:r>
              <a:r>
                <a:rPr lang="zh-CN" sz="2400">
                  <a:ea typeface="宋体" panose="02010600030101010101" pitchFamily="2" charset="-122"/>
                </a:rPr>
                <a:t>－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ea typeface="宋体" panose="02010600030101010101" pitchFamily="2" charset="-122"/>
                </a:rPr>
                <a:t>物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10. </a:t>
              </a:r>
              <a:r>
                <a:rPr lang="zh-CN" sz="2400">
                  <a:ea typeface="宋体" panose="02010600030101010101" pitchFamily="2" charset="-122"/>
                </a:rPr>
                <a:t>根据数据计算机械效率：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＝       ＝       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11. </a:t>
              </a:r>
              <a:r>
                <a:rPr lang="zh-CN" sz="2400">
                  <a:ea typeface="宋体" panose="02010600030101010101" pitchFamily="2" charset="-122"/>
                </a:rPr>
                <a:t>分析实验数据，总结结论：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使用同一滑轮组，提升</a:t>
              </a:r>
              <a:r>
                <a:rPr lang="zh-CN" sz="2400" u="sng">
                  <a:ea typeface="宋体" panose="02010600030101010101" pitchFamily="2" charset="-122"/>
                </a:rPr>
                <a:t>重物重力越大</a:t>
              </a:r>
              <a:r>
                <a:rPr lang="zh-CN" sz="2400">
                  <a:ea typeface="宋体" panose="02010600030101010101" pitchFamily="2" charset="-122"/>
                </a:rPr>
                <a:t>，滑轮组机械效率</a:t>
              </a:r>
              <a:r>
                <a:rPr lang="zh-CN" sz="2400" u="sng">
                  <a:ea typeface="宋体" panose="02010600030101010101" pitchFamily="2" charset="-122"/>
                </a:rPr>
                <a:t>越高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使用不同滑轮组，提升相同重物时，</a:t>
              </a:r>
              <a:r>
                <a:rPr lang="zh-CN" sz="2400" u="sng">
                  <a:ea typeface="宋体" panose="02010600030101010101" pitchFamily="2" charset="-122"/>
                </a:rPr>
                <a:t>动滑轮重力越大</a:t>
              </a:r>
              <a:r>
                <a:rPr lang="zh-CN" sz="2400">
                  <a:ea typeface="宋体" panose="02010600030101010101" pitchFamily="2" charset="-122"/>
                </a:rPr>
                <a:t>，滑轮组机械效率</a:t>
              </a:r>
              <a:r>
                <a:rPr lang="zh-CN" sz="2400" u="sng">
                  <a:ea typeface="宋体" panose="02010600030101010101" pitchFamily="2" charset="-122"/>
                </a:rPr>
                <a:t>越低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滑轮组的机械效率与物体被提升的高度及滑轮组的绕绳方式</a:t>
              </a:r>
              <a:r>
                <a:rPr lang="zh-CN" sz="2400" u="sng">
                  <a:ea typeface="宋体" panose="02010600030101010101" pitchFamily="2" charset="-122"/>
                </a:rPr>
                <a:t>无关</a:t>
              </a:r>
              <a:endParaRPr lang="zh-CN" altLang="en-US" sz="240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7870" y="5133"/>
            <a:ext cx="812" cy="1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487680" imgH="819150" progId="Equation.DSMT4">
                    <p:embed/>
                  </p:oleObj>
                </mc:Choice>
                <mc:Fallback>
                  <p:oleObj name="" r:id="rId1" imgW="487680" imgH="81915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70" y="5133"/>
                          <a:ext cx="812" cy="135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9209" y="5066"/>
            <a:ext cx="695" cy="1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539750" imgH="862965" progId="Equation.DSMT4">
                    <p:embed/>
                  </p:oleObj>
                </mc:Choice>
                <mc:Fallback>
                  <p:oleObj name="" r:id="rId3" imgW="539750" imgH="86296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209" y="5066"/>
                          <a:ext cx="695" cy="119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10557" y="5067"/>
            <a:ext cx="770" cy="12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539750" imgH="842010" progId="Equation.DSMT4">
                    <p:embed/>
                  </p:oleObj>
                </mc:Choice>
                <mc:Fallback>
                  <p:oleObj name="" r:id="rId5" imgW="539750" imgH="84201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557" y="5067"/>
                          <a:ext cx="770" cy="12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90855" y="922655"/>
            <a:ext cx="11260455" cy="5184140"/>
            <a:chOff x="885" y="1227"/>
            <a:chExt cx="17733" cy="8164"/>
          </a:xfrm>
        </p:grpSpPr>
        <p:sp>
          <p:nvSpPr>
            <p:cNvPr id="100" name="文本框 99"/>
            <p:cNvSpPr txBox="1"/>
            <p:nvPr/>
          </p:nvSpPr>
          <p:spPr>
            <a:xfrm>
              <a:off x="885" y="1227"/>
              <a:ext cx="17733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12. </a:t>
              </a:r>
              <a:r>
                <a:rPr lang="zh-CN" sz="2400">
                  <a:ea typeface="宋体" panose="02010600030101010101" pitchFamily="2" charset="-122"/>
                </a:rPr>
                <a:t>表格错误数据分析：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>
                  <a:ea typeface="宋体" panose="02010600030101010101" pitchFamily="2" charset="-122"/>
                </a:rPr>
                <a:t>刻度尺、弹簧测力计读数错误；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②</a:t>
              </a:r>
              <a:r>
                <a:rPr lang="zh-CN" sz="2400">
                  <a:ea typeface="宋体" panose="02010600030101010101" pitchFamily="2" charset="-122"/>
                </a:rPr>
                <a:t>滑轮组承担重物的绳子段数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sz="2400">
                  <a:ea typeface="宋体" panose="02010600030101010101" pitchFamily="2" charset="-122"/>
                </a:rPr>
                <a:t>判断错误，导致距离算错</a:t>
              </a:r>
              <a:r>
                <a:rPr lang="zh-CN" sz="2400">
                  <a:ea typeface="黑体" panose="02010609060101010101" pitchFamily="49" charset="-122"/>
                </a:rPr>
                <a:t>【交流与反思】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13. </a:t>
              </a:r>
              <a:r>
                <a:rPr lang="zh-CN" sz="2400">
                  <a:ea typeface="宋体" panose="02010600030101010101" pitchFamily="2" charset="-122"/>
                </a:rPr>
                <a:t>提高滑轮组机械效率的方法：增加物重、减小动滑轮重、减小机械间的摩擦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14. </a:t>
              </a:r>
              <a:r>
                <a:rPr lang="zh-CN" sz="2400">
                  <a:ea typeface="宋体" panose="02010600030101010101" pitchFamily="2" charset="-122"/>
                </a:rPr>
                <a:t>随着物重增大，额外功变大的原因：滑轮与轴之间的摩擦力增大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15. </a:t>
              </a:r>
              <a:r>
                <a:rPr lang="zh-CN" sz="2400">
                  <a:ea typeface="宋体" panose="02010600030101010101" pitchFamily="2" charset="-122"/>
                </a:rPr>
                <a:t>实验评估：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弹簧测力计静止时的读数：忽略了摩擦力对滑轮组机械效率的影响，测出的数据误差较大；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去掉刻度尺：利用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r>
                <a:rPr lang="zh-CN" sz="2400">
                  <a:ea typeface="宋体" panose="02010600030101010101" pitchFamily="2" charset="-122"/>
                </a:rPr>
                <a:t>仍可计算出滑轮组机械效率，计算结果更精确</a:t>
              </a:r>
              <a:endParaRPr lang="zh-CN" altLang="en-US" sz="2400"/>
            </a:p>
          </p:txBody>
        </p:sp>
        <p:graphicFrame>
          <p:nvGraphicFramePr>
            <p:cNvPr id="6" name="对象 5"/>
            <p:cNvGraphicFramePr/>
            <p:nvPr/>
          </p:nvGraphicFramePr>
          <p:xfrm>
            <a:off x="6175" y="8028"/>
            <a:ext cx="973" cy="1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539750" imgH="842010" progId="Equation.DSMT4">
                    <p:embed/>
                  </p:oleObj>
                </mc:Choice>
                <mc:Fallback>
                  <p:oleObj name="" r:id="rId1" imgW="539750" imgH="84201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175" y="8028"/>
                          <a:ext cx="973" cy="13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084580" y="98996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9935" y="1812925"/>
            <a:ext cx="108604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遂宁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测量滑轮组机械效率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的实验中，某组同学选择了如图所示的两种滑轮组进行多次实验，记录的实验数据如下表：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114040"/>
            <a:ext cx="3175635" cy="2684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21630" y="5885815"/>
            <a:ext cx="1011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72503" y="1305560"/>
          <a:ext cx="10331450" cy="3300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2915"/>
                <a:gridCol w="1744980"/>
                <a:gridCol w="1742440"/>
                <a:gridCol w="1637030"/>
                <a:gridCol w="1741170"/>
                <a:gridCol w="1732915"/>
              </a:tblGrid>
              <a:tr h="8680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钩码上升高度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绳端移动距离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机械效率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505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62.5%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1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53.6%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90905" y="4779010"/>
            <a:ext cx="10364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根据表中数据可以判断出第一次实验所选择的是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滑轮组．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096885" y="4886960"/>
            <a:ext cx="562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866140" y="844550"/>
          <a:ext cx="10458450" cy="5645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14930"/>
                <a:gridCol w="2612390"/>
                <a:gridCol w="2616835"/>
                <a:gridCol w="2614295"/>
              </a:tblGrid>
              <a:tr h="6159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2312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_______力的方向，但不省力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省力但_________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力的方向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既能省力，又能改变力的方向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 rowSpan="4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忽略绳重、滑轮重、摩擦，物体重为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b="0" i="1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en-US" sz="2400" b="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en-US" sz="2400" b="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en-US" sz="2400" b="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忽略绳重及摩擦，物体重为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489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en-US" sz="2400" b="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＝____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altLang="en-US" sz="240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en-US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i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altLang="en-US" sz="2400" baseline="-25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en-US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663315" y="1581785"/>
            <a:ext cx="805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改变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39305" y="1581785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不改变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82820" y="2807970"/>
            <a:ext cx="445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32040" y="2807970"/>
            <a:ext cx="514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15855" y="2807970"/>
            <a:ext cx="514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50765" y="4149725"/>
            <a:ext cx="562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95018" b="5000"/>
          <a:stretch>
            <a:fillRect/>
          </a:stretch>
        </p:blipFill>
        <p:spPr>
          <a:xfrm>
            <a:off x="7590790" y="3924935"/>
            <a:ext cx="262890" cy="7600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95018" b="5000"/>
          <a:stretch>
            <a:fillRect/>
          </a:stretch>
        </p:blipFill>
        <p:spPr>
          <a:xfrm>
            <a:off x="10200640" y="3850005"/>
            <a:ext cx="262890" cy="7600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82820" y="5756910"/>
            <a:ext cx="562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80012" b="-3968"/>
          <a:stretch>
            <a:fillRect/>
          </a:stretch>
        </p:blipFill>
        <p:spPr>
          <a:xfrm>
            <a:off x="7218680" y="5447665"/>
            <a:ext cx="1054735" cy="831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80012" b="-3968"/>
          <a:stretch>
            <a:fillRect/>
          </a:stretch>
        </p:blipFill>
        <p:spPr>
          <a:xfrm>
            <a:off x="9872345" y="5473065"/>
            <a:ext cx="1054735" cy="8318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10" grpId="0"/>
      <p:bldP spid="1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1965" y="1948180"/>
            <a:ext cx="112687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在第一次实验中，当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拉动滑轮组时，弹簧测力计示数如图丙所示，拉力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；该次实验滑轮组的机械效率是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计算结果精确到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0.1%)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机械效率是机械性能好坏的重要标志．结合生产生活实际，分析实验数据可知，下列提高机械效率的措施不可行的是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增加所提物重  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减轻机械自重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机械加润滑油  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增加重物上升高度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3857625" y="2057400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94460" y="2602865"/>
            <a:ext cx="678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57365" y="2602865"/>
            <a:ext cx="1068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41.7%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29300" y="371983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800735" y="1371600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0870" y="1846580"/>
            <a:ext cx="110197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两次实验，可以得出的结论是：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</a:t>
            </a:r>
            <a:r>
              <a:rPr lang="zh-CN" sz="2400">
                <a:ea typeface="宋体" panose="02010600030101010101" pitchFamily="2" charset="-122"/>
              </a:rPr>
              <a:t>，滑轮组机械效率越大．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两次实验可以探究滑轮组机械效率与动滑轮重力的关系，结论是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__________________________________________________________.(6)</a:t>
            </a:r>
            <a:r>
              <a:rPr lang="zh-CN" sz="2400">
                <a:ea typeface="宋体" panose="02010600030101010101" pitchFamily="2" charset="-122"/>
              </a:rPr>
              <a:t>小明发现拉动时弹簧测力计示数不稳定，应该静止读数．你认为他的想法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，因为他没有考虑到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对滑轮组机械效率的影响．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550660" y="194405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其他条件相同时，提升的重物越重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74190" y="3044190"/>
            <a:ext cx="2002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32610" y="3601085"/>
            <a:ext cx="8253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其他条件相同时，动滑轮重力越大，滑轮组机械效率越低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5800" y="4679950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不正确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83930" y="4689475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摩擦力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20800" y="2037715"/>
            <a:ext cx="68484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随后小明又设计了一个实验装置，如图丁所示．若两个装置中每个滑轮的重力均相等，和图甲装置对比，在提升同一重物时，该装置的机械效率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装置甲的机械效率．</a:t>
            </a:r>
            <a:endParaRPr lang="zh-CN" altLang="en-US" sz="2400"/>
          </a:p>
        </p:txBody>
      </p:sp>
      <p:pic>
        <p:nvPicPr>
          <p:cNvPr id="2" name="图片 -2147482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4325" y="1882775"/>
            <a:ext cx="755650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01735" y="5236210"/>
            <a:ext cx="18218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拓展设问题图丁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2175510" y="377253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1124585" y="1497965"/>
            <a:ext cx="1838960" cy="474345"/>
            <a:chOff x="1318" y="2359"/>
            <a:chExt cx="2896" cy="747"/>
          </a:xfrm>
        </p:grpSpPr>
        <p:pic>
          <p:nvPicPr>
            <p:cNvPr id="31" name="图片 3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24585" y="2180590"/>
            <a:ext cx="102241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绳子段数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的确定：在定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滑轮和动滑轮之间画一条虚线，将定滑轮和动滑轮隔开，然后再数出与动滑轮相连的绳子段数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如下图所示：</a:t>
            </a:r>
            <a:endParaRPr lang="zh-CN" altLang="en-US" sz="2400"/>
          </a:p>
        </p:txBody>
      </p:sp>
      <p:pic>
        <p:nvPicPr>
          <p:cNvPr id="2" name="图片 -2147482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770" y="3597275"/>
            <a:ext cx="5347335" cy="2068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8595" y="3687445"/>
            <a:ext cx="1602105" cy="2172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6620" y="1247140"/>
            <a:ext cx="107886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斜面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(2017.20)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________</a:t>
            </a:r>
            <a:r>
              <a:rPr lang="zh-CN" sz="2400">
                <a:ea typeface="黑体" panose="02010609060101010101" pitchFamily="49" charset="-122"/>
              </a:rPr>
              <a:t>力，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sz="2400">
                <a:ea typeface="黑体" panose="02010609060101010101" pitchFamily="49" charset="-122"/>
              </a:rPr>
              <a:t>距离，高度相同的斜面，斜面越长越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________</a:t>
            </a:r>
            <a:r>
              <a:rPr lang="zh-CN" sz="2400">
                <a:ea typeface="黑体" panose="02010609060101010101" pitchFamily="49" charset="-122"/>
              </a:rPr>
              <a:t>力．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[2017.20(1)]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应用：</a:t>
            </a:r>
            <a:r>
              <a:rPr lang="zh-CN" sz="2400">
                <a:ea typeface="宋体" panose="02010600030101010101" pitchFamily="2" charset="-122"/>
              </a:rPr>
              <a:t>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山公路、螺丝钉等．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轮轴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zh-CN" sz="2400">
                <a:ea typeface="宋体" panose="02010600030101010101" pitchFamily="2" charset="-122"/>
              </a:rPr>
              <a:t>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为轮半径，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为轴半径，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根据杠杆平衡条件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可知，此轮轴省力、但费距离．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应用：</a:t>
            </a:r>
            <a:r>
              <a:rPr lang="zh-CN" sz="2400">
                <a:ea typeface="宋体" panose="02010600030101010101" pitchFamily="2" charset="-122"/>
              </a:rPr>
              <a:t>轱辘、汽车驾驶盘、扳手、门把手等．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540635" y="191389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23500" y="191389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74185" y="191389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142365" y="1774190"/>
            <a:ext cx="4972685" cy="521970"/>
            <a:chOff x="894" y="3246"/>
            <a:chExt cx="7831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8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机械效率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(6年3考)</a:t>
              </a:r>
              <a:r>
                <a:rPr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971550" y="2688590"/>
            <a:ext cx="1050671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有用功、额外功、总功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有用功：</a:t>
            </a:r>
            <a:r>
              <a:rPr lang="zh-CN" sz="2400">
                <a:ea typeface="宋体" panose="02010600030101010101" pitchFamily="2" charset="-122"/>
              </a:rPr>
              <a:t>无论是否使用机械，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做的功，用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ea typeface="宋体" panose="02010600030101010101" pitchFamily="2" charset="-122"/>
              </a:rPr>
              <a:t>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额外功：</a:t>
            </a:r>
            <a:r>
              <a:rPr lang="zh-CN" sz="2400">
                <a:ea typeface="宋体" panose="02010600030101010101" pitchFamily="2" charset="-122"/>
              </a:rPr>
              <a:t>使用机械时，并非我们需要又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的功，用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总功：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与额外功之和，用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ea typeface="宋体" panose="02010600030101010101" pitchFamily="2" charset="-122"/>
              </a:rPr>
              <a:t>总</a:t>
            </a:r>
            <a:r>
              <a:rPr lang="zh-CN" sz="2400">
                <a:ea typeface="宋体" panose="02010600030101010101" pitchFamily="2" charset="-122"/>
              </a:rPr>
              <a:t>表示，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ea typeface="宋体" panose="02010600030101010101" pitchFamily="2" charset="-122"/>
              </a:rPr>
              <a:t>总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功的原理：</a:t>
            </a:r>
            <a:r>
              <a:rPr lang="zh-CN" sz="2400">
                <a:ea typeface="宋体" panose="02010600030101010101" pitchFamily="2" charset="-122"/>
              </a:rPr>
              <a:t>使用任何机械都不能省功．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5416550" y="3255010"/>
            <a:ext cx="1195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必须要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72580" y="3796030"/>
            <a:ext cx="1525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不得不做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05710" y="4307205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42655" y="4307205"/>
            <a:ext cx="1506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有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额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96925" y="1786255"/>
            <a:ext cx="10518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机械效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物理学中，将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功跟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功的比值叫做机械效率，用符号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计算公式：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理解：</a:t>
            </a:r>
            <a:r>
              <a:rPr lang="zh-CN" sz="2400">
                <a:ea typeface="宋体" panose="02010600030101010101" pitchFamily="2" charset="-122"/>
              </a:rPr>
              <a:t>使用任何机械都不可避免地要做额外功，有用功总是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总功，所以机械效率总是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)1.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140200" y="2439670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97270" y="2439670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4032" r="81372" b="6794"/>
          <a:stretch>
            <a:fillRect/>
          </a:stretch>
        </p:blipFill>
        <p:spPr>
          <a:xfrm>
            <a:off x="3170555" y="3212465"/>
            <a:ext cx="982980" cy="791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03690" y="4084955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81375" y="4639945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5" grpId="0"/>
      <p:bldP spid="5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90270" y="1017270"/>
            <a:ext cx="614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三种装置的机械效率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忽略绳重、摩擦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91553" y="1610360"/>
          <a:ext cx="10012680" cy="4360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2080"/>
                <a:gridCol w="2870200"/>
                <a:gridCol w="2870200"/>
                <a:gridCol w="2870200"/>
              </a:tblGrid>
              <a:tr h="2895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斜面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竖直方向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水平方向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49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8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9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0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2771775"/>
            <a:ext cx="657225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0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070" y="3240405"/>
            <a:ext cx="2159635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0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185" y="3038475"/>
            <a:ext cx="2254250" cy="1116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731260" y="4649470"/>
            <a:ext cx="961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物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554210" y="4649470"/>
            <a:ext cx="69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49655" y="1124585"/>
          <a:ext cx="10073640" cy="4909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315"/>
                <a:gridCol w="2991485"/>
                <a:gridCol w="518160"/>
                <a:gridCol w="2379345"/>
                <a:gridCol w="2934335"/>
              </a:tblGrid>
              <a:tr h="643255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斜面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927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竖直方向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水平方向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2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</a:t>
                      </a:r>
                      <a:endParaRPr lang="en-US" altLang="en-US" sz="2400" b="0" i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645">
                <a:tc row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机械效率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η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       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＝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endParaRPr lang="en-US" altLang="en-US" sz="2400" b="0" i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5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 h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1821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    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065270" y="3414395"/>
          <a:ext cx="644525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629920" imgH="736600" progId="Equation.DSMT4">
                  <p:embed/>
                </p:oleObj>
              </mc:Choice>
              <mc:Fallback>
                <p:oleObj name="" r:id="rId2" imgW="629920" imgH="736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65270" y="3414395"/>
                        <a:ext cx="644525" cy="81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4052570" y="5266690"/>
          <a:ext cx="979805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817880" imgH="662305" progId="Equation.DSMT4">
                  <p:embed/>
                </p:oleObj>
              </mc:Choice>
              <mc:Fallback>
                <p:oleObj name="" r:id="rId4" imgW="817880" imgH="662305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52570" y="5266690"/>
                        <a:ext cx="979805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6285865" y="4283075"/>
          <a:ext cx="557530" cy="963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518795" imgH="663575" progId="Equation.DSMT4">
                  <p:embed/>
                </p:oleObj>
              </mc:Choice>
              <mc:Fallback>
                <p:oleObj name="" r:id="rId6" imgW="518795" imgH="663575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85865" y="4283075"/>
                        <a:ext cx="557530" cy="963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7131050" y="4302125"/>
          <a:ext cx="487680" cy="84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554990" imgH="878840" progId="Equation.DSMT4">
                  <p:embed/>
                </p:oleObj>
              </mc:Choice>
              <mc:Fallback>
                <p:oleObj name="" r:id="rId8" imgW="554990" imgH="87884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31050" y="4302125"/>
                        <a:ext cx="487680" cy="840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648825" y="2607945"/>
            <a:ext cx="621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FL</a:t>
            </a:r>
            <a:endParaRPr lang="zh-CN" altLang="en-US"/>
          </a:p>
        </p:txBody>
      </p:sp>
      <p:graphicFrame>
        <p:nvGraphicFramePr>
          <p:cNvPr id="3" name="对象 2"/>
          <p:cNvGraphicFramePr/>
          <p:nvPr/>
        </p:nvGraphicFramePr>
        <p:xfrm>
          <a:off x="3755390" y="4249420"/>
          <a:ext cx="544195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389890" imgH="474980" progId="Equation.DSMT4">
                  <p:embed/>
                </p:oleObj>
              </mc:Choice>
              <mc:Fallback>
                <p:oleObj name="" r:id="rId10" imgW="389890" imgH="47498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55390" y="4249420"/>
                        <a:ext cx="544195" cy="681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9117330" y="4143375"/>
          <a:ext cx="1647190" cy="78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2" imgW="1156970" imgH="574675" progId="Equation.DSMT4">
                  <p:embed/>
                </p:oleObj>
              </mc:Choice>
              <mc:Fallback>
                <p:oleObj name="" r:id="rId12" imgW="1156970" imgH="574675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17330" y="4143375"/>
                        <a:ext cx="1647190" cy="78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UNIT_TABLE_BEAUTIFY" val="smartTable{9a09b816-61fe-486a-aaf1-271a89f1d81f}"/>
</p:tagLst>
</file>

<file path=ppt/tags/tag13.xml><?xml version="1.0" encoding="utf-8"?>
<p:tagLst xmlns:p="http://schemas.openxmlformats.org/presentationml/2006/main">
  <p:tag name="KSO_WM_UNIT_TABLE_BEAUTIFY" val="smartTable{f7156d48-712f-449b-8995-1ff6c496bc3d}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UNIT_TABLE_BEAUTIFY" val="smartTable{2a398a69-f06f-44dd-bd44-bc409e067419}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993662ba-347f-4483-8c3b-0f8443ffbb53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8ee3800d-fc31-4229-b205-836b26b44c5e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5241</Words>
  <Application>WPS 演示</Application>
  <PresentationFormat>宽屏</PresentationFormat>
  <Paragraphs>553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32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Calibri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