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360" r:id="rId3"/>
    <p:sldId id="337" r:id="rId4"/>
    <p:sldId id="362" r:id="rId5"/>
    <p:sldId id="406" r:id="rId6"/>
    <p:sldId id="385" r:id="rId7"/>
    <p:sldId id="428" r:id="rId8"/>
    <p:sldId id="387" r:id="rId9"/>
    <p:sldId id="429" r:id="rId10"/>
    <p:sldId id="438" r:id="rId11"/>
    <p:sldId id="390" r:id="rId12"/>
    <p:sldId id="388" r:id="rId13"/>
    <p:sldId id="389" r:id="rId14"/>
    <p:sldId id="381" r:id="rId15"/>
    <p:sldId id="382" r:id="rId16"/>
    <p:sldId id="404" r:id="rId17"/>
    <p:sldId id="405" r:id="rId18"/>
    <p:sldId id="391" r:id="rId19"/>
    <p:sldId id="430" r:id="rId20"/>
    <p:sldId id="431" r:id="rId21"/>
    <p:sldId id="383" r:id="rId22"/>
    <p:sldId id="392" r:id="rId23"/>
    <p:sldId id="433" r:id="rId24"/>
    <p:sldId id="384" r:id="rId25"/>
    <p:sldId id="436" r:id="rId26"/>
    <p:sldId id="367" r:id="rId27"/>
    <p:sldId id="396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0" autoAdjust="0"/>
  </p:normalViewPr>
  <p:slideViewPr>
    <p:cSldViewPr>
      <p:cViewPr>
        <p:scale>
          <a:sx n="110" d="100"/>
          <a:sy n="110" d="100"/>
        </p:scale>
        <p:origin x="-1632" y="-456"/>
      </p:cViewPr>
      <p:guideLst>
        <p:guide orient="horz" pos="1505"/>
        <p:guide pos="299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3" cy="72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143749B-C5AD-4203-9586-15CF9DD0D4E4}" type="datetime1">
              <a:rPr lang="zh-CN" altLang="en-US"/>
              <a:t>2021/9/1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F6338C2F-D625-4B9C-9D29-9371CEE99C19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110810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43749B-C5AD-4203-9586-15CF9DD0D4E4}" type="datetime1">
              <a:rPr lang="zh-CN" altLang="en-US"/>
              <a:t>2021/9/1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38C2F-D625-4B9C-9D29-9371CEE99C19}" type="slidenum">
              <a:rPr lang="zh-CN" altLang="en-US"/>
              <a:t>18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>
                <a:solidFill>
                  <a:srgbClr val="000000"/>
                </a:solidFill>
              </a:rPr>
              <a:t>2021/9/1</a:t>
            </a:fld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>
                <a:solidFill>
                  <a:srgbClr val="000000"/>
                </a:solidFill>
              </a:rPr>
              <a:t>5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78BF9-21AA-4085-8204-8D8B65D08EEF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BFA0-E62B-403B-86CA-025EEE528FE8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>
            <a:spLocks noChangeArrowheads="1"/>
          </p:cNvSpPr>
          <p:nvPr userDrawn="1"/>
        </p:nvSpPr>
        <p:spPr bwMode="auto">
          <a:xfrm>
            <a:off x="2071670" y="1357304"/>
            <a:ext cx="5086350" cy="92392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5400" b="1">
                <a:solidFill>
                  <a:srgbClr val="0070C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再 </a:t>
            </a:r>
            <a:r>
              <a:rPr lang="zh-CN" altLang="en-US" sz="5400" b="1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见</a:t>
            </a:r>
            <a:endParaRPr lang="zh-CN" altLang="en-US" sz="54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图片 10" descr="出版社烫金横h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003421" y="2428874"/>
            <a:ext cx="1997075" cy="538162"/>
          </a:xfrm>
          <a:prstGeom prst="rect">
            <a:avLst/>
          </a:prstGeom>
          <a:noFill/>
          <a:ln w="9525" cmpd="sng">
            <a:noFill/>
            <a:miter lim="800000"/>
          </a:ln>
        </p:spPr>
      </p:pic>
      <p:sp>
        <p:nvSpPr>
          <p:cNvPr id="6" name="标题 1"/>
          <p:cNvSpPr txBox="1"/>
          <p:nvPr userDrawn="1"/>
        </p:nvSpPr>
        <p:spPr>
          <a:xfrm>
            <a:off x="1857356" y="3070331"/>
            <a:ext cx="2357422" cy="2872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914400" indent="-914400" algn="ctr" eaLnBrk="1" hangingPunct="1">
              <a:buFontTx/>
              <a:buNone/>
              <a:defRPr/>
            </a:pPr>
            <a:r>
              <a:rPr lang="en-US" kern="0" smtClean="0">
                <a:solidFill>
                  <a:srgbClr val="000000"/>
                </a:solidFill>
                <a:latin typeface="Calibri" charset="0"/>
                <a:ea typeface="宋体" pitchFamily="2" charset="-122"/>
                <a:cs typeface="+mj-cs"/>
                <a:sym typeface="Calibri" pitchFamily="34" charset="0"/>
              </a:rPr>
              <a:t>http://www.100875.com.cn </a:t>
            </a:r>
            <a:endParaRPr lang="en-US" kern="0">
              <a:solidFill>
                <a:srgbClr val="000000"/>
              </a:solidFill>
              <a:latin typeface="Calibri" charset="0"/>
              <a:ea typeface="宋体" pitchFamily="2" charset="-122"/>
              <a:cs typeface="+mj-cs"/>
              <a:sym typeface="Calibri" pitchFamily="34" charset="0"/>
            </a:endParaRPr>
          </a:p>
        </p:txBody>
      </p:sp>
      <p:pic>
        <p:nvPicPr>
          <p:cNvPr id="5" name="图片 4" descr="苹果树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249986" y="195552"/>
            <a:ext cx="5128428" cy="5328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5"/>
          <p:cNvSpPr>
            <a:spLocks noChangeShapeType="1"/>
          </p:cNvSpPr>
          <p:nvPr userDrawn="1"/>
        </p:nvSpPr>
        <p:spPr bwMode="auto">
          <a:xfrm flipH="1">
            <a:off x="571500" y="1142991"/>
            <a:ext cx="8143904" cy="0"/>
          </a:xfrm>
          <a:prstGeom prst="line">
            <a:avLst/>
          </a:prstGeom>
          <a:noFill/>
          <a:ln w="50800" cap="rnd" cmpd="sng">
            <a:solidFill>
              <a:srgbClr val="969696"/>
            </a:solidFill>
            <a:prstDash val="sysDot"/>
            <a:bevel/>
          </a:ln>
        </p:spPr>
        <p:txBody>
          <a:bodyPr wrap="square" lIns="82124" tIns="41061" rIns="82124" bIns="41061" anchor="ctr">
            <a:spAutoFit/>
          </a:bodyPr>
          <a:lstStyle/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CCFFFF"/>
            </a:gs>
            <a:gs pos="50000">
              <a:srgbClr val="FFFF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CCFFFF"/>
            </a:gs>
            <a:gs pos="50000">
              <a:srgbClr val="CCFFFF">
                <a:gamma/>
                <a:tint val="0"/>
                <a:invGamma/>
              </a:srgbClr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00380" y="500380"/>
            <a:ext cx="31635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课前一分钟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44005" y="1642401"/>
            <a:ext cx="404789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smtClean="0">
                <a:latin typeface="+mj-ea"/>
                <a:ea typeface="+mj-ea"/>
              </a:rPr>
              <a:t>问题：</a:t>
            </a:r>
            <a:endParaRPr lang="en-US" altLang="zh-CN" sz="2800" b="1" smtClean="0">
              <a:latin typeface="+mj-ea"/>
              <a:ea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b="1" smtClean="0">
                <a:latin typeface="+mj-ea"/>
                <a:ea typeface="+mj-ea"/>
              </a:rPr>
              <a:t>导线外部是塑料或橡胶，导线内部是金属；为什么绝大部分</a:t>
            </a:r>
            <a:r>
              <a:rPr lang="zh-CN" altLang="en-US" sz="2400" b="1">
                <a:latin typeface="+mj-ea"/>
                <a:ea typeface="+mj-ea"/>
              </a:rPr>
              <a:t>导线都是这样</a:t>
            </a:r>
            <a:r>
              <a:rPr lang="zh-CN" altLang="en-US" sz="2400" b="1" smtClean="0">
                <a:latin typeface="+mj-ea"/>
                <a:ea typeface="+mj-ea"/>
              </a:rPr>
              <a:t>设计的？</a:t>
            </a:r>
            <a:endParaRPr lang="zh-CN" altLang="en-US" sz="2400" b="1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0" y="1635685"/>
            <a:ext cx="3553722" cy="2664185"/>
          </a:xfrm>
          <a:prstGeom prst="rect">
            <a:avLst/>
          </a:prstGeom>
        </p:spPr>
      </p:pic>
    </p:spTree>
  </p:cSld>
  <p:clrMapOvr>
    <a:masterClrMapping/>
  </p:clrMapOvr>
  <p:transition advTm="7648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c:\users\ibm\appdata\roaming\360se6\User Data\temp\42146_20140305221042627317_1.jpg"/>
          <p:cNvPicPr>
            <a:picLocks noChangeAspect="1" noChangeArrowheads="1"/>
          </p:cNvPicPr>
          <p:nvPr/>
        </p:nvPicPr>
        <p:blipFill>
          <a:blip r:embed="rId3"/>
          <a:srcRect r="19861" b="6605"/>
          <a:stretch>
            <a:fillRect/>
          </a:stretch>
        </p:blipFill>
        <p:spPr bwMode="auto">
          <a:xfrm>
            <a:off x="623570" y="1802765"/>
            <a:ext cx="2736215" cy="2280285"/>
          </a:xfrm>
          <a:prstGeom prst="rect">
            <a:avLst/>
          </a:prstGeom>
          <a:noFill/>
        </p:spPr>
      </p:pic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半导体</a:t>
            </a:r>
          </a:p>
        </p:txBody>
      </p:sp>
      <p:pic>
        <p:nvPicPr>
          <p:cNvPr id="5131" name="Picture 11" descr="c:\users\ibm\appdata\roaming\360se6\User Data\temp\u=2536446338,2327845889&amp;fm=21&amp;gp=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81095" y="1802130"/>
            <a:ext cx="2186940" cy="2280920"/>
          </a:xfrm>
          <a:prstGeom prst="rect">
            <a:avLst/>
          </a:prstGeom>
          <a:noFill/>
        </p:spPr>
      </p:pic>
      <p:pic>
        <p:nvPicPr>
          <p:cNvPr id="5133" name="Picture 13" descr="c:\users\ibm\appdata\roaming\360se6\User Data\temp\100014373597_14195852716401.jpg"/>
          <p:cNvPicPr>
            <a:picLocks noChangeAspect="1" noChangeArrowheads="1"/>
          </p:cNvPicPr>
          <p:nvPr/>
        </p:nvPicPr>
        <p:blipFill>
          <a:blip r:embed="rId5"/>
          <a:srcRect l="21745" t="9569" r="24531" b="13877"/>
          <a:stretch>
            <a:fillRect/>
          </a:stretch>
        </p:blipFill>
        <p:spPr bwMode="auto">
          <a:xfrm>
            <a:off x="6245860" y="1802130"/>
            <a:ext cx="2394585" cy="2280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97863" y="562305"/>
            <a:ext cx="66548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kern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物质导电性能不同的原因：</a:t>
            </a:r>
            <a:r>
              <a:rPr lang="zh-CN" altLang="en-US" sz="2400" b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阅读书</a:t>
            </a:r>
            <a:r>
              <a:rPr lang="en-US" altLang="zh-CN" sz="2400" b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68</a:t>
            </a:r>
            <a:r>
              <a:rPr lang="zh-CN" altLang="en-US" sz="2400" b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95300" y="1264285"/>
            <a:ext cx="36937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000" b="1">
                <a:latin typeface="Times New Roman" pitchFamily="18" charset="0"/>
              </a:rPr>
              <a:t>金属导体导电的原因是 ：                 </a:t>
            </a:r>
            <a:r>
              <a:rPr kumimoji="1" lang="zh-CN" altLang="en-US" sz="2000" b="1" u="sng">
                <a:latin typeface="Times New Roman" pitchFamily="18" charset="0"/>
              </a:rPr>
              <a:t>               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242560" y="1264285"/>
            <a:ext cx="31629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000" b="1">
                <a:latin typeface="Times New Roman" pitchFamily="18" charset="0"/>
              </a:rPr>
              <a:t>绝缘体不导电的原因是：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11150" y="1663065"/>
            <a:ext cx="42792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</a:rPr>
              <a:t>内部存在</a:t>
            </a:r>
            <a:r>
              <a:rPr kumimoji="1"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大量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</a:rPr>
              <a:t>自由移动的电子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093970" y="1621790"/>
            <a:ext cx="3714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</a:rPr>
              <a:t>内部</a:t>
            </a:r>
            <a:r>
              <a:rPr kumimoji="1"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几乎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</a:rPr>
              <a:t>不存在自由电子</a:t>
            </a:r>
          </a:p>
        </p:txBody>
      </p:sp>
      <p:sp>
        <p:nvSpPr>
          <p:cNvPr id="148485" name="Rectangle 5"/>
          <p:cNvSpPr/>
          <p:nvPr/>
        </p:nvSpPr>
        <p:spPr>
          <a:xfrm>
            <a:off x="3630930" y="2138680"/>
            <a:ext cx="50673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A2F06"/>
                </a:solidFill>
                <a:latin typeface="华文中宋" pitchFamily="2" charset="-122"/>
                <a:ea typeface="华文中宋" pitchFamily="2" charset="-122"/>
              </a:rPr>
              <a:t>金属中存在大量自由电子（负电荷）</a:t>
            </a:r>
          </a:p>
        </p:txBody>
      </p:sp>
      <p:sp>
        <p:nvSpPr>
          <p:cNvPr id="148489" name="Text Box 9"/>
          <p:cNvSpPr txBox="1"/>
          <p:nvPr/>
        </p:nvSpPr>
        <p:spPr>
          <a:xfrm>
            <a:off x="45720" y="2175510"/>
            <a:ext cx="3816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A2F06"/>
                </a:solidFill>
                <a:latin typeface="华文中宋" pitchFamily="2" charset="-122"/>
                <a:ea typeface="华文中宋" pitchFamily="2" charset="-122"/>
              </a:rPr>
              <a:t>例：金属容易导电的原因：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2" name="ShockwaveFlash1" r:id="rId2" imgW="4600575" imgH="2164080"/>
        </mc:Choice>
        <mc:Fallback>
          <p:control name="ShockwaveFlash1" r:id="rId2" imgW="4600575" imgH="216408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275" y="2857500"/>
                  <a:ext cx="4600575" cy="2163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1"/>
      <p:bldP spid="70661" grpId="2"/>
      <p:bldP spid="70662" grpId="3"/>
      <p:bldP spid="148485" grpId="4"/>
      <p:bldP spid="148489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导电性能是一成不变的吗？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763805" y="3971789"/>
            <a:ext cx="1827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400" smtClean="0">
                <a:latin typeface="黑体" pitchFamily="2" charset="-122"/>
                <a:ea typeface="黑体" pitchFamily="2" charset="-122"/>
              </a:rPr>
              <a:t>人体干燥时</a:t>
            </a:r>
            <a:endParaRPr kumimoji="1" lang="zh-CN" altLang="en-US" sz="24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868108" y="3971790"/>
            <a:ext cx="20460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400" smtClean="0">
                <a:latin typeface="黑体" pitchFamily="2" charset="-122"/>
                <a:ea typeface="黑体" pitchFamily="2" charset="-122"/>
              </a:rPr>
              <a:t>人体潮湿时</a:t>
            </a:r>
            <a:endParaRPr kumimoji="1" lang="zh-CN" altLang="en-US" sz="240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8312" t="28345" r="27209" b="35235"/>
          <a:stretch>
            <a:fillRect/>
          </a:stretch>
        </p:blipFill>
        <p:spPr>
          <a:xfrm>
            <a:off x="828061" y="1419670"/>
            <a:ext cx="7675344" cy="24481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7205" t="3737" r="38883" b="26376"/>
          <a:stretch>
            <a:fillRect/>
          </a:stretch>
        </p:blipFill>
        <p:spPr>
          <a:xfrm>
            <a:off x="1043755" y="1347665"/>
            <a:ext cx="3262116" cy="2931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7761" t="4722" r="37770" b="25392"/>
          <a:stretch>
            <a:fillRect/>
          </a:stretch>
        </p:blipFill>
        <p:spPr>
          <a:xfrm>
            <a:off x="4932025" y="1347665"/>
            <a:ext cx="3303407" cy="293177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8679" y="326731"/>
            <a:ext cx="5904492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导体和</a:t>
            </a: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绝缘体的相对性：</a:t>
            </a:r>
            <a:endParaRPr lang="en-US" altLang="zh-CN" sz="3200" b="1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664" y="483576"/>
            <a:ext cx="590449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导体和绝缘体间没有绝对的界限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368" t="26376" r="26373" b="40157"/>
          <a:stretch>
            <a:fillRect/>
          </a:stretch>
        </p:blipFill>
        <p:spPr>
          <a:xfrm>
            <a:off x="251700" y="1275660"/>
            <a:ext cx="8712606" cy="244817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3963" y="4011870"/>
            <a:ext cx="1080090" cy="43203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noProof="0" smtClean="0">
                <a:latin typeface="+mn-ea"/>
                <a:ea typeface="+mn-ea"/>
                <a:sym typeface="Calibri" pitchFamily="34" charset="0"/>
              </a:rPr>
              <a:t>导体</a:t>
            </a:r>
            <a:endParaRPr kumimoji="0" lang="en-US" altLang="zh-CN" sz="32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4173" y="4011870"/>
            <a:ext cx="1440120" cy="43203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Calibri" pitchFamily="34" charset="0"/>
              </a:rPr>
              <a:t>绝缘体</a:t>
            </a:r>
            <a:endParaRPr kumimoji="0" lang="en-US" altLang="zh-CN" sz="32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1986059" y="4180263"/>
            <a:ext cx="12961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接箭头连接符 6"/>
          <p:cNvCxnSpPr/>
          <p:nvPr/>
        </p:nvCxnSpPr>
        <p:spPr bwMode="auto">
          <a:xfrm flipH="1">
            <a:off x="1986059" y="4390950"/>
            <a:ext cx="12961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98035" y="3723846"/>
            <a:ext cx="1872156" cy="43203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smtClean="0">
                <a:solidFill>
                  <a:srgbClr val="FF0000"/>
                </a:solidFill>
                <a:latin typeface="+mn-ea"/>
                <a:ea typeface="+mn-ea"/>
                <a:sym typeface="Calibri" pitchFamily="34" charset="0"/>
              </a:rPr>
              <a:t>一定条件下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98035" y="4443906"/>
            <a:ext cx="1872156" cy="43203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smtClean="0">
                <a:solidFill>
                  <a:srgbClr val="FF0000"/>
                </a:solidFill>
                <a:latin typeface="+mn-ea"/>
                <a:ea typeface="+mn-ea"/>
                <a:sym typeface="Calibri" pitchFamily="34" charset="0"/>
              </a:rPr>
              <a:t>一定条件下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87925" y="3986530"/>
            <a:ext cx="3649980" cy="808355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  <a:ea typeface="+mn-ea"/>
                <a:sym typeface="Calibri" pitchFamily="34" charset="0"/>
              </a:rPr>
              <a:t>（一定条件指：外界温度、压力、光照或掺入杂质）</a:t>
            </a:r>
            <a:endParaRPr kumimoji="0" lang="zh-CN" altLang="en-US" sz="2400" b="1" i="0" u="none" strike="noStrike" kern="0" cap="none" spc="0" normalizeH="0" baseline="0" noProof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8" grpId="2"/>
      <p:bldP spid="9" grpId="3"/>
      <p:bldP spid="11" grpId="4"/>
      <p:bldP spid="11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yl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3" y="1773555"/>
            <a:ext cx="22098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7"/>
          <p:cNvSpPr txBox="1"/>
          <p:nvPr/>
        </p:nvSpPr>
        <p:spPr>
          <a:xfrm>
            <a:off x="5036820" y="3784600"/>
            <a:ext cx="3636963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latin typeface="Times New Roman" pitchFamily="18" charset="0"/>
                <a:ea typeface="宋体" pitchFamily="2" charset="-122"/>
              </a:rPr>
              <a:t>（溶有杂质的水、潮湿的空气等）</a:t>
            </a:r>
          </a:p>
        </p:txBody>
      </p:sp>
      <p:pic>
        <p:nvPicPr>
          <p:cNvPr id="8" name="Picture 8" descr="雷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75" y="1332865"/>
            <a:ext cx="1837690" cy="2070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9" descr="烧红了的玻璃能导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87630"/>
            <a:ext cx="2288540" cy="13982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10"/>
          <p:cNvGrpSpPr/>
          <p:nvPr/>
        </p:nvGrpSpPr>
        <p:grpSpPr>
          <a:xfrm>
            <a:off x="5691505" y="2053590"/>
            <a:ext cx="3392488" cy="460375"/>
            <a:chOff x="2784" y="2976"/>
            <a:chExt cx="2137" cy="290"/>
          </a:xfrm>
        </p:grpSpPr>
        <p:sp>
          <p:nvSpPr>
            <p:cNvPr id="11" name="Text Box 11"/>
            <p:cNvSpPr txBox="1"/>
            <p:nvPr/>
          </p:nvSpPr>
          <p:spPr>
            <a:xfrm>
              <a:off x="3456" y="2976"/>
              <a:ext cx="1465" cy="29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湿</a:t>
              </a:r>
              <a:r>
                <a:rPr lang="zh-CN" altLang="en-US" sz="2400" b="1">
                  <a:latin typeface="Times New Roman" pitchFamily="18" charset="0"/>
                  <a:ea typeface="宋体" pitchFamily="2" charset="-122"/>
                </a:rPr>
                <a:t>的树木能导电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2784" y="3072"/>
              <a:ext cx="528" cy="144"/>
            </a:xfrm>
            <a:prstGeom prst="rightArrow">
              <a:avLst>
                <a:gd name="adj1" fmla="val 50000"/>
                <a:gd name="adj2" fmla="val 9161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 b="1"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35275" y="558165"/>
            <a:ext cx="3473450" cy="457200"/>
            <a:chOff x="2784" y="642"/>
            <a:chExt cx="2188" cy="288"/>
          </a:xfrm>
        </p:grpSpPr>
        <p:sp>
          <p:nvSpPr>
            <p:cNvPr id="14" name="Text Box 14"/>
            <p:cNvSpPr txBox="1"/>
            <p:nvPr/>
          </p:nvSpPr>
          <p:spPr>
            <a:xfrm>
              <a:off x="3312" y="642"/>
              <a:ext cx="166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烧红</a:t>
              </a:r>
              <a:r>
                <a:rPr lang="zh-CN" altLang="en-US" sz="2400" b="1">
                  <a:latin typeface="Times New Roman" pitchFamily="18" charset="0"/>
                  <a:ea typeface="宋体" pitchFamily="2" charset="-122"/>
                </a:rPr>
                <a:t>的玻璃能导电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784" y="720"/>
              <a:ext cx="480" cy="144"/>
            </a:xfrm>
            <a:prstGeom prst="rightArrow">
              <a:avLst>
                <a:gd name="adj1" fmla="val 50000"/>
                <a:gd name="adj2" fmla="val 8328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3200" b="1"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3055620" y="3729038"/>
            <a:ext cx="2097088" cy="457200"/>
            <a:chOff x="2064" y="3277"/>
            <a:chExt cx="1321" cy="288"/>
          </a:xfrm>
        </p:grpSpPr>
        <p:sp>
          <p:nvSpPr>
            <p:cNvPr id="17" name="Text Box 19"/>
            <p:cNvSpPr txBox="1"/>
            <p:nvPr/>
          </p:nvSpPr>
          <p:spPr>
            <a:xfrm>
              <a:off x="2064" y="3277"/>
              <a:ext cx="132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latin typeface="Times New Roman" pitchFamily="18" charset="0"/>
                  <a:ea typeface="宋体" pitchFamily="2" charset="-122"/>
                </a:rPr>
                <a:t>绝缘体     导体</a:t>
              </a:r>
            </a:p>
          </p:txBody>
        </p:sp>
        <p:sp>
          <p:nvSpPr>
            <p:cNvPr id="18" name="Line 20"/>
            <p:cNvSpPr/>
            <p:nvPr/>
          </p:nvSpPr>
          <p:spPr>
            <a:xfrm>
              <a:off x="2688" y="340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3055620" y="4262438"/>
            <a:ext cx="2173288" cy="457200"/>
            <a:chOff x="2064" y="3613"/>
            <a:chExt cx="1369" cy="288"/>
          </a:xfrm>
        </p:grpSpPr>
        <p:sp>
          <p:nvSpPr>
            <p:cNvPr id="20" name="Text Box 22"/>
            <p:cNvSpPr txBox="1"/>
            <p:nvPr/>
          </p:nvSpPr>
          <p:spPr>
            <a:xfrm>
              <a:off x="2064" y="3613"/>
              <a:ext cx="13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latin typeface="Times New Roman" pitchFamily="18" charset="0"/>
                  <a:ea typeface="宋体" pitchFamily="2" charset="-122"/>
                </a:rPr>
                <a:t>导体      绝缘体</a:t>
              </a:r>
            </a:p>
          </p:txBody>
        </p:sp>
        <p:sp>
          <p:nvSpPr>
            <p:cNvPr id="21" name="Line 23"/>
            <p:cNvSpPr/>
            <p:nvPr/>
          </p:nvSpPr>
          <p:spPr>
            <a:xfrm>
              <a:off x="2544" y="3744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2" name="Text Box 24"/>
          <p:cNvSpPr txBox="1"/>
          <p:nvPr/>
        </p:nvSpPr>
        <p:spPr>
          <a:xfrm>
            <a:off x="4965065" y="4318000"/>
            <a:ext cx="41160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Times New Roman" pitchFamily="18" charset="0"/>
                <a:ea typeface="宋体" pitchFamily="2" charset="-122"/>
              </a:rPr>
              <a:t>（被氧化或腐蚀的导体如生锈的铁丝）</a:t>
            </a:r>
          </a:p>
        </p:txBody>
      </p:sp>
      <p:sp>
        <p:nvSpPr>
          <p:cNvPr id="23" name="Rectangle 25"/>
          <p:cNvSpPr/>
          <p:nvPr/>
        </p:nvSpPr>
        <p:spPr>
          <a:xfrm>
            <a:off x="2624773" y="1970405"/>
            <a:ext cx="795020" cy="1568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CC0066"/>
                </a:solidFill>
                <a:latin typeface="Times New Roman" pitchFamily="18" charset="0"/>
                <a:ea typeface="宋体" pitchFamily="2" charset="-122"/>
              </a:rPr>
              <a:t>潮湿</a:t>
            </a:r>
          </a:p>
          <a:p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的空</a:t>
            </a:r>
          </a:p>
          <a:p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气能</a:t>
            </a:r>
          </a:p>
          <a:p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导电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1"/>
      <p:bldP spid="23" grpId="2" animBg="1"/>
      <p:bldP spid="2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684213" y="3286760"/>
            <a:ext cx="79914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属于导体的是＿＿＿＿，</a:t>
            </a:r>
          </a:p>
          <a:p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属于绝缘体的是＿＿＿＿＿＿。</a:t>
            </a:r>
          </a:p>
        </p:txBody>
      </p:sp>
      <p:sp>
        <p:nvSpPr>
          <p:cNvPr id="21506" name="Rectangle 2"/>
          <p:cNvSpPr/>
          <p:nvPr/>
        </p:nvSpPr>
        <p:spPr>
          <a:xfrm>
            <a:off x="431800" y="426085"/>
            <a:ext cx="8280400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</a:rPr>
              <a:t>[</a:t>
            </a:r>
            <a:r>
              <a:rPr lang="zh-CN" altLang="en-US" sz="3200" b="1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</a:rPr>
              <a:t>课内练习</a:t>
            </a: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</a:rPr>
              <a:t>]</a:t>
            </a:r>
          </a:p>
          <a:p>
            <a:endParaRPr lang="en-US" altLang="zh-CN" sz="3200" b="1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3200" b="1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．下列物质中，①铁制钢笔；②橡皮；</a:t>
            </a:r>
          </a:p>
          <a:p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③铅笔芯；④干木头；⑤人体；</a:t>
            </a:r>
          </a:p>
          <a:p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⑥玻璃杯；⑦电视机外壳；⑧干燥的空气。</a:t>
            </a:r>
          </a:p>
        </p:txBody>
      </p:sp>
      <p:sp>
        <p:nvSpPr>
          <p:cNvPr id="13315" name="Rectangle 3"/>
          <p:cNvSpPr/>
          <p:nvPr/>
        </p:nvSpPr>
        <p:spPr>
          <a:xfrm>
            <a:off x="3203575" y="3215323"/>
            <a:ext cx="14081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①③⑤</a:t>
            </a:r>
          </a:p>
        </p:txBody>
      </p:sp>
      <p:sp>
        <p:nvSpPr>
          <p:cNvPr id="13316" name="Rectangle 4"/>
          <p:cNvSpPr/>
          <p:nvPr/>
        </p:nvSpPr>
        <p:spPr>
          <a:xfrm>
            <a:off x="3635375" y="3791585"/>
            <a:ext cx="23923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②</a:t>
            </a:r>
            <a:r>
              <a:rPr lang="en-US" altLang="zh-CN" sz="3200" b="1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④⑥⑦⑧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5" grpId="1"/>
      <p:bldP spid="1331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常用的电工用品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3706" y="1707690"/>
            <a:ext cx="7102820" cy="295224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829411" y="22837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导体</a:t>
            </a:r>
            <a:endParaRPr lang="zh-CN" alt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238549" y="35705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绝缘体</a:t>
            </a:r>
            <a:endParaRPr lang="zh-CN" altLang="en-US" b="1"/>
          </a:p>
        </p:txBody>
      </p:sp>
      <p:cxnSp>
        <p:nvCxnSpPr>
          <p:cNvPr id="7" name="直接连接符 6"/>
          <p:cNvCxnSpPr/>
          <p:nvPr/>
        </p:nvCxnSpPr>
        <p:spPr bwMode="auto">
          <a:xfrm flipV="1">
            <a:off x="1043706" y="3291822"/>
            <a:ext cx="288024" cy="3600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接连接符 8"/>
          <p:cNvCxnSpPr/>
          <p:nvPr/>
        </p:nvCxnSpPr>
        <p:spPr bwMode="auto">
          <a:xfrm>
            <a:off x="1403736" y="2571762"/>
            <a:ext cx="216018" cy="2160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627838" y="42999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绝缘体</a:t>
            </a:r>
            <a:endParaRPr lang="zh-CN" alt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5076042" y="23803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绝缘体</a:t>
            </a:r>
            <a:endParaRPr lang="zh-CN" alt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6588168" y="3795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绝缘体</a:t>
            </a:r>
            <a:endParaRPr lang="zh-CN" alt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8037813" y="35322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绝缘体</a:t>
            </a:r>
            <a:endParaRPr lang="zh-CN" alt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2915862" y="20677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导体</a:t>
            </a:r>
            <a:endParaRPr lang="zh-CN" alt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5212252" y="41180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导体</a:t>
            </a:r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6665505" y="2168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导体</a:t>
            </a:r>
            <a:endParaRPr lang="zh-CN" alt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8172300" y="18760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导体</a:t>
            </a:r>
            <a:endParaRPr lang="zh-CN" altLang="en-US" b="1"/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2627838" y="4011882"/>
            <a:ext cx="360030" cy="3600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4860024" y="3867870"/>
            <a:ext cx="432036" cy="4320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连接符 22"/>
          <p:cNvCxnSpPr/>
          <p:nvPr/>
        </p:nvCxnSpPr>
        <p:spPr bwMode="auto">
          <a:xfrm>
            <a:off x="6444156" y="3795864"/>
            <a:ext cx="216018" cy="2160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连接符 23"/>
          <p:cNvCxnSpPr/>
          <p:nvPr/>
        </p:nvCxnSpPr>
        <p:spPr bwMode="auto">
          <a:xfrm>
            <a:off x="7812270" y="3291822"/>
            <a:ext cx="288024" cy="4320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 flipV="1">
            <a:off x="2771850" y="2283738"/>
            <a:ext cx="216018" cy="720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4716012" y="2499756"/>
            <a:ext cx="417963" cy="74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4067958" y="2571762"/>
            <a:ext cx="1080090" cy="576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接连接符 33"/>
          <p:cNvCxnSpPr/>
          <p:nvPr/>
        </p:nvCxnSpPr>
        <p:spPr bwMode="auto">
          <a:xfrm>
            <a:off x="3995952" y="4227900"/>
            <a:ext cx="1296108" cy="720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 flipV="1">
            <a:off x="6516162" y="2355744"/>
            <a:ext cx="216018" cy="720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 flipV="1">
            <a:off x="8028288" y="2067720"/>
            <a:ext cx="216018" cy="144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矩形 27"/>
          <p:cNvSpPr/>
          <p:nvPr/>
        </p:nvSpPr>
        <p:spPr>
          <a:xfrm>
            <a:off x="500063" y="1214035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b="1" ker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导体和绝缘体都是理想的电工材料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10" grpId="2"/>
      <p:bldP spid="11" grpId="3"/>
      <p:bldP spid="12" grpId="4"/>
      <p:bldP spid="13" grpId="5"/>
      <p:bldP spid="14" grpId="6"/>
      <p:bldP spid="15" grpId="7"/>
      <p:bldP spid="16" grpId="8"/>
      <p:bldP spid="17" grpId="9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8"/>
          <p:cNvSpPr/>
          <p:nvPr/>
        </p:nvSpPr>
        <p:spPr>
          <a:xfrm>
            <a:off x="71755" y="612775"/>
            <a:ext cx="9268460" cy="58356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电压相同时，为什么通过不同导体的电流却不同 ？</a:t>
            </a:r>
          </a:p>
        </p:txBody>
      </p:sp>
      <p:pic>
        <p:nvPicPr>
          <p:cNvPr id="14339" name="Picture 64" descr="T11-57"/>
          <p:cNvPicPr>
            <a:picLocks noChangeAspect="1"/>
          </p:cNvPicPr>
          <p:nvPr/>
        </p:nvPicPr>
        <p:blipFill>
          <a:blip r:embed="rId3">
            <a:lum bright="-17999" contrast="42000"/>
          </a:blip>
          <a:srcRect l="44371"/>
          <a:stretch>
            <a:fillRect/>
          </a:stretch>
        </p:blipFill>
        <p:spPr>
          <a:xfrm>
            <a:off x="990600" y="1196340"/>
            <a:ext cx="6616700" cy="2388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65"/>
          <p:cNvSpPr txBox="1"/>
          <p:nvPr/>
        </p:nvSpPr>
        <p:spPr>
          <a:xfrm>
            <a:off x="-36195" y="3512820"/>
            <a:ext cx="9584690" cy="15684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实验表明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：把铜丝接入电路，灯泡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，表明铜丝对电流的阻碍作用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。把铅笔芯接入电路，灯泡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，表明铅笔芯对电流的阻碍作用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4341" name="TextBox 6"/>
          <p:cNvSpPr txBox="1"/>
          <p:nvPr/>
        </p:nvSpPr>
        <p:spPr>
          <a:xfrm>
            <a:off x="116205" y="39370"/>
            <a:ext cx="3153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观察与思考</a:t>
            </a:r>
            <a:r>
              <a:rPr lang="en-US" altLang="zh-CN" sz="32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940" y="3441065"/>
            <a:ext cx="3162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3375" y="3926205"/>
            <a:ext cx="4660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9910" y="3916045"/>
            <a:ext cx="3378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8605" y="4455160"/>
            <a:ext cx="361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8" grpId="1"/>
      <p:bldP spid="9" grpId="2"/>
      <p:bldP spid="10" grpId="3"/>
      <p:bldP spid="11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/>
          <p:nvPr/>
        </p:nvSpPr>
        <p:spPr>
          <a:xfrm>
            <a:off x="765175" y="1572895"/>
            <a:ext cx="73310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 这表明导体虽然容易导电，但是它们对电流还有阻碍作用，而且有的阻碍大，有的阻碍小。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 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629285" y="559435"/>
            <a:ext cx="12153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说明：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/>
          <p:cNvSpPr>
            <a:spLocks noChangeArrowheads="1"/>
          </p:cNvSpPr>
          <p:nvPr/>
        </p:nvSpPr>
        <p:spPr bwMode="auto">
          <a:xfrm>
            <a:off x="707390" y="1782445"/>
            <a:ext cx="7581900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11.6   </a:t>
            </a:r>
            <a:r>
              <a:rPr lang="zh-CN" altLang="en-US" sz="4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不同物质的导电性能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500380" y="500380"/>
            <a:ext cx="11315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电阻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447040" y="1319204"/>
            <a:ext cx="805497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smtClean="0">
                <a:latin typeface="Times New Roman" pitchFamily="18" charset="0"/>
              </a:rPr>
              <a:t>1</a:t>
            </a:r>
            <a:r>
              <a:rPr lang="zh-CN" altLang="en-US" sz="2400" b="1" smtClean="0">
                <a:latin typeface="宋体" pitchFamily="2" charset="-122"/>
              </a:rPr>
              <a:t>．</a:t>
            </a:r>
            <a:r>
              <a:rPr lang="zh-CN" altLang="en-US" sz="2400" b="1">
                <a:solidFill>
                  <a:srgbClr val="CC0000"/>
                </a:solidFill>
                <a:latin typeface="宋体" pitchFamily="2" charset="-122"/>
                <a:sym typeface="+mn-ea"/>
              </a:rPr>
              <a:t>电阻</a:t>
            </a:r>
            <a:r>
              <a:rPr lang="zh-CN" altLang="en-US" sz="2400" b="1">
                <a:latin typeface="宋体" pitchFamily="2" charset="-122"/>
                <a:sym typeface="+mn-ea"/>
              </a:rPr>
              <a:t>表示导体</a:t>
            </a:r>
            <a:r>
              <a:rPr lang="zh-CN" altLang="en-US" sz="2400" b="1">
                <a:solidFill>
                  <a:srgbClr val="CC0000"/>
                </a:solidFill>
                <a:latin typeface="宋体" pitchFamily="2" charset="-122"/>
                <a:sym typeface="+mn-ea"/>
              </a:rPr>
              <a:t>对电流阻碍作用的大小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sym typeface="+mn-ea"/>
              </a:rPr>
              <a:t>的物理量</a:t>
            </a:r>
            <a:r>
              <a:rPr lang="zh-CN" altLang="en-US" sz="2400" b="1">
                <a:solidFill>
                  <a:srgbClr val="CC0000"/>
                </a:solidFill>
                <a:latin typeface="宋体" pitchFamily="2" charset="-122"/>
                <a:sym typeface="+mn-ea"/>
              </a:rPr>
              <a:t>。</a:t>
            </a:r>
            <a:endParaRPr lang="en-US" altLang="zh-CN" sz="2400" b="1">
              <a:solidFill>
                <a:srgbClr val="CC0000"/>
              </a:solidFill>
              <a:latin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宋体" pitchFamily="2" charset="-122"/>
                <a:sym typeface="+mn-ea"/>
              </a:rPr>
              <a:t>导体的电阻越大，表示导体对电流的阻碍作用就越大。</a:t>
            </a:r>
            <a:endParaRPr lang="zh-CN" altLang="en-US" sz="2400" b="1" smtClean="0">
              <a:latin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0525" y="501650"/>
            <a:ext cx="454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R</a:t>
            </a:r>
            <a:endParaRPr lang="zh-CN" altLang="en-US" sz="3200" b="1" i="1" smtClean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2513870" y="4206180"/>
            <a:ext cx="1428750" cy="190500"/>
            <a:chOff x="0" y="0"/>
            <a:chExt cx="1428760" cy="190501"/>
          </a:xfrm>
        </p:grpSpPr>
        <p:cxnSp>
          <p:nvCxnSpPr>
            <p:cNvPr id="13" name="直接连接符 7"/>
            <p:cNvCxnSpPr>
              <a:cxnSpLocks noChangeShapeType="1"/>
            </p:cNvCxnSpPr>
            <p:nvPr/>
          </p:nvCxnSpPr>
          <p:spPr bwMode="auto">
            <a:xfrm>
              <a:off x="0" y="95250"/>
              <a:ext cx="1428760" cy="10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400053" y="0"/>
              <a:ext cx="628654" cy="1905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18795" y="4071620"/>
            <a:ext cx="25946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3.</a:t>
            </a:r>
            <a:r>
              <a:rPr lang="zh-CN" altLang="en-US" sz="24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元件符号：</a:t>
            </a:r>
          </a:p>
        </p:txBody>
      </p:sp>
      <p:sp>
        <p:nvSpPr>
          <p:cNvPr id="16" name="矩形 10"/>
          <p:cNvSpPr>
            <a:spLocks noChangeArrowheads="1"/>
          </p:cNvSpPr>
          <p:nvPr/>
        </p:nvSpPr>
        <p:spPr bwMode="auto">
          <a:xfrm>
            <a:off x="500380" y="2681914"/>
            <a:ext cx="805497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 smtClean="0">
                <a:latin typeface="Times New Roman" pitchFamily="18" charset="0"/>
              </a:rPr>
              <a:t>2</a:t>
            </a:r>
            <a:r>
              <a:rPr lang="zh-CN" altLang="en-US" sz="2400" b="1" smtClean="0">
                <a:latin typeface="宋体" pitchFamily="2" charset="-122"/>
              </a:rPr>
              <a:t>．说明：导体的电阻是导体的一种</a:t>
            </a:r>
            <a:r>
              <a:rPr lang="zh-CN" altLang="en-US" sz="2400" b="1" smtClean="0">
                <a:solidFill>
                  <a:srgbClr val="C00000"/>
                </a:solidFill>
                <a:latin typeface="宋体" pitchFamily="2" charset="-122"/>
              </a:rPr>
              <a:t>属性</a:t>
            </a:r>
            <a:r>
              <a:rPr lang="zh-CN" altLang="en-US" sz="2400" b="1" smtClean="0">
                <a:latin typeface="宋体" pitchFamily="2" charset="-122"/>
              </a:rPr>
              <a:t>，其大小与电流、电压无关。</a:t>
            </a:r>
            <a:endParaRPr lang="en-US" altLang="zh-CN" sz="2400" b="1" smtClean="0"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2"/>
      <p:bldP spid="3" grpId="3"/>
      <p:bldP spid="15" grpId="4"/>
      <p:bldP spid="15" grpId="5"/>
      <p:bldP spid="16" grpId="6"/>
      <p:bldP spid="16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电阻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431800" y="1268413"/>
            <a:ext cx="8054975" cy="31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　　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．单位：欧姆，简称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itchFamily="18" charset="0"/>
              </a:rPr>
              <a:t>欧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，符号</a:t>
            </a:r>
            <a:r>
              <a:rPr lang="el-GR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。</a:t>
            </a:r>
            <a:endParaRPr lang="en-US" sz="2800" b="1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　　</a:t>
            </a:r>
            <a:r>
              <a:rPr lang="zh-CN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常用单位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：兆欧（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MΩ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）、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sym typeface="+mn-ea"/>
              </a:rPr>
              <a:t>千欧（</a:t>
            </a:r>
            <a:r>
              <a:rPr lang="en-US" sz="2800" b="1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kΩ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smtClean="0">
                <a:solidFill>
                  <a:srgbClr val="000000"/>
                </a:solidFill>
                <a:latin typeface="Calibri" pitchFamily="34" charset="0"/>
                <a:sym typeface="+mn-ea"/>
              </a:rPr>
              <a:t> </a:t>
            </a: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　　　　　　　　　　　  </a:t>
            </a:r>
            <a:r>
              <a:rPr lang="zh-CN" altLang="en-US" sz="2800" b="1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endParaRPr lang="en-US" sz="2800" b="1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Calibri" pitchFamily="34" charset="0"/>
              </a:rPr>
              <a:t>　　换算关系是：</a:t>
            </a:r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1 kΩ = 1 000 Ω= 10</a:t>
            </a:r>
            <a:r>
              <a:rPr lang="en-US" sz="2800" b="1" baseline="3000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1 MΩ = 1 000 000 Ω=10</a:t>
            </a:r>
            <a:r>
              <a:rPr lang="en-US" sz="2800" b="1" baseline="3000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Ω</a:t>
            </a: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79" name="Picture 3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40" y="2465705"/>
            <a:ext cx="1854835" cy="2297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/>
          <p:nvPr/>
        </p:nvSpPr>
        <p:spPr>
          <a:xfrm>
            <a:off x="229235" y="3546475"/>
            <a:ext cx="8684895" cy="135318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j-lt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ea typeface="黑体" pitchFamily="2" charset="-122"/>
              </a:rPr>
              <a:t>资料</a:t>
            </a:r>
            <a:r>
              <a:rPr lang="zh-CN" altLang="en-US" sz="4000">
                <a:solidFill>
                  <a:srgbClr val="FF0000"/>
                </a:solidFill>
                <a:ea typeface="宋体" pitchFamily="2" charset="-122"/>
              </a:rPr>
              <a:t>：</a:t>
            </a:r>
            <a:r>
              <a:rPr lang="zh-CN" altLang="en-US" sz="3200">
                <a:solidFill>
                  <a:schemeClr val="accent2"/>
                </a:solidFill>
                <a:ea typeface="宋体" pitchFamily="2" charset="-122"/>
              </a:rPr>
              <a:t>   </a:t>
            </a:r>
            <a:r>
              <a:rPr lang="zh-CN" altLang="en-US" sz="36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导线、开关、电流表－－电阻很小，可以看做没有电阻，</a:t>
            </a:r>
            <a:r>
              <a:rPr lang="en-US" altLang="zh-CN" sz="36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R=0Ω</a:t>
            </a:r>
            <a:endParaRPr lang="en-US" altLang="zh-CN" sz="36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21920" y="175895"/>
            <a:ext cx="8969375" cy="2984500"/>
          </a:xfrm>
          <a:prstGeom prst="rect">
            <a:avLst/>
          </a:prstGeom>
          <a:solidFill>
            <a:srgbClr val="FFFFCC"/>
          </a:solidFill>
          <a:ln w="12700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               </a:t>
            </a:r>
            <a:r>
              <a:rPr lang="zh-CN" altLang="en-US" sz="32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常见电阻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人的双手间（干燥）  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1000—5000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欧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照明灯泡（工作时）  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100—2000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欧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实验用小灯泡         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5—50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欧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实验用导线（每根）   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0.01—0.10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431800" y="1330765"/>
            <a:ext cx="8101013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电阻器（定值电阻）</a:t>
            </a:r>
          </a:p>
          <a:p>
            <a:pPr eaLnBrk="1" hangingPunct="1"/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有一定电阻值的元件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——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电阻器，也叫做定值电阻，简称电阻。 </a:t>
            </a:r>
            <a:endParaRPr lang="zh-CN" altLang="en-US" sz="280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7bd91f5880f9e6a58b25290049949b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60" y="2844165"/>
            <a:ext cx="1559560" cy="1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389ba3a69da1435e7f8a3b84ac698a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4190" y="2938780"/>
            <a:ext cx="1677035" cy="14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7e127c69ce408b241d8385d88f81e0c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b="24537"/>
          <a:stretch>
            <a:fillRect/>
          </a:stretch>
        </p:blipFill>
        <p:spPr bwMode="auto">
          <a:xfrm>
            <a:off x="6417310" y="3042285"/>
            <a:ext cx="2422525" cy="11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电阻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74064">
            <a:off x="1876425" y="3348990"/>
            <a:ext cx="205867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电阻</a:t>
            </a:r>
          </a:p>
        </p:txBody>
      </p:sp>
      <p:grpSp>
        <p:nvGrpSpPr>
          <p:cNvPr id="17411" name="Group 3"/>
          <p:cNvGrpSpPr/>
          <p:nvPr/>
        </p:nvGrpSpPr>
        <p:grpSpPr>
          <a:xfrm>
            <a:off x="5031740" y="1431925"/>
            <a:ext cx="1272540" cy="205105"/>
            <a:chOff x="0" y="0"/>
            <a:chExt cx="1428760" cy="190501"/>
          </a:xfrm>
        </p:grpSpPr>
        <p:cxnSp>
          <p:nvCxnSpPr>
            <p:cNvPr id="17418" name="直接连接符 7"/>
            <p:cNvCxnSpPr/>
            <p:nvPr/>
          </p:nvCxnSpPr>
          <p:spPr>
            <a:xfrm>
              <a:off x="0" y="95250"/>
              <a:ext cx="1428760" cy="105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7419" name="矩形 8"/>
            <p:cNvSpPr/>
            <p:nvPr/>
          </p:nvSpPr>
          <p:spPr>
            <a:xfrm>
              <a:off x="400053" y="0"/>
              <a:ext cx="628654" cy="19050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1355"/>
            <a:ext cx="7221220" cy="3970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小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32715"/>
            <a:ext cx="1301750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139720"/>
            <a:ext cx="3744260" cy="2049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068" y="1406199"/>
            <a:ext cx="8248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smtClean="0">
                <a:latin typeface="Times New Roman" pitchFamily="18" charset="0"/>
                <a:cs typeface="Times New Roman" panose="02020603050405020304" pitchFamily="18" charset="0"/>
              </a:rPr>
              <a:t>在如图所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示的电路中，要使开关闭合后小灯泡能够发光，在金属夹</a:t>
            </a:r>
            <a:r>
              <a:rPr lang="en-US" altLang="zh-CN" sz="2400" b="1" i="1" smtClean="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smtClean="0">
                <a:latin typeface="Times New Roman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smtClean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间应接入下列物品中</a:t>
            </a:r>
            <a:r>
              <a:rPr lang="zh-CN" altLang="en-US" sz="2400" b="1" smtClean="0">
                <a:latin typeface="Times New Roman" pitchFamily="18" charset="0"/>
                <a:cs typeface="Times New Roman" panose="02020603050405020304" pitchFamily="18" charset="0"/>
              </a:rPr>
              <a:t>的（      ）</a:t>
            </a:r>
            <a:endParaRPr lang="zh-CN" altLang="en-US" sz="2400" b="1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A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．橡皮	</a:t>
            </a:r>
            <a:r>
              <a:rPr lang="zh-CN" altLang="en-US" sz="2400" b="1" smtClean="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endParaRPr lang="en-US" altLang="zh-CN" sz="2400" b="1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B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．布质笔袋          </a:t>
            </a:r>
          </a:p>
          <a:p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C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．塑料三角板	</a:t>
            </a:r>
            <a:endParaRPr lang="en-US" altLang="zh-CN" sz="2400" b="1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D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．不锈钢尺</a:t>
            </a:r>
          </a:p>
          <a:p>
            <a:endParaRPr lang="zh-CN" altLang="en-US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课堂练习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00" y="3651825"/>
            <a:ext cx="2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smtClean="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endParaRPr lang="zh-CN" altLang="en-US" i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130" y="3651825"/>
            <a:ext cx="2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smtClean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endParaRPr lang="zh-CN" altLang="en-US" i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4"/>
          <p:cNvSpPr>
            <a:spLocks noChangeArrowheads="1"/>
          </p:cNvSpPr>
          <p:nvPr/>
        </p:nvSpPr>
        <p:spPr bwMode="auto">
          <a:xfrm>
            <a:off x="5794375" y="1758950"/>
            <a:ext cx="723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068" y="1406199"/>
            <a:ext cx="8104217" cy="270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．关于导体和绝缘体，下列说法中正确的是（    ）</a:t>
            </a:r>
          </a:p>
          <a:p>
            <a:pPr>
              <a:lnSpc>
                <a:spcPct val="120000"/>
              </a:lnSpc>
            </a:pP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A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．导体中有多余的电子，而绝缘体中没有多余的电子</a:t>
            </a:r>
          </a:p>
          <a:p>
            <a:pPr>
              <a:lnSpc>
                <a:spcPct val="120000"/>
              </a:lnSpc>
            </a:pP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B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．导体对移动电荷没有阻碍作用，而绝缘体对移动电荷有阻碍作用</a:t>
            </a:r>
          </a:p>
          <a:p>
            <a:pPr>
              <a:lnSpc>
                <a:spcPct val="120000"/>
              </a:lnSpc>
            </a:pP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C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．绝缘体和导体在一定条件下可以互相转化</a:t>
            </a:r>
          </a:p>
          <a:p>
            <a:pPr>
              <a:lnSpc>
                <a:spcPct val="120000"/>
              </a:lnSpc>
            </a:pP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    D</a:t>
            </a:r>
            <a:r>
              <a:rPr lang="zh-CN" altLang="en-US" sz="2400" b="1">
                <a:latin typeface="Times New Roman" pitchFamily="18" charset="0"/>
                <a:cs typeface="Times New Roman" panose="02020603050405020304" pitchFamily="18" charset="0"/>
              </a:rPr>
              <a:t>．绝缘体在任何情况下都不能导电</a:t>
            </a:r>
          </a:p>
        </p:txBody>
      </p:sp>
      <p:sp>
        <p:nvSpPr>
          <p:cNvPr id="18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课堂练习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0" name="矩形 14"/>
          <p:cNvSpPr>
            <a:spLocks noChangeArrowheads="1"/>
          </p:cNvSpPr>
          <p:nvPr/>
        </p:nvSpPr>
        <p:spPr bwMode="auto">
          <a:xfrm>
            <a:off x="6791960" y="1405890"/>
            <a:ext cx="723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</a:t>
            </a:r>
          </a:p>
        </p:txBody>
      </p:sp>
      <p:pic>
        <p:nvPicPr>
          <p:cNvPr id="2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0" y="111887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</a:t>
            </a:r>
            <a:r>
              <a:rPr lang="zh-CN" altLang="en-US" sz="3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物质的</a:t>
            </a:r>
            <a:r>
              <a:rPr lang="zh-CN" altLang="en-US" sz="3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导电性能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8193" y="1341439"/>
            <a:ext cx="7490047" cy="467518"/>
          </a:xfrm>
          <a:prstGeom prst="rect">
            <a:avLst/>
          </a:prstGeom>
        </p:spPr>
        <p:txBody>
          <a:bodyPr/>
          <a:lstStyle>
            <a:lvl1pPr marL="342900" indent="-3429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400" b="1" kern="0" smtClean="0">
                <a:latin typeface="+mj-ea"/>
                <a:ea typeface="+mj-ea"/>
              </a:rPr>
              <a:t>这些物品容易导电吗？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644" t="24409" r="27210" b="25391"/>
          <a:stretch>
            <a:fillRect/>
          </a:stretch>
        </p:blipFill>
        <p:spPr>
          <a:xfrm>
            <a:off x="1331774" y="1808957"/>
            <a:ext cx="6484177" cy="2778933"/>
          </a:xfrm>
          <a:prstGeom prst="rect">
            <a:avLst/>
          </a:prstGeom>
        </p:spPr>
      </p:pic>
    </p:spTree>
  </p:cSld>
  <p:clrMapOvr>
    <a:masterClrMapping/>
  </p:clrMapOvr>
  <p:transition advTm="7648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/>
          <p:nvPr/>
        </p:nvSpPr>
        <p:spPr>
          <a:xfrm>
            <a:off x="684213" y="1413510"/>
            <a:ext cx="7777162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Times New Roman" pitchFamily="18" charset="0"/>
                <a:ea typeface="宋体" pitchFamily="2" charset="-122"/>
              </a:rPr>
              <a:t> 1</a:t>
            </a:r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、用什么方法可以显示或说明电路中有电流通过</a:t>
            </a:r>
            <a:r>
              <a:rPr lang="en-US" altLang="zh-CN" sz="3200" b="1">
                <a:latin typeface="Times New Roman" pitchFamily="18" charset="0"/>
                <a:ea typeface="宋体" pitchFamily="2" charset="-122"/>
              </a:rPr>
              <a:t>?</a:t>
            </a:r>
          </a:p>
        </p:txBody>
      </p:sp>
      <p:sp>
        <p:nvSpPr>
          <p:cNvPr id="5122" name="WordArt 5"/>
          <p:cNvSpPr>
            <a:spLocks noTextEdit="1"/>
          </p:cNvSpPr>
          <p:nvPr/>
        </p:nvSpPr>
        <p:spPr>
          <a:xfrm>
            <a:off x="755650" y="334010"/>
            <a:ext cx="1081088" cy="744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472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itchFamily="2" charset="-122"/>
                <a:ea typeface="宋体" pitchFamily="2" charset="-122"/>
              </a:rPr>
              <a:t>讨论</a:t>
            </a:r>
          </a:p>
        </p:txBody>
      </p:sp>
      <p:sp>
        <p:nvSpPr>
          <p:cNvPr id="9222" name="Rectangle 6"/>
          <p:cNvSpPr/>
          <p:nvPr/>
        </p:nvSpPr>
        <p:spPr>
          <a:xfrm>
            <a:off x="2987675" y="2061210"/>
            <a:ext cx="50825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CC0066"/>
                </a:solidFill>
                <a:latin typeface="Times New Roman" pitchFamily="18" charset="0"/>
                <a:ea typeface="宋体" pitchFamily="2" charset="-122"/>
              </a:rPr>
              <a:t>电流表有示数或小灯泡发光</a:t>
            </a:r>
          </a:p>
        </p:txBody>
      </p:sp>
      <p:sp>
        <p:nvSpPr>
          <p:cNvPr id="5124" name="Text Box 7"/>
          <p:cNvSpPr txBox="1"/>
          <p:nvPr/>
        </p:nvSpPr>
        <p:spPr>
          <a:xfrm>
            <a:off x="827088" y="3069273"/>
            <a:ext cx="69135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3200" b="1">
                <a:latin typeface="Times New Roman" pitchFamily="18" charset="0"/>
                <a:ea typeface="宋体" pitchFamily="2" charset="-122"/>
              </a:rPr>
              <a:t>、什么情况下电路中会有电流？</a:t>
            </a:r>
          </a:p>
        </p:txBody>
      </p:sp>
      <p:sp>
        <p:nvSpPr>
          <p:cNvPr id="9224" name="Text Box 8"/>
          <p:cNvSpPr txBox="1"/>
          <p:nvPr/>
        </p:nvSpPr>
        <p:spPr>
          <a:xfrm>
            <a:off x="2339975" y="3789998"/>
            <a:ext cx="280828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66"/>
                </a:solidFill>
                <a:latin typeface="Times New Roman" pitchFamily="18" charset="0"/>
                <a:ea typeface="宋体" pitchFamily="2" charset="-122"/>
              </a:rPr>
              <a:t>通路、电压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探究物质的</a:t>
            </a:r>
            <a:r>
              <a:rPr lang="zh-CN" altLang="en-US" sz="3200" b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导电性能？</a:t>
            </a:r>
          </a:p>
        </p:txBody>
      </p:sp>
      <p:pic>
        <p:nvPicPr>
          <p:cNvPr id="5123" name="Picture 5" descr="T11-57"/>
          <p:cNvPicPr>
            <a:picLocks noChangeAspect="1"/>
          </p:cNvPicPr>
          <p:nvPr/>
        </p:nvPicPr>
        <p:blipFill>
          <a:blip r:embed="rId3">
            <a:lum bright="-17999" contrast="42000"/>
          </a:blip>
          <a:srcRect l="44371"/>
          <a:stretch>
            <a:fillRect/>
          </a:stretch>
        </p:blipFill>
        <p:spPr>
          <a:xfrm>
            <a:off x="2023110" y="1206500"/>
            <a:ext cx="5565140" cy="2488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 Box 3"/>
          <p:cNvSpPr txBox="1"/>
          <p:nvPr/>
        </p:nvSpPr>
        <p:spPr>
          <a:xfrm>
            <a:off x="356870" y="3672840"/>
            <a:ext cx="8449310" cy="138366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两点之间分别接入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铜丝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铅笔芯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木头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橡皮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玻璃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塑料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等，观察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电流表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的示数和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小灯泡</a:t>
            </a:r>
            <a:r>
              <a:rPr lang="zh-CN" altLang="en-US" sz="2800">
                <a:latin typeface="Times New Roman" pitchFamily="18" charset="0"/>
                <a:cs typeface="Times New Roman" panose="02020603050405020304" pitchFamily="18" charset="0"/>
              </a:rPr>
              <a:t>的明暗情况。</a:t>
            </a:r>
            <a:endParaRPr lang="zh-CN" altLang="en-US" sz="2800">
              <a:latin typeface="Times New Roman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/>
          <p:nvPr/>
        </p:nvSpPr>
        <p:spPr>
          <a:xfrm>
            <a:off x="250825" y="260350"/>
            <a:ext cx="8423275" cy="503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（铜丝、铅笔芯、木头、橡皮、玻璃、塑料）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900" y="1333500"/>
            <a:ext cx="83769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、将 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         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接入电路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电路中有电流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表明这些物质</a:t>
            </a:r>
            <a:r>
              <a:rPr lang="zh-CN" altLang="en-US" sz="3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容易导电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我们把它们叫做</a:t>
            </a:r>
            <a:r>
              <a:rPr lang="zh-CN" altLang="en-US" sz="3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导体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</a:t>
            </a:r>
            <a:endParaRPr lang="zh-CN" altLang="en-US" sz="320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3149600"/>
            <a:ext cx="83007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、将 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                           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接入电路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电路中没有电流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表明这些物质</a:t>
            </a:r>
            <a:r>
              <a:rPr lang="zh-CN" altLang="en-US" sz="3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不容易导电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我们把它们叫做</a:t>
            </a:r>
            <a:r>
              <a:rPr lang="zh-CN" altLang="en-US" sz="3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绝缘体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3200" u="sng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  </a:t>
            </a:r>
            <a:endParaRPr lang="zh-CN" altLang="en-US" sz="320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100" y="1410970"/>
            <a:ext cx="24511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铜丝、铅笔芯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2140" y="3253105"/>
            <a:ext cx="4445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木头、橡皮、玻璃、塑 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2"/>
      <p:bldP spid="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4"/>
          <p:cNvSpPr>
            <a:spLocks noChangeArrowheads="1"/>
          </p:cNvSpPr>
          <p:nvPr/>
        </p:nvSpPr>
        <p:spPr bwMode="auto">
          <a:xfrm>
            <a:off x="500063" y="500063"/>
            <a:ext cx="3711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导体和绝缘体</a:t>
            </a:r>
          </a:p>
        </p:txBody>
      </p:sp>
      <p:sp>
        <p:nvSpPr>
          <p:cNvPr id="7171" name="TextBox 2"/>
          <p:cNvSpPr txBox="1"/>
          <p:nvPr/>
        </p:nvSpPr>
        <p:spPr>
          <a:xfrm>
            <a:off x="3377565" y="255270"/>
            <a:ext cx="50742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你还能说出生活中哪些物质是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导体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？哪些物质是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绝缘体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吗？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68300" y="1600835"/>
            <a:ext cx="8318500" cy="12827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342900" marR="0" indent="-342900" defTabSz="914400">
              <a:spcBef>
                <a:spcPct val="0"/>
              </a:spcBef>
              <a:buClr>
                <a:schemeClr val="hlink"/>
              </a:buClr>
              <a:buSzTx/>
              <a:buFontTx/>
              <a:buNone/>
              <a:defRPr/>
            </a:pPr>
            <a:r>
              <a:rPr kumimoji="0" lang="zh-CN" altLang="en-US" sz="3200" kern="0" cap="none" spc="0" normalizeH="0" baseline="0" noProof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+mn-cs"/>
              </a:rPr>
              <a:t>生活中的导体</a:t>
            </a:r>
            <a:r>
              <a:rPr kumimoji="0" lang="zh-CN" altLang="en-US" sz="3200" kern="0" cap="none" spc="0" normalizeH="0" baseline="0" noProof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+mn-cs"/>
              </a:rPr>
              <a:t>：金属、人体、大地、食盐水、 酸碱盐溶液、水银、石墨、自来水、湿木头</a:t>
            </a:r>
            <a:endParaRPr kumimoji="0" lang="zh-CN" altLang="en-US" sz="3200" kern="0" cap="none" spc="0" normalizeH="0" baseline="0" noProof="0">
              <a:solidFill>
                <a:srgbClr val="CC0066"/>
              </a:solidFill>
              <a:latin typeface="+mn-lt"/>
              <a:ea typeface="隶书" pitchFamily="49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3700" y="3285173"/>
            <a:ext cx="8215313" cy="112712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20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生活中的绝缘体：</a:t>
            </a:r>
            <a:r>
              <a:rPr lang="zh-CN" altLang="en-US" sz="3200"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橡胶、 塑料、玻璃、陶瓷、油、空气、纯水、干木头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lum bright="-66000" contrast="60000"/>
          </a:blip>
          <a:stretch>
            <a:fillRect/>
          </a:stretch>
        </p:blipFill>
        <p:spPr>
          <a:xfrm>
            <a:off x="90170" y="1034415"/>
            <a:ext cx="8964295" cy="2281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1"/>
          <p:cNvSpPr txBox="1"/>
          <p:nvPr/>
        </p:nvSpPr>
        <p:spPr>
          <a:xfrm>
            <a:off x="417830" y="171450"/>
            <a:ext cx="5248910" cy="6477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不同导体导电性能排序</a:t>
            </a:r>
          </a:p>
        </p:txBody>
      </p:sp>
      <p:sp>
        <p:nvSpPr>
          <p:cNvPr id="145411" name="Text Box 3"/>
          <p:cNvSpPr txBox="1"/>
          <p:nvPr/>
        </p:nvSpPr>
        <p:spPr>
          <a:xfrm>
            <a:off x="981075" y="3850005"/>
            <a:ext cx="7489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latin typeface="华文中宋" pitchFamily="2" charset="-122"/>
                <a:ea typeface="华文中宋" pitchFamily="2" charset="-122"/>
              </a:rPr>
              <a:t>导电能力介于导体和绝缘体之间</a:t>
            </a:r>
          </a:p>
        </p:txBody>
      </p:sp>
      <p:sp>
        <p:nvSpPr>
          <p:cNvPr id="2" name="椭圆 1"/>
          <p:cNvSpPr/>
          <p:nvPr/>
        </p:nvSpPr>
        <p:spPr>
          <a:xfrm>
            <a:off x="3715385" y="1651000"/>
            <a:ext cx="935990" cy="136779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2" grpId="1" animBg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/>
          <p:nvPr/>
        </p:nvSpPr>
        <p:spPr>
          <a:xfrm>
            <a:off x="323850" y="192405"/>
            <a:ext cx="20421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半导体：</a:t>
            </a:r>
          </a:p>
        </p:txBody>
      </p:sp>
      <p:sp>
        <p:nvSpPr>
          <p:cNvPr id="145411" name="Text Box 3"/>
          <p:cNvSpPr txBox="1"/>
          <p:nvPr/>
        </p:nvSpPr>
        <p:spPr>
          <a:xfrm>
            <a:off x="1033145" y="862330"/>
            <a:ext cx="7489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latin typeface="华文中宋" pitchFamily="2" charset="-122"/>
                <a:ea typeface="华文中宋" pitchFamily="2" charset="-122"/>
              </a:rPr>
              <a:t>导电能力介于导体和绝缘体之间</a:t>
            </a:r>
          </a:p>
        </p:txBody>
      </p:sp>
      <p:sp>
        <p:nvSpPr>
          <p:cNvPr id="145412" name="Text Box 4"/>
          <p:cNvSpPr txBox="1"/>
          <p:nvPr/>
        </p:nvSpPr>
        <p:spPr>
          <a:xfrm>
            <a:off x="1106170" y="1541145"/>
            <a:ext cx="73437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latin typeface="华文中宋" pitchFamily="2" charset="-122"/>
                <a:ea typeface="华文中宋" pitchFamily="2" charset="-122"/>
              </a:rPr>
              <a:t>常见的半导体材料：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硅、锗、砷化镓</a:t>
            </a:r>
            <a:endParaRPr lang="zh-CN" altLang="en-US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latin typeface="华文中宋" pitchFamily="2" charset="-122"/>
                <a:ea typeface="华文中宋" pitchFamily="2" charset="-122"/>
              </a:rPr>
              <a:t>主要应用于： </a:t>
            </a:r>
            <a:r>
              <a:rPr lang="zh-CN" altLang="en-US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电子工业</a:t>
            </a:r>
          </a:p>
        </p:txBody>
      </p:sp>
      <p:sp>
        <p:nvSpPr>
          <p:cNvPr id="145414" name="AutoShape 6"/>
          <p:cNvSpPr/>
          <p:nvPr/>
        </p:nvSpPr>
        <p:spPr>
          <a:xfrm>
            <a:off x="6059805" y="2607945"/>
            <a:ext cx="2808288" cy="720725"/>
          </a:xfrm>
          <a:prstGeom prst="wedgeRectCallout">
            <a:avLst>
              <a:gd name="adj1" fmla="val -61417"/>
              <a:gd name="adj2" fmla="val 15396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b="1">
                <a:latin typeface="Times New Roman" pitchFamily="18" charset="0"/>
              </a:rPr>
              <a:t>计算机主机板</a:t>
            </a:r>
          </a:p>
        </p:txBody>
      </p:sp>
      <p:pic>
        <p:nvPicPr>
          <p:cNvPr id="145413" name="Picture 5" descr="计算机主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60" y="2881630"/>
            <a:ext cx="3929380" cy="2140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1"/>
      <p:bldP spid="145412" grpId="2"/>
      <p:bldP spid="145414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 charset="0"/>
        <a:ea typeface="宋体" charset="-122"/>
        <a:cs typeface="Arial"/>
      </a:majorFont>
      <a:minorFont>
        <a:latin typeface="Calibri" charset="0"/>
        <a:ea typeface="宋体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 charset="0"/>
        <a:ea typeface="宋体" charset="-122"/>
        <a:cs typeface="Arial"/>
      </a:majorFont>
      <a:minorFont>
        <a:latin typeface="Calibri" charset="0"/>
        <a:ea typeface="宋体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Microsoft Office PowerPoint</Application>
  <PresentationFormat>全屏显示(16:9)</PresentationFormat>
  <Paragraphs>148</Paragraphs>
  <Slides>26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2020-10-21T08:50:09Z</cp:lastPrinted>
  <dcterms:created xsi:type="dcterms:W3CDTF">2020-10-21T08:50:09Z</dcterms:created>
  <dcterms:modified xsi:type="dcterms:W3CDTF">2021-09-01T13:09:30Z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