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6B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2020/9/24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544" y="339502"/>
            <a:ext cx="3240359" cy="4043633"/>
          </a:xfrm>
          <a:prstGeom prst="rect">
            <a:avLst/>
          </a:prstGeom>
        </p:spPr>
      </p:pic>
      <p:sp>
        <p:nvSpPr>
          <p:cNvPr id="4" name="矩形 3"/>
          <p:cNvSpPr/>
          <p:nvPr/>
        </p:nvSpPr>
        <p:spPr>
          <a:xfrm>
            <a:off x="4329962" y="735546"/>
            <a:ext cx="4464496" cy="830997"/>
          </a:xfrm>
          <a:prstGeom prst="rect">
            <a:avLst/>
          </a:prstGeom>
        </p:spPr>
        <p:txBody>
          <a:bodyPr wrap="square">
            <a:spAutoFit/>
          </a:bodyPr>
          <a:lstStyle/>
          <a:p>
            <a:pPr algn="ctr"/>
            <a:r>
              <a:rPr lang="en-US" altLang="zh-CN"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2020-2021</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学</a:t>
            </a: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年</a:t>
            </a:r>
            <a:endParaRPr lang="en-US" altLang="zh-CN"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endParaRPr>
          </a:p>
          <a:p>
            <a:pPr algn="ctr"/>
            <a:r>
              <a:rPr lang="zh-CN" altLang="en-US" sz="2400" dirty="0" smtClean="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人</a:t>
            </a:r>
            <a:r>
              <a:rPr lang="zh-CN" altLang="en-US" sz="2400" dirty="0">
                <a:solidFill>
                  <a:srgbClr val="646BF2"/>
                </a:solidFill>
                <a:effectLst>
                  <a:outerShdw blurRad="38100" dist="38100" dir="2700000" algn="tl">
                    <a:srgbClr val="000000">
                      <a:alpha val="43137"/>
                    </a:srgbClr>
                  </a:outerShdw>
                </a:effectLst>
                <a:latin typeface="华文新魏" pitchFamily="2" charset="-122"/>
                <a:ea typeface="华文新魏" pitchFamily="2" charset="-122"/>
              </a:rPr>
              <a:t>教版九年级物理知识点梳理</a:t>
            </a:r>
          </a:p>
        </p:txBody>
      </p:sp>
      <p:sp>
        <p:nvSpPr>
          <p:cNvPr id="11" name="Shape 40"/>
          <p:cNvSpPr/>
          <p:nvPr/>
        </p:nvSpPr>
        <p:spPr>
          <a:xfrm>
            <a:off x="4211960" y="2067694"/>
            <a:ext cx="4485966" cy="1159292"/>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lgn="ctr">
              <a:defRPr sz="1800">
                <a:solidFill>
                  <a:srgbClr val="000000"/>
                </a:solidFill>
              </a:defRPr>
            </a:pPr>
            <a:r>
              <a:rPr lang="zh-CN" altLang="en-US" sz="4400" b="1" baseline="-25000" dirty="0">
                <a:solidFill>
                  <a:srgbClr val="7030A0"/>
                </a:solidFill>
                <a:effectLst>
                  <a:outerShdw blurRad="38100" dist="38100" dir="2700000" algn="tl">
                    <a:srgbClr val="000000">
                      <a:alpha val="43137"/>
                    </a:srgbClr>
                  </a:outerShdw>
                </a:effectLst>
              </a:rPr>
              <a:t>第二十二章</a:t>
            </a:r>
            <a:r>
              <a:rPr lang="en-US" altLang="zh-CN" sz="4400" b="1" baseline="-25000" dirty="0">
                <a:solidFill>
                  <a:srgbClr val="7030A0"/>
                </a:solidFill>
                <a:effectLst>
                  <a:outerShdw blurRad="38100" dist="38100" dir="2700000" algn="tl">
                    <a:srgbClr val="000000">
                      <a:alpha val="43137"/>
                    </a:srgbClr>
                  </a:outerShdw>
                </a:effectLst>
              </a:rPr>
              <a:t>  </a:t>
            </a:r>
            <a:endParaRPr lang="en-US" altLang="zh-CN" sz="4400" b="1" baseline="-25000" dirty="0" smtClean="0">
              <a:solidFill>
                <a:srgbClr val="7030A0"/>
              </a:solidFill>
              <a:effectLst>
                <a:outerShdw blurRad="38100" dist="38100" dir="2700000" algn="tl">
                  <a:srgbClr val="000000">
                    <a:alpha val="43137"/>
                  </a:srgbClr>
                </a:outerShdw>
              </a:effectLst>
            </a:endParaRPr>
          </a:p>
          <a:p>
            <a:pPr lvl="0" algn="ctr">
              <a:defRPr sz="1800">
                <a:solidFill>
                  <a:srgbClr val="000000"/>
                </a:solidFill>
              </a:defRPr>
            </a:pPr>
            <a:r>
              <a:rPr lang="zh-CN" altLang="en-US" sz="6000" b="1" baseline="-25000" dirty="0" smtClean="0">
                <a:solidFill>
                  <a:srgbClr val="7030A0"/>
                </a:solidFill>
                <a:effectLst>
                  <a:outerShdw blurRad="38100" dist="38100" dir="2700000" algn="tl">
                    <a:srgbClr val="000000">
                      <a:alpha val="43137"/>
                    </a:srgbClr>
                  </a:outerShdw>
                </a:effectLst>
              </a:rPr>
              <a:t>能</a:t>
            </a:r>
            <a:r>
              <a:rPr lang="zh-CN" altLang="en-US" sz="6000" b="1" baseline="-25000" dirty="0">
                <a:solidFill>
                  <a:srgbClr val="7030A0"/>
                </a:solidFill>
                <a:effectLst>
                  <a:outerShdw blurRad="38100" dist="38100" dir="2700000" algn="tl">
                    <a:srgbClr val="000000">
                      <a:alpha val="43137"/>
                    </a:srgbClr>
                  </a:outerShdw>
                </a:effectLst>
              </a:rPr>
              <a:t>源与可持续发展</a:t>
            </a:r>
          </a:p>
        </p:txBody>
      </p:sp>
    </p:spTree>
    <p:extLst>
      <p:ext uri="{BB962C8B-B14F-4D97-AF65-F5344CB8AC3E}">
        <p14:creationId xmlns:p14="http://schemas.microsoft.com/office/powerpoint/2010/main" val="2957569303"/>
      </p:ext>
    </p:extLst>
  </p:cSld>
  <p:clrMapOvr>
    <a:masterClrMapping/>
  </p:clrMapOvr>
  <p:transition spd="med"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000" fill="hold">
                                          <p:stCondLst>
                                            <p:cond delay="0"/>
                                          </p:stCondLst>
                                        </p:cTn>
                                        <p:tgtEl>
                                          <p:spTgt spid="11"/>
                                        </p:tgtEl>
                                        <p:attrNameLst>
                                          <p:attrName>style.visibility</p:attrName>
                                        </p:attrNameLst>
                                      </p:cBhvr>
                                      <p:to>
                                        <p:strVal val="visible"/>
                                      </p:to>
                                    </p:set>
                                    <p:animEffect transition="in" filter="wipe(up)">
                                      <p:cBhvr>
                                        <p:cTn id="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83846" y="1070077"/>
            <a:ext cx="88017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600" b="1">
                <a:latin typeface="微软雅黑" panose="020B0503020204020204" charset="-122"/>
                <a:ea typeface="微软雅黑" panose="020B0503020204020204" charset="-122"/>
                <a:cs typeface="微软雅黑" panose="020B0503020204020204" charset="-122"/>
              </a:rPr>
              <a:t>三、太阳能</a:t>
            </a:r>
            <a:endParaRPr lang="zh-CN" sz="1600">
              <a:latin typeface="微软雅黑" charset="-122"/>
              <a:ea typeface="微软雅黑"/>
              <a:cs typeface="微软雅黑" panose="020B0503020204020204" charset="-122"/>
            </a:endParaRP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1.太阳能是氢原子核在超高温时聚变释放的巨大能量，太阳能是人类能源的宝库，如化石能源、地球上的风能、生物质能都来源于太阳。</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2.太阳能的利用</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（1）间接利用太阳能：化石能源（光能----化学能）；生物质能（光能----化学能）。</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（2）直接利用太阳能：集热器（有平板型集热器、聚光式集热器）（光能----内能）；</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太阳能电池：（光能----电能）一般应用在航空、航天、通讯、计算器、手表等方面。</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（3）太阳能来源丰富，不需要运输，无污染，但由于能量比较分散且受季节、气候和昼夜变化的影响很大，给大规模利用太阳能带来一些新的技术课题。</a:t>
            </a:r>
          </a:p>
        </p:txBody>
      </p:sp>
    </p:spTree>
    <p:extLst>
      <p:ext uri="{BB962C8B-B14F-4D97-AF65-F5344CB8AC3E}">
        <p14:creationId xmlns:p14="http://schemas.microsoft.com/office/powerpoint/2010/main" val="4288831840"/>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3">
                                            <p:txEl>
                                              <p:pRg st="6" end="6"/>
                                            </p:txEl>
                                          </p:spTgt>
                                        </p:tgtEl>
                                        <p:attrNameLst>
                                          <p:attrName>style.visibility</p:attrName>
                                        </p:attrNameLst>
                                      </p:cBhvr>
                                      <p:to>
                                        <p:strVal val="visible"/>
                                      </p:to>
                                    </p:set>
                                    <p:animEffect transition="in" filter="checkerboard(across)">
                                      <p:cBhvr>
                                        <p:cTn id="37"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2683150"/>
          </a:xfrm>
          <a:prstGeom prst="rect">
            <a:avLst/>
          </a:prstGeom>
          <a:noFill/>
          <a:ln w="9525">
            <a:noFill/>
          </a:ln>
        </p:spPr>
        <p:txBody>
          <a:bodyPr wrap="square">
            <a:spAutoFit/>
          </a:bodyPr>
          <a:lstStyle/>
          <a:p>
            <a:pPr marL="0" indent="0" algn="l" eaLnBrk="1" fontAlgn="auto" latinLnBrk="0" hangingPunct="1">
              <a:lnSpc>
                <a:spcPct val="150000"/>
              </a:lnSpc>
            </a:pPr>
            <a:r>
              <a:rPr lang="zh-CN" sz="1600" b="1">
                <a:latin typeface="微软雅黑" panose="020B0503020204020204" charset="-122"/>
                <a:ea typeface="微软雅黑" panose="020B0503020204020204" charset="-122"/>
                <a:cs typeface="微软雅黑" panose="020B0503020204020204" charset="-122"/>
              </a:rPr>
              <a:t>四、能源与可持续发展</a:t>
            </a:r>
            <a:endParaRPr lang="zh-CN" sz="16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1.能量的转化、能量的转移，都是有方向性的。</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我们是在能量的转化和转移中利用能量的，因此，不是什么能量都可以利用，能量的利用是有条件的，也是有代价的，所以我们应节约能源。</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2.能源的消耗给环境带来了负面影响：燃料燃烧时产生的有害气体、大量的粉末污染了环境，危害人体健康，影响植物正常生长，还会使水土流失，土地沙漠化，加剧温室效应，核能的使用也可造成辐射污染。</a:t>
            </a:r>
          </a:p>
        </p:txBody>
      </p:sp>
    </p:spTree>
    <p:extLst>
      <p:ext uri="{BB962C8B-B14F-4D97-AF65-F5344CB8AC3E}">
        <p14:creationId xmlns:p14="http://schemas.microsoft.com/office/powerpoint/2010/main" val="2457427259"/>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793968"/>
          </a:xfrm>
          <a:prstGeom prst="rect">
            <a:avLst/>
          </a:prstGeom>
          <a:noFill/>
          <a:ln w="9525">
            <a:noFill/>
          </a:ln>
        </p:spPr>
        <p:txBody>
          <a:bodyPr wrap="square">
            <a:spAutoFit/>
          </a:bodyPr>
          <a:lstStyle/>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3.能源与可持续发展</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1）不可再生能源和可再生能源：化石能源、核能会越用越少，不可能在短期内从自然界得到补充，所以它们属于不可再生能源。而水的动能、风能、太阳能、生物能，可以在自然界里源源不断地得到，所以它们属于可再生能源。人类生活中，还广泛利用食物等生命物质中存储的化学能，这类生命物质提供的能量称为生物质能。常见的不可再生能源有：煤、石油、天然气、核能等。常见的可再生能源有：风能、水能、太阳能、生物质能等。</a:t>
            </a:r>
          </a:p>
          <a:p>
            <a:pPr marL="0" indent="0" algn="l" eaLnBrk="1" fontAlgn="auto" latinLnBrk="0" hangingPunct="1">
              <a:lnSpc>
                <a:spcPct val="150000"/>
              </a:lnSpc>
            </a:pPr>
            <a:r>
              <a:rPr lang="zh-CN" sz="1600">
                <a:latin typeface="微软雅黑" panose="020B0503020204020204" charset="-122"/>
                <a:ea typeface="微软雅黑" panose="020B0503020204020204" charset="-122"/>
                <a:cs typeface="微软雅黑" panose="020B0503020204020204" charset="-122"/>
              </a:rPr>
              <a:t>（2）21世纪能源消耗增长速度明显加快，世界化石能源的使用年限存在严重危机，人们期待未来的理想能源的开发。未来的理想能源必须满足以下条件：必须足够便宜，可以保证多数人用得起；相关的技术必须成熟，可以保证大规模使用；必须足够安全、清洁，可以保证不会严重影响环境。</a:t>
            </a:r>
          </a:p>
        </p:txBody>
      </p:sp>
    </p:spTree>
    <p:extLst>
      <p:ext uri="{BB962C8B-B14F-4D97-AF65-F5344CB8AC3E}">
        <p14:creationId xmlns:p14="http://schemas.microsoft.com/office/powerpoint/2010/main" val="33040861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2116456" y="827543"/>
            <a:ext cx="252412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★考点一：能源</a:t>
            </a:r>
          </a:p>
        </p:txBody>
      </p:sp>
      <p:sp>
        <p:nvSpPr>
          <p:cNvPr id="4" name="文本框 3"/>
          <p:cNvSpPr txBox="1"/>
          <p:nvPr/>
        </p:nvSpPr>
        <p:spPr>
          <a:xfrm>
            <a:off x="327026" y="1474301"/>
            <a:ext cx="874585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1">
                <a:ea typeface="宋体" panose="02010600030101010101" pitchFamily="2" charset="-122"/>
              </a:rPr>
              <a:t>◆典例一：</a:t>
            </a:r>
            <a:r>
              <a:rPr lang="zh-CN" sz="1800" b="1">
                <a:solidFill>
                  <a:srgbClr val="000000"/>
                </a:solidFill>
                <a:ea typeface="宋体" panose="02010600030101010101" pitchFamily="2" charset="-122"/>
              </a:rPr>
              <a:t>（2020·山东聊城）</a:t>
            </a:r>
            <a:r>
              <a:rPr lang="zh-CN" sz="1800">
                <a:solidFill>
                  <a:srgbClr val="000000"/>
                </a:solidFill>
                <a:ea typeface="宋体" panose="02010600030101010101" pitchFamily="2" charset="-122"/>
              </a:rPr>
              <a:t>因为电能便于输送和转化，已成为现代社会离不开的一种能源。电能属于（　　）。</a:t>
            </a:r>
          </a:p>
          <a:p>
            <a:pPr marL="0" indent="0" algn="l" eaLnBrk="1" fontAlgn="auto" latinLnBrk="0" hangingPunct="1">
              <a:lnSpc>
                <a:spcPct val="150000"/>
              </a:lnSpc>
            </a:pPr>
            <a:r>
              <a:rPr lang="zh-CN" sz="1800">
                <a:solidFill>
                  <a:srgbClr val="000000"/>
                </a:solidFill>
                <a:ea typeface="宋体" panose="02010600030101010101" pitchFamily="2" charset="-122"/>
              </a:rPr>
              <a:t>A. 一次能源   B. 二次能源   C. 可再生能源   D. 不可再生能源</a:t>
            </a:r>
          </a:p>
          <a:p>
            <a:pPr marL="0" indent="0" algn="l" eaLnBrk="1" fontAlgn="auto" latinLnBrk="0" hangingPunct="1">
              <a:lnSpc>
                <a:spcPct val="150000"/>
              </a:lnSpc>
            </a:pPr>
            <a:r>
              <a:rPr lang="zh-CN" sz="1800">
                <a:solidFill>
                  <a:srgbClr val="FF0000"/>
                </a:solidFill>
                <a:ea typeface="宋体" panose="02010600030101010101" pitchFamily="2" charset="-122"/>
              </a:rPr>
              <a:t>【答案】B。</a:t>
            </a:r>
          </a:p>
          <a:p>
            <a:pPr marL="0" indent="0" algn="l" eaLnBrk="1" fontAlgn="auto" latinLnBrk="0" hangingPunct="1">
              <a:lnSpc>
                <a:spcPct val="150000"/>
              </a:lnSpc>
            </a:pPr>
            <a:r>
              <a:rPr lang="zh-CN" sz="1800">
                <a:solidFill>
                  <a:srgbClr val="FF0000"/>
                </a:solidFill>
                <a:ea typeface="宋体" panose="02010600030101010101" pitchFamily="2" charset="-122"/>
              </a:rPr>
              <a:t>【解析】电能是通过一次能源的消耗才可以得到的能源，属于二次能源。故选B。</a:t>
            </a:r>
          </a:p>
        </p:txBody>
      </p:sp>
    </p:spTree>
    <p:extLst>
      <p:ext uri="{BB962C8B-B14F-4D97-AF65-F5344CB8AC3E}">
        <p14:creationId xmlns:p14="http://schemas.microsoft.com/office/powerpoint/2010/main" val="973569455"/>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5" y="1501036"/>
            <a:ext cx="8778240" cy="2220362"/>
          </a:xfrm>
          <a:prstGeom prst="rect">
            <a:avLst/>
          </a:prstGeom>
          <a:noFill/>
          <a:ln w="9525">
            <a:noFill/>
          </a:ln>
        </p:spPr>
        <p:txBody>
          <a:bodyPr wrap="square">
            <a:spAutoFit/>
          </a:bodyPr>
          <a:lstStyle/>
          <a:p>
            <a:pPr marL="0" indent="0" algn="l" eaLnBrk="1" fontAlgn="auto" latinLnBrk="0" hangingPunct="1">
              <a:lnSpc>
                <a:spcPct val="150000"/>
              </a:lnSpc>
            </a:pPr>
            <a:r>
              <a:rPr lang="zh-CN" sz="2000" b="1">
                <a:ea typeface="宋体" panose="02010600030101010101" pitchFamily="2" charset="-122"/>
              </a:rPr>
              <a:t>◆典例二：</a:t>
            </a:r>
            <a:r>
              <a:rPr b="1"/>
              <a:t>（2020·四川成都A）</a:t>
            </a:r>
            <a:r>
              <a:t>关于原子、能源和能量，下列说法正确的是（　）。</a:t>
            </a:r>
          </a:p>
          <a:p>
            <a:pPr marL="0" indent="0" algn="l" eaLnBrk="1" fontAlgn="auto" latinLnBrk="0" hangingPunct="1">
              <a:lnSpc>
                <a:spcPct val="150000"/>
              </a:lnSpc>
            </a:pPr>
            <a:r>
              <a:t>A. 原子由原子核和质子构成；</a:t>
            </a:r>
          </a:p>
          <a:p>
            <a:pPr marL="0" indent="0" algn="l" eaLnBrk="1" fontAlgn="auto" latinLnBrk="0" hangingPunct="1">
              <a:lnSpc>
                <a:spcPct val="150000"/>
              </a:lnSpc>
            </a:pPr>
            <a:r>
              <a:t>B. 石油是不可再生能源；</a:t>
            </a:r>
          </a:p>
          <a:p>
            <a:pPr marL="0" indent="0" algn="l" eaLnBrk="1" fontAlgn="auto" latinLnBrk="0" hangingPunct="1">
              <a:lnSpc>
                <a:spcPct val="150000"/>
              </a:lnSpc>
            </a:pPr>
            <a:r>
              <a:t>C. 核电站利用核聚变发电；</a:t>
            </a:r>
          </a:p>
          <a:p>
            <a:pPr marL="0" indent="0" algn="l" eaLnBrk="1" fontAlgn="auto" latinLnBrk="0" hangingPunct="1">
              <a:lnSpc>
                <a:spcPct val="150000"/>
              </a:lnSpc>
            </a:pPr>
            <a:r>
              <a:t>D. 太阳能是核裂变释放的能量</a:t>
            </a:r>
          </a:p>
        </p:txBody>
      </p:sp>
      <p:sp>
        <p:nvSpPr>
          <p:cNvPr id="2" name="文本框 1"/>
          <p:cNvSpPr txBox="1"/>
          <p:nvPr/>
        </p:nvSpPr>
        <p:spPr>
          <a:xfrm>
            <a:off x="2116455" y="827543"/>
            <a:ext cx="253492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★考点一：能源</a:t>
            </a:r>
          </a:p>
        </p:txBody>
      </p:sp>
    </p:spTree>
    <p:extLst>
      <p:ext uri="{BB962C8B-B14F-4D97-AF65-F5344CB8AC3E}">
        <p14:creationId xmlns:p14="http://schemas.microsoft.com/office/powerpoint/2010/main" val="363914641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7" name="文本框 6"/>
          <p:cNvSpPr txBox="1"/>
          <p:nvPr/>
        </p:nvSpPr>
        <p:spPr>
          <a:xfrm>
            <a:off x="327026" y="1364174"/>
            <a:ext cx="8623935" cy="2312665"/>
          </a:xfrm>
          <a:prstGeom prst="rect">
            <a:avLst/>
          </a:prstGeom>
          <a:noFill/>
          <a:ln w="9525">
            <a:noFill/>
          </a:ln>
        </p:spPr>
        <p:txBody>
          <a:bodyPr wrap="square">
            <a:spAutoFit/>
          </a:bodyPr>
          <a:lstStyle/>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【答案】B。</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【解析】A．原子是由原子核和核外电子构成，故A错误；</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B．化石能源是指上古时期遗留下来的动植物的遗骸在地层下经过上万年的演变形成的能源，属于不可再生能源，故B正确；</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C．核电站是利用核裂变发电，故C错误；</a:t>
            </a:r>
          </a:p>
          <a:p>
            <a:pPr marL="0" indent="0" algn="l" eaLnBrk="1" fontAlgn="auto" latinLnBrk="0" hangingPunct="1">
              <a:lnSpc>
                <a:spcPct val="150000"/>
              </a:lnSpc>
            </a:pPr>
            <a:r>
              <a:rPr sz="1600" b="0">
                <a:solidFill>
                  <a:srgbClr val="FF0000"/>
                </a:solidFill>
                <a:latin typeface="微软雅黑" panose="020B0503020204020204" charset="-122"/>
                <a:ea typeface="微软雅黑" panose="020B0503020204020204" charset="-122"/>
                <a:cs typeface="微软雅黑" panose="020B0503020204020204" charset="-122"/>
              </a:rPr>
              <a:t>D．太阳能是核聚变释放的能量，故D错误。故选B。</a:t>
            </a:r>
          </a:p>
        </p:txBody>
      </p:sp>
      <p:sp>
        <p:nvSpPr>
          <p:cNvPr id="3" name="文本框 2"/>
          <p:cNvSpPr txBox="1"/>
          <p:nvPr/>
        </p:nvSpPr>
        <p:spPr>
          <a:xfrm>
            <a:off x="2116455" y="827543"/>
            <a:ext cx="251206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★考点一：能源</a:t>
            </a:r>
          </a:p>
        </p:txBody>
      </p:sp>
    </p:spTree>
    <p:extLst>
      <p:ext uri="{BB962C8B-B14F-4D97-AF65-F5344CB8AC3E}">
        <p14:creationId xmlns:p14="http://schemas.microsoft.com/office/powerpoint/2010/main" val="4118609414"/>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12" dur="1000"/>
                                        <p:tgtEl>
                                          <p:spTgt spid="7">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7">
                                            <p:txEl>
                                              <p:pRg st="1" end="1"/>
                                            </p:txEl>
                                          </p:spTgt>
                                        </p:tgtEl>
                                        <p:attrNameLst>
                                          <p:attrName>style.visibility</p:attrName>
                                        </p:attrNameLst>
                                      </p:cBhvr>
                                      <p:to>
                                        <p:strVal val="visible"/>
                                      </p:to>
                                    </p:set>
                                    <p:animEffect transition="in" filter="checkerboard(across)">
                                      <p:cBhvr>
                                        <p:cTn id="17" dur="1000"/>
                                        <p:tgtEl>
                                          <p:spTgt spid="7">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7">
                                            <p:txEl>
                                              <p:pRg st="2" end="2"/>
                                            </p:txEl>
                                          </p:spTgt>
                                        </p:tgtEl>
                                        <p:attrNameLst>
                                          <p:attrName>style.visibility</p:attrName>
                                        </p:attrNameLst>
                                      </p:cBhvr>
                                      <p:to>
                                        <p:strVal val="visible"/>
                                      </p:to>
                                    </p:set>
                                    <p:animEffect transition="in" filter="checkerboard(across)">
                                      <p:cBhvr>
                                        <p:cTn id="22" dur="1000"/>
                                        <p:tgtEl>
                                          <p:spTgt spid="7">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7">
                                            <p:txEl>
                                              <p:pRg st="3" end="3"/>
                                            </p:txEl>
                                          </p:spTgt>
                                        </p:tgtEl>
                                        <p:attrNameLst>
                                          <p:attrName>style.visibility</p:attrName>
                                        </p:attrNameLst>
                                      </p:cBhvr>
                                      <p:to>
                                        <p:strVal val="visible"/>
                                      </p:to>
                                    </p:set>
                                    <p:animEffect transition="in" filter="checkerboard(across)">
                                      <p:cBhvr>
                                        <p:cTn id="27" dur="1000"/>
                                        <p:tgtEl>
                                          <p:spTgt spid="7">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7">
                                            <p:txEl>
                                              <p:pRg st="4" end="4"/>
                                            </p:txEl>
                                          </p:spTgt>
                                        </p:tgtEl>
                                        <p:attrNameLst>
                                          <p:attrName>style.visibility</p:attrName>
                                        </p:attrNameLst>
                                      </p:cBhvr>
                                      <p:to>
                                        <p:strVal val="visible"/>
                                      </p:to>
                                    </p:set>
                                    <p:animEffect transition="in" filter="checkerboard(across)">
                                      <p:cBhvr>
                                        <p:cTn id="32" dur="100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2" name="文本框 1"/>
          <p:cNvSpPr txBox="1"/>
          <p:nvPr/>
        </p:nvSpPr>
        <p:spPr>
          <a:xfrm>
            <a:off x="1794510" y="833909"/>
            <a:ext cx="384556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★考点二：核能及其利用</a:t>
            </a:r>
          </a:p>
        </p:txBody>
      </p:sp>
      <p:sp>
        <p:nvSpPr>
          <p:cNvPr id="4" name="文本框 3"/>
          <p:cNvSpPr txBox="1"/>
          <p:nvPr/>
        </p:nvSpPr>
        <p:spPr>
          <a:xfrm>
            <a:off x="283846" y="1401095"/>
            <a:ext cx="8623935" cy="1942817"/>
          </a:xfrm>
          <a:prstGeom prst="rect">
            <a:avLst/>
          </a:prstGeom>
          <a:noFill/>
          <a:ln w="9525">
            <a:noFill/>
          </a:ln>
        </p:spPr>
        <p:txBody>
          <a:bodyPr wrap="square">
            <a:spAutoFit/>
          </a:bodyPr>
          <a:lstStyle/>
          <a:p>
            <a:pPr marL="0" indent="0" algn="l" eaLnBrk="1" fontAlgn="auto" latinLnBrk="0" hangingPunct="1">
              <a:lnSpc>
                <a:spcPct val="150000"/>
              </a:lnSpc>
            </a:pPr>
            <a:r>
              <a:rPr lang="zh-CN" sz="2000" b="1">
                <a:latin typeface="微软雅黑" panose="020B0503020204020204" charset="-122"/>
                <a:ea typeface="微软雅黑" panose="020B0503020204020204" charset="-122"/>
                <a:cs typeface="微软雅黑" panose="020B0503020204020204" charset="-122"/>
              </a:rPr>
              <a:t>◆典例一：（2020·四川甘孜州）</a:t>
            </a:r>
            <a:r>
              <a:rPr lang="zh-CN" sz="2000">
                <a:latin typeface="微软雅黑" panose="020B0503020204020204" charset="-122"/>
                <a:ea typeface="微软雅黑" panose="020B0503020204020204" charset="-122"/>
                <a:cs typeface="微软雅黑" panose="020B0503020204020204" charset="-122"/>
              </a:rPr>
              <a:t>关于原子核和核能，下列说法正确的是（　）。</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A. 核反应堆发生的是可控链式反应	B. 核能是可再生能源也是二次能源</a:t>
            </a:r>
          </a:p>
          <a:p>
            <a:pPr marL="0" indent="0" algn="l" eaLnBrk="1" fontAlgn="auto" latinLnBrk="0" hangingPunct="1">
              <a:lnSpc>
                <a:spcPct val="150000"/>
              </a:lnSpc>
            </a:pPr>
            <a:r>
              <a:rPr lang="zh-CN" sz="2000">
                <a:latin typeface="微软雅黑" panose="020B0503020204020204" charset="-122"/>
                <a:ea typeface="微软雅黑" panose="020B0503020204020204" charset="-122"/>
                <a:cs typeface="微软雅黑" panose="020B0503020204020204" charset="-122"/>
              </a:rPr>
              <a:t>C. 原子核占据了原子的大部分空间	D. 原子核是由电子组成的</a:t>
            </a:r>
          </a:p>
        </p:txBody>
      </p:sp>
    </p:spTree>
    <p:extLst>
      <p:ext uri="{BB962C8B-B14F-4D97-AF65-F5344CB8AC3E}">
        <p14:creationId xmlns:p14="http://schemas.microsoft.com/office/powerpoint/2010/main" val="3253021932"/>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226696" y="1378815"/>
            <a:ext cx="862393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【答案】A。</a:t>
            </a:r>
          </a:p>
          <a:p>
            <a:pPr marL="0" indent="0" algn="l" eaLnBrk="1" fontAlgn="auto" latinLnBrk="0" hangingPunct="1">
              <a:lnSpc>
                <a:spcPct val="150000"/>
              </a:lnSpc>
            </a:pPr>
            <a:r>
              <a:rPr lang="zh-CN" sz="1800">
                <a:solidFill>
                  <a:srgbClr val="FF0000"/>
                </a:solidFill>
                <a:ea typeface="宋体" panose="02010600030101010101" pitchFamily="2" charset="-122"/>
              </a:rPr>
              <a:t>【解析】A．核反应堆，是核的裂变，是可控的链式反应，故A正确；</a:t>
            </a:r>
          </a:p>
          <a:p>
            <a:pPr marL="0" indent="0" algn="l" eaLnBrk="1" fontAlgn="auto" latinLnBrk="0" hangingPunct="1">
              <a:lnSpc>
                <a:spcPct val="150000"/>
              </a:lnSpc>
            </a:pPr>
            <a:r>
              <a:rPr lang="zh-CN" sz="1800">
                <a:solidFill>
                  <a:srgbClr val="FF0000"/>
                </a:solidFill>
                <a:ea typeface="宋体" panose="02010600030101010101" pitchFamily="2" charset="-122"/>
              </a:rPr>
              <a:t>B．核能是不可再生能源也是一次能源，故B错误；</a:t>
            </a:r>
          </a:p>
          <a:p>
            <a:pPr marL="0" indent="0" algn="l" eaLnBrk="1" fontAlgn="auto" latinLnBrk="0" hangingPunct="1">
              <a:lnSpc>
                <a:spcPct val="150000"/>
              </a:lnSpc>
            </a:pPr>
            <a:r>
              <a:rPr lang="zh-CN" sz="1800">
                <a:solidFill>
                  <a:srgbClr val="FF0000"/>
                </a:solidFill>
                <a:ea typeface="宋体" panose="02010600030101010101" pitchFamily="2" charset="-122"/>
              </a:rPr>
              <a:t>C．原子核居于原子的中内，占原子很小的空间，故C错误；</a:t>
            </a:r>
          </a:p>
          <a:p>
            <a:pPr marL="0" indent="0" algn="l" eaLnBrk="1" fontAlgn="auto" latinLnBrk="0" hangingPunct="1">
              <a:lnSpc>
                <a:spcPct val="150000"/>
              </a:lnSpc>
            </a:pPr>
            <a:r>
              <a:rPr lang="zh-CN" sz="1800">
                <a:solidFill>
                  <a:srgbClr val="FF0000"/>
                </a:solidFill>
                <a:ea typeface="宋体" panose="02010600030101010101" pitchFamily="2" charset="-122"/>
              </a:rPr>
              <a:t>D．原子核是由质子和中子组成的，故D错误。故选A。</a:t>
            </a:r>
          </a:p>
        </p:txBody>
      </p:sp>
      <p:sp>
        <p:nvSpPr>
          <p:cNvPr id="2" name="文本框 1"/>
          <p:cNvSpPr txBox="1"/>
          <p:nvPr/>
        </p:nvSpPr>
        <p:spPr>
          <a:xfrm>
            <a:off x="1794511" y="833909"/>
            <a:ext cx="393382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★考点二：核能及其利用</a:t>
            </a:r>
          </a:p>
        </p:txBody>
      </p:sp>
    </p:spTree>
    <p:extLst>
      <p:ext uri="{BB962C8B-B14F-4D97-AF65-F5344CB8AC3E}">
        <p14:creationId xmlns:p14="http://schemas.microsoft.com/office/powerpoint/2010/main" val="2910137159"/>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◆典例二：（2020·武汉）</a:t>
            </a:r>
            <a:r>
              <a:rPr lang="zh-CN" sz="1800">
                <a:latin typeface="微软雅黑" panose="020B0503020204020204" charset="-122"/>
                <a:ea typeface="微软雅黑" panose="020B0503020204020204" charset="-122"/>
                <a:cs typeface="微软雅黑" panose="020B0503020204020204" charset="-122"/>
              </a:rPr>
              <a:t>关于能源，下 列说法正确的是（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电能、地热能都是一次能源；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 风能、水能、太阳能都是不可再生能源；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 核反应堆中发生的链式反应，是可以控制的；</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 大量氢核的裂变，可以在瞬间释放出巨大的核能</a:t>
            </a:r>
          </a:p>
        </p:txBody>
      </p:sp>
      <p:sp>
        <p:nvSpPr>
          <p:cNvPr id="7" name="文本框 6"/>
          <p:cNvSpPr txBox="1"/>
          <p:nvPr/>
        </p:nvSpPr>
        <p:spPr>
          <a:xfrm>
            <a:off x="1794511" y="833909"/>
            <a:ext cx="406717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★考点二：核能及其利用</a:t>
            </a:r>
          </a:p>
        </p:txBody>
      </p:sp>
    </p:spTree>
    <p:extLst>
      <p:ext uri="{BB962C8B-B14F-4D97-AF65-F5344CB8AC3E}">
        <p14:creationId xmlns:p14="http://schemas.microsoft.com/office/powerpoint/2010/main" val="1195506294"/>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226696" y="1378814"/>
            <a:ext cx="8623935" cy="3793968"/>
          </a:xfrm>
          <a:prstGeom prst="rect">
            <a:avLst/>
          </a:prstGeom>
          <a:noFill/>
          <a:ln w="9525">
            <a:noFill/>
          </a:ln>
        </p:spPr>
        <p:txBody>
          <a:bodyPr wrap="square">
            <a:spAutoFit/>
          </a:bodyPr>
          <a:lstStyle/>
          <a:p>
            <a:pPr marL="0" indent="0" algn="l" eaLnBrk="1" fontAlgn="auto" latinLnBrk="0" hangingPunct="1">
              <a:lnSpc>
                <a:spcPct val="150000"/>
              </a:lnSpc>
            </a:pPr>
            <a:r>
              <a:rPr lang="zh-CN" sz="2000">
                <a:solidFill>
                  <a:srgbClr val="FF0000"/>
                </a:solidFill>
                <a:ea typeface="宋体" panose="02010600030101010101" pitchFamily="2" charset="-122"/>
              </a:rPr>
              <a:t>【答案】C。</a:t>
            </a:r>
          </a:p>
          <a:p>
            <a:pPr marL="0" indent="0" algn="l" eaLnBrk="1" fontAlgn="auto" latinLnBrk="0" hangingPunct="1">
              <a:lnSpc>
                <a:spcPct val="150000"/>
              </a:lnSpc>
            </a:pPr>
            <a:r>
              <a:rPr lang="zh-CN" sz="2000">
                <a:solidFill>
                  <a:srgbClr val="FF0000"/>
                </a:solidFill>
                <a:ea typeface="宋体" panose="02010600030101010101" pitchFamily="2" charset="-122"/>
              </a:rPr>
              <a:t>【解析】AB．一次能源是直接从外界获取的能源，二次能源需要消耗一次能源才能获得，电能属于二次能源，风能、水能、太阳能都是可再生能源，AB错误；</a:t>
            </a:r>
          </a:p>
          <a:p>
            <a:pPr marL="0" indent="0" algn="l" eaLnBrk="1" fontAlgn="auto" latinLnBrk="0" hangingPunct="1">
              <a:lnSpc>
                <a:spcPct val="150000"/>
              </a:lnSpc>
            </a:pPr>
            <a:r>
              <a:rPr lang="zh-CN" sz="2000">
                <a:solidFill>
                  <a:srgbClr val="FF0000"/>
                </a:solidFill>
                <a:ea typeface="宋体" panose="02010600030101010101" pitchFamily="2" charset="-122"/>
              </a:rPr>
              <a:t>C．核反应堆又称原子反应堆或反应堆，是装配了核燃料以实现大规模可控制裂变链式反应的装置，C正确；</a:t>
            </a:r>
          </a:p>
          <a:p>
            <a:pPr marL="0" indent="0" algn="l" eaLnBrk="1" fontAlgn="auto" latinLnBrk="0" hangingPunct="1">
              <a:lnSpc>
                <a:spcPct val="150000"/>
              </a:lnSpc>
            </a:pPr>
            <a:r>
              <a:rPr lang="zh-CN" sz="2000">
                <a:solidFill>
                  <a:srgbClr val="FF0000"/>
                </a:solidFill>
                <a:ea typeface="宋体" panose="02010600030101010101" pitchFamily="2" charset="-122"/>
              </a:rPr>
              <a:t>D．氢核发生聚变，可以在瞬间释放出巨大的核能，氢弹就是根据这一原理制成的，D错误。故选C</a:t>
            </a:r>
          </a:p>
        </p:txBody>
      </p:sp>
      <p:sp>
        <p:nvSpPr>
          <p:cNvPr id="2" name="文本框 1"/>
          <p:cNvSpPr txBox="1"/>
          <p:nvPr/>
        </p:nvSpPr>
        <p:spPr>
          <a:xfrm>
            <a:off x="1794511" y="833909"/>
            <a:ext cx="393509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★考点二： 核能及其利用</a:t>
            </a:r>
          </a:p>
        </p:txBody>
      </p:sp>
    </p:spTree>
    <p:extLst>
      <p:ext uri="{BB962C8B-B14F-4D97-AF65-F5344CB8AC3E}">
        <p14:creationId xmlns:p14="http://schemas.microsoft.com/office/powerpoint/2010/main" val="448511659"/>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charset="-122"/>
              <a:ea typeface="微软雅黑"/>
              <a:sym typeface="微软雅黑"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itchFamily="2" charset="-122"/>
            </a:endParaRPr>
          </a:p>
        </p:txBody>
      </p:sp>
      <p:sp>
        <p:nvSpPr>
          <p:cNvPr id="22" name="文本框 21"/>
          <p:cNvSpPr txBox="1"/>
          <p:nvPr/>
        </p:nvSpPr>
        <p:spPr>
          <a:xfrm>
            <a:off x="327025" y="1000691"/>
            <a:ext cx="225107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一、知识点与考点</a:t>
            </a:r>
          </a:p>
        </p:txBody>
      </p:sp>
      <p:graphicFrame>
        <p:nvGraphicFramePr>
          <p:cNvPr id="25" name="表格 24"/>
          <p:cNvGraphicFramePr>
            <a:graphicFrameLocks noGrp="1"/>
          </p:cNvGraphicFramePr>
          <p:nvPr/>
        </p:nvGraphicFramePr>
        <p:xfrm>
          <a:off x="283846" y="1400458"/>
          <a:ext cx="8742045" cy="3666650"/>
        </p:xfrm>
        <a:graphic>
          <a:graphicData uri="http://schemas.openxmlformats.org/drawingml/2006/table">
            <a:tbl>
              <a:tblPr firstRow="1" bandRow="1">
                <a:tableStyleId>{5C22544A-7EE6-4342-B048-85BDC9FD1C3A}</a:tableStyleId>
              </a:tblPr>
              <a:tblGrid>
                <a:gridCol w="2914015"/>
                <a:gridCol w="2914015"/>
                <a:gridCol w="2914015"/>
              </a:tblGrid>
              <a:tr h="366665">
                <a:tc>
                  <a:txBody>
                    <a:bodyPr/>
                    <a:lstStyle/>
                    <a:p>
                      <a:pPr algn="ctr">
                        <a:buNone/>
                      </a:pPr>
                      <a:endParaRPr lang="zh-CN" altLang="en-US" sz="1800"/>
                    </a:p>
                  </a:txBody>
                  <a:tcPr marT="45833" marB="45833" anchor="ctr"/>
                </a:tc>
                <a:tc rowSpan="2">
                  <a:txBody>
                    <a:bodyPr/>
                    <a:lstStyle/>
                    <a:p>
                      <a:pPr algn="ctr">
                        <a:buNone/>
                      </a:pPr>
                      <a:endParaRPr lang="zh-CN" altLang="en-US" sz="1800"/>
                    </a:p>
                  </a:txBody>
                  <a:tcPr marT="45833" marB="45833" anchor="ctr"/>
                </a:tc>
                <a:tc>
                  <a:txBody>
                    <a:bodyPr/>
                    <a:lstStyle/>
                    <a:p>
                      <a:pPr algn="ctr">
                        <a:buNone/>
                      </a:pPr>
                      <a:endParaRPr lang="zh-CN" altLang="en-US" sz="1800"/>
                    </a:p>
                  </a:txBody>
                  <a:tcPr marT="45833" marB="45833" anchor="ctr"/>
                </a:tc>
              </a:tr>
              <a:tr h="366665">
                <a:tc rowSpan="9">
                  <a:txBody>
                    <a:bodyPr/>
                    <a:lstStyle/>
                    <a:p>
                      <a:pPr algn="ctr" eaLnBrk="1" fontAlgn="auto" latinLnBrk="0" hangingPunct="1">
                        <a:lnSpc>
                          <a:spcPct val="150000"/>
                        </a:lnSpc>
                        <a:buNone/>
                      </a:pPr>
                      <a:r>
                        <a:rPr lang="zh-CN" altLang="en-US" sz="3200">
                          <a:solidFill>
                            <a:srgbClr val="C00000"/>
                          </a:solidFill>
                          <a:latin typeface="微软雅黑" panose="020B0503020204020204" charset="-122"/>
                          <a:ea typeface="微软雅黑" panose="020B0503020204020204" charset="-122"/>
                        </a:rPr>
                        <a:t>能源与可持续发展</a:t>
                      </a:r>
                    </a:p>
                  </a:txBody>
                  <a:tcPr marT="45833" marB="45833" anchor="ct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tc>
                <a:tc rowSpan="3">
                  <a:txBody>
                    <a:bodyPr/>
                    <a:lstStyle/>
                    <a:p>
                      <a:pPr algn="ctr">
                        <a:buNone/>
                      </a:pPr>
                      <a:endParaRPr lang="zh-CN" altLang="en-US" sz="1800"/>
                    </a:p>
                  </a:txBody>
                  <a:tcPr marT="45833" marB="45833" anchor="ctr"/>
                </a:tc>
                <a:tc>
                  <a:txBody>
                    <a:bodyPr/>
                    <a:lstStyle/>
                    <a:p>
                      <a:pPr algn="ctr">
                        <a:buNone/>
                      </a:pPr>
                      <a:endParaRPr lang="zh-CN" altLang="en-US" sz="1800"/>
                    </a:p>
                  </a:txBody>
                  <a:tcPr marT="45833" marB="45833" anchor="ctr"/>
                </a:tc>
              </a:tr>
              <a:tr h="366665">
                <a:tc vMerge="1">
                  <a:txBody>
                    <a:bodyPr/>
                    <a:lstStyle/>
                    <a:p>
                      <a:endParaRPr lang="zh-CN"/>
                    </a:p>
                  </a:txBody>
                  <a:tcP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tc>
                <a:tc rowSpan="2">
                  <a:txBody>
                    <a:bodyPr/>
                    <a:lstStyle/>
                    <a:p>
                      <a:pPr algn="ctr">
                        <a:buNone/>
                      </a:pPr>
                      <a:endParaRPr lang="zh-CN" altLang="en-US" sz="1800"/>
                    </a:p>
                  </a:txBody>
                  <a:tcPr marT="45833" marB="45833" anchor="ctr"/>
                </a:tc>
                <a:tc>
                  <a:txBody>
                    <a:bodyPr/>
                    <a:lstStyle/>
                    <a:p>
                      <a:pPr algn="ctr">
                        <a:buNone/>
                      </a:pPr>
                      <a:endParaRPr lang="zh-CN" altLang="en-US" sz="1800"/>
                    </a:p>
                  </a:txBody>
                  <a:tcPr marT="45833" marB="45833" anchor="ctr"/>
                </a:tc>
              </a:tr>
              <a:tr h="366665">
                <a:tc vMerge="1">
                  <a:txBody>
                    <a:bodyPr/>
                    <a:lstStyle/>
                    <a:p>
                      <a:endParaRPr lang="zh-CN"/>
                    </a:p>
                  </a:txBody>
                  <a:tcP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tc>
                <a:tc rowSpan="3">
                  <a:txBody>
                    <a:bodyPr/>
                    <a:lstStyle/>
                    <a:p>
                      <a:pPr algn="ctr">
                        <a:buNone/>
                      </a:pPr>
                      <a:endParaRPr lang="zh-CN" altLang="en-US" sz="1800"/>
                    </a:p>
                  </a:txBody>
                  <a:tcPr marT="45833" marB="45833" anchor="ctr"/>
                </a:tc>
                <a:tc>
                  <a:txBody>
                    <a:bodyPr/>
                    <a:lstStyle/>
                    <a:p>
                      <a:pPr algn="ctr">
                        <a:buNone/>
                      </a:pPr>
                      <a:endParaRPr lang="zh-CN" altLang="en-US" sz="1800"/>
                    </a:p>
                  </a:txBody>
                  <a:tcPr marT="45833" marB="45833" anchor="ctr"/>
                </a:tc>
              </a:tr>
              <a:tr h="366665">
                <a:tc vMerge="1">
                  <a:txBody>
                    <a:bodyPr/>
                    <a:lstStyle/>
                    <a:p>
                      <a:endParaRPr lang="zh-CN"/>
                    </a:p>
                  </a:txBody>
                  <a:tcPr/>
                </a:tc>
                <a:tc vMerge="1">
                  <a:txBody>
                    <a:bodyPr/>
                    <a:lstStyle/>
                    <a:p>
                      <a:endParaRPr lang="zh-CN"/>
                    </a:p>
                  </a:txBody>
                  <a:tcPr anchor="ctr"/>
                </a:tc>
                <a:tc>
                  <a:txBody>
                    <a:bodyPr/>
                    <a:lstStyle/>
                    <a:p>
                      <a:pPr algn="ctr">
                        <a:buNone/>
                      </a:pPr>
                      <a:endParaRPr lang="zh-CN" altLang="en-US" sz="1800"/>
                    </a:p>
                  </a:txBody>
                  <a:tcPr marT="45833" marB="45833" anchor="ctr"/>
                </a:tc>
              </a:tr>
              <a:tr h="366665">
                <a:tc vMerge="1">
                  <a:txBody>
                    <a:bodyPr/>
                    <a:lstStyle/>
                    <a:p>
                      <a:endParaRPr lang="zh-CN"/>
                    </a:p>
                  </a:txBody>
                  <a:tcPr/>
                </a:tc>
                <a:tc vMerge="1">
                  <a:txBody>
                    <a:bodyPr/>
                    <a:lstStyle/>
                    <a:p>
                      <a:endParaRPr lang="zh-CN"/>
                    </a:p>
                  </a:txBody>
                  <a:tcPr anchor="ctr"/>
                </a:tc>
                <a:tc>
                  <a:txBody>
                    <a:bodyPr/>
                    <a:lstStyle/>
                    <a:p>
                      <a:pPr algn="ctr">
                        <a:buNone/>
                      </a:pPr>
                      <a:endParaRPr lang="zh-CN" altLang="en-US" sz="1800"/>
                    </a:p>
                  </a:txBody>
                  <a:tcPr marT="45833" marB="45833" anchor="ctr"/>
                </a:tc>
              </a:tr>
            </a:tbl>
          </a:graphicData>
        </a:graphic>
      </p:graphicFrame>
      <p:sp>
        <p:nvSpPr>
          <p:cNvPr id="26" name="文本框 25"/>
          <p:cNvSpPr txBox="1"/>
          <p:nvPr/>
        </p:nvSpPr>
        <p:spPr>
          <a:xfrm>
            <a:off x="4227831" y="1574242"/>
            <a:ext cx="68897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能源</a:t>
            </a:r>
          </a:p>
        </p:txBody>
      </p:sp>
      <p:sp>
        <p:nvSpPr>
          <p:cNvPr id="27" name="文本框 26"/>
          <p:cNvSpPr txBox="1"/>
          <p:nvPr/>
        </p:nvSpPr>
        <p:spPr>
          <a:xfrm>
            <a:off x="6521451" y="1400459"/>
            <a:ext cx="1953895"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人类利用能源的历程</a:t>
            </a:r>
          </a:p>
        </p:txBody>
      </p:sp>
      <p:sp>
        <p:nvSpPr>
          <p:cNvPr id="28" name="文本框 27"/>
          <p:cNvSpPr txBox="1"/>
          <p:nvPr/>
        </p:nvSpPr>
        <p:spPr>
          <a:xfrm>
            <a:off x="6521451" y="1737205"/>
            <a:ext cx="1953895"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一次能源和二次能源</a:t>
            </a:r>
          </a:p>
        </p:txBody>
      </p:sp>
      <p:sp>
        <p:nvSpPr>
          <p:cNvPr id="29" name="文本框 28"/>
          <p:cNvSpPr txBox="1"/>
          <p:nvPr/>
        </p:nvSpPr>
        <p:spPr>
          <a:xfrm>
            <a:off x="4227831" y="2372503"/>
            <a:ext cx="68897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核能</a:t>
            </a:r>
          </a:p>
        </p:txBody>
      </p:sp>
      <p:sp>
        <p:nvSpPr>
          <p:cNvPr id="30" name="文本框 29"/>
          <p:cNvSpPr txBox="1"/>
          <p:nvPr/>
        </p:nvSpPr>
        <p:spPr>
          <a:xfrm>
            <a:off x="7087871" y="2166255"/>
            <a:ext cx="821055"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核裂变</a:t>
            </a:r>
          </a:p>
        </p:txBody>
      </p:sp>
      <p:sp>
        <p:nvSpPr>
          <p:cNvPr id="31" name="文本框 30"/>
          <p:cNvSpPr txBox="1"/>
          <p:nvPr/>
        </p:nvSpPr>
        <p:spPr>
          <a:xfrm>
            <a:off x="7112001" y="2477538"/>
            <a:ext cx="821055"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核聚变</a:t>
            </a:r>
          </a:p>
        </p:txBody>
      </p:sp>
      <p:sp>
        <p:nvSpPr>
          <p:cNvPr id="32" name="文本框 31"/>
          <p:cNvSpPr txBox="1"/>
          <p:nvPr/>
        </p:nvSpPr>
        <p:spPr>
          <a:xfrm>
            <a:off x="6876416" y="2803463"/>
            <a:ext cx="1438275"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核能的利用</a:t>
            </a:r>
          </a:p>
        </p:txBody>
      </p:sp>
      <p:sp>
        <p:nvSpPr>
          <p:cNvPr id="33" name="文本框 32"/>
          <p:cNvSpPr txBox="1"/>
          <p:nvPr/>
        </p:nvSpPr>
        <p:spPr>
          <a:xfrm>
            <a:off x="4227831" y="3461041"/>
            <a:ext cx="105473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太阳能</a:t>
            </a:r>
          </a:p>
        </p:txBody>
      </p:sp>
      <p:sp>
        <p:nvSpPr>
          <p:cNvPr id="34" name="文本框 33"/>
          <p:cNvSpPr txBox="1"/>
          <p:nvPr/>
        </p:nvSpPr>
        <p:spPr>
          <a:xfrm>
            <a:off x="7112636" y="3222327"/>
            <a:ext cx="771525"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太阳能</a:t>
            </a:r>
          </a:p>
        </p:txBody>
      </p:sp>
      <p:sp>
        <p:nvSpPr>
          <p:cNvPr id="35" name="文本框 34"/>
          <p:cNvSpPr txBox="1"/>
          <p:nvPr/>
        </p:nvSpPr>
        <p:spPr>
          <a:xfrm>
            <a:off x="6768465" y="3559074"/>
            <a:ext cx="1460500"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太阳能的利用</a:t>
            </a:r>
          </a:p>
        </p:txBody>
      </p:sp>
      <p:sp>
        <p:nvSpPr>
          <p:cNvPr id="36" name="文本框 35"/>
          <p:cNvSpPr txBox="1"/>
          <p:nvPr/>
        </p:nvSpPr>
        <p:spPr>
          <a:xfrm>
            <a:off x="3536315" y="4232566"/>
            <a:ext cx="243840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能源与可持续发展</a:t>
            </a:r>
          </a:p>
        </p:txBody>
      </p:sp>
      <p:sp>
        <p:nvSpPr>
          <p:cNvPr id="37" name="文本框 36"/>
          <p:cNvSpPr txBox="1"/>
          <p:nvPr/>
        </p:nvSpPr>
        <p:spPr>
          <a:xfrm>
            <a:off x="6521450" y="3895820"/>
            <a:ext cx="1804670"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能量的转化与转移</a:t>
            </a:r>
          </a:p>
        </p:txBody>
      </p:sp>
      <p:sp>
        <p:nvSpPr>
          <p:cNvPr id="38" name="文本框 37"/>
          <p:cNvSpPr txBox="1"/>
          <p:nvPr/>
        </p:nvSpPr>
        <p:spPr>
          <a:xfrm>
            <a:off x="6521451" y="4232567"/>
            <a:ext cx="2215515"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能源消耗对环境的影响</a:t>
            </a:r>
          </a:p>
        </p:txBody>
      </p:sp>
      <p:sp>
        <p:nvSpPr>
          <p:cNvPr id="39" name="文本框 38"/>
          <p:cNvSpPr txBox="1"/>
          <p:nvPr/>
        </p:nvSpPr>
        <p:spPr>
          <a:xfrm>
            <a:off x="6578601" y="4685806"/>
            <a:ext cx="1896745" cy="33674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1600" b="0" i="0" u="none" strike="noStrike" cap="none" spc="0" normalizeH="0" baseline="0">
                <a:ln>
                  <a:noFill/>
                </a:ln>
                <a:solidFill>
                  <a:srgbClr val="C0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能源与可持续发展</a:t>
            </a:r>
          </a:p>
        </p:txBody>
      </p:sp>
    </p:spTree>
    <p:extLst>
      <p:ext uri="{BB962C8B-B14F-4D97-AF65-F5344CB8AC3E}">
        <p14:creationId xmlns:p14="http://schemas.microsoft.com/office/powerpoint/2010/main" val="581852170"/>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25"/>
                                        </p:tgtEl>
                                        <p:attrNameLst>
                                          <p:attrName>style.visibility</p:attrName>
                                        </p:attrNameLst>
                                      </p:cBhvr>
                                      <p:to>
                                        <p:strVal val="visible"/>
                                      </p:to>
                                    </p:set>
                                    <p:animEffect transition="in" filter="checkerboard(across)">
                                      <p:cBhvr>
                                        <p:cTn id="12" dur="1000"/>
                                        <p:tgtEl>
                                          <p:spTgt spid="2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6"/>
                                        </p:tgtEl>
                                        <p:attrNameLst>
                                          <p:attrName>style.visibility</p:attrName>
                                        </p:attrNameLst>
                                      </p:cBhvr>
                                      <p:to>
                                        <p:strVal val="visible"/>
                                      </p:to>
                                    </p:set>
                                    <p:animEffect transition="in" filter="checkerboard(across)">
                                      <p:cBhvr>
                                        <p:cTn id="17" dur="1000"/>
                                        <p:tgtEl>
                                          <p:spTgt spid="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7"/>
                                        </p:tgtEl>
                                        <p:attrNameLst>
                                          <p:attrName>style.visibility</p:attrName>
                                        </p:attrNameLst>
                                      </p:cBhvr>
                                      <p:to>
                                        <p:strVal val="visible"/>
                                      </p:to>
                                    </p:set>
                                    <p:animEffect transition="in" filter="checkerboard(across)">
                                      <p:cBhvr>
                                        <p:cTn id="22" dur="1000"/>
                                        <p:tgtEl>
                                          <p:spTgt spid="2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grpId="0" nodeType="clickEffect">
                                  <p:stCondLst>
                                    <p:cond delay="0"/>
                                  </p:stCondLst>
                                  <p:childTnLst>
                                    <p:set>
                                      <p:cBhvr>
                                        <p:cTn id="26" dur="1000" fill="hold">
                                          <p:stCondLst>
                                            <p:cond delay="0"/>
                                          </p:stCondLst>
                                        </p:cTn>
                                        <p:tgtEl>
                                          <p:spTgt spid="28"/>
                                        </p:tgtEl>
                                        <p:attrNameLst>
                                          <p:attrName>style.visibility</p:attrName>
                                        </p:attrNameLst>
                                      </p:cBhvr>
                                      <p:to>
                                        <p:strVal val="visible"/>
                                      </p:to>
                                    </p:set>
                                    <p:animEffect transition="in" filter="checkerboard(across)">
                                      <p:cBhvr>
                                        <p:cTn id="27" dur="1000"/>
                                        <p:tgtEl>
                                          <p:spTgt spid="2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grpId="0" nodeType="clickEffect">
                                  <p:stCondLst>
                                    <p:cond delay="0"/>
                                  </p:stCondLst>
                                  <p:childTnLst>
                                    <p:set>
                                      <p:cBhvr>
                                        <p:cTn id="31" dur="1000" fill="hold">
                                          <p:stCondLst>
                                            <p:cond delay="0"/>
                                          </p:stCondLst>
                                        </p:cTn>
                                        <p:tgtEl>
                                          <p:spTgt spid="29"/>
                                        </p:tgtEl>
                                        <p:attrNameLst>
                                          <p:attrName>style.visibility</p:attrName>
                                        </p:attrNameLst>
                                      </p:cBhvr>
                                      <p:to>
                                        <p:strVal val="visible"/>
                                      </p:to>
                                    </p:set>
                                    <p:animEffect transition="in" filter="checkerboard(across)">
                                      <p:cBhvr>
                                        <p:cTn id="32" dur="1000"/>
                                        <p:tgtEl>
                                          <p:spTgt spid="29"/>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grpId="0" nodeType="clickEffect">
                                  <p:stCondLst>
                                    <p:cond delay="0"/>
                                  </p:stCondLst>
                                  <p:childTnLst>
                                    <p:set>
                                      <p:cBhvr>
                                        <p:cTn id="36" dur="1000" fill="hold">
                                          <p:stCondLst>
                                            <p:cond delay="0"/>
                                          </p:stCondLst>
                                        </p:cTn>
                                        <p:tgtEl>
                                          <p:spTgt spid="30"/>
                                        </p:tgtEl>
                                        <p:attrNameLst>
                                          <p:attrName>style.visibility</p:attrName>
                                        </p:attrNameLst>
                                      </p:cBhvr>
                                      <p:to>
                                        <p:strVal val="visible"/>
                                      </p:to>
                                    </p:set>
                                    <p:animEffect transition="in" filter="checkerboard(across)">
                                      <p:cBhvr>
                                        <p:cTn id="37" dur="1000"/>
                                        <p:tgtEl>
                                          <p:spTgt spid="30"/>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5" presetClass="entr" presetSubtype="10" fill="hold" grpId="0" nodeType="clickEffect">
                                  <p:stCondLst>
                                    <p:cond delay="0"/>
                                  </p:stCondLst>
                                  <p:childTnLst>
                                    <p:set>
                                      <p:cBhvr>
                                        <p:cTn id="41" dur="1000" fill="hold">
                                          <p:stCondLst>
                                            <p:cond delay="0"/>
                                          </p:stCondLst>
                                        </p:cTn>
                                        <p:tgtEl>
                                          <p:spTgt spid="31"/>
                                        </p:tgtEl>
                                        <p:attrNameLst>
                                          <p:attrName>style.visibility</p:attrName>
                                        </p:attrNameLst>
                                      </p:cBhvr>
                                      <p:to>
                                        <p:strVal val="visible"/>
                                      </p:to>
                                    </p:set>
                                    <p:animEffect transition="in" filter="checkerboard(across)">
                                      <p:cBhvr>
                                        <p:cTn id="42" dur="1000"/>
                                        <p:tgtEl>
                                          <p:spTgt spid="3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5" presetClass="entr" presetSubtype="10" fill="hold" grpId="0" nodeType="clickEffect">
                                  <p:stCondLst>
                                    <p:cond delay="0"/>
                                  </p:stCondLst>
                                  <p:childTnLst>
                                    <p:set>
                                      <p:cBhvr>
                                        <p:cTn id="46" dur="1000" fill="hold">
                                          <p:stCondLst>
                                            <p:cond delay="0"/>
                                          </p:stCondLst>
                                        </p:cTn>
                                        <p:tgtEl>
                                          <p:spTgt spid="32"/>
                                        </p:tgtEl>
                                        <p:attrNameLst>
                                          <p:attrName>style.visibility</p:attrName>
                                        </p:attrNameLst>
                                      </p:cBhvr>
                                      <p:to>
                                        <p:strVal val="visible"/>
                                      </p:to>
                                    </p:set>
                                    <p:animEffect transition="in" filter="checkerboard(across)">
                                      <p:cBhvr>
                                        <p:cTn id="47" dur="1000"/>
                                        <p:tgtEl>
                                          <p:spTgt spid="3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5" presetClass="entr" presetSubtype="10" fill="hold" grpId="0" nodeType="clickEffect">
                                  <p:stCondLst>
                                    <p:cond delay="0"/>
                                  </p:stCondLst>
                                  <p:childTnLst>
                                    <p:set>
                                      <p:cBhvr>
                                        <p:cTn id="51" dur="1000" fill="hold">
                                          <p:stCondLst>
                                            <p:cond delay="0"/>
                                          </p:stCondLst>
                                        </p:cTn>
                                        <p:tgtEl>
                                          <p:spTgt spid="33"/>
                                        </p:tgtEl>
                                        <p:attrNameLst>
                                          <p:attrName>style.visibility</p:attrName>
                                        </p:attrNameLst>
                                      </p:cBhvr>
                                      <p:to>
                                        <p:strVal val="visible"/>
                                      </p:to>
                                    </p:set>
                                    <p:animEffect transition="in" filter="checkerboard(across)">
                                      <p:cBhvr>
                                        <p:cTn id="52" dur="1000"/>
                                        <p:tgtEl>
                                          <p:spTgt spid="33"/>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5" presetClass="entr" presetSubtype="10" fill="hold" grpId="0" nodeType="clickEffect">
                                  <p:stCondLst>
                                    <p:cond delay="0"/>
                                  </p:stCondLst>
                                  <p:childTnLst>
                                    <p:set>
                                      <p:cBhvr>
                                        <p:cTn id="56" dur="1000" fill="hold">
                                          <p:stCondLst>
                                            <p:cond delay="0"/>
                                          </p:stCondLst>
                                        </p:cTn>
                                        <p:tgtEl>
                                          <p:spTgt spid="34"/>
                                        </p:tgtEl>
                                        <p:attrNameLst>
                                          <p:attrName>style.visibility</p:attrName>
                                        </p:attrNameLst>
                                      </p:cBhvr>
                                      <p:to>
                                        <p:strVal val="visible"/>
                                      </p:to>
                                    </p:set>
                                    <p:animEffect transition="in" filter="checkerboard(across)">
                                      <p:cBhvr>
                                        <p:cTn id="57" dur="1000"/>
                                        <p:tgtEl>
                                          <p:spTgt spid="34"/>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5" presetClass="entr" presetSubtype="10" fill="hold" grpId="0" nodeType="clickEffect">
                                  <p:stCondLst>
                                    <p:cond delay="0"/>
                                  </p:stCondLst>
                                  <p:childTnLst>
                                    <p:set>
                                      <p:cBhvr>
                                        <p:cTn id="61" dur="1000" fill="hold">
                                          <p:stCondLst>
                                            <p:cond delay="0"/>
                                          </p:stCondLst>
                                        </p:cTn>
                                        <p:tgtEl>
                                          <p:spTgt spid="35"/>
                                        </p:tgtEl>
                                        <p:attrNameLst>
                                          <p:attrName>style.visibility</p:attrName>
                                        </p:attrNameLst>
                                      </p:cBhvr>
                                      <p:to>
                                        <p:strVal val="visible"/>
                                      </p:to>
                                    </p:set>
                                    <p:animEffect transition="in" filter="checkerboard(across)">
                                      <p:cBhvr>
                                        <p:cTn id="62" dur="1000"/>
                                        <p:tgtEl>
                                          <p:spTgt spid="35"/>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5" presetClass="entr" presetSubtype="10" fill="hold" grpId="0" nodeType="clickEffect">
                                  <p:stCondLst>
                                    <p:cond delay="0"/>
                                  </p:stCondLst>
                                  <p:childTnLst>
                                    <p:set>
                                      <p:cBhvr>
                                        <p:cTn id="66" dur="1000" fill="hold">
                                          <p:stCondLst>
                                            <p:cond delay="0"/>
                                          </p:stCondLst>
                                        </p:cTn>
                                        <p:tgtEl>
                                          <p:spTgt spid="36"/>
                                        </p:tgtEl>
                                        <p:attrNameLst>
                                          <p:attrName>style.visibility</p:attrName>
                                        </p:attrNameLst>
                                      </p:cBhvr>
                                      <p:to>
                                        <p:strVal val="visible"/>
                                      </p:to>
                                    </p:set>
                                    <p:animEffect transition="in" filter="checkerboard(across)">
                                      <p:cBhvr>
                                        <p:cTn id="67" dur="1000"/>
                                        <p:tgtEl>
                                          <p:spTgt spid="36"/>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5" presetClass="entr" presetSubtype="10" fill="hold" grpId="0" nodeType="clickEffect">
                                  <p:stCondLst>
                                    <p:cond delay="0"/>
                                  </p:stCondLst>
                                  <p:childTnLst>
                                    <p:set>
                                      <p:cBhvr>
                                        <p:cTn id="71" dur="1000" fill="hold">
                                          <p:stCondLst>
                                            <p:cond delay="0"/>
                                          </p:stCondLst>
                                        </p:cTn>
                                        <p:tgtEl>
                                          <p:spTgt spid="37"/>
                                        </p:tgtEl>
                                        <p:attrNameLst>
                                          <p:attrName>style.visibility</p:attrName>
                                        </p:attrNameLst>
                                      </p:cBhvr>
                                      <p:to>
                                        <p:strVal val="visible"/>
                                      </p:to>
                                    </p:set>
                                    <p:animEffect transition="in" filter="checkerboard(across)">
                                      <p:cBhvr>
                                        <p:cTn id="72" dur="1000"/>
                                        <p:tgtEl>
                                          <p:spTgt spid="37"/>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5" presetClass="entr" presetSubtype="10" fill="hold" grpId="0" nodeType="clickEffect">
                                  <p:stCondLst>
                                    <p:cond delay="0"/>
                                  </p:stCondLst>
                                  <p:childTnLst>
                                    <p:set>
                                      <p:cBhvr>
                                        <p:cTn id="76" dur="1000" fill="hold">
                                          <p:stCondLst>
                                            <p:cond delay="0"/>
                                          </p:stCondLst>
                                        </p:cTn>
                                        <p:tgtEl>
                                          <p:spTgt spid="38"/>
                                        </p:tgtEl>
                                        <p:attrNameLst>
                                          <p:attrName>style.visibility</p:attrName>
                                        </p:attrNameLst>
                                      </p:cBhvr>
                                      <p:to>
                                        <p:strVal val="visible"/>
                                      </p:to>
                                    </p:set>
                                    <p:animEffect transition="in" filter="checkerboard(across)">
                                      <p:cBhvr>
                                        <p:cTn id="77" dur="1000"/>
                                        <p:tgtEl>
                                          <p:spTgt spid="38"/>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5" presetClass="entr" presetSubtype="10" fill="hold" grpId="0" nodeType="clickEffect">
                                  <p:stCondLst>
                                    <p:cond delay="0"/>
                                  </p:stCondLst>
                                  <p:childTnLst>
                                    <p:set>
                                      <p:cBhvr>
                                        <p:cTn id="81" dur="1000" fill="hold">
                                          <p:stCondLst>
                                            <p:cond delay="0"/>
                                          </p:stCondLst>
                                        </p:cTn>
                                        <p:tgtEl>
                                          <p:spTgt spid="39"/>
                                        </p:tgtEl>
                                        <p:attrNameLst>
                                          <p:attrName>style.visibility</p:attrName>
                                        </p:attrNameLst>
                                      </p:cBhvr>
                                      <p:to>
                                        <p:strVal val="visible"/>
                                      </p:to>
                                    </p:set>
                                    <p:animEffect transition="in" filter="checkerboard(across)">
                                      <p:cBhvr>
                                        <p:cTn id="82"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◆典例一：（2020·河南）</a:t>
            </a:r>
            <a:r>
              <a:rPr lang="zh-CN" sz="1800">
                <a:latin typeface="微软雅黑" panose="020B0503020204020204" charset="-122"/>
                <a:ea typeface="微软雅黑" panose="020B0503020204020204" charset="-122"/>
                <a:cs typeface="微软雅黑" panose="020B0503020204020204" charset="-122"/>
              </a:rPr>
              <a:t>关于能源信息与材料，下列说法不正确的是（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A.垃圾分类有利于环保和节约能源；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B.太阳能和核能都属于可再生能源；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 5G和4G信号的电磁波在真空中传播的速度相等；</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D.若用超导材料制造输电线可大大降低电能损耗</a:t>
            </a:r>
          </a:p>
        </p:txBody>
      </p:sp>
      <p:sp>
        <p:nvSpPr>
          <p:cNvPr id="7" name="文本框 6"/>
          <p:cNvSpPr txBox="1"/>
          <p:nvPr/>
        </p:nvSpPr>
        <p:spPr>
          <a:xfrm>
            <a:off x="1794510" y="833909"/>
            <a:ext cx="302260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★考点三：太阳能</a:t>
            </a:r>
          </a:p>
        </p:txBody>
      </p:sp>
    </p:spTree>
    <p:extLst>
      <p:ext uri="{BB962C8B-B14F-4D97-AF65-F5344CB8AC3E}">
        <p14:creationId xmlns:p14="http://schemas.microsoft.com/office/powerpoint/2010/main" val="1647966499"/>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501037"/>
            <a:ext cx="862393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【答案】B 。</a:t>
            </a:r>
          </a:p>
          <a:p>
            <a:pPr marL="0" indent="0" algn="l" eaLnBrk="1" fontAlgn="auto" latinLnBrk="0" hangingPunct="1">
              <a:lnSpc>
                <a:spcPct val="150000"/>
              </a:lnSpc>
            </a:pPr>
            <a:r>
              <a:rPr lang="zh-CN" sz="1800">
                <a:solidFill>
                  <a:srgbClr val="FF0000"/>
                </a:solidFill>
                <a:ea typeface="宋体" panose="02010600030101010101" pitchFamily="2" charset="-122"/>
              </a:rPr>
              <a:t>【解析】A 选项垃圾分类有利于环保和节约能源</a:t>
            </a:r>
          </a:p>
          <a:p>
            <a:pPr marL="0" indent="0" algn="l" eaLnBrk="1" fontAlgn="auto" latinLnBrk="0" hangingPunct="1">
              <a:lnSpc>
                <a:spcPct val="150000"/>
              </a:lnSpc>
            </a:pPr>
            <a:r>
              <a:rPr lang="zh-CN" sz="1800">
                <a:solidFill>
                  <a:srgbClr val="FF0000"/>
                </a:solidFill>
                <a:ea typeface="宋体" panose="02010600030101010101" pitchFamily="2" charset="-122"/>
              </a:rPr>
              <a:t>B 选项中太阳能是可再生资源，核能属于不可再生资源，故错误；</a:t>
            </a:r>
          </a:p>
          <a:p>
            <a:pPr marL="0" indent="0" algn="l" eaLnBrk="1" fontAlgn="auto" latinLnBrk="0" hangingPunct="1">
              <a:lnSpc>
                <a:spcPct val="150000"/>
              </a:lnSpc>
            </a:pPr>
            <a:r>
              <a:rPr lang="zh-CN" sz="1800">
                <a:solidFill>
                  <a:srgbClr val="FF0000"/>
                </a:solidFill>
                <a:ea typeface="宋体" panose="02010600030101010101" pitchFamily="2" charset="-122"/>
              </a:rPr>
              <a:t>C 选项电磁波在真空中传播速度为 3×10</a:t>
            </a:r>
            <a:r>
              <a:rPr lang="zh-CN" sz="1800" baseline="30000">
                <a:solidFill>
                  <a:srgbClr val="FF0000"/>
                </a:solidFill>
                <a:uFillTx/>
                <a:ea typeface="宋体" panose="02010600030101010101" pitchFamily="2" charset="-122"/>
              </a:rPr>
              <a:t>8</a:t>
            </a:r>
            <a:r>
              <a:rPr lang="zh-CN" sz="1800">
                <a:solidFill>
                  <a:srgbClr val="FF0000"/>
                </a:solidFill>
                <a:ea typeface="宋体" panose="02010600030101010101" pitchFamily="2" charset="-122"/>
              </a:rPr>
              <a:t>m/s;</a:t>
            </a:r>
          </a:p>
          <a:p>
            <a:pPr marL="0" indent="0" algn="l" eaLnBrk="1" fontAlgn="auto" latinLnBrk="0" hangingPunct="1">
              <a:lnSpc>
                <a:spcPct val="150000"/>
              </a:lnSpc>
            </a:pPr>
            <a:r>
              <a:rPr lang="zh-CN" sz="1800">
                <a:solidFill>
                  <a:srgbClr val="FF0000"/>
                </a:solidFill>
                <a:ea typeface="宋体" panose="02010600030101010101" pitchFamily="2" charset="-122"/>
              </a:rPr>
              <a:t>D 超导材料电阻为零，如果用超导材料制成输电线可以降低损耗； 故答案选 B。</a:t>
            </a:r>
          </a:p>
        </p:txBody>
      </p:sp>
      <p:sp>
        <p:nvSpPr>
          <p:cNvPr id="2" name="文本框 1"/>
          <p:cNvSpPr txBox="1"/>
          <p:nvPr/>
        </p:nvSpPr>
        <p:spPr>
          <a:xfrm>
            <a:off x="1794510" y="833909"/>
            <a:ext cx="308991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★考点三：太阳能</a:t>
            </a:r>
            <a:endParaRPr lang="en-US" altLang="zh-CN" sz="2400" b="1">
              <a:solidFill>
                <a:srgbClr val="1116CC"/>
              </a:solidFill>
              <a:latin typeface="微软雅黑" charset="-122"/>
              <a:ea typeface="微软雅黑"/>
              <a:cs typeface="微软雅黑" panose="020B0503020204020204" charset="-122"/>
            </a:endParaRPr>
          </a:p>
        </p:txBody>
      </p:sp>
    </p:spTree>
    <p:extLst>
      <p:ext uri="{BB962C8B-B14F-4D97-AF65-F5344CB8AC3E}">
        <p14:creationId xmlns:p14="http://schemas.microsoft.com/office/powerpoint/2010/main" val="531562154"/>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1341257"/>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◆典例二：（2020·山东滨州）</a:t>
            </a:r>
            <a:r>
              <a:rPr lang="zh-CN" sz="1800">
                <a:latin typeface="微软雅黑" panose="020B0503020204020204" charset="-122"/>
                <a:ea typeface="微软雅黑" panose="020B0503020204020204" charset="-122"/>
                <a:cs typeface="微软雅黑" panose="020B0503020204020204" charset="-122"/>
              </a:rPr>
              <a:t>2020年6月23日，我国北斗三号最后一颗组网卫星发射成功。如图所示，北斗卫星工作所需要的电能是通过太阳能电池板由______能转化而来的，电能属于______（选填“一次能源”或“二次能源”）。</a:t>
            </a:r>
          </a:p>
        </p:txBody>
      </p:sp>
      <p:sp>
        <p:nvSpPr>
          <p:cNvPr id="7" name="文本框 6"/>
          <p:cNvSpPr txBox="1"/>
          <p:nvPr/>
        </p:nvSpPr>
        <p:spPr>
          <a:xfrm>
            <a:off x="1794510" y="833909"/>
            <a:ext cx="321056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★考点三：太阳能</a:t>
            </a:r>
          </a:p>
        </p:txBody>
      </p:sp>
      <p:pic>
        <p:nvPicPr>
          <p:cNvPr id="3" name="图片 2"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2994660" y="2916772"/>
            <a:ext cx="2566670" cy="1715561"/>
          </a:xfrm>
          <a:prstGeom prst="rect">
            <a:avLst/>
          </a:prstGeom>
          <a:noFill/>
          <a:ln>
            <a:noFill/>
          </a:ln>
        </p:spPr>
      </p:pic>
    </p:spTree>
    <p:extLst>
      <p:ext uri="{BB962C8B-B14F-4D97-AF65-F5344CB8AC3E}">
        <p14:creationId xmlns:p14="http://schemas.microsoft.com/office/powerpoint/2010/main" val="2091043825"/>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5"/>
            <a:ext cx="8623935" cy="1757575"/>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【答案】（1）太阳；（2）二次能源。</a:t>
            </a:r>
          </a:p>
          <a:p>
            <a:pPr marL="0" indent="0" algn="l" eaLnBrk="1" fontAlgn="auto" latinLnBrk="0" hangingPunct="1">
              <a:lnSpc>
                <a:spcPct val="150000"/>
              </a:lnSpc>
            </a:pPr>
            <a:r>
              <a:rPr lang="zh-CN" sz="1800">
                <a:solidFill>
                  <a:srgbClr val="FF0000"/>
                </a:solidFill>
                <a:ea typeface="宋体" panose="02010600030101010101" pitchFamily="2" charset="-122"/>
              </a:rPr>
              <a:t>【解析】太阳能电池板是把太阳能转化成电能的装置，所以北斗卫星工作所需要的电能是通过太阳能电池板由太阳能转化而来的。我们生活中所使用的电能都是通过其他形式的能转化而来的，是二次能源。</a:t>
            </a:r>
          </a:p>
        </p:txBody>
      </p:sp>
      <p:sp>
        <p:nvSpPr>
          <p:cNvPr id="2" name="文本框 1"/>
          <p:cNvSpPr txBox="1"/>
          <p:nvPr/>
        </p:nvSpPr>
        <p:spPr>
          <a:xfrm>
            <a:off x="1794510" y="833909"/>
            <a:ext cx="289052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★考点三：太阳能</a:t>
            </a:r>
          </a:p>
        </p:txBody>
      </p:sp>
    </p:spTree>
    <p:extLst>
      <p:ext uri="{BB962C8B-B14F-4D97-AF65-F5344CB8AC3E}">
        <p14:creationId xmlns:p14="http://schemas.microsoft.com/office/powerpoint/2010/main" val="2253065678"/>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◆典例一：（2019·泰州）</a:t>
            </a:r>
            <a:r>
              <a:rPr lang="zh-CN" sz="1800">
                <a:latin typeface="微软雅黑" panose="020B0503020204020204" charset="-122"/>
                <a:ea typeface="微软雅黑" panose="020B0503020204020204" charset="-122"/>
                <a:cs typeface="微软雅黑" panose="020B0503020204020204" charset="-122"/>
              </a:rPr>
              <a:t>以下属于非清洁能源的是（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太阳能	B. 煤炭	C. 风能	D. 水能</a:t>
            </a:r>
          </a:p>
          <a:p>
            <a:pPr marL="0" indent="0" algn="l" eaLnBrk="1" fontAlgn="auto" latinLnBrk="0" hangingPunct="1">
              <a:lnSpc>
                <a:spcPct val="150000"/>
              </a:lnSpc>
            </a:pPr>
            <a:r>
              <a:rPr lang="zh-CN" sz="1800">
                <a:solidFill>
                  <a:srgbClr val="FF0000"/>
                </a:solidFill>
                <a:latin typeface="微软雅黑" panose="020B0503020204020204" charset="-122"/>
                <a:ea typeface="微软雅黑" panose="020B0503020204020204" charset="-122"/>
                <a:cs typeface="微软雅黑" panose="020B0503020204020204" charset="-122"/>
              </a:rPr>
              <a:t>【答案】B。</a:t>
            </a:r>
          </a:p>
          <a:p>
            <a:pPr marL="0" indent="0" algn="l" eaLnBrk="1" fontAlgn="auto" latinLnBrk="0" hangingPunct="1">
              <a:lnSpc>
                <a:spcPct val="150000"/>
              </a:lnSpc>
            </a:pPr>
            <a:r>
              <a:rPr lang="zh-CN" sz="1800">
                <a:solidFill>
                  <a:srgbClr val="FF0000"/>
                </a:solidFill>
                <a:latin typeface="微软雅黑" panose="020B0503020204020204" charset="-122"/>
                <a:ea typeface="微软雅黑" panose="020B0503020204020204" charset="-122"/>
                <a:cs typeface="微软雅黑" panose="020B0503020204020204" charset="-122"/>
              </a:rPr>
              <a:t>【解析】属于清洁能源的是太阳能、水能、风能、地热能等，煤炭属于化石燃料，而燃煤排放二氧化硫、二氧化碳等气体，二氧化硫形成酸雨，对生物造成了巨大的伤害。过多二氧化碳的排放还会导致全球的温度的提升，形成“温室效应”。因此煤炭属于有污染的能源，选项ACD不符合题意，B符合题意。</a:t>
            </a:r>
          </a:p>
        </p:txBody>
      </p:sp>
      <p:sp>
        <p:nvSpPr>
          <p:cNvPr id="7" name="文本框 6"/>
          <p:cNvSpPr txBox="1"/>
          <p:nvPr/>
        </p:nvSpPr>
        <p:spPr>
          <a:xfrm>
            <a:off x="1794510" y="833909"/>
            <a:ext cx="478790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★考点四：能源与可持续发展</a:t>
            </a:r>
          </a:p>
        </p:txBody>
      </p:sp>
    </p:spTree>
    <p:extLst>
      <p:ext uri="{BB962C8B-B14F-4D97-AF65-F5344CB8AC3E}">
        <p14:creationId xmlns:p14="http://schemas.microsoft.com/office/powerpoint/2010/main" val="1362435857"/>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80666"/>
            <a:ext cx="8711565" cy="3007165"/>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◆典例二：(2020·四川成都A）</a:t>
            </a:r>
            <a:r>
              <a:rPr lang="zh-CN" sz="1800">
                <a:latin typeface="微软雅黑" panose="020B0503020204020204" charset="-122"/>
                <a:ea typeface="微软雅黑" panose="020B0503020204020204" charset="-122"/>
                <a:cs typeface="微软雅黑" panose="020B0503020204020204" charset="-122"/>
              </a:rPr>
              <a:t>防控“新冠疫情”，检测体温是重要的措施。图所示的红外测温仪，是通过接收身体辐射的红外线来显示被测人的体温。下列说法正确的是（ 　　）。</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A. 测温仪的电子元件都是由导体材料制成；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B. 测温仪工作时电池将化学能部分转化为电能；</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C. 人体辐射的红外线不是电磁波；</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D. 乱扔废弃电池不会对环境产生危害</a:t>
            </a:r>
          </a:p>
        </p:txBody>
      </p:sp>
      <p:sp>
        <p:nvSpPr>
          <p:cNvPr id="7" name="文本框 6"/>
          <p:cNvSpPr txBox="1"/>
          <p:nvPr/>
        </p:nvSpPr>
        <p:spPr>
          <a:xfrm>
            <a:off x="1794510" y="833909"/>
            <a:ext cx="4519930"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★考点四：能源与可持续发展</a:t>
            </a:r>
          </a:p>
        </p:txBody>
      </p:sp>
      <p:pic>
        <p:nvPicPr>
          <p:cNvPr id="2" name="图片 1" descr="学科网(www.zxxk.com)--教育资源门户，提供试卷、教案、课件、论文、素材以及各类教学资源下载，还有大量而丰富的教学相关资讯！"/>
          <p:cNvPicPr>
            <a:picLocks noChangeAspect="1"/>
          </p:cNvPicPr>
          <p:nvPr/>
        </p:nvPicPr>
        <p:blipFill>
          <a:blip r:embed="rId2"/>
          <a:stretch>
            <a:fillRect/>
          </a:stretch>
        </p:blipFill>
        <p:spPr>
          <a:xfrm>
            <a:off x="5728970" y="2578116"/>
            <a:ext cx="1905000" cy="1909715"/>
          </a:xfrm>
          <a:prstGeom prst="rect">
            <a:avLst/>
          </a:prstGeom>
          <a:noFill/>
          <a:ln>
            <a:noFill/>
          </a:ln>
        </p:spPr>
      </p:pic>
    </p:spTree>
    <p:extLst>
      <p:ext uri="{BB962C8B-B14F-4D97-AF65-F5344CB8AC3E}">
        <p14:creationId xmlns:p14="http://schemas.microsoft.com/office/powerpoint/2010/main" val="3940292841"/>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7">
                                            <p:txEl>
                                              <p:pRg st="0" end="0"/>
                                            </p:txEl>
                                          </p:spTgt>
                                        </p:tgtEl>
                                        <p:attrNameLst>
                                          <p:attrName>style.visibility</p:attrName>
                                        </p:attrNameLst>
                                      </p:cBhvr>
                                      <p:to>
                                        <p:strVal val="visible"/>
                                      </p:to>
                                    </p:set>
                                    <p:animEffect transition="in" filter="checkerboard(across)">
                                      <p:cBhvr>
                                        <p:cTn id="7" dur="10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22" dur="1000"/>
                                        <p:tgtEl>
                                          <p:spTgt spid="4">
                                            <p:txEl>
                                              <p:pRg st="1" end="1"/>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7" dur="1000"/>
                                        <p:tgtEl>
                                          <p:spTgt spid="4">
                                            <p:txEl>
                                              <p:pRg st="2" end="2"/>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32" dur="1000"/>
                                        <p:tgtEl>
                                          <p:spTgt spid="4">
                                            <p:txEl>
                                              <p:pRg st="3" end="3"/>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5" presetClass="entr" presetSubtype="10" fill="hold" nodeType="clickEffect">
                                  <p:stCondLst>
                                    <p:cond delay="0"/>
                                  </p:stCondLst>
                                  <p:childTnLst>
                                    <p:set>
                                      <p:cBhvr>
                                        <p:cTn id="36"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7"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6" y="248900"/>
            <a:ext cx="2868295"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典例呈现</a:t>
            </a:r>
          </a:p>
        </p:txBody>
      </p:sp>
      <p:sp>
        <p:nvSpPr>
          <p:cNvPr id="4" name="文本框 3"/>
          <p:cNvSpPr txBox="1"/>
          <p:nvPr/>
        </p:nvSpPr>
        <p:spPr>
          <a:xfrm>
            <a:off x="327026" y="1425285"/>
            <a:ext cx="8623935" cy="2173893"/>
          </a:xfrm>
          <a:prstGeom prst="rect">
            <a:avLst/>
          </a:prstGeom>
          <a:noFill/>
          <a:ln w="9525">
            <a:noFill/>
          </a:ln>
        </p:spPr>
        <p:txBody>
          <a:bodyPr wrap="square">
            <a:spAutoFit/>
          </a:bodyPr>
          <a:lstStyle/>
          <a:p>
            <a:pPr marL="0" indent="0" algn="l" eaLnBrk="1" fontAlgn="auto" latinLnBrk="0" hangingPunct="1">
              <a:lnSpc>
                <a:spcPct val="150000"/>
              </a:lnSpc>
            </a:pPr>
            <a:r>
              <a:rPr lang="zh-CN" sz="1800">
                <a:solidFill>
                  <a:srgbClr val="FF0000"/>
                </a:solidFill>
                <a:ea typeface="宋体" panose="02010600030101010101" pitchFamily="2" charset="-122"/>
              </a:rPr>
              <a:t>【答案】B。</a:t>
            </a:r>
          </a:p>
          <a:p>
            <a:pPr marL="0" indent="0" algn="l" eaLnBrk="1" fontAlgn="auto" latinLnBrk="0" hangingPunct="1">
              <a:lnSpc>
                <a:spcPct val="150000"/>
              </a:lnSpc>
            </a:pPr>
            <a:r>
              <a:rPr lang="zh-CN" sz="1800">
                <a:solidFill>
                  <a:srgbClr val="FF0000"/>
                </a:solidFill>
                <a:ea typeface="宋体" panose="02010600030101010101" pitchFamily="2" charset="-122"/>
              </a:rPr>
              <a:t>【解析】A．测温仪上发光二极管是由半导体材料制成的，A错误；</a:t>
            </a:r>
          </a:p>
          <a:p>
            <a:pPr marL="0" indent="0" algn="l" eaLnBrk="1" fontAlgn="auto" latinLnBrk="0" hangingPunct="1">
              <a:lnSpc>
                <a:spcPct val="150000"/>
              </a:lnSpc>
            </a:pPr>
            <a:r>
              <a:rPr lang="zh-CN" sz="1800">
                <a:solidFill>
                  <a:srgbClr val="FF0000"/>
                </a:solidFill>
                <a:ea typeface="宋体" panose="02010600030101010101" pitchFamily="2" charset="-122"/>
              </a:rPr>
              <a:t>B．测温仪工作时电池将化学能部分转化为电能，B正确；</a:t>
            </a:r>
          </a:p>
          <a:p>
            <a:pPr marL="0" indent="0" algn="l" eaLnBrk="1" fontAlgn="auto" latinLnBrk="0" hangingPunct="1">
              <a:lnSpc>
                <a:spcPct val="150000"/>
              </a:lnSpc>
            </a:pPr>
            <a:r>
              <a:rPr lang="zh-CN" sz="1800">
                <a:solidFill>
                  <a:srgbClr val="FF0000"/>
                </a:solidFill>
                <a:ea typeface="宋体" panose="02010600030101010101" pitchFamily="2" charset="-122"/>
              </a:rPr>
              <a:t>C．人体辐射的红外线也属于电磁波的一种，C错误；</a:t>
            </a:r>
          </a:p>
          <a:p>
            <a:pPr marL="0" indent="0" algn="l" eaLnBrk="1" fontAlgn="auto" latinLnBrk="0" hangingPunct="1">
              <a:lnSpc>
                <a:spcPct val="150000"/>
              </a:lnSpc>
            </a:pPr>
            <a:r>
              <a:rPr lang="zh-CN" sz="1800">
                <a:solidFill>
                  <a:srgbClr val="FF0000"/>
                </a:solidFill>
                <a:ea typeface="宋体" panose="02010600030101010101" pitchFamily="2" charset="-122"/>
              </a:rPr>
              <a:t>D．废弃电池里的化学物质会对环境产生危害，D错误。故选B。</a:t>
            </a:r>
          </a:p>
        </p:txBody>
      </p:sp>
      <p:sp>
        <p:nvSpPr>
          <p:cNvPr id="2" name="文本框 1"/>
          <p:cNvSpPr txBox="1"/>
          <p:nvPr/>
        </p:nvSpPr>
        <p:spPr>
          <a:xfrm>
            <a:off x="1794511" y="833909"/>
            <a:ext cx="4246245" cy="646757"/>
          </a:xfrm>
          <a:prstGeom prst="rect">
            <a:avLst/>
          </a:prstGeom>
          <a:noFill/>
          <a:ln w="9525">
            <a:noFill/>
          </a:ln>
        </p:spPr>
        <p:txBody>
          <a:bodyPr wrap="square">
            <a:spAutoFit/>
          </a:bodyPr>
          <a:lstStyle/>
          <a:p>
            <a:pPr marL="0" indent="0" algn="l" eaLnBrk="1" fontAlgn="auto" latinLnBrk="0" hangingPunct="1">
              <a:lnSpc>
                <a:spcPct val="150000"/>
              </a:lnSpc>
            </a:pPr>
            <a:r>
              <a:rPr lang="zh-CN" sz="2400" b="1">
                <a:solidFill>
                  <a:srgbClr val="1116CC"/>
                </a:solidFill>
                <a:latin typeface="微软雅黑" panose="020B0503020204020204" charset="-122"/>
                <a:ea typeface="微软雅黑" panose="020B0503020204020204" charset="-122"/>
                <a:cs typeface="微软雅黑" panose="020B0503020204020204" charset="-122"/>
              </a:rPr>
              <a:t>★考点四：能源与可持续发展</a:t>
            </a:r>
          </a:p>
        </p:txBody>
      </p:sp>
    </p:spTree>
    <p:extLst>
      <p:ext uri="{BB962C8B-B14F-4D97-AF65-F5344CB8AC3E}">
        <p14:creationId xmlns:p14="http://schemas.microsoft.com/office/powerpoint/2010/main" val="314283221"/>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2">
                                            <p:txEl>
                                              <p:pRg st="0" end="0"/>
                                            </p:txEl>
                                          </p:spTgt>
                                        </p:tgtEl>
                                        <p:attrNameLst>
                                          <p:attrName>style.visibility</p:attrName>
                                        </p:attrNameLst>
                                      </p:cBhvr>
                                      <p:to>
                                        <p:strVal val="visible"/>
                                      </p:to>
                                    </p:set>
                                    <p:animEffect transition="in" filter="checkerboard(across)">
                                      <p:cBhvr>
                                        <p:cTn id="7" dur="10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4">
                                            <p:txEl>
                                              <p:pRg st="0" end="0"/>
                                            </p:txEl>
                                          </p:spTgt>
                                        </p:tgtEl>
                                        <p:attrNameLst>
                                          <p:attrName>style.visibility</p:attrName>
                                        </p:attrNameLst>
                                      </p:cBhvr>
                                      <p:to>
                                        <p:strVal val="visible"/>
                                      </p:to>
                                    </p:set>
                                    <p:animEffect transition="in" filter="checkerboard(across)">
                                      <p:cBhvr>
                                        <p:cTn id="12" dur="1000"/>
                                        <p:tgtEl>
                                          <p:spTgt spid="4">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4">
                                            <p:txEl>
                                              <p:pRg st="1" end="1"/>
                                            </p:txEl>
                                          </p:spTgt>
                                        </p:tgtEl>
                                        <p:attrNameLst>
                                          <p:attrName>style.visibility</p:attrName>
                                        </p:attrNameLst>
                                      </p:cBhvr>
                                      <p:to>
                                        <p:strVal val="visible"/>
                                      </p:to>
                                    </p:set>
                                    <p:animEffect transition="in" filter="checkerboard(across)">
                                      <p:cBhvr>
                                        <p:cTn id="17" dur="1000"/>
                                        <p:tgtEl>
                                          <p:spTgt spid="4">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4">
                                            <p:txEl>
                                              <p:pRg st="2" end="2"/>
                                            </p:txEl>
                                          </p:spTgt>
                                        </p:tgtEl>
                                        <p:attrNameLst>
                                          <p:attrName>style.visibility</p:attrName>
                                        </p:attrNameLst>
                                      </p:cBhvr>
                                      <p:to>
                                        <p:strVal val="visible"/>
                                      </p:to>
                                    </p:set>
                                    <p:animEffect transition="in" filter="checkerboard(across)">
                                      <p:cBhvr>
                                        <p:cTn id="22" dur="1000"/>
                                        <p:tgtEl>
                                          <p:spTgt spid="4">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4">
                                            <p:txEl>
                                              <p:pRg st="3" end="3"/>
                                            </p:txEl>
                                          </p:spTgt>
                                        </p:tgtEl>
                                        <p:attrNameLst>
                                          <p:attrName>style.visibility</p:attrName>
                                        </p:attrNameLst>
                                      </p:cBhvr>
                                      <p:to>
                                        <p:strVal val="visible"/>
                                      </p:to>
                                    </p:set>
                                    <p:animEffect transition="in" filter="checkerboard(across)">
                                      <p:cBhvr>
                                        <p:cTn id="27" dur="1000"/>
                                        <p:tgtEl>
                                          <p:spTgt spid="4">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4">
                                            <p:txEl>
                                              <p:pRg st="4" end="4"/>
                                            </p:txEl>
                                          </p:spTgt>
                                        </p:tgtEl>
                                        <p:attrNameLst>
                                          <p:attrName>style.visibility</p:attrName>
                                        </p:attrNameLst>
                                      </p:cBhvr>
                                      <p:to>
                                        <p:strVal val="visible"/>
                                      </p:to>
                                    </p:set>
                                    <p:animEffect transition="in" filter="checkerboard(across)">
                                      <p:cBhvr>
                                        <p:cTn id="32" dur="1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1341257"/>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1</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（2020·新疆）</a:t>
            </a:r>
            <a:r>
              <a:rPr lang="zh-CN" sz="1800">
                <a:solidFill>
                  <a:schemeClr val="tx1"/>
                </a:solidFill>
                <a:latin typeface="微软雅黑" panose="020B0503020204020204" charset="-122"/>
                <a:ea typeface="微软雅黑" panose="020B0503020204020204" charset="-122"/>
                <a:cs typeface="微软雅黑" panose="020B0503020204020204" charset="-122"/>
              </a:rPr>
              <a:t>为了减少对环境的污染，未来我国占能源消费总量的比例逐步降低的能源是（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 煤炭	B. 核能	C. 风能	D. 水能</a:t>
            </a:r>
          </a:p>
        </p:txBody>
      </p:sp>
      <p:sp>
        <p:nvSpPr>
          <p:cNvPr id="2" name="文本框 1"/>
          <p:cNvSpPr txBox="1"/>
          <p:nvPr/>
        </p:nvSpPr>
        <p:spPr>
          <a:xfrm>
            <a:off x="1706246" y="1674184"/>
            <a:ext cx="3613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A</a:t>
            </a:r>
          </a:p>
        </p:txBody>
      </p:sp>
    </p:spTree>
    <p:extLst>
      <p:ext uri="{BB962C8B-B14F-4D97-AF65-F5344CB8AC3E}">
        <p14:creationId xmlns:p14="http://schemas.microsoft.com/office/powerpoint/2010/main" val="264972647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924302"/>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2</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（2019·盐城）</a:t>
            </a:r>
            <a:r>
              <a:rPr lang="zh-CN" sz="1800">
                <a:solidFill>
                  <a:schemeClr val="tx1"/>
                </a:solidFill>
                <a:latin typeface="微软雅黑" panose="020B0503020204020204" charset="-122"/>
                <a:ea typeface="微软雅黑" panose="020B0503020204020204" charset="-122"/>
                <a:cs typeface="微软雅黑" panose="020B0503020204020204" charset="-122"/>
              </a:rPr>
              <a:t>下列利用不可再生能源发电的是（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 水力发电	B. 风力发电	C. 光伏发电	D. 核能发电</a:t>
            </a:r>
          </a:p>
        </p:txBody>
      </p:sp>
      <p:sp>
        <p:nvSpPr>
          <p:cNvPr id="2" name="文本框 1"/>
          <p:cNvSpPr txBox="1"/>
          <p:nvPr/>
        </p:nvSpPr>
        <p:spPr>
          <a:xfrm>
            <a:off x="5538471" y="1247681"/>
            <a:ext cx="4502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Tree>
    <p:extLst>
      <p:ext uri="{BB962C8B-B14F-4D97-AF65-F5344CB8AC3E}">
        <p14:creationId xmlns:p14="http://schemas.microsoft.com/office/powerpoint/2010/main" val="1253045632"/>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2"/>
                                        </p:tgtEl>
                                        <p:attrNameLst>
                                          <p:attrName>style.visibility</p:attrName>
                                        </p:attrNameLst>
                                      </p:cBhvr>
                                      <p:to>
                                        <p:strVal val="visible"/>
                                      </p:to>
                                    </p:set>
                                    <p:animEffect transition="in" filter="checkerboard(across)">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1757575"/>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3</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（2019·镇江）</a:t>
            </a:r>
            <a:r>
              <a:rPr lang="zh-CN" sz="1800">
                <a:solidFill>
                  <a:schemeClr val="tx1"/>
                </a:solidFill>
                <a:latin typeface="微软雅黑" panose="020B0503020204020204" charset="-122"/>
                <a:ea typeface="微软雅黑" panose="020B0503020204020204" charset="-122"/>
                <a:cs typeface="微软雅黑" panose="020B0503020204020204" charset="-122"/>
              </a:rPr>
              <a:t>下列说法正确的是（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 太阳能属于不可再生能源	B. 遥控器是利用紫外线工作的</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C. 电磁波不能在真空中传播	D. 原子核是由质子和中子组成的</a:t>
            </a:r>
          </a:p>
          <a:p>
            <a:pPr marL="0" indent="0" algn="l" eaLnBrk="1" fontAlgn="auto" latinLnBrk="0" hangingPunct="1">
              <a:lnSpc>
                <a:spcPct val="150000"/>
              </a:lnSpc>
            </a:pPr>
            <a:endParaRPr lang="zh-CN" sz="1800">
              <a:solidFill>
                <a:schemeClr val="tx1"/>
              </a:solidFill>
              <a:latin typeface="微软雅黑" charset="-122"/>
              <a:ea typeface="微软雅黑"/>
              <a:cs typeface="微软雅黑" panose="020B0503020204020204" charset="-122"/>
            </a:endParaRPr>
          </a:p>
        </p:txBody>
      </p:sp>
      <p:sp>
        <p:nvSpPr>
          <p:cNvPr id="2" name="文本框 1"/>
          <p:cNvSpPr txBox="1"/>
          <p:nvPr/>
        </p:nvSpPr>
        <p:spPr>
          <a:xfrm>
            <a:off x="4149091" y="1213942"/>
            <a:ext cx="45021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D</a:t>
            </a:r>
          </a:p>
        </p:txBody>
      </p:sp>
    </p:spTree>
    <p:extLst>
      <p:ext uri="{BB962C8B-B14F-4D97-AF65-F5344CB8AC3E}">
        <p14:creationId xmlns:p14="http://schemas.microsoft.com/office/powerpoint/2010/main" val="171634849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395365"/>
            <a:ext cx="8675370" cy="258957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1"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1.考点剖析：</a:t>
            </a: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能源与可持续发展在中考中所占分值较低，出现的概率也不大。本章主要要求是了解能源的概念以及各种能源的类型和特点，能源之间的转化，能源的开发与利用，环保与可持续发展等知识。</a:t>
            </a:r>
          </a:p>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0" i="0" u="none" strike="noStrike" cap="none" spc="0" normalizeH="0" baseline="0">
                <a:ln>
                  <a:noFill/>
                </a:ln>
                <a:solidFill>
                  <a:srgbClr val="1116CC"/>
                </a:solidFill>
                <a:effectLst/>
                <a:uFillTx/>
                <a:latin typeface="微软雅黑" panose="020B0503020204020204" charset="-122"/>
                <a:ea typeface="微软雅黑" panose="020B0503020204020204" charset="-122"/>
                <a:cs typeface="Arial"/>
                <a:sym typeface="Arial"/>
              </a:rPr>
              <a:t>本章作为了解、知道和认识的内容，在中考复习中需要重点知道一下内容：（1）对各种的能源的认识和特点；（2）核能的开发与利用；（3）太阳能的认识与利用；（4）能源与可持续发展的关系。</a:t>
            </a:r>
          </a:p>
        </p:txBody>
      </p: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3455479086"/>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7"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2173893"/>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4</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（2018•淄博）</a:t>
            </a:r>
            <a:r>
              <a:rPr lang="zh-CN" sz="1800">
                <a:solidFill>
                  <a:schemeClr val="tx1"/>
                </a:solidFill>
                <a:latin typeface="微软雅黑" panose="020B0503020204020204" charset="-122"/>
                <a:ea typeface="微软雅黑" panose="020B0503020204020204" charset="-122"/>
                <a:cs typeface="微软雅黑" panose="020B0503020204020204" charset="-122"/>
              </a:rPr>
              <a:t>关于信息和能源的说法，正确的是（  ）。</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A．手机扫码支付是利用超声波传递信息的；B．光在光导纤维内壁上多次折射传递信息；</a:t>
            </a:r>
          </a:p>
          <a:p>
            <a:pPr marL="0" indent="0" algn="l" eaLnBrk="1" fontAlgn="auto" latinLnBrk="0" hangingPunct="1">
              <a:lnSpc>
                <a:spcPct val="150000"/>
              </a:lnSpc>
            </a:pPr>
            <a:r>
              <a:rPr lang="zh-CN" sz="1800">
                <a:solidFill>
                  <a:schemeClr val="tx1"/>
                </a:solidFill>
                <a:latin typeface="微软雅黑" panose="020B0503020204020204" charset="-122"/>
                <a:ea typeface="微软雅黑" panose="020B0503020204020204" charset="-122"/>
                <a:cs typeface="微软雅黑" panose="020B0503020204020204" charset="-122"/>
              </a:rPr>
              <a:t>C．化石能源和核能都属于不可再生能源；  D．核反应堆通过可控聚变反应释放核能</a:t>
            </a:r>
          </a:p>
        </p:txBody>
      </p:sp>
      <p:sp>
        <p:nvSpPr>
          <p:cNvPr id="2" name="文本框 1"/>
          <p:cNvSpPr txBox="1"/>
          <p:nvPr/>
        </p:nvSpPr>
        <p:spPr>
          <a:xfrm>
            <a:off x="5728970" y="1224764"/>
            <a:ext cx="416560"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en-US" altLang="zh-CN"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C</a:t>
            </a:r>
          </a:p>
        </p:txBody>
      </p:sp>
    </p:spTree>
    <p:extLst>
      <p:ext uri="{BB962C8B-B14F-4D97-AF65-F5344CB8AC3E}">
        <p14:creationId xmlns:p14="http://schemas.microsoft.com/office/powerpoint/2010/main" val="1971098369"/>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grpId="0" nodeType="click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5009"/>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4</a:t>
            </a:r>
            <a:endParaRPr kumimoji="0" lang="en-US"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59815" y="248900"/>
            <a:ext cx="2157730" cy="585009"/>
          </a:xfrm>
          <a:prstGeom prst="rect">
            <a:avLst/>
          </a:prstGeom>
          <a:noFill/>
          <a:ln w="9525">
            <a:noFill/>
          </a:ln>
        </p:spPr>
        <p:txBody>
          <a:bodyPr wrap="square">
            <a:spAutoFit/>
          </a:bodyPr>
          <a:lstStyle/>
          <a:p>
            <a:pPr marL="0" indent="0" algn="l" eaLnBrk="1" fontAlgn="auto" latinLnBrk="0" hangingPunct="1"/>
            <a:r>
              <a:rPr lang="zh-CN" sz="3200" b="1">
                <a:solidFill>
                  <a:srgbClr val="0000FF"/>
                </a:solidFill>
                <a:latin typeface="宋体" panose="02010600030101010101" pitchFamily="2" charset="-122"/>
                <a:ea typeface="宋体" panose="02010600030101010101" pitchFamily="2" charset="-122"/>
              </a:rPr>
              <a:t>提升训练</a:t>
            </a:r>
          </a:p>
        </p:txBody>
      </p:sp>
      <p:sp>
        <p:nvSpPr>
          <p:cNvPr id="3" name="文本框 2"/>
          <p:cNvSpPr txBox="1"/>
          <p:nvPr/>
        </p:nvSpPr>
        <p:spPr>
          <a:xfrm>
            <a:off x="338455" y="1113364"/>
            <a:ext cx="8501380" cy="1341257"/>
          </a:xfrm>
          <a:prstGeom prst="rect">
            <a:avLst/>
          </a:prstGeom>
          <a:noFill/>
          <a:ln w="9525">
            <a:noFill/>
          </a:ln>
        </p:spPr>
        <p:txBody>
          <a:bodyPr wrap="square">
            <a:spAutoFit/>
          </a:bodyPr>
          <a:lstStyle/>
          <a:p>
            <a:pPr marL="0" indent="0" algn="l" eaLnBrk="1" fontAlgn="auto" latinLnBrk="0" hangingPunct="1">
              <a:lnSpc>
                <a:spcPct val="150000"/>
              </a:lnSpc>
            </a:pPr>
            <a:r>
              <a:rPr lang="en-US" altLang="zh-CN" sz="1800">
                <a:solidFill>
                  <a:schemeClr val="tx1"/>
                </a:solidFill>
                <a:latin typeface="微软雅黑" panose="020B0503020204020204" charset="-122"/>
                <a:ea typeface="微软雅黑" panose="020B0503020204020204" charset="-122"/>
                <a:cs typeface="微软雅黑" panose="020B0503020204020204" charset="-122"/>
              </a:rPr>
              <a:t>5</a:t>
            </a:r>
            <a:r>
              <a:rPr lang="zh-CN" sz="1800">
                <a:solidFill>
                  <a:schemeClr val="tx1"/>
                </a:solidFill>
                <a:latin typeface="微软雅黑" panose="020B0503020204020204" charset="-122"/>
                <a:ea typeface="微软雅黑" panose="020B0503020204020204" charset="-122"/>
                <a:cs typeface="微软雅黑" panose="020B0503020204020204" charset="-122"/>
              </a:rPr>
              <a:t>.</a:t>
            </a:r>
            <a:r>
              <a:rPr lang="zh-CN" sz="1800" b="1">
                <a:solidFill>
                  <a:schemeClr val="tx1"/>
                </a:solidFill>
                <a:latin typeface="微软雅黑" panose="020B0503020204020204" charset="-122"/>
                <a:ea typeface="微软雅黑" panose="020B0503020204020204" charset="-122"/>
                <a:cs typeface="微软雅黑" panose="020B0503020204020204" charset="-122"/>
              </a:rPr>
              <a:t>（2020·贵州黔东南）</a:t>
            </a:r>
            <a:r>
              <a:rPr lang="zh-CN" sz="1800">
                <a:solidFill>
                  <a:schemeClr val="tx1"/>
                </a:solidFill>
                <a:latin typeface="微软雅黑" panose="020B0503020204020204" charset="-122"/>
                <a:ea typeface="微软雅黑" panose="020B0503020204020204" charset="-122"/>
                <a:cs typeface="微软雅黑" panose="020B0503020204020204" charset="-122"/>
              </a:rPr>
              <a:t>“低碳环保”是当今世界的主题，在煤、石油、太阳能中，有可能成为今后理想能源的是_________能。手机是现代最常用的通信工具，手机之间是利用________传递信息的。</a:t>
            </a:r>
          </a:p>
        </p:txBody>
      </p:sp>
      <p:sp>
        <p:nvSpPr>
          <p:cNvPr id="2" name="文本框 1"/>
          <p:cNvSpPr txBox="1"/>
          <p:nvPr/>
        </p:nvSpPr>
        <p:spPr>
          <a:xfrm>
            <a:off x="3434716" y="1584427"/>
            <a:ext cx="94932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太阳能</a:t>
            </a:r>
          </a:p>
        </p:txBody>
      </p:sp>
      <p:sp>
        <p:nvSpPr>
          <p:cNvPr id="4" name="文本框 3"/>
          <p:cNvSpPr txBox="1"/>
          <p:nvPr/>
        </p:nvSpPr>
        <p:spPr>
          <a:xfrm>
            <a:off x="1350646" y="1982921"/>
            <a:ext cx="949325" cy="39849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000" b="0" i="0" u="none" strike="noStrike" cap="none" spc="0" normalizeH="0" baseline="0">
                <a:ln>
                  <a:noFill/>
                </a:ln>
                <a:solidFill>
                  <a:srgbClr val="FF0000"/>
                </a:solidFill>
                <a:effectLst>
                  <a:outerShdw blurRad="38100" dist="38100" dir="2700000" algn="tl">
                    <a:srgbClr val="000000">
                      <a:alpha val="43137"/>
                    </a:srgbClr>
                  </a:outerShdw>
                </a:effectLst>
                <a:uFillTx/>
                <a:latin typeface="微软雅黑" panose="020B0503020204020204" charset="-122"/>
                <a:ea typeface="微软雅黑" panose="020B0503020204020204" charset="-122"/>
                <a:cs typeface="Arial"/>
                <a:sym typeface="Arial"/>
              </a:rPr>
              <a:t>电磁波</a:t>
            </a:r>
          </a:p>
        </p:txBody>
      </p:sp>
    </p:spTree>
    <p:extLst>
      <p:ext uri="{BB962C8B-B14F-4D97-AF65-F5344CB8AC3E}">
        <p14:creationId xmlns:p14="http://schemas.microsoft.com/office/powerpoint/2010/main" val="3796566965"/>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000" fill="hold">
                                          <p:stCondLst>
                                            <p:cond delay="0"/>
                                          </p:stCondLst>
                                        </p:cTn>
                                        <p:tgtEl>
                                          <p:spTgt spid="4"/>
                                        </p:tgtEl>
                                        <p:attrNameLst>
                                          <p:attrName>style.visibility</p:attrName>
                                        </p:attrNameLst>
                                      </p:cBhvr>
                                      <p:to>
                                        <p:strVal val="visible"/>
                                      </p:to>
                                    </p:set>
                                    <p:animEffect transition="in" filter="checkerboard(across)">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3" name="文本框 2"/>
          <p:cNvSpPr txBox="1"/>
          <p:nvPr/>
        </p:nvSpPr>
        <p:spPr>
          <a:xfrm>
            <a:off x="327025" y="1395366"/>
            <a:ext cx="8675370" cy="1339984"/>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2.常考题型：</a:t>
            </a:r>
            <a:r>
              <a:rPr kumimoji="0" lang="zh-CN" altLang="en-US" sz="1800" b="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对本章的考查主要以选择题和填空题为主，其他题型也有以开放题形式出现；主要考查对本章知识点的理解和认识程度。所以，了解本章知识点、常考内容和主要考试形式，对做好本章复习具有很重要的实际意义。</a:t>
            </a:r>
          </a:p>
        </p:txBody>
      </p: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Tree>
    <p:extLst>
      <p:ext uri="{BB962C8B-B14F-4D97-AF65-F5344CB8AC3E}">
        <p14:creationId xmlns:p14="http://schemas.microsoft.com/office/powerpoint/2010/main" val="1671730785"/>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2" name="文本框 11"/>
          <p:cNvSpPr txBox="1"/>
          <p:nvPr/>
        </p:nvSpPr>
        <p:spPr>
          <a:xfrm>
            <a:off x="1093471" y="248900"/>
            <a:ext cx="2357755" cy="585009"/>
          </a:xfrm>
          <a:prstGeom prst="rect">
            <a:avLst/>
          </a:prstGeom>
          <a:noFill/>
          <a:ln w="9525">
            <a:noFill/>
          </a:ln>
        </p:spPr>
        <p:txBody>
          <a:bodyPr wrap="square">
            <a:spAutoFit/>
          </a:bodyPr>
          <a:lstStyle/>
          <a:p>
            <a:pPr marL="0" indent="0" algn="l"/>
            <a:r>
              <a:rPr lang="zh-CN" sz="3200" b="1">
                <a:solidFill>
                  <a:srgbClr val="0000FF"/>
                </a:solidFill>
                <a:uFill>
                  <a:solidFill>
                    <a:srgbClr val="FF0000"/>
                  </a:solidFill>
                </a:uFill>
                <a:ea typeface="宋体" panose="02010600030101010101" pitchFamily="2" charset="-122"/>
              </a:rPr>
              <a:t>★考点概览</a:t>
            </a:r>
            <a:endParaRPr lang="zh-CN" altLang="en-US" sz="3200" b="1">
              <a:solidFill>
                <a:srgbClr val="0000FF"/>
              </a:solidFill>
              <a:uFill>
                <a:solidFill>
                  <a:srgbClr val="FF0000"/>
                </a:solidFill>
              </a:uFill>
              <a:ea typeface="宋体" panose="02010600030101010101" pitchFamily="2" charset="-122"/>
            </a:endParaRPr>
          </a:p>
        </p:txBody>
      </p:sp>
      <p:sp>
        <p:nvSpPr>
          <p:cNvPr id="22" name="文本框 21"/>
          <p:cNvSpPr txBox="1"/>
          <p:nvPr/>
        </p:nvSpPr>
        <p:spPr>
          <a:xfrm>
            <a:off x="327026" y="1000691"/>
            <a:ext cx="2562225" cy="399767"/>
          </a:xfrm>
          <a:prstGeom prst="rect">
            <a:avLst/>
          </a:prstGeom>
          <a:noFill/>
          <a:ln w="9525">
            <a:noFill/>
          </a:ln>
        </p:spPr>
        <p:txBody>
          <a:bodyPr wrap="square">
            <a:spAutoFit/>
          </a:bodyPr>
          <a:lstStyle/>
          <a:p>
            <a:pPr marL="0" indent="0" algn="l"/>
            <a:r>
              <a:rPr lang="zh-CN" altLang="en-US" sz="2000" b="1">
                <a:latin typeface="微软雅黑" panose="020B0503020204020204" charset="-122"/>
                <a:ea typeface="微软雅黑" panose="020B0503020204020204" charset="-122"/>
              </a:rPr>
              <a:t>二、考点解析</a:t>
            </a:r>
          </a:p>
        </p:txBody>
      </p:sp>
      <p:sp>
        <p:nvSpPr>
          <p:cNvPr id="2" name="文本框 1"/>
          <p:cNvSpPr txBox="1"/>
          <p:nvPr/>
        </p:nvSpPr>
        <p:spPr>
          <a:xfrm>
            <a:off x="337820" y="1303063"/>
            <a:ext cx="3520440" cy="50671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lstStyle/>
          <a:p>
            <a:pPr marL="0" marR="0" indent="0" algn="l" defTabSz="914400" rtl="0" eaLnBrk="1" fontAlgn="auto" latinLnBrk="1" hangingPunct="0">
              <a:lnSpc>
                <a:spcPct val="150000"/>
              </a:lnSpc>
              <a:spcBef>
                <a:spcPct val="0"/>
              </a:spcBef>
              <a:spcAft>
                <a:spcPct val="0"/>
              </a:spcAft>
              <a:buClrTx/>
              <a:buSzTx/>
              <a:buFontTx/>
              <a:buNone/>
            </a:pPr>
            <a:r>
              <a:rPr kumimoji="0" lang="en-US" altLang="zh-CN"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3</a:t>
            </a:r>
            <a:r>
              <a:rPr kumimoji="0" lang="zh-CN" altLang="en-US" sz="1800" b="1"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a:t>
            </a:r>
            <a:r>
              <a:rPr kumimoji="0" lang="zh-CN" altLang="en-US" sz="1800" i="0" u="none" strike="noStrike" cap="none" spc="0" normalizeH="0" baseline="0">
                <a:ln>
                  <a:noFill/>
                </a:ln>
                <a:solidFill>
                  <a:schemeClr val="tx1"/>
                </a:solidFill>
                <a:effectLst/>
                <a:uFillTx/>
                <a:latin typeface="微软雅黑" panose="020B0503020204020204" charset="-122"/>
                <a:ea typeface="微软雅黑" panose="020B0503020204020204" charset="-122"/>
                <a:cs typeface="Arial"/>
                <a:sym typeface="Arial"/>
              </a:rPr>
              <a:t>考点分类见下表</a:t>
            </a:r>
          </a:p>
        </p:txBody>
      </p:sp>
      <p:graphicFrame>
        <p:nvGraphicFramePr>
          <p:cNvPr id="3" name="表格 2"/>
          <p:cNvGraphicFramePr>
            <a:graphicFrameLocks noGrp="1"/>
          </p:cNvGraphicFramePr>
          <p:nvPr/>
        </p:nvGraphicFramePr>
        <p:xfrm>
          <a:off x="327026" y="1925630"/>
          <a:ext cx="8717915" cy="2953693"/>
        </p:xfrm>
        <a:graphic>
          <a:graphicData uri="http://schemas.openxmlformats.org/drawingml/2006/table">
            <a:tbl>
              <a:tblPr firstRow="1" bandRow="1">
                <a:tableStyleId>{5940675A-B579-460E-94D1-54222C63F5DA}</a:tableStyleId>
              </a:tblPr>
              <a:tblGrid>
                <a:gridCol w="1221740"/>
                <a:gridCol w="2470785"/>
                <a:gridCol w="5025390"/>
              </a:tblGrid>
              <a:tr h="370485">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考点分类</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考点内容</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考点分析与常见题型</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1121">
                <a:tc rowSpan="3">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常考热点</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能源的分类</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选择题、填空题居多，考查对各种能源的认识</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999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核能与太阳能利用</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选择题、填空题居多，考查核能和太阳能的利用知识</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9998">
                <a:tc vMerge="1">
                  <a:txBody>
                    <a:bodyPr/>
                    <a:lstStyle/>
                    <a:p>
                      <a:endParaRPr lang="zh-CN"/>
                    </a:p>
                  </a:txBody>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能源与可持续发展</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填空题、选择题居多，考查能源的利用和可持续发展</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41606">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一般考点</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不同间能源间的转化</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l">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选择题、填空题居多</a:t>
                      </a:r>
                      <a:r>
                        <a:rPr lang="zh-CN" altLang="en-US" sz="1800" b="0">
                          <a:solidFill>
                            <a:srgbClr val="C00000"/>
                          </a:solidFill>
                          <a:latin typeface="微软雅黑" panose="020B0503020204020204" charset="-122"/>
                          <a:ea typeface="微软雅黑" panose="020B0503020204020204" charset="-122"/>
                          <a:cs typeface="宋体" panose="02010600030101010101" pitchFamily="2" charset="-122"/>
                        </a:rPr>
                        <a:t>，</a:t>
                      </a:r>
                      <a:r>
                        <a:rPr lang="en-US" sz="1800" b="0">
                          <a:solidFill>
                            <a:srgbClr val="C00000"/>
                          </a:solidFill>
                          <a:latin typeface="微软雅黑" panose="020B0503020204020204" charset="-122"/>
                          <a:ea typeface="微软雅黑" panose="020B0503020204020204" charset="-122"/>
                          <a:cs typeface="宋体" panose="02010600030101010101" pitchFamily="2" charset="-122"/>
                        </a:rPr>
                        <a:t>考查不同能源间的转化知识</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0485">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冷门考点</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能源的利用与生活</a:t>
                      </a:r>
                      <a:endParaRPr lang="en-US" altLang="en-US" sz="1800" b="0">
                        <a:solidFill>
                          <a:srgbClr val="C00000"/>
                        </a:solidFill>
                        <a:latin typeface="微软雅黑" panose="020B0503020204020204" charset="-122"/>
                        <a:ea typeface="微软雅黑" panose="020B0503020204020204"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marL="0" indent="0" algn="ctr">
                        <a:buNone/>
                      </a:pPr>
                      <a:r>
                        <a:rPr lang="en-US" sz="1800" b="0">
                          <a:solidFill>
                            <a:srgbClr val="C00000"/>
                          </a:solidFill>
                          <a:latin typeface="微软雅黑" panose="020B0503020204020204" charset="-122"/>
                          <a:ea typeface="微软雅黑" panose="020B0503020204020204" charset="-122"/>
                          <a:cs typeface="宋体" panose="02010600030101010101" pitchFamily="2" charset="-122"/>
                        </a:rPr>
                        <a:t>开放题，通过实际生活考查能源在生活中的应用</a:t>
                      </a:r>
                      <a:endParaRPr lang="en-US" altLang="en-US" sz="1800" b="0">
                        <a:solidFill>
                          <a:srgbClr val="C00000"/>
                        </a:solidFill>
                        <a:latin typeface="微软雅黑" charset="-122"/>
                        <a:ea typeface="微软雅黑"/>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076471417"/>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000" fill="hold">
                                          <p:stCondLst>
                                            <p:cond delay="0"/>
                                          </p:stCondLst>
                                        </p:cTn>
                                        <p:tgtEl>
                                          <p:spTgt spid="22"/>
                                        </p:tgtEl>
                                        <p:attrNameLst>
                                          <p:attrName>style.visibility</p:attrName>
                                        </p:attrNameLst>
                                      </p:cBhvr>
                                      <p:to>
                                        <p:strVal val="visible"/>
                                      </p:to>
                                    </p:set>
                                    <p:animEffect transition="in" filter="checkerboard(across)">
                                      <p:cBhvr>
                                        <p:cTn id="7" dur="1000"/>
                                        <p:tgtEl>
                                          <p:spTgt spid="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000" fill="hold">
                                          <p:stCondLst>
                                            <p:cond delay="0"/>
                                          </p:stCondLst>
                                        </p:cTn>
                                        <p:tgtEl>
                                          <p:spTgt spid="2"/>
                                        </p:tgtEl>
                                        <p:attrNameLst>
                                          <p:attrName>style.visibility</p:attrName>
                                        </p:attrNameLst>
                                      </p:cBhvr>
                                      <p:to>
                                        <p:strVal val="visible"/>
                                      </p:to>
                                    </p:set>
                                    <p:animEffect transition="in" filter="checkerboard(across)">
                                      <p:cBhvr>
                                        <p:cTn id="12" dur="1000"/>
                                        <p:tgtEl>
                                          <p:spTgt spid="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gtEl>
                                        <p:attrNameLst>
                                          <p:attrName>style.visibility</p:attrName>
                                        </p:attrNameLst>
                                      </p:cBhvr>
                                      <p:to>
                                        <p:strVal val="visible"/>
                                      </p:to>
                                    </p:set>
                                    <p:animEffect transition="in" filter="checkerboard(across)">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982867"/>
            <a:ext cx="8801735" cy="4256756"/>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一、能源</a:t>
            </a:r>
            <a:endParaRPr lang="zh-CN" sz="1800">
              <a:latin typeface="微软雅黑" charset="-122"/>
              <a:ea typeface="微软雅黑"/>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凡是能够提供能量的物质资源，都可以叫做能源。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1.人类利用能源的历程：</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（1）钻木取火是人类从利用自然火到利用人工火的转变，导致了以柴薪为主要能源的时代的到来。</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（2）蒸汽机的发明使人类以机械动力代替人力和畜力，人类的主要能源从柴薪向煤、石油、天然气等化石能源转化，利用化石燃料的各种新型热机的问世，使化石能源成为当今世界的主要能源。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（3）物理学家发明了可以控制核能释放的装置---反应堆，拉开了以核能为代表的新能源利用的序幕。</a:t>
            </a:r>
          </a:p>
        </p:txBody>
      </p:sp>
    </p:spTree>
    <p:extLst>
      <p:ext uri="{BB962C8B-B14F-4D97-AF65-F5344CB8AC3E}">
        <p14:creationId xmlns:p14="http://schemas.microsoft.com/office/powerpoint/2010/main" val="575169891"/>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840438"/>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2.一次能源和二次能源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像化石能源一样，风能、太阳能、地热能以及核能，是可以直接从自然界获得的，这些可以从自然界直接获取的能源，统称为一次能源。我们使用的电能，无法从自然界直接获取，必须通过一次能源的消耗才能得到，所以称电能为二次能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我们今天使用的煤、石油、天然气是千百年前埋在地下的动植物经过漫长的地质年代形成的，所以称为化石能源。</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常见的化石能源有：煤、石油、天然气。</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常见的一次能源有：煤、石油、天然气、风能、水能、太阳能、地热能、核能等。</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常见的二次能源有：电能。</a:t>
            </a:r>
          </a:p>
        </p:txBody>
      </p:sp>
    </p:spTree>
    <p:extLst>
      <p:ext uri="{BB962C8B-B14F-4D97-AF65-F5344CB8AC3E}">
        <p14:creationId xmlns:p14="http://schemas.microsoft.com/office/powerpoint/2010/main" val="2772082158"/>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5" presetClass="entr" presetSubtype="10" fill="hold" nodeType="clickEffect">
                                  <p:stCondLst>
                                    <p:cond delay="0"/>
                                  </p:stCondLst>
                                  <p:childTnLst>
                                    <p:set>
                                      <p:cBhvr>
                                        <p:cTn id="21" dur="1000" fill="hold">
                                          <p:stCondLst>
                                            <p:cond delay="0"/>
                                          </p:stCondLst>
                                        </p:cTn>
                                        <p:tgtEl>
                                          <p:spTgt spid="3">
                                            <p:txEl>
                                              <p:pRg st="3" end="3"/>
                                            </p:txEl>
                                          </p:spTgt>
                                        </p:tgtEl>
                                        <p:attrNameLst>
                                          <p:attrName>style.visibility</p:attrName>
                                        </p:attrNameLst>
                                      </p:cBhvr>
                                      <p:to>
                                        <p:strVal val="visible"/>
                                      </p:to>
                                    </p:set>
                                    <p:animEffect transition="in" filter="checkerboard(across)">
                                      <p:cBhvr>
                                        <p:cTn id="22" dur="1000"/>
                                        <p:tgtEl>
                                          <p:spTgt spid="3">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5" presetClass="entr" presetSubtype="10" fill="hold" nodeType="clickEffect">
                                  <p:stCondLst>
                                    <p:cond delay="0"/>
                                  </p:stCondLst>
                                  <p:childTnLst>
                                    <p:set>
                                      <p:cBhvr>
                                        <p:cTn id="26" dur="1000" fill="hold">
                                          <p:stCondLst>
                                            <p:cond delay="0"/>
                                          </p:stCondLst>
                                        </p:cTn>
                                        <p:tgtEl>
                                          <p:spTgt spid="3">
                                            <p:txEl>
                                              <p:pRg st="4" end="4"/>
                                            </p:txEl>
                                          </p:spTgt>
                                        </p:tgtEl>
                                        <p:attrNameLst>
                                          <p:attrName>style.visibility</p:attrName>
                                        </p:attrNameLst>
                                      </p:cBhvr>
                                      <p:to>
                                        <p:strVal val="visible"/>
                                      </p:to>
                                    </p:set>
                                    <p:animEffect transition="in" filter="checkerboard(across)">
                                      <p:cBhvr>
                                        <p:cTn id="27" dur="1000"/>
                                        <p:tgtEl>
                                          <p:spTgt spid="3">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5" presetClass="entr" presetSubtype="10" fill="hold" nodeType="clickEffect">
                                  <p:stCondLst>
                                    <p:cond delay="0"/>
                                  </p:stCondLst>
                                  <p:childTnLst>
                                    <p:set>
                                      <p:cBhvr>
                                        <p:cTn id="31" dur="1000" fill="hold">
                                          <p:stCondLst>
                                            <p:cond delay="0"/>
                                          </p:stCondLst>
                                        </p:cTn>
                                        <p:tgtEl>
                                          <p:spTgt spid="3">
                                            <p:txEl>
                                              <p:pRg st="5" end="5"/>
                                            </p:txEl>
                                          </p:spTgt>
                                        </p:tgtEl>
                                        <p:attrNameLst>
                                          <p:attrName>style.visibility</p:attrName>
                                        </p:attrNameLst>
                                      </p:cBhvr>
                                      <p:to>
                                        <p:strVal val="visible"/>
                                      </p:to>
                                    </p:set>
                                    <p:animEffect transition="in" filter="checkerboard(across)">
                                      <p:cBhvr>
                                        <p:cTn id="32"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b="1">
                <a:latin typeface="微软雅黑" panose="020B0503020204020204" charset="-122"/>
                <a:ea typeface="微软雅黑" panose="020B0503020204020204" charset="-122"/>
                <a:cs typeface="微软雅黑" panose="020B0503020204020204" charset="-122"/>
              </a:rPr>
              <a:t>二、核能</a:t>
            </a:r>
            <a:endParaRPr lang="zh-CN" sz="1800">
              <a:latin typeface="微软雅黑" panose="020B0503020204020204" charset="-122"/>
              <a:ea typeface="微软雅黑" panose="020B0503020204020204" charset="-122"/>
              <a:cs typeface="微软雅黑" panose="020B0503020204020204" charset="-122"/>
            </a:endParaRP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质子、中子依靠强大的核力紧密地结合在一起，因此原子核十分牢固，要使它们分裂或者重新组合是极困难的。但是，一旦质量较大的原子核分裂或者质量较小的原子核相互结合，就可能释放出惊人的能量，这就是核能。核能是新能源，它有两种主要形式：核裂变能和核聚变能。</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1.核裂变：快速的裂变反应可以引起猛烈的爆炸，原子弹就是利用快速裂变制成的，我们还可以控制链式反应的速度，把核能用于和平建设事业。“核反应堆”就是控制裂变反应的装置。</a:t>
            </a:r>
          </a:p>
        </p:txBody>
      </p:sp>
    </p:spTree>
    <p:extLst>
      <p:ext uri="{BB962C8B-B14F-4D97-AF65-F5344CB8AC3E}">
        <p14:creationId xmlns:p14="http://schemas.microsoft.com/office/powerpoint/2010/main" val="2135406843"/>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nodeType="clickEffect">
                                  <p:stCondLst>
                                    <p:cond delay="0"/>
                                  </p:stCondLst>
                                  <p:childTnLst>
                                    <p:set>
                                      <p:cBhvr>
                                        <p:cTn id="16" dur="1000" fill="hold">
                                          <p:stCondLst>
                                            <p:cond delay="0"/>
                                          </p:stCondLst>
                                        </p:cTn>
                                        <p:tgtEl>
                                          <p:spTgt spid="3">
                                            <p:txEl>
                                              <p:pRg st="2" end="2"/>
                                            </p:txEl>
                                          </p:spTgt>
                                        </p:tgtEl>
                                        <p:attrNameLst>
                                          <p:attrName>style.visibility</p:attrName>
                                        </p:attrNameLst>
                                      </p:cBhvr>
                                      <p:to>
                                        <p:strVal val="visible"/>
                                      </p:to>
                                    </p:set>
                                    <p:animEffect transition="in" filter="checkerboard(across)">
                                      <p:cBhvr>
                                        <p:cTn id="1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nvSpPr>
        <p:spPr>
          <a:xfrm>
            <a:off x="326807" y="30082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nvSpPr>
        <p:spPr>
          <a:xfrm>
            <a:off x="284119" y="34204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mn-lt"/>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mn-lt"/>
              <a:ea typeface="方正舒体" panose="02010601030101010101" pitchFamily="2" charset="-122"/>
              <a:sym typeface="微软雅黑" panose="020B0503020204020204" charset="-122"/>
            </a:endParaRPr>
          </a:p>
        </p:txBody>
      </p:sp>
      <p:cxnSp>
        <p:nvCxnSpPr>
          <p:cNvPr id="8" name="直接连接符 7"/>
          <p:cNvCxnSpPr/>
          <p:nvPr/>
        </p:nvCxnSpPr>
        <p:spPr>
          <a:xfrm>
            <a:off x="1059874" y="83375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sp>
        <p:nvSpPr>
          <p:cNvPr id="100" name="文本框 99"/>
          <p:cNvSpPr txBox="1"/>
          <p:nvPr/>
        </p:nvSpPr>
        <p:spPr>
          <a:xfrm>
            <a:off x="1093471" y="257812"/>
            <a:ext cx="2320925" cy="585009"/>
          </a:xfrm>
          <a:prstGeom prst="rect">
            <a:avLst/>
          </a:prstGeom>
          <a:noFill/>
          <a:ln w="9525">
            <a:noFill/>
          </a:ln>
        </p:spPr>
        <p:txBody>
          <a:bodyPr wrap="square">
            <a:spAutoFit/>
          </a:bodyPr>
          <a:lstStyle/>
          <a:p>
            <a:pPr marL="0" indent="0" algn="l" eaLnBrk="1" fontAlgn="auto" latinLnBrk="0" hangingPunct="1"/>
            <a:r>
              <a:rPr lang="zh-CN" altLang="en-US" sz="3200" b="1">
                <a:solidFill>
                  <a:srgbClr val="0000FF"/>
                </a:solidFill>
                <a:latin typeface="宋体" panose="02010600030101010101" pitchFamily="2" charset="-122"/>
                <a:ea typeface="宋体" panose="02010600030101010101" pitchFamily="2" charset="-122"/>
              </a:rPr>
              <a:t>知识点精析</a:t>
            </a:r>
          </a:p>
        </p:txBody>
      </p:sp>
      <p:sp>
        <p:nvSpPr>
          <p:cNvPr id="3" name="文本框 2"/>
          <p:cNvSpPr txBox="1"/>
          <p:nvPr/>
        </p:nvSpPr>
        <p:spPr>
          <a:xfrm>
            <a:off x="229871" y="1058619"/>
            <a:ext cx="8801735" cy="3423483"/>
          </a:xfrm>
          <a:prstGeom prst="rect">
            <a:avLst/>
          </a:prstGeom>
          <a:noFill/>
          <a:ln w="9525">
            <a:noFill/>
          </a:ln>
        </p:spPr>
        <p:txBody>
          <a:bodyPr wrap="square">
            <a:spAutoFit/>
          </a:bodyPr>
          <a:lstStyle/>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2.核聚变：除了裂变外，如果将质量很小的原子核，例如氘核（由一个质子和一个中子构成）与氚核（由一个质子和两个中子构成），在超高温下结合成新的原子核，会释放出更大的核能，这就是聚变，有时聚变也称为热核反应。</a:t>
            </a:r>
          </a:p>
          <a:p>
            <a:pPr marL="0" indent="0" algn="l" eaLnBrk="1" fontAlgn="auto" latinLnBrk="0" hangingPunct="1">
              <a:lnSpc>
                <a:spcPct val="150000"/>
              </a:lnSpc>
            </a:pPr>
            <a:r>
              <a:rPr lang="zh-CN" sz="1800">
                <a:latin typeface="微软雅黑" panose="020B0503020204020204" charset="-122"/>
                <a:ea typeface="微软雅黑" panose="020B0503020204020204" charset="-122"/>
                <a:cs typeface="微软雅黑" panose="020B0503020204020204" charset="-122"/>
              </a:rPr>
              <a:t>3.核能的利用：我国是核能资源丰富的国家，现已具备了建造核电站的物质和技术基础，现已在浙江和广东建设了核电站，分别是浙江秦山核电站、广东大亚湾核电站。核电站的建立给人类解决能源危机带来了希望，在不可再生资源日趋珍贵之时，适度发展核电是人类的一种选择，全世界已经建成几百座核电站，核电发电量接近全球发电量的1/5。</a:t>
            </a:r>
          </a:p>
        </p:txBody>
      </p:sp>
    </p:spTree>
    <p:extLst>
      <p:ext uri="{BB962C8B-B14F-4D97-AF65-F5344CB8AC3E}">
        <p14:creationId xmlns:p14="http://schemas.microsoft.com/office/powerpoint/2010/main" val="426469203"/>
      </p:ext>
    </p:extLst>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000" fill="hold">
                                          <p:stCondLst>
                                            <p:cond delay="0"/>
                                          </p:stCondLst>
                                        </p:cTn>
                                        <p:tgtEl>
                                          <p:spTgt spid="3">
                                            <p:txEl>
                                              <p:pRg st="0" end="0"/>
                                            </p:txEl>
                                          </p:spTgt>
                                        </p:tgtEl>
                                        <p:attrNameLst>
                                          <p:attrName>style.visibility</p:attrName>
                                        </p:attrNameLst>
                                      </p:cBhvr>
                                      <p:to>
                                        <p:strVal val="visible"/>
                                      </p:to>
                                    </p:set>
                                    <p:animEffect transition="in" filter="checkerboard(across)">
                                      <p:cBhvr>
                                        <p:cTn id="7" dur="1000"/>
                                        <p:tgtEl>
                                          <p:spTgt spid="3">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nodeType="clickEffect">
                                  <p:stCondLst>
                                    <p:cond delay="0"/>
                                  </p:stCondLst>
                                  <p:childTnLst>
                                    <p:set>
                                      <p:cBhvr>
                                        <p:cTn id="11" dur="1000" fill="hold">
                                          <p:stCondLst>
                                            <p:cond delay="0"/>
                                          </p:stCondLst>
                                        </p:cTn>
                                        <p:tgtEl>
                                          <p:spTgt spid="3">
                                            <p:txEl>
                                              <p:pRg st="1" end="1"/>
                                            </p:txEl>
                                          </p:spTgt>
                                        </p:tgtEl>
                                        <p:attrNameLst>
                                          <p:attrName>style.visibility</p:attrName>
                                        </p:attrNameLst>
                                      </p:cBhvr>
                                      <p:to>
                                        <p:strVal val="visible"/>
                                      </p:to>
                                    </p:set>
                                    <p:animEffect transition="in" filter="checkerboard(across)">
                                      <p:cBhvr>
                                        <p:cTn id="12"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3805</Words>
  <Application>Microsoft Office PowerPoint</Application>
  <PresentationFormat>全屏显示(16:9)</PresentationFormat>
  <Paragraphs>223</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7</cp:revision>
  <dcterms:created xsi:type="dcterms:W3CDTF">2020-08-31T00:19:23Z</dcterms:created>
  <dcterms:modified xsi:type="dcterms:W3CDTF">2020-09-24T13:04:15Z</dcterms:modified>
</cp:coreProperties>
</file>