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559" r:id="rId2"/>
    <p:sldId id="560" r:id="rId3"/>
    <p:sldId id="561" r:id="rId4"/>
    <p:sldId id="562" r:id="rId5"/>
    <p:sldId id="563" r:id="rId6"/>
    <p:sldId id="564" r:id="rId7"/>
    <p:sldId id="565" r:id="rId8"/>
    <p:sldId id="566" r:id="rId9"/>
    <p:sldId id="567" r:id="rId10"/>
    <p:sldId id="568" r:id="rId11"/>
    <p:sldId id="569" r:id="rId12"/>
    <p:sldId id="570" r:id="rId13"/>
    <p:sldId id="571" r:id="rId14"/>
    <p:sldId id="572" r:id="rId15"/>
    <p:sldId id="573" r:id="rId16"/>
    <p:sldId id="574" r:id="rId17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20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16730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24751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1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51720" y="771550"/>
            <a:ext cx="534424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latin typeface="Times New Roman" pitchFamily="18" charset="0"/>
                <a:ea typeface="+mj-ea"/>
                <a:cs typeface="Times New Roman" pitchFamily="18" charset="0"/>
              </a:rPr>
              <a:t>第</a:t>
            </a:r>
            <a:r>
              <a:rPr lang="en-US" altLang="zh-CN" sz="4400" b="1" dirty="0">
                <a:latin typeface="Times New Roman" pitchFamily="18" charset="0"/>
                <a:ea typeface="+mj-ea"/>
                <a:cs typeface="Times New Roman" pitchFamily="18" charset="0"/>
              </a:rPr>
              <a:t>6</a:t>
            </a:r>
            <a:r>
              <a:rPr lang="zh-CN" altLang="en-US" sz="4400" b="1" dirty="0">
                <a:latin typeface="Times New Roman" pitchFamily="18" charset="0"/>
                <a:ea typeface="+mj-ea"/>
                <a:cs typeface="Times New Roman" pitchFamily="18" charset="0"/>
              </a:rPr>
              <a:t>章 质量与密度</a:t>
            </a:r>
            <a:endParaRPr lang="en-US" altLang="zh-CN" sz="4400" b="1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endParaRPr lang="zh-CN" altLang="en-US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zh-CN" altLang="en-US" sz="4000" b="1" dirty="0">
                <a:latin typeface="Times New Roman" pitchFamily="18" charset="0"/>
                <a:cs typeface="Times New Roman" pitchFamily="18" charset="0"/>
              </a:rPr>
              <a:t>第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sz="4000" b="1" dirty="0">
                <a:latin typeface="Times New Roman" pitchFamily="18" charset="0"/>
                <a:cs typeface="Times New Roman" pitchFamily="18" charset="0"/>
              </a:rPr>
              <a:t>节 物质的密度</a:t>
            </a:r>
            <a:endParaRPr lang="en-US" altLang="zh-CN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zh-CN" altLang="en-US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第</a:t>
            </a:r>
            <a:r>
              <a:rPr lang="en-US" altLang="zh-CN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课时 认识密度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53326" y="1654810"/>
            <a:ext cx="8006715" cy="326050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buFontTx/>
              <a:buNone/>
            </a:pP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实验证明：</a:t>
            </a:r>
          </a:p>
          <a:p>
            <a:pPr fontAlgn="base">
              <a:lnSpc>
                <a:spcPct val="125000"/>
              </a:lnSpc>
              <a:buFontTx/>
              <a:buNone/>
            </a:pPr>
            <a:r>
              <a:rPr kumimoji="1" lang="en-US" altLang="zh-CN" sz="2400" b="1" dirty="0">
                <a:solidFill>
                  <a:schemeClr val="tx1"/>
                </a:solidFill>
                <a:latin typeface="+mn-ea"/>
                <a:ea typeface="+mn-ea"/>
              </a:rPr>
              <a:t>1.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同种物质</a:t>
            </a: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，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体积越大质量越大，质量</a:t>
            </a: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和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体积</a:t>
            </a: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的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比值是恒定</a:t>
            </a: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的。</a:t>
            </a:r>
          </a:p>
          <a:p>
            <a:pPr fontAlgn="base">
              <a:lnSpc>
                <a:spcPct val="125000"/>
              </a:lnSpc>
              <a:buFontTx/>
              <a:buNone/>
            </a:pPr>
            <a:r>
              <a:rPr kumimoji="1" lang="en-US" altLang="zh-CN" sz="2400" b="1" dirty="0">
                <a:solidFill>
                  <a:schemeClr val="tx1"/>
                </a:solidFill>
                <a:latin typeface="+mn-ea"/>
                <a:ea typeface="+mn-ea"/>
              </a:rPr>
              <a:t>2.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不同物质</a:t>
            </a: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，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质量</a:t>
            </a: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与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体积</a:t>
            </a: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的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比值</a:t>
            </a: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是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不同</a:t>
            </a: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的。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　</a:t>
            </a:r>
          </a:p>
          <a:p>
            <a:pPr fontAlgn="base">
              <a:lnSpc>
                <a:spcPct val="125000"/>
              </a:lnSpc>
              <a:buFontTx/>
              <a:buNone/>
            </a:pP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　　这个比值即物质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单位体积的质量</a:t>
            </a: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，它可以区别不同的物质，反映了物质的一种特性。在物理学中，用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密度</a:t>
            </a: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来表示这一特性。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683568" y="1131590"/>
            <a:ext cx="3168154" cy="5232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kumimoji="1" lang="zh-CN" altLang="en-US" sz="2800" b="1" dirty="0">
                <a:solidFill>
                  <a:srgbClr val="0000FF"/>
                </a:solidFill>
                <a:latin typeface="+mn-ea"/>
                <a:ea typeface="+mn-ea"/>
              </a:rPr>
              <a:t>（六）得出结论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932747" y="1995686"/>
            <a:ext cx="7343315" cy="1384995"/>
          </a:xfrm>
          <a:prstGeom prst="rect">
            <a:avLst/>
          </a:prstGeom>
          <a:noFill/>
          <a:ln w="57150" cap="rnd">
            <a:noFill/>
            <a:prstDash val="sysDot"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kumimoji="1" lang="zh-CN" altLang="en-US" sz="2800" b="1" dirty="0">
                <a:solidFill>
                  <a:schemeClr val="tx1"/>
                </a:solidFill>
                <a:latin typeface="+mn-ea"/>
                <a:ea typeface="+mn-ea"/>
              </a:rPr>
              <a:t>在物理学中，把某种物质</a:t>
            </a: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单位体积的质量</a:t>
            </a:r>
            <a:r>
              <a:rPr kumimoji="1" lang="zh-CN" altLang="en-US" sz="2800" b="1" dirty="0">
                <a:solidFill>
                  <a:schemeClr val="tx1"/>
                </a:solidFill>
                <a:latin typeface="+mn-ea"/>
                <a:ea typeface="+mn-ea"/>
              </a:rPr>
              <a:t>叫作这种物质的</a:t>
            </a: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密度</a:t>
            </a:r>
            <a:r>
              <a:rPr kumimoji="1" lang="zh-CN" altLang="en-US" sz="2800" b="1" dirty="0">
                <a:solidFill>
                  <a:schemeClr val="tx1"/>
                </a:solidFill>
                <a:latin typeface="+mn-ea"/>
                <a:ea typeface="+mn-ea"/>
              </a:rPr>
              <a:t>。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899592" y="1203598"/>
            <a:ext cx="2561094" cy="637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kumimoji="1" lang="en-US" altLang="zh-CN" sz="2800" b="1" dirty="0">
                <a:solidFill>
                  <a:srgbClr val="FF0000"/>
                </a:solidFill>
                <a:latin typeface="+mn-ea"/>
                <a:ea typeface="+mn-ea"/>
              </a:rPr>
              <a:t>1.</a:t>
            </a: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密度的概念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65842" y="3222628"/>
            <a:ext cx="8079045" cy="100283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ts val="7100"/>
              </a:lnSpc>
              <a:buFontTx/>
              <a:buNone/>
            </a:pPr>
            <a:r>
              <a:rPr kumimoji="1" lang="zh-CN" altLang="en-US" sz="26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通常我们用字母</a:t>
            </a:r>
            <a:r>
              <a:rPr kumimoji="1" lang="en-US" altLang="zh-CN" sz="2600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ρ</a:t>
            </a:r>
            <a:r>
              <a:rPr kumimoji="1" lang="zh-CN" altLang="en-US" sz="26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表示密度，</a:t>
            </a:r>
            <a:r>
              <a:rPr kumimoji="1" lang="en-US" altLang="zh-CN" sz="2600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kumimoji="1" lang="zh-CN" altLang="en-US" sz="26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表示质量，</a:t>
            </a:r>
            <a:r>
              <a:rPr kumimoji="1" lang="en-US" altLang="zh-CN" sz="2600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  <a:r>
              <a:rPr kumimoji="1" lang="zh-CN" altLang="en-US" sz="26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表示体积。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986723" y="1275606"/>
            <a:ext cx="2406532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en-US" altLang="zh-CN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2.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密度的公式</a:t>
            </a:r>
          </a:p>
        </p:txBody>
      </p:sp>
      <p:grpSp>
        <p:nvGrpSpPr>
          <p:cNvPr id="3" name="Group 19"/>
          <p:cNvGrpSpPr/>
          <p:nvPr/>
        </p:nvGrpSpPr>
        <p:grpSpPr bwMode="auto">
          <a:xfrm>
            <a:off x="1208061" y="2387918"/>
            <a:ext cx="2941638" cy="1027114"/>
            <a:chOff x="2288" y="1094"/>
            <a:chExt cx="1853" cy="647"/>
          </a:xfrm>
        </p:grpSpPr>
        <p:sp>
          <p:nvSpPr>
            <p:cNvPr id="12" name="Text Box 15"/>
            <p:cNvSpPr txBox="1">
              <a:spLocks noChangeArrowheads="1"/>
            </p:cNvSpPr>
            <p:nvPr/>
          </p:nvSpPr>
          <p:spPr bwMode="auto">
            <a:xfrm>
              <a:off x="3188" y="1411"/>
              <a:ext cx="907" cy="33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zh-CN" altLang="en-US" sz="2800" b="1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体积</a:t>
              </a:r>
            </a:p>
          </p:txBody>
        </p:sp>
        <p:sp>
          <p:nvSpPr>
            <p:cNvPr id="13" name="Text Box 16"/>
            <p:cNvSpPr txBox="1">
              <a:spLocks noChangeArrowheads="1"/>
            </p:cNvSpPr>
            <p:nvPr/>
          </p:nvSpPr>
          <p:spPr bwMode="auto">
            <a:xfrm>
              <a:off x="3188" y="1094"/>
              <a:ext cx="953" cy="33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zh-CN" altLang="en-US" sz="2800" b="1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质量</a:t>
              </a:r>
            </a:p>
          </p:txBody>
        </p:sp>
        <p:grpSp>
          <p:nvGrpSpPr>
            <p:cNvPr id="4" name="Group 18"/>
            <p:cNvGrpSpPr/>
            <p:nvPr/>
          </p:nvGrpSpPr>
          <p:grpSpPr bwMode="auto">
            <a:xfrm>
              <a:off x="2288" y="1276"/>
              <a:ext cx="1620" cy="330"/>
              <a:chOff x="2288" y="1276"/>
              <a:chExt cx="1620" cy="330"/>
            </a:xfrm>
          </p:grpSpPr>
          <p:sp>
            <p:nvSpPr>
              <p:cNvPr id="15" name="Text Box 13"/>
              <p:cNvSpPr txBox="1">
                <a:spLocks noChangeArrowheads="1"/>
              </p:cNvSpPr>
              <p:nvPr/>
            </p:nvSpPr>
            <p:spPr bwMode="auto">
              <a:xfrm>
                <a:off x="2288" y="1276"/>
                <a:ext cx="953" cy="330"/>
              </a:xfrm>
              <a:prstGeom prst="rect">
                <a:avLst/>
              </a:prstGeom>
              <a:noFill/>
              <a:ln w="9525" algn="ctr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 marL="342900" indent="-342900" fontAlgn="base">
                  <a:spcBef>
                    <a:spcPct val="5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None/>
                </a:pPr>
                <a:r>
                  <a:rPr lang="zh-CN" altLang="en-US" sz="2800" b="1" dirty="0">
                    <a:solidFill>
                      <a:srgbClr val="FF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rPr>
                  <a:t>密度</a:t>
                </a:r>
              </a:p>
            </p:txBody>
          </p:sp>
          <p:sp>
            <p:nvSpPr>
              <p:cNvPr id="16" name="Text Box 14"/>
              <p:cNvSpPr txBox="1">
                <a:spLocks noChangeArrowheads="1"/>
              </p:cNvSpPr>
              <p:nvPr/>
            </p:nvSpPr>
            <p:spPr bwMode="auto">
              <a:xfrm>
                <a:off x="2783" y="1276"/>
                <a:ext cx="1043" cy="330"/>
              </a:xfrm>
              <a:prstGeom prst="rect">
                <a:avLst/>
              </a:prstGeom>
              <a:noFill/>
              <a:ln w="9525" algn="ctr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 marL="342900" indent="-342900" fontAlgn="base">
                  <a:spcBef>
                    <a:spcPct val="5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None/>
                </a:pPr>
                <a:r>
                  <a:rPr lang="en-US" altLang="zh-CN" sz="2800" b="1" dirty="0">
                    <a:solidFill>
                      <a:srgbClr val="FF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rPr>
                  <a:t>=</a:t>
                </a:r>
              </a:p>
            </p:txBody>
          </p:sp>
          <p:sp>
            <p:nvSpPr>
              <p:cNvPr id="17" name="Line 17"/>
              <p:cNvSpPr>
                <a:spLocks noChangeShapeType="1"/>
              </p:cNvSpPr>
              <p:nvPr/>
            </p:nvSpPr>
            <p:spPr bwMode="auto">
              <a:xfrm flipV="1">
                <a:off x="3092" y="1411"/>
                <a:ext cx="816" cy="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 sz="2800" b="1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</p:grpSp>
      <p:grpSp>
        <p:nvGrpSpPr>
          <p:cNvPr id="5" name="Group 27"/>
          <p:cNvGrpSpPr/>
          <p:nvPr/>
        </p:nvGrpSpPr>
        <p:grpSpPr bwMode="auto">
          <a:xfrm>
            <a:off x="4805365" y="2505078"/>
            <a:ext cx="1857376" cy="842963"/>
            <a:chOff x="3472" y="3368"/>
            <a:chExt cx="1170" cy="531"/>
          </a:xfrm>
        </p:grpSpPr>
        <p:sp>
          <p:nvSpPr>
            <p:cNvPr id="19" name="Text Box 21"/>
            <p:cNvSpPr txBox="1">
              <a:spLocks noChangeArrowheads="1"/>
            </p:cNvSpPr>
            <p:nvPr/>
          </p:nvSpPr>
          <p:spPr bwMode="auto">
            <a:xfrm>
              <a:off x="4143" y="3569"/>
              <a:ext cx="499" cy="33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US" altLang="zh-CN" sz="2800" b="1" i="1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V</a:t>
              </a:r>
            </a:p>
          </p:txBody>
        </p:sp>
        <p:sp>
          <p:nvSpPr>
            <p:cNvPr id="20" name="Text Box 22"/>
            <p:cNvSpPr txBox="1">
              <a:spLocks noChangeArrowheads="1"/>
            </p:cNvSpPr>
            <p:nvPr/>
          </p:nvSpPr>
          <p:spPr bwMode="auto">
            <a:xfrm>
              <a:off x="4138" y="3368"/>
              <a:ext cx="500" cy="33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US" altLang="zh-CN" sz="2800" b="1" i="1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m</a:t>
              </a:r>
            </a:p>
          </p:txBody>
        </p:sp>
        <p:sp>
          <p:nvSpPr>
            <p:cNvPr id="21" name="Text Box 24"/>
            <p:cNvSpPr txBox="1">
              <a:spLocks noChangeArrowheads="1"/>
            </p:cNvSpPr>
            <p:nvPr/>
          </p:nvSpPr>
          <p:spPr bwMode="auto">
            <a:xfrm>
              <a:off x="3472" y="3459"/>
              <a:ext cx="454" cy="33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kumimoji="1" lang="en-US" altLang="zh-CN" sz="2800" b="1" i="1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ρ</a:t>
              </a:r>
            </a:p>
          </p:txBody>
        </p:sp>
        <p:sp>
          <p:nvSpPr>
            <p:cNvPr id="22" name="Text Box 25"/>
            <p:cNvSpPr txBox="1">
              <a:spLocks noChangeArrowheads="1"/>
            </p:cNvSpPr>
            <p:nvPr/>
          </p:nvSpPr>
          <p:spPr bwMode="auto">
            <a:xfrm>
              <a:off x="3688" y="3490"/>
              <a:ext cx="950" cy="33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US" altLang="zh-CN" sz="2800" b="1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=</a:t>
              </a:r>
            </a:p>
          </p:txBody>
        </p:sp>
        <p:sp>
          <p:nvSpPr>
            <p:cNvPr id="23" name="Line 26"/>
            <p:cNvSpPr>
              <a:spLocks noChangeShapeType="1"/>
            </p:cNvSpPr>
            <p:nvPr/>
          </p:nvSpPr>
          <p:spPr bwMode="auto">
            <a:xfrm flipV="1">
              <a:off x="4008" y="3643"/>
              <a:ext cx="54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 sz="2800" b="1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23529" y="1893480"/>
            <a:ext cx="8820472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若</a:t>
            </a:r>
            <a:r>
              <a:rPr kumimoji="1" lang="en-US" altLang="zh-CN" sz="2600" b="1" i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</a:t>
            </a:r>
            <a:r>
              <a:rPr kumimoji="1" lang="zh-CN" altLang="en-US" sz="2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－－千克</a:t>
            </a:r>
            <a:r>
              <a:rPr kumimoji="1" lang="en-US" altLang="zh-CN" sz="2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1" lang="en-US" altLang="zh-CN" sz="2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kg</a:t>
            </a:r>
            <a:r>
              <a:rPr kumimoji="1" lang="en-US" altLang="zh-CN" sz="2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r>
              <a:rPr kumimoji="1" lang="zh-CN" altLang="en-US" sz="2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，</a:t>
            </a:r>
            <a:r>
              <a:rPr kumimoji="1" lang="en-US" altLang="zh-CN" sz="2600" b="1" i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</a:t>
            </a:r>
            <a:r>
              <a:rPr kumimoji="1" lang="zh-CN" altLang="en-US" sz="2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－－米</a:t>
            </a:r>
            <a:r>
              <a:rPr kumimoji="1" lang="en-US" altLang="zh-CN" sz="2600" b="1" baseline="30000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kumimoji="1" lang="en-US" altLang="zh-CN" sz="2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1" lang="en-US" altLang="zh-CN" sz="2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</a:t>
            </a:r>
            <a:r>
              <a:rPr kumimoji="1" lang="en-US" altLang="zh-CN" sz="2600" b="1" baseline="300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kumimoji="1" lang="en-US" altLang="zh-CN" sz="2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r>
              <a:rPr kumimoji="1" lang="zh-CN" altLang="en-US" sz="2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，则</a:t>
            </a:r>
            <a:r>
              <a:rPr kumimoji="1" lang="el-GR" altLang="zh-CN" sz="2600" b="1" i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ρ</a:t>
            </a:r>
            <a:r>
              <a:rPr kumimoji="1" lang="en-US" altLang="zh-CN" sz="2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1" lang="zh-CN" altLang="en-US" sz="2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－－千克</a:t>
            </a:r>
            <a:r>
              <a:rPr kumimoji="1" lang="en-US" altLang="zh-CN" sz="2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/</a:t>
            </a:r>
            <a:r>
              <a:rPr kumimoji="1" lang="zh-CN" altLang="en-US" sz="2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米</a:t>
            </a:r>
            <a:r>
              <a:rPr kumimoji="1" lang="en-US" altLang="zh-CN" sz="2600" b="1" baseline="30000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kumimoji="1" lang="en-US" altLang="zh-CN" sz="2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1" lang="en-US" altLang="zh-CN" sz="2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kg/m</a:t>
            </a:r>
            <a:r>
              <a:rPr kumimoji="1" lang="en-US" altLang="zh-CN" sz="2600" b="1" baseline="300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kumimoji="1" lang="en-US" altLang="zh-CN" sz="2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r>
              <a:rPr kumimoji="1" lang="zh-CN" altLang="en-US" sz="2600" b="1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；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885172" y="3507854"/>
            <a:ext cx="7996601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密度的单位：千克</a:t>
            </a:r>
            <a:r>
              <a:rPr kumimoji="1" lang="en-US" altLang="zh-CN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/</a:t>
            </a:r>
            <a:r>
              <a:rPr kumimoji="1" lang="zh-CN" altLang="en-US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米</a:t>
            </a:r>
            <a:r>
              <a:rPr kumimoji="1" lang="en-US" altLang="zh-CN" sz="2800" baseline="300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kumimoji="1" lang="en-US" altLang="zh-CN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1" lang="en-US" altLang="zh-CN" sz="2800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kg/m</a:t>
            </a:r>
            <a:r>
              <a:rPr kumimoji="1" lang="en-US" altLang="zh-CN" sz="2800" baseline="30000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kumimoji="1" lang="en-US" altLang="zh-CN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r>
              <a:rPr kumimoji="1" lang="zh-CN" altLang="en-US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，克</a:t>
            </a:r>
            <a:r>
              <a:rPr kumimoji="1" lang="en-US" altLang="zh-CN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/</a:t>
            </a:r>
            <a:r>
              <a:rPr kumimoji="1" lang="zh-CN" altLang="en-US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厘米</a:t>
            </a:r>
            <a:r>
              <a:rPr kumimoji="1" lang="en-US" altLang="zh-CN" sz="2800" baseline="300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kumimoji="1" lang="en-US" altLang="zh-CN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1" lang="en-US" altLang="zh-CN" sz="2800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g/cm</a:t>
            </a:r>
            <a:r>
              <a:rPr kumimoji="1" lang="en-US" altLang="zh-CN" sz="2800" baseline="30000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kumimoji="1" lang="en-US" altLang="zh-CN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r>
              <a:rPr kumimoji="1" lang="zh-CN" altLang="en-US" sz="2800" b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。</a:t>
            </a:r>
            <a:endParaRPr kumimoji="1" lang="zh-CN" altLang="en-US" sz="2800" baseline="30000" dirty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885172" y="1275606"/>
            <a:ext cx="2699648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en-US" altLang="zh-CN" sz="28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3.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密度的单位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87017" y="2673778"/>
            <a:ext cx="8856984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6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若</a:t>
            </a:r>
            <a:r>
              <a:rPr kumimoji="1" lang="en-US" altLang="zh-CN" sz="2600" b="1" i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</a:t>
            </a:r>
            <a:r>
              <a:rPr kumimoji="1" lang="zh-CN" altLang="en-US" sz="26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－－克</a:t>
            </a:r>
            <a:r>
              <a:rPr kumimoji="1" lang="en-US" altLang="zh-CN" sz="26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1" lang="en-US" altLang="zh-CN" sz="2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</a:t>
            </a:r>
            <a:r>
              <a:rPr kumimoji="1" lang="en-US" altLang="zh-CN" sz="26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r>
              <a:rPr kumimoji="1" lang="zh-CN" altLang="en-US" sz="26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，</a:t>
            </a:r>
            <a:r>
              <a:rPr kumimoji="1" lang="en-US" altLang="zh-CN" sz="2600" b="1" i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</a:t>
            </a:r>
            <a:r>
              <a:rPr kumimoji="1" lang="zh-CN" altLang="en-US" sz="26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－－厘米</a:t>
            </a:r>
            <a:r>
              <a:rPr kumimoji="1" lang="en-US" altLang="zh-CN" sz="2600" b="1" baseline="30000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kumimoji="1" lang="en-US" altLang="zh-CN" sz="26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1" lang="en-US" altLang="zh-CN" sz="2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cm</a:t>
            </a:r>
            <a:r>
              <a:rPr kumimoji="1" lang="en-US" altLang="zh-CN" sz="2600" b="1" baseline="300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kumimoji="1" lang="en-US" altLang="zh-CN" sz="26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r>
              <a:rPr kumimoji="1" lang="zh-CN" altLang="en-US" sz="26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，则</a:t>
            </a:r>
            <a:r>
              <a:rPr kumimoji="1" lang="el-GR" altLang="zh-CN" sz="2600" b="1" i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ρ</a:t>
            </a:r>
            <a:r>
              <a:rPr kumimoji="1" lang="en-US" altLang="zh-CN" sz="26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1" lang="zh-CN" altLang="en-US" sz="26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－－克</a:t>
            </a:r>
            <a:r>
              <a:rPr kumimoji="1" lang="en-US" altLang="zh-CN" sz="26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/</a:t>
            </a:r>
            <a:r>
              <a:rPr kumimoji="1" lang="zh-CN" altLang="en-US" sz="26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厘米</a:t>
            </a:r>
            <a:r>
              <a:rPr kumimoji="1" lang="en-US" altLang="zh-CN" sz="2600" b="1" baseline="30000" dirty="0">
                <a:solidFill>
                  <a:srgbClr val="0000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kumimoji="1" lang="en-US" altLang="zh-CN" sz="26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1" lang="en-US" altLang="zh-CN" sz="2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g/cm</a:t>
            </a:r>
            <a:r>
              <a:rPr kumimoji="1" lang="en-US" altLang="zh-CN" sz="2600" b="1" baseline="300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kumimoji="1" lang="en-US" altLang="zh-CN" sz="26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r>
              <a:rPr kumimoji="1" lang="zh-CN" altLang="en-US" sz="26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>
          <a:xfrm>
            <a:off x="673963" y="1158549"/>
            <a:ext cx="4485184" cy="39751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密度单位的换算关系：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368933" y="3725877"/>
            <a:ext cx="326288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kumimoji="1" lang="en-US" altLang="zh-CN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 g/cm</a:t>
            </a:r>
            <a:r>
              <a:rPr kumimoji="1" lang="en-US" altLang="zh-CN" sz="2400" baseline="300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kumimoji="1" lang="en-US" altLang="zh-CN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= 10</a:t>
            </a:r>
            <a:r>
              <a:rPr kumimoji="1" lang="en-US" altLang="zh-CN" sz="2400" baseline="300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kumimoji="1" lang="en-US" altLang="zh-CN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kg/m</a:t>
            </a:r>
            <a:r>
              <a:rPr kumimoji="1" lang="en-US" altLang="zh-CN" sz="2400" baseline="300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361757" y="4279265"/>
            <a:ext cx="341947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kumimoji="1" lang="en-US" altLang="zh-CN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 kg/m</a:t>
            </a:r>
            <a:r>
              <a:rPr kumimoji="1" lang="en-US" altLang="zh-CN" sz="2400" baseline="300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kumimoji="1" lang="en-US" altLang="zh-CN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= 10</a:t>
            </a:r>
            <a:r>
              <a:rPr kumimoji="1" lang="en-US" altLang="zh-CN" sz="2400" baseline="300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-3</a:t>
            </a:r>
            <a:r>
              <a:rPr kumimoji="1" lang="en-US" altLang="zh-CN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g/cm</a:t>
            </a:r>
            <a:r>
              <a:rPr kumimoji="1" lang="en-US" altLang="zh-CN" sz="2400" baseline="300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endParaRPr kumimoji="1" lang="en-US" altLang="zh-CN" sz="2400" dirty="0">
              <a:solidFill>
                <a:srgbClr val="0000CC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3" name="组合 3"/>
          <p:cNvGrpSpPr/>
          <p:nvPr/>
        </p:nvGrpSpPr>
        <p:grpSpPr>
          <a:xfrm>
            <a:off x="1285875" y="1744980"/>
            <a:ext cx="5302250" cy="932815"/>
            <a:chOff x="2025" y="2070"/>
            <a:chExt cx="8350" cy="1469"/>
          </a:xfrm>
        </p:grpSpPr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2025" y="2459"/>
              <a:ext cx="2187" cy="72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US" altLang="zh-CN" sz="2400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1 g/cm</a:t>
              </a:r>
              <a:r>
                <a:rPr lang="en-US" altLang="zh-CN" sz="2400" baseline="30000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auto">
            <a:xfrm>
              <a:off x="3695" y="2453"/>
              <a:ext cx="1796" cy="72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US" altLang="zh-CN" sz="2400" dirty="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=1×</a:t>
              </a:r>
              <a:endParaRPr lang="en-US" altLang="zh-CN" sz="2400" baseline="300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auto">
            <a:xfrm>
              <a:off x="5160" y="2812"/>
              <a:ext cx="2267" cy="72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US" altLang="zh-CN" sz="2400" dirty="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10</a:t>
              </a:r>
              <a:r>
                <a:rPr lang="en-US" altLang="zh-CN" sz="2400" baseline="30000" dirty="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-6 </a:t>
              </a:r>
              <a:r>
                <a:rPr lang="en-US" altLang="zh-CN" sz="2400" dirty="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m</a:t>
              </a:r>
              <a:r>
                <a:rPr lang="en-US" altLang="zh-CN" sz="2400" baseline="30000" dirty="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5160" y="2070"/>
              <a:ext cx="2267" cy="72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US" altLang="zh-CN" sz="2400" dirty="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10</a:t>
              </a:r>
              <a:r>
                <a:rPr lang="en-US" altLang="zh-CN" sz="2400" baseline="30000" dirty="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-3 </a:t>
              </a:r>
              <a:r>
                <a:rPr lang="en-US" altLang="zh-CN" sz="2400" dirty="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kg</a:t>
              </a:r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4725" y="2812"/>
              <a:ext cx="283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1" name="Text Box 19"/>
            <p:cNvSpPr txBox="1">
              <a:spLocks noChangeArrowheads="1"/>
            </p:cNvSpPr>
            <p:nvPr/>
          </p:nvSpPr>
          <p:spPr bwMode="auto">
            <a:xfrm>
              <a:off x="7650" y="2453"/>
              <a:ext cx="2725" cy="72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US" altLang="zh-CN" sz="2400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=10</a:t>
              </a:r>
              <a:r>
                <a:rPr lang="en-US" altLang="zh-CN" sz="2400" baseline="30000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3 </a:t>
              </a:r>
              <a:r>
                <a:rPr lang="en-US" altLang="zh-CN" sz="2400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kg/m</a:t>
              </a:r>
              <a:r>
                <a:rPr lang="en-US" altLang="zh-CN" sz="2400" baseline="30000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4" name="组合 2"/>
          <p:cNvGrpSpPr/>
          <p:nvPr/>
        </p:nvGrpSpPr>
        <p:grpSpPr>
          <a:xfrm>
            <a:off x="1343025" y="2716530"/>
            <a:ext cx="5461000" cy="890270"/>
            <a:chOff x="2115" y="3600"/>
            <a:chExt cx="8600" cy="1402"/>
          </a:xfrm>
        </p:grpSpPr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2115" y="3963"/>
              <a:ext cx="2363" cy="72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US" altLang="zh-CN" sz="2400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1 kg/m</a:t>
              </a:r>
              <a:r>
                <a:rPr lang="en-US" altLang="zh-CN" sz="2400" baseline="30000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auto">
            <a:xfrm>
              <a:off x="3825" y="3937"/>
              <a:ext cx="1440" cy="72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US" altLang="zh-CN" sz="2400" dirty="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=1×</a:t>
              </a:r>
              <a:endParaRPr lang="en-US" altLang="zh-CN" sz="2400" baseline="300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4" name="Line 22"/>
            <p:cNvSpPr>
              <a:spLocks noChangeShapeType="1"/>
            </p:cNvSpPr>
            <p:nvPr/>
          </p:nvSpPr>
          <p:spPr bwMode="auto">
            <a:xfrm>
              <a:off x="4837" y="4275"/>
              <a:ext cx="283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5" name="Text Box 23"/>
            <p:cNvSpPr txBox="1">
              <a:spLocks noChangeArrowheads="1"/>
            </p:cNvSpPr>
            <p:nvPr/>
          </p:nvSpPr>
          <p:spPr bwMode="auto">
            <a:xfrm>
              <a:off x="5491" y="3600"/>
              <a:ext cx="1278" cy="72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US" altLang="zh-CN" sz="2400" dirty="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10</a:t>
              </a:r>
              <a:r>
                <a:rPr lang="en-US" altLang="zh-CN" sz="2400" baseline="30000" dirty="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3 </a:t>
              </a:r>
              <a:r>
                <a:rPr lang="en-US" altLang="zh-CN" sz="2400" dirty="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g</a:t>
              </a:r>
            </a:p>
          </p:txBody>
        </p:sp>
        <p:sp>
          <p:nvSpPr>
            <p:cNvPr id="26" name="Text Box 24"/>
            <p:cNvSpPr txBox="1">
              <a:spLocks noChangeArrowheads="1"/>
            </p:cNvSpPr>
            <p:nvPr/>
          </p:nvSpPr>
          <p:spPr bwMode="auto">
            <a:xfrm>
              <a:off x="5265" y="4275"/>
              <a:ext cx="1779" cy="72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US" altLang="zh-CN" sz="2400" dirty="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10</a:t>
              </a:r>
              <a:r>
                <a:rPr lang="en-US" altLang="zh-CN" sz="2400" baseline="30000" dirty="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6 </a:t>
              </a:r>
              <a:r>
                <a:rPr lang="en-US" altLang="zh-CN" sz="2400" dirty="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cm</a:t>
              </a:r>
              <a:r>
                <a:rPr lang="en-US" altLang="zh-CN" sz="2400" baseline="30000" dirty="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</a:p>
          </p:txBody>
        </p:sp>
        <p:sp>
          <p:nvSpPr>
            <p:cNvPr id="27" name="Text Box 25"/>
            <p:cNvSpPr txBox="1">
              <a:spLocks noChangeArrowheads="1"/>
            </p:cNvSpPr>
            <p:nvPr/>
          </p:nvSpPr>
          <p:spPr bwMode="auto">
            <a:xfrm>
              <a:off x="7650" y="3870"/>
              <a:ext cx="3065" cy="72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342900" indent="-342900" fontAlgn="base">
                <a:spcBef>
                  <a:spcPct val="5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US" altLang="zh-CN" sz="2400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=10</a:t>
              </a:r>
              <a:r>
                <a:rPr lang="en-US" altLang="zh-CN" sz="2400" baseline="30000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-3 </a:t>
              </a:r>
              <a:r>
                <a:rPr lang="en-US" altLang="zh-CN" sz="2400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g/cm</a:t>
              </a:r>
              <a:r>
                <a:rPr lang="en-US" altLang="zh-CN" sz="2400" baseline="30000" dirty="0">
                  <a:solidFill>
                    <a:srgbClr val="FF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347864" y="1851670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38935" y="1995686"/>
            <a:ext cx="6173425" cy="1284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3</a:t>
            </a:r>
            <a:r>
              <a:rPr kumimoji="1" lang="zh-CN" alt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kumimoji="1"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课后练习册。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683568" y="1059582"/>
            <a:ext cx="8064500" cy="3526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35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理解密度的物理意义。知道密度的公式，能用公式进行计算，能用密度知识解决简单的实际问题。知道密度单位的写法、读法及换算。</a:t>
            </a:r>
          </a:p>
          <a:p>
            <a:pPr algn="just">
              <a:lnSpc>
                <a:spcPct val="135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通过经历密度概念的建立过程，学习建立科学概念的思维方法。熟悉量筒的使用方法。</a:t>
            </a:r>
          </a:p>
          <a:p>
            <a:pPr algn="just">
              <a:lnSpc>
                <a:spcPct val="135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通过量筒、天平使用的技能训练，培养学生严谨的科学态度与协作精神。</a:t>
            </a:r>
            <a:endParaRPr lang="zh-CN" altLang="en-US" sz="2400" b="1" dirty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976788" y="1275606"/>
            <a:ext cx="3775393" cy="5232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342900" indent="-342900" fontAlgn="base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chemeClr val="tx1"/>
                </a:solidFill>
                <a:ea typeface="宋体" panose="02010600030101010101" pitchFamily="2" charset="-122"/>
              </a:rPr>
              <a:t>是铁重，还是木头重？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976788" y="1900689"/>
            <a:ext cx="5570756" cy="5232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342900" indent="-342900" fontAlgn="base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chemeClr val="tx1"/>
                </a:solidFill>
                <a:ea typeface="宋体" panose="02010600030101010101" pitchFamily="2" charset="-122"/>
              </a:rPr>
              <a:t>是一个铁钉重，还是一艘木船重？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976788" y="2525771"/>
            <a:ext cx="4134465" cy="5232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342900" indent="-342900" fontAlgn="base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chemeClr val="tx1"/>
                </a:solidFill>
                <a:ea typeface="宋体" panose="02010600030101010101" pitchFamily="2" charset="-122"/>
              </a:rPr>
              <a:t>铁和木头有什么相同点？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976788" y="3150853"/>
            <a:ext cx="5570756" cy="5232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342900" indent="-342900" fontAlgn="base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chemeClr val="tx1"/>
                </a:solidFill>
                <a:ea typeface="宋体" panose="02010600030101010101" pitchFamily="2" charset="-122"/>
              </a:rPr>
              <a:t>铁钉和木船有什么最大的不同点？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976788" y="3775936"/>
            <a:ext cx="7993062" cy="5232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L="342900" indent="-342900" fontAlgn="base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chemeClr val="tx1"/>
                </a:solidFill>
                <a:ea typeface="宋体" panose="02010600030101010101" pitchFamily="2" charset="-122"/>
              </a:rPr>
              <a:t>我们上面说的两个“重”代表什么含义？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99592" y="1114747"/>
            <a:ext cx="7825928" cy="13849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kumimoji="1" lang="en-US" altLang="zh-CN" sz="2800" b="1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kumimoji="1"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一</a:t>
            </a:r>
            <a:r>
              <a:rPr kumimoji="1" lang="en-US" altLang="zh-CN" sz="2800" b="1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r>
              <a:rPr kumimoji="1"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提出问题：</a:t>
            </a:r>
            <a:endParaRPr kumimoji="1" lang="zh-CN" altLang="en-US" sz="2800" b="1" dirty="0">
              <a:solidFill>
                <a:srgbClr val="0000FF"/>
              </a:solidFill>
              <a:latin typeface="+mj-ea"/>
              <a:ea typeface="+mj-ea"/>
            </a:endParaRPr>
          </a:p>
          <a:p>
            <a:pPr fontAlgn="base">
              <a:lnSpc>
                <a:spcPct val="150000"/>
              </a:lnSpc>
              <a:buFontTx/>
              <a:buNone/>
            </a:pPr>
            <a:r>
              <a:rPr kumimoji="1" lang="zh-CN" altLang="en-US" sz="2800" b="1" dirty="0">
                <a:solidFill>
                  <a:srgbClr val="0000FF"/>
                </a:solidFill>
                <a:latin typeface="+mj-ea"/>
                <a:ea typeface="+mj-ea"/>
              </a:rPr>
              <a:t>      一种物质，它的</a:t>
            </a:r>
            <a:r>
              <a:rPr kumimoji="1"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质量</a:t>
            </a:r>
            <a:r>
              <a:rPr kumimoji="1" lang="zh-CN" altLang="en-US" sz="2800" b="1" dirty="0">
                <a:solidFill>
                  <a:srgbClr val="0000FF"/>
                </a:solidFill>
                <a:latin typeface="+mj-ea"/>
                <a:ea typeface="+mj-ea"/>
              </a:rPr>
              <a:t>和</a:t>
            </a:r>
            <a:r>
              <a:rPr kumimoji="1"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体积</a:t>
            </a:r>
            <a:r>
              <a:rPr kumimoji="1" lang="zh-CN" altLang="en-US" sz="2800" b="1" dirty="0">
                <a:solidFill>
                  <a:srgbClr val="0000FF"/>
                </a:solidFill>
                <a:latin typeface="+mj-ea"/>
                <a:ea typeface="+mj-ea"/>
              </a:rPr>
              <a:t>有什么关系？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927674" y="2501944"/>
            <a:ext cx="7393880" cy="2031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kumimoji="1" lang="en-US" altLang="zh-CN" sz="2800" b="1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kumimoji="1"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二</a:t>
            </a:r>
            <a:r>
              <a:rPr kumimoji="1" lang="en-US" altLang="zh-CN" sz="2800" b="1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r>
              <a:rPr kumimoji="1"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猜想：</a:t>
            </a:r>
            <a:endParaRPr kumimoji="1" lang="zh-CN" altLang="en-US" sz="2800" b="1" dirty="0">
              <a:solidFill>
                <a:srgbClr val="0000FF"/>
              </a:solidFill>
              <a:latin typeface="+mj-ea"/>
              <a:ea typeface="+mj-ea"/>
            </a:endParaRPr>
          </a:p>
          <a:p>
            <a:pPr fontAlgn="base">
              <a:lnSpc>
                <a:spcPct val="150000"/>
              </a:lnSpc>
              <a:buFontTx/>
              <a:buNone/>
            </a:pPr>
            <a:r>
              <a:rPr kumimoji="1" lang="zh-CN" altLang="en-US" sz="2800" b="1" dirty="0">
                <a:solidFill>
                  <a:srgbClr val="0000FF"/>
                </a:solidFill>
                <a:latin typeface="+mj-ea"/>
                <a:ea typeface="+mj-ea"/>
              </a:rPr>
              <a:t>      同种物质，它的</a:t>
            </a:r>
            <a:r>
              <a:rPr kumimoji="1"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质量</a:t>
            </a:r>
            <a:r>
              <a:rPr kumimoji="1" lang="zh-CN" altLang="en-US" sz="2800" b="1" dirty="0">
                <a:solidFill>
                  <a:srgbClr val="0000FF"/>
                </a:solidFill>
                <a:latin typeface="+mj-ea"/>
                <a:ea typeface="+mj-ea"/>
              </a:rPr>
              <a:t>和</a:t>
            </a:r>
            <a:r>
              <a:rPr kumimoji="1"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体积</a:t>
            </a:r>
            <a:r>
              <a:rPr kumimoji="1" lang="zh-CN" altLang="en-US" sz="2800" b="1" dirty="0">
                <a:solidFill>
                  <a:srgbClr val="0000FF"/>
                </a:solidFill>
                <a:latin typeface="+mj-ea"/>
                <a:ea typeface="+mj-ea"/>
              </a:rPr>
              <a:t>之比</a:t>
            </a:r>
            <a:r>
              <a:rPr kumimoji="1"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相等</a:t>
            </a:r>
            <a:r>
              <a:rPr kumimoji="1" lang="zh-CN" altLang="en-US" sz="2800" b="1" dirty="0">
                <a:solidFill>
                  <a:srgbClr val="0000FF"/>
                </a:solidFill>
                <a:latin typeface="+mj-ea"/>
                <a:ea typeface="+mj-ea"/>
              </a:rPr>
              <a:t>。</a:t>
            </a:r>
          </a:p>
          <a:p>
            <a:pPr fontAlgn="base">
              <a:lnSpc>
                <a:spcPct val="150000"/>
              </a:lnSpc>
              <a:buFontTx/>
              <a:buNone/>
            </a:pPr>
            <a:r>
              <a:rPr kumimoji="1" lang="zh-CN" altLang="en-US" sz="2800" b="1" dirty="0">
                <a:solidFill>
                  <a:srgbClr val="0000FF"/>
                </a:solidFill>
                <a:latin typeface="+mj-ea"/>
                <a:ea typeface="+mj-ea"/>
              </a:rPr>
              <a:t>      不同物质，它的</a:t>
            </a:r>
            <a:r>
              <a:rPr kumimoji="1"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质量</a:t>
            </a:r>
            <a:r>
              <a:rPr kumimoji="1" lang="zh-CN" altLang="en-US" sz="2800" b="1" dirty="0">
                <a:solidFill>
                  <a:srgbClr val="0000FF"/>
                </a:solidFill>
                <a:latin typeface="+mj-ea"/>
                <a:ea typeface="+mj-ea"/>
              </a:rPr>
              <a:t>和</a:t>
            </a:r>
            <a:r>
              <a:rPr kumimoji="1"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体积</a:t>
            </a:r>
            <a:r>
              <a:rPr kumimoji="1" lang="zh-CN" altLang="en-US" sz="2800" b="1" dirty="0">
                <a:solidFill>
                  <a:srgbClr val="0000FF"/>
                </a:solidFill>
                <a:latin typeface="+mj-ea"/>
                <a:ea typeface="+mj-ea"/>
              </a:rPr>
              <a:t>之比</a:t>
            </a:r>
            <a:r>
              <a:rPr kumimoji="1"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不相等</a:t>
            </a:r>
            <a:r>
              <a:rPr kumimoji="1" lang="zh-CN" altLang="en-US" sz="2800" b="1" dirty="0">
                <a:solidFill>
                  <a:srgbClr val="0000FF"/>
                </a:solidFill>
                <a:latin typeface="+mj-ea"/>
                <a:ea typeface="+mj-ea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821054" y="1275606"/>
            <a:ext cx="3102873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（三）制订计划：</a:t>
            </a:r>
            <a:r>
              <a:rPr kumimoji="1" lang="zh-CN" altLang="en-US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　      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699033" y="2000241"/>
            <a:ext cx="5624934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800" b="1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（</a:t>
            </a:r>
            <a:r>
              <a:rPr kumimoji="1" lang="en-US" altLang="zh-CN" sz="2800" b="1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kumimoji="1" lang="zh-CN" altLang="en-US" sz="2800" b="1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）用天平测出金属块的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质量</a:t>
            </a:r>
            <a:r>
              <a:rPr kumimoji="1" lang="en-US" altLang="zh-CN" sz="2800" b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1" lang="en-US" altLang="zh-CN" sz="2800" b="1" i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kumimoji="1" lang="en-US" altLang="zh-CN" sz="1600" b="1" i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1" lang="en-US" altLang="zh-CN" sz="2800" b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r>
              <a:rPr kumimoji="1" lang="zh-CN" altLang="en-US" sz="2800" b="1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  <a:endParaRPr kumimoji="1" lang="en-US" altLang="zh-CN" sz="2800" b="1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821054" y="2602221"/>
            <a:ext cx="5643698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0" rIns="0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（</a:t>
            </a:r>
            <a:r>
              <a:rPr kumimoji="1" lang="en-US" altLang="zh-CN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1" lang="zh-CN" altLang="en-US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）用量筒测出金属块的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体积</a:t>
            </a:r>
            <a:r>
              <a:rPr kumimoji="1" lang="en-US" altLang="zh-CN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1" lang="en-US" altLang="zh-CN" sz="28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  <a:r>
              <a:rPr kumimoji="1" lang="en-US" altLang="zh-CN" sz="2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1" lang="en-US" altLang="zh-CN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r>
              <a:rPr kumimoji="1" lang="zh-CN" altLang="en-US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  <a:endParaRPr kumimoji="1" lang="en-US" altLang="zh-CN" sz="2800" b="1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793493" y="3231525"/>
            <a:ext cx="8387020" cy="4924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6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（</a:t>
            </a:r>
            <a:r>
              <a:rPr kumimoji="1" lang="en-US" altLang="zh-CN" sz="26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kumimoji="1" lang="zh-CN" altLang="en-US" sz="26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）分别计算出金属块的质量与体积的</a:t>
            </a:r>
            <a:r>
              <a:rPr kumimoji="1" lang="zh-CN" altLang="en-US" sz="26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比值（</a:t>
            </a:r>
            <a:r>
              <a:rPr kumimoji="1" lang="en-US" altLang="zh-CN" sz="26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kumimoji="1" lang="en-US" altLang="zh-CN" sz="26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1" lang="en-US" altLang="zh-CN" sz="26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kumimoji="1" lang="en-US" altLang="zh-CN" sz="26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V </a:t>
            </a:r>
            <a:r>
              <a:rPr kumimoji="1" lang="zh-CN" altLang="en-US" sz="26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）</a:t>
            </a:r>
            <a:r>
              <a:rPr kumimoji="1" lang="zh-CN" altLang="en-US" sz="26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 autoUpdateAnimBg="0"/>
      <p:bldP spid="11" grpId="0" bldLvl="0" animBg="1" autoUpdateAnimBg="0"/>
      <p:bldP spid="12" grpId="0" bldLvl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028932" y="863548"/>
            <a:ext cx="3931808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认识量筒和量杯</a:t>
            </a:r>
          </a:p>
        </p:txBody>
      </p:sp>
      <p:pic>
        <p:nvPicPr>
          <p:cNvPr id="10" name="Picture 6" descr="29 复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5089" y="1423619"/>
            <a:ext cx="3757052" cy="2669933"/>
          </a:xfrm>
          <a:prstGeom prst="rect">
            <a:avLst/>
          </a:prstGeom>
          <a:noFill/>
        </p:spPr>
      </p:pic>
      <p:pic>
        <p:nvPicPr>
          <p:cNvPr id="11" name="Picture 7" descr="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664" y="1361551"/>
            <a:ext cx="2458481" cy="2794071"/>
          </a:xfrm>
          <a:prstGeom prst="rect">
            <a:avLst/>
          </a:prstGeom>
          <a:noFill/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259632" y="4155622"/>
            <a:ext cx="777208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用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量筒</a:t>
            </a: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或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量杯</a:t>
            </a: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可以测量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液体</a:t>
            </a: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和形状不规则的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固体</a:t>
            </a:r>
            <a:r>
              <a:rPr kumimoji="1" lang="zh-CN" altLang="en-US" sz="2400" b="1" dirty="0">
                <a:solidFill>
                  <a:schemeClr val="tx1"/>
                </a:solidFill>
                <a:latin typeface="+mn-ea"/>
                <a:ea typeface="+mn-ea"/>
              </a:rPr>
              <a:t>的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体积。</a:t>
            </a:r>
            <a:endParaRPr kumimoji="1" lang="zh-CN" altLang="en-US" sz="2400" b="1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971600" y="1955022"/>
            <a:ext cx="5194300" cy="194950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用量筒测液体的体积，量筒里的水面是凹形的，读数时，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视线要跟凹面相平</a:t>
            </a:r>
            <a:r>
              <a:rPr kumimoji="1"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。</a:t>
            </a:r>
          </a:p>
        </p:txBody>
      </p:sp>
      <p:grpSp>
        <p:nvGrpSpPr>
          <p:cNvPr id="3" name="Group 14"/>
          <p:cNvGrpSpPr/>
          <p:nvPr/>
        </p:nvGrpSpPr>
        <p:grpSpPr bwMode="auto">
          <a:xfrm>
            <a:off x="6513195" y="1436370"/>
            <a:ext cx="1886585" cy="2676525"/>
            <a:chOff x="3152" y="1026"/>
            <a:chExt cx="1771" cy="2260"/>
          </a:xfrm>
        </p:grpSpPr>
        <p:graphicFrame>
          <p:nvGraphicFramePr>
            <p:cNvPr id="11" name="Object 9"/>
            <p:cNvGraphicFramePr>
              <a:graphicFrameLocks noChangeAspect="1"/>
            </p:cNvGraphicFramePr>
            <p:nvPr/>
          </p:nvGraphicFramePr>
          <p:xfrm>
            <a:off x="4423" y="1945"/>
            <a:ext cx="500" cy="5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Flash Movie" r:id="rId2" imgW="21002625" imgH="24279225" progId="">
                    <p:embed/>
                  </p:oleObj>
                </mc:Choice>
                <mc:Fallback>
                  <p:oleObj name="Flash Movie" r:id="rId2" imgW="21002625" imgH="24279225" progId="">
                    <p:embed/>
                    <p:pic>
                      <p:nvPicPr>
                        <p:cNvPr id="0" name="图片 1024" descr="image5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3" y="1945"/>
                          <a:ext cx="500" cy="57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3152" y="1026"/>
            <a:ext cx="588" cy="2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Flash Movie" r:id="rId2" imgW="24698325" imgH="94926150" progId="">
                    <p:embed/>
                  </p:oleObj>
                </mc:Choice>
                <mc:Fallback>
                  <p:oleObj name="Flash Movie" r:id="rId2" imgW="24698325" imgH="94926150" progId="">
                    <p:embed/>
                    <p:pic>
                      <p:nvPicPr>
                        <p:cNvPr id="0" name="图片 1026" descr="image6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152" y="1026"/>
                          <a:ext cx="588" cy="226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3379" y="2287"/>
              <a:ext cx="10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2806670" y="5000642"/>
            <a:ext cx="2952750" cy="0"/>
          </a:xfrm>
          <a:prstGeom prst="line">
            <a:avLst/>
          </a:prstGeom>
          <a:noFill/>
          <a:ln w="9525">
            <a:noFill/>
            <a:round/>
          </a:ln>
          <a:effectLst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987824" y="4341819"/>
            <a:ext cx="199618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石块的体积</a:t>
            </a:r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8300494"/>
              </p:ext>
            </p:extLst>
          </p:nvPr>
        </p:nvGraphicFramePr>
        <p:xfrm>
          <a:off x="4716016" y="4413567"/>
          <a:ext cx="1115695" cy="372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4020800" imgH="4572000" progId="Equation.DSMT4">
                  <p:embed/>
                </p:oleObj>
              </mc:Choice>
              <mc:Fallback>
                <p:oleObj r:id="rId2" imgW="14020800" imgH="4572000" progId="Equation.DSMT4">
                  <p:embed/>
                  <p:pic>
                    <p:nvPicPr>
                      <p:cNvPr id="0" name="图片 2048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716016" y="4413567"/>
                        <a:ext cx="1115695" cy="37211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4272580"/>
              </p:ext>
            </p:extLst>
          </p:nvPr>
        </p:nvGraphicFramePr>
        <p:xfrm>
          <a:off x="1370914" y="1675250"/>
          <a:ext cx="685165" cy="2635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lash Movie" r:id="rId2" imgW="24698325" imgH="94926150" progId="">
                  <p:embed/>
                </p:oleObj>
              </mc:Choice>
              <mc:Fallback>
                <p:oleObj name="Flash Movie" r:id="rId2" imgW="24698325" imgH="94926150" progId="">
                  <p:embed/>
                  <p:pic>
                    <p:nvPicPr>
                      <p:cNvPr id="0" name="图片 2050" descr="image6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70914" y="1675250"/>
                        <a:ext cx="685165" cy="263588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9308326"/>
              </p:ext>
            </p:extLst>
          </p:nvPr>
        </p:nvGraphicFramePr>
        <p:xfrm>
          <a:off x="2161489" y="2687444"/>
          <a:ext cx="835660" cy="370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0972800" imgH="4876800" progId="Equation.DSMT4">
                  <p:embed/>
                </p:oleObj>
              </mc:Choice>
              <mc:Fallback>
                <p:oleObj r:id="rId2" imgW="10972800" imgH="4876800" progId="Equation.DSMT4">
                  <p:embed/>
                  <p:pic>
                    <p:nvPicPr>
                      <p:cNvPr id="0" name="图片 2051"/>
                      <p:cNvPicPr>
                        <a:picLocks noChangeAspect="1"/>
                      </p:cNvPicPr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489" y="2687444"/>
                        <a:ext cx="835660" cy="37084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6811105"/>
              </p:ext>
            </p:extLst>
          </p:nvPr>
        </p:nvGraphicFramePr>
        <p:xfrm>
          <a:off x="5179928" y="1655487"/>
          <a:ext cx="753110" cy="26142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lash Movie" r:id="rId2" imgW="27355800" imgH="94926150" progId="">
                  <p:embed/>
                </p:oleObj>
              </mc:Choice>
              <mc:Fallback>
                <p:oleObj name="Flash Movie" r:id="rId2" imgW="27355800" imgH="94926150" progId="">
                  <p:embed/>
                  <p:pic>
                    <p:nvPicPr>
                      <p:cNvPr id="0" name="图片 2052" descr="image9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79928" y="1655487"/>
                        <a:ext cx="753110" cy="261429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8412915"/>
              </p:ext>
            </p:extLst>
          </p:nvPr>
        </p:nvGraphicFramePr>
        <p:xfrm>
          <a:off x="6084168" y="2630741"/>
          <a:ext cx="91059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1277600" imgH="4876800" progId="Equation.DSMT4">
                  <p:embed/>
                </p:oleObj>
              </mc:Choice>
              <mc:Fallback>
                <p:oleObj r:id="rId2" imgW="11277600" imgH="4876800" progId="Equation.DSMT4">
                  <p:embed/>
                  <p:pic>
                    <p:nvPicPr>
                      <p:cNvPr id="0" name="图片 2053"/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084168" y="2630741"/>
                        <a:ext cx="910590" cy="4000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2056078" y="2204844"/>
            <a:ext cx="309198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石块放入前水的体积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5933038" y="2231961"/>
            <a:ext cx="267081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buFontTx/>
              <a:buNone/>
            </a:pPr>
            <a:r>
              <a:rPr kumimoji="1" lang="zh-CN" alt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石块和水的总体积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2987824" y="1131590"/>
            <a:ext cx="3672408" cy="5232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用量筒测石块的体积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5" grpId="0" bldLvl="0" animBg="1"/>
      <p:bldP spid="16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755576" y="1419622"/>
            <a:ext cx="4793729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800" b="1" dirty="0">
                <a:solidFill>
                  <a:srgbClr val="0000FF"/>
                </a:solidFill>
                <a:latin typeface="+mn-ea"/>
                <a:ea typeface="+mn-ea"/>
              </a:rPr>
              <a:t>（四）进行实验，收集数据</a:t>
            </a:r>
          </a:p>
        </p:txBody>
      </p:sp>
      <p:sp>
        <p:nvSpPr>
          <p:cNvPr id="11" name="Text Box 173"/>
          <p:cNvSpPr txBox="1">
            <a:spLocks noChangeArrowheads="1"/>
          </p:cNvSpPr>
          <p:nvPr/>
        </p:nvSpPr>
        <p:spPr bwMode="auto">
          <a:xfrm>
            <a:off x="755576" y="2072640"/>
            <a:ext cx="3604480" cy="5232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fontAlgn="base">
              <a:spcBef>
                <a:spcPct val="50000"/>
              </a:spcBef>
              <a:buFontTx/>
              <a:buNone/>
            </a:pPr>
            <a:r>
              <a:rPr kumimoji="1" lang="zh-CN" altLang="en-US" sz="2800" b="1" dirty="0">
                <a:solidFill>
                  <a:srgbClr val="0000FF"/>
                </a:solidFill>
                <a:latin typeface="+mn-ea"/>
                <a:ea typeface="+mn-ea"/>
              </a:rPr>
              <a:t>（五）分析和论证</a:t>
            </a:r>
          </a:p>
        </p:txBody>
      </p:sp>
      <p:sp>
        <p:nvSpPr>
          <p:cNvPr id="12" name="Text Box 174"/>
          <p:cNvSpPr txBox="1">
            <a:spLocks noChangeArrowheads="1"/>
          </p:cNvSpPr>
          <p:nvPr/>
        </p:nvSpPr>
        <p:spPr bwMode="auto">
          <a:xfrm>
            <a:off x="1115616" y="2595860"/>
            <a:ext cx="7746058" cy="1169551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r>
              <a:rPr kumimoji="1" lang="en-US" altLang="zh-CN" sz="2800" b="1" dirty="0">
                <a:solidFill>
                  <a:srgbClr val="0000FF"/>
                </a:solidFill>
                <a:latin typeface="+mn-ea"/>
                <a:ea typeface="+mn-ea"/>
              </a:rPr>
              <a:t>1.</a:t>
            </a: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不同</a:t>
            </a:r>
            <a:r>
              <a:rPr kumimoji="1" lang="zh-CN" altLang="en-US" sz="2800" b="1" dirty="0">
                <a:solidFill>
                  <a:srgbClr val="0000FF"/>
                </a:solidFill>
                <a:latin typeface="+mn-ea"/>
                <a:ea typeface="+mn-ea"/>
              </a:rPr>
              <a:t>物质，其</a:t>
            </a: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质量与体积的比值</a:t>
            </a:r>
            <a:r>
              <a:rPr kumimoji="1" lang="zh-CN" altLang="en-US" sz="2800" b="1" dirty="0">
                <a:solidFill>
                  <a:srgbClr val="0000FF"/>
                </a:solidFill>
                <a:latin typeface="+mn-ea"/>
                <a:ea typeface="+mn-ea"/>
              </a:rPr>
              <a:t>是否相同？</a:t>
            </a:r>
          </a:p>
          <a:p>
            <a:pPr marL="342900" indent="-342900" fontAlgn="base">
              <a:spcBef>
                <a:spcPct val="5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r>
              <a:rPr kumimoji="1" lang="en-US" altLang="zh-CN" sz="2800" b="1" dirty="0">
                <a:solidFill>
                  <a:srgbClr val="0000FF"/>
                </a:solidFill>
                <a:latin typeface="+mn-ea"/>
                <a:ea typeface="+mn-ea"/>
              </a:rPr>
              <a:t>2.</a:t>
            </a: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同种</a:t>
            </a:r>
            <a:r>
              <a:rPr kumimoji="1" lang="zh-CN" altLang="en-US" sz="2800" b="1" dirty="0">
                <a:solidFill>
                  <a:srgbClr val="0000FF"/>
                </a:solidFill>
                <a:latin typeface="+mn-ea"/>
                <a:ea typeface="+mn-ea"/>
              </a:rPr>
              <a:t>物质，其</a:t>
            </a: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质量与体积的比值</a:t>
            </a:r>
            <a:r>
              <a:rPr kumimoji="1" lang="zh-CN" altLang="en-US" sz="2800" b="1" dirty="0">
                <a:solidFill>
                  <a:srgbClr val="0000FF"/>
                </a:solidFill>
                <a:latin typeface="+mn-ea"/>
                <a:ea typeface="+mn-ea"/>
              </a:rPr>
              <a:t>是否相同？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1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912</Words>
  <Application>Microsoft Office PowerPoint</Application>
  <PresentationFormat>全屏显示(16:9)</PresentationFormat>
  <Paragraphs>70</Paragraphs>
  <Slides>16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5" baseType="lpstr">
      <vt:lpstr>宋体</vt:lpstr>
      <vt:lpstr>Times New Roman</vt:lpstr>
      <vt:lpstr>黑体</vt:lpstr>
      <vt:lpstr>Wingdings</vt:lpstr>
      <vt:lpstr>Calibri</vt:lpstr>
      <vt:lpstr>Arial</vt:lpstr>
      <vt:lpstr>自定义设计方案</vt:lpstr>
      <vt:lpstr>Flash Movie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2018-11-06T06:39:00Z</dcterms:created>
  <dcterms:modified xsi:type="dcterms:W3CDTF">2026-08-14T00:40:57Z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