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fntdata" ContentType="application/x-fontdata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embedTrueTypeFonts="1" saveSubsetFonts="1">
  <p:sldMasterIdLst>
    <p:sldMasterId id="2147483648" r:id="rId1"/>
  </p:sldMasterIdLst>
  <p:notesMasterIdLst>
    <p:notesMasterId r:id="rId2"/>
  </p:notesMasterIdLst>
  <p:handoutMasterIdLst>
    <p:handoutMasterId r:id="rId3"/>
  </p:handoutMasterIdLst>
  <p:sldIdLst>
    <p:sldId id="559" r:id="rId4"/>
    <p:sldId id="560" r:id="rId5"/>
    <p:sldId id="561" r:id="rId6"/>
    <p:sldId id="562" r:id="rId7"/>
    <p:sldId id="568" r:id="rId8"/>
    <p:sldId id="569" r:id="rId9"/>
    <p:sldId id="563" r:id="rId10"/>
    <p:sldId id="570" r:id="rId11"/>
    <p:sldId id="576" r:id="rId12"/>
    <p:sldId id="573" r:id="rId13"/>
    <p:sldId id="574" r:id="rId14"/>
  </p:sldIdLst>
  <p:sldSz cx="9144000" cy="5143500" type="screen16x9"/>
  <p:notesSz cx="6858000" cy="9144000"/>
  <p:embeddedFontLst>
    <p:embeddedFont>
      <p:font typeface="黑体" panose="02010609060101010101" pitchFamily="49" charset="-122"/>
      <p:regular r:id="rId16"/>
    </p:embeddedFont>
    <p:embeddedFont>
      <p:font typeface="Calibri" panose="020F0502020204030204" charset="0"/>
      <p:regular r:id="rId17"/>
      <p:bold r:id="rId18"/>
      <p:italic r:id="rId19"/>
      <p:boldItalic r:id="rId20"/>
    </p:embeddedFont>
  </p:embeddedFontLst>
  <p:custDataLst>
    <p:tags r:id="rId15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5062" autoAdjust="0"/>
  </p:normalViewPr>
  <p:slideViewPr>
    <p:cSldViewPr showGuides="1">
      <p:cViewPr varScale="1">
        <p:scale>
          <a:sx n="140" d="100"/>
          <a:sy n="140" d="100"/>
        </p:scale>
        <p:origin x="-900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tags" Target="tags/tag38.xml" /><Relationship Id="rId16" Type="http://schemas.openxmlformats.org/officeDocument/2006/relationships/font" Target="fonts/font1.fntdata" /><Relationship Id="rId17" Type="http://schemas.openxmlformats.org/officeDocument/2006/relationships/font" Target="fonts/font2.fntdata" /><Relationship Id="rId18" Type="http://schemas.openxmlformats.org/officeDocument/2006/relationships/font" Target="fonts/font3.fntdata" /><Relationship Id="rId19" Type="http://schemas.openxmlformats.org/officeDocument/2006/relationships/font" Target="fonts/font4.fntdata" /><Relationship Id="rId2" Type="http://schemas.openxmlformats.org/officeDocument/2006/relationships/notesMaster" Target="notesMasters/notesMaster1.xml" /><Relationship Id="rId20" Type="http://schemas.openxmlformats.org/officeDocument/2006/relationships/font" Target="fonts/font5.fntdata" /><Relationship Id="rId21" Type="http://schemas.openxmlformats.org/officeDocument/2006/relationships/presProps" Target="presProps.xml" /><Relationship Id="rId22" Type="http://schemas.openxmlformats.org/officeDocument/2006/relationships/viewProps" Target="viewProps.xml" /><Relationship Id="rId23" Type="http://schemas.openxmlformats.org/officeDocument/2006/relationships/theme" Target="theme/theme1.xml" /><Relationship Id="rId24" Type="http://schemas.openxmlformats.org/officeDocument/2006/relationships/tableStyles" Target="tableStyles.xml" /><Relationship Id="rId3" Type="http://schemas.openxmlformats.org/officeDocument/2006/relationships/handoutMaster" Target="handoutMasters/handoutMaster1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4.xml" /><Relationship Id="rId2" Type="http://schemas.openxmlformats.org/officeDocument/2006/relationships/tags" Target="../tags/tag35.xml" /><Relationship Id="rId3" Type="http://schemas.openxmlformats.org/officeDocument/2006/relationships/tags" Target="../tags/tag36.xml" /><Relationship Id="rId4" Type="http://schemas.openxmlformats.org/officeDocument/2006/relationships/tags" Target="../tags/tag37.xml" /><Relationship Id="rId5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.xml" /><Relationship Id="rId2" Type="http://schemas.openxmlformats.org/officeDocument/2006/relationships/tags" Target="../tags/tag3.xml" /><Relationship Id="rId3" Type="http://schemas.openxmlformats.org/officeDocument/2006/relationships/tags" Target="../tags/tag4.xml" /><Relationship Id="rId4" Type="http://schemas.openxmlformats.org/officeDocument/2006/relationships/tags" Target="../tags/tag5.xml" /><Relationship Id="rId5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.xml" /><Relationship Id="rId2" Type="http://schemas.openxmlformats.org/officeDocument/2006/relationships/tags" Target="../tags/tag7.xml" /><Relationship Id="rId3" Type="http://schemas.openxmlformats.org/officeDocument/2006/relationships/tags" Target="../tags/tag8.xml" /><Relationship Id="rId4" Type="http://schemas.openxmlformats.org/officeDocument/2006/relationships/tags" Target="../tags/tag9.xml" /><Relationship Id="rId5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tags" Target="../tags/tag11.xml" /><Relationship Id="rId3" Type="http://schemas.openxmlformats.org/officeDocument/2006/relationships/tags" Target="../tags/tag12.xml" /><Relationship Id="rId4" Type="http://schemas.openxmlformats.org/officeDocument/2006/relationships/tags" Target="../tags/tag13.xml" /><Relationship Id="rId5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.xml" /><Relationship Id="rId2" Type="http://schemas.openxmlformats.org/officeDocument/2006/relationships/tags" Target="../tags/tag15.xml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8.xml" /><Relationship Id="rId2" Type="http://schemas.openxmlformats.org/officeDocument/2006/relationships/tags" Target="../tags/tag19.xml" /><Relationship Id="rId3" Type="http://schemas.openxmlformats.org/officeDocument/2006/relationships/tags" Target="../tags/tag20.xml" /><Relationship Id="rId4" Type="http://schemas.openxmlformats.org/officeDocument/2006/relationships/tags" Target="../tags/tag21.xml" /><Relationship Id="rId5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2.xml" /><Relationship Id="rId2" Type="http://schemas.openxmlformats.org/officeDocument/2006/relationships/tags" Target="../tags/tag23.xml" /><Relationship Id="rId3" Type="http://schemas.openxmlformats.org/officeDocument/2006/relationships/tags" Target="../tags/tag24.xml" /><Relationship Id="rId4" Type="http://schemas.openxmlformats.org/officeDocument/2006/relationships/tags" Target="../tags/tag25.xml" /><Relationship Id="rId5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2" Type="http://schemas.openxmlformats.org/officeDocument/2006/relationships/tags" Target="../tags/tag27.xml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0.xml" /><Relationship Id="rId2" Type="http://schemas.openxmlformats.org/officeDocument/2006/relationships/tags" Target="../tags/tag31.xml" /><Relationship Id="rId3" Type="http://schemas.openxmlformats.org/officeDocument/2006/relationships/tags" Target="../tags/tag32.xml" /><Relationship Id="rId4" Type="http://schemas.openxmlformats.org/officeDocument/2006/relationships/tags" Target="../tags/tag33.xml" /><Relationship Id="rId5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回顾复习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回顾复习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smtClean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  <a:endParaRPr lang="zh-CN" altLang="en-US" sz="3200" b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学生活动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学生活动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课堂例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新课教学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课堂小结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image" Target="file:///D:\qq&#25991;&#20214;\712321467\Image\C2C\Image2\%7b75232B38-A165-1FB7-499C-2E1C792CACB5%7d.png" TargetMode="External" /><Relationship Id="rId13" Type="http://schemas.openxmlformats.org/officeDocument/2006/relationships/image" Target="../media/image3.png" /><Relationship Id="rId14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hyperlink" Target="../../yz/&#26700;&#38754;/&#22768;&#30340;&#21033;&#29992;/&#38647;&#22768;.mp3" TargetMode="Externa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hyperlink" Target="../../yz/&#26700;&#38754;/&#22768;&#30340;&#21033;&#29992;/&#38647;&#22768;.mp3" TargetMode="Externa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4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5.jpeg" /><Relationship Id="rId3" Type="http://schemas.openxmlformats.org/officeDocument/2006/relationships/image" Target="../media/image6.jpeg" /><Relationship Id="rId4" Type="http://schemas.openxmlformats.org/officeDocument/2006/relationships/image" Target="../media/image7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8.jpeg" /><Relationship Id="rId3" Type="http://schemas.openxmlformats.org/officeDocument/2006/relationships/image" Target="../media/image9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hyperlink" Target="../../yz/&#26700;&#38754;/&#22768;&#30340;&#21033;&#29992;/&#38647;&#22768;.mp3" TargetMode="External" /><Relationship Id="rId3" Type="http://schemas.openxmlformats.org/officeDocument/2006/relationships/image" Target="../media/image10.jpeg" /><Relationship Id="rId4" Type="http://schemas.openxmlformats.org/officeDocument/2006/relationships/image" Target="../media/image11.jpeg" /><Relationship Id="rId5" Type="http://schemas.openxmlformats.org/officeDocument/2006/relationships/image" Target="../media/image12.jpeg" /><Relationship Id="rId6" Type="http://schemas.openxmlformats.org/officeDocument/2006/relationships/image" Target="../media/image13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4.jpeg" /><Relationship Id="rId3" Type="http://schemas.openxmlformats.org/officeDocument/2006/relationships/hyperlink" Target="../../yz/&#26700;&#38754;/&#22768;&#30340;&#21033;&#29992;/&#38647;&#22768;.mp3" TargetMode="External" /><Relationship Id="rId4" Type="http://schemas.openxmlformats.org/officeDocument/2006/relationships/image" Target="../media/image15.jpeg" /><Relationship Id="rId5" Type="http://schemas.openxmlformats.org/officeDocument/2006/relationships/image" Target="../media/image16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7.jpeg" /><Relationship Id="rId3" Type="http://schemas.openxmlformats.org/officeDocument/2006/relationships/hyperlink" Target="../../yz/&#26700;&#38754;/&#22768;&#30340;&#21033;&#29992;/&#38647;&#22768;.mp3" TargetMode="External" /><Relationship Id="rId4" Type="http://schemas.openxmlformats.org/officeDocument/2006/relationships/image" Target="../media/image18.jpeg" /><Relationship Id="rId5" Type="http://schemas.openxmlformats.org/officeDocument/2006/relationships/image" Target="../media/image19.jpe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1043608" y="1491630"/>
            <a:ext cx="751529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smtClean="0">
                <a:latin typeface="+mj-ea"/>
                <a:ea typeface="+mj-ea"/>
              </a:rPr>
              <a:t>第</a:t>
            </a:r>
            <a:r>
              <a:rPr lang="en-US" altLang="zh-CN" sz="4800" smtClean="0">
                <a:latin typeface="+mj-ea"/>
                <a:ea typeface="+mj-ea"/>
              </a:rPr>
              <a:t>3</a:t>
            </a:r>
            <a:r>
              <a:rPr lang="zh-CN" altLang="en-US" sz="4800" smtClean="0">
                <a:latin typeface="+mj-ea"/>
                <a:ea typeface="+mj-ea"/>
              </a:rPr>
              <a:t>章 声的世界</a:t>
            </a:r>
            <a:endParaRPr lang="en-US" altLang="zh-CN" sz="4800">
              <a:latin typeface="+mj-ea"/>
              <a:ea typeface="+mj-ea"/>
            </a:endParaRPr>
          </a:p>
          <a:p>
            <a:pPr algn="ctr"/>
            <a:endParaRPr lang="en-US" altLang="zh-CN" sz="4000">
              <a:latin typeface="+mj-ea"/>
              <a:ea typeface="+mj-ea"/>
            </a:endParaRPr>
          </a:p>
          <a:p>
            <a:pPr algn="ctr"/>
            <a:r>
              <a:rPr lang="zh-CN" altLang="en-US" sz="4400" smtClean="0">
                <a:solidFill>
                  <a:srgbClr val="FF0000"/>
                </a:solidFill>
                <a:latin typeface="+mj-ea"/>
                <a:ea typeface="+mj-ea"/>
              </a:rPr>
              <a:t>第</a:t>
            </a:r>
            <a:r>
              <a:rPr lang="en-US" altLang="zh-CN" sz="4400" smtClean="0">
                <a:solidFill>
                  <a:srgbClr val="FF0000"/>
                </a:solidFill>
                <a:latin typeface="+mj-ea"/>
                <a:ea typeface="+mj-ea"/>
              </a:rPr>
              <a:t>5</a:t>
            </a:r>
            <a:r>
              <a:rPr lang="zh-CN" altLang="en-US" sz="4400" smtClean="0">
                <a:solidFill>
                  <a:srgbClr val="FF0000"/>
                </a:solidFill>
                <a:latin typeface="+mj-ea"/>
                <a:ea typeface="+mj-ea"/>
              </a:rPr>
              <a:t>节 跨学科实践：中国乐器</a:t>
            </a:r>
            <a:endParaRPr lang="en-US" altLang="zh-CN" sz="440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230" name="文本框 8229" title=""/>
          <p:cNvSpPr txBox="1"/>
          <p:nvPr/>
        </p:nvSpPr>
        <p:spPr>
          <a:xfrm>
            <a:off x="1043608" y="1131590"/>
            <a:ext cx="2259965" cy="5847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自制小乐器</a:t>
            </a:r>
            <a:endParaRPr lang="zh-CN" sz="32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文本框 7" title="">
            <a:hlinkClick r:id="rId2"/>
          </p:cNvPr>
          <p:cNvSpPr txBox="1"/>
          <p:nvPr/>
        </p:nvSpPr>
        <p:spPr>
          <a:xfrm>
            <a:off x="867347" y="1865818"/>
            <a:ext cx="7920880" cy="2677656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音乐的旋律由音阶构成，音阶是由从低到高或从高到低的不同音调的音组成的。所以，实用的乐器需要能发出多个音调的音。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控制乐器音调变化是设计和演奏乐器的关键。</a:t>
            </a:r>
            <a:endParaRPr lang="zh-CN" altLang="en-US" sz="28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30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899592" y="1235028"/>
            <a:ext cx="3340735" cy="5847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自制乐器设计图</a:t>
            </a:r>
            <a:endParaRPr lang="zh-CN" sz="32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文本框 7" title="">
            <a:hlinkClick r:id="rId2"/>
          </p:cNvPr>
          <p:cNvSpPr txBox="1"/>
          <p:nvPr/>
        </p:nvSpPr>
        <p:spPr>
          <a:xfrm>
            <a:off x="2195736" y="2467824"/>
            <a:ext cx="4650963" cy="830997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注意控制变量法的应用。</a:t>
            </a:r>
            <a:endParaRPr lang="zh-CN" altLang="en-US" sz="32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TextBox 4" title=""/>
          <p:cNvSpPr txBox="1">
            <a:spLocks noChangeArrowheads="1"/>
          </p:cNvSpPr>
          <p:nvPr/>
        </p:nvSpPr>
        <p:spPr bwMode="auto">
          <a:xfrm>
            <a:off x="899592" y="1350924"/>
            <a:ext cx="7776864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CN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认识部分中国民族乐器。</a:t>
            </a:r>
            <a:endParaRPr lang="zh-CN" altLang="en-US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zh-CN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通过自制小乐器，提高动手动脑能力。</a:t>
            </a:r>
            <a:endParaRPr lang="zh-CN" altLang="en-US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80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 </a:t>
            </a:r>
            <a:r>
              <a:rPr lang="zh-CN" altLang="en-US" sz="280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弘扬传统文化，培养学生的爱国情感。</a:t>
            </a:r>
            <a:endParaRPr lang="zh-CN" altLang="zh-CN" sz="32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" name="TextBox 10" title=""/>
          <p:cNvSpPr txBox="1"/>
          <p:nvPr/>
        </p:nvSpPr>
        <p:spPr>
          <a:xfrm>
            <a:off x="5220072" y="1172513"/>
            <a:ext cx="36724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400" smtClean="0"/>
              <a:t>      </a:t>
            </a:r>
            <a:r>
              <a:rPr lang="zh-CN" altLang="en-US" sz="2400" smtClean="0"/>
              <a:t>在远古时期，人们以渔猎为生，劳动之后敲击着石头，装扮成各种野兽的形象跳舞娱乐。这种敲击的石头就被逐渐演变为后来的打击乐器</a:t>
            </a:r>
            <a:r>
              <a:rPr lang="en-US" altLang="zh-CN" sz="2400" smtClean="0"/>
              <a:t>——</a:t>
            </a:r>
            <a:r>
              <a:rPr lang="zh-CN" altLang="en-US" sz="2400" smtClean="0"/>
              <a:t>磬。</a:t>
            </a:r>
            <a:endParaRPr lang="zh-CN" altLang="en-US" sz="2400" smtClean="0">
              <a:sym typeface="+mn-ea"/>
            </a:endParaRPr>
          </a:p>
        </p:txBody>
      </p:sp>
      <p:pic>
        <p:nvPicPr>
          <p:cNvPr id="2" name="图片 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580" y="1226820"/>
            <a:ext cx="4585970" cy="3057525"/>
          </a:xfrm>
          <a:prstGeom prst="rect">
            <a:avLst/>
          </a:prstGeom>
        </p:spPr>
      </p:pic>
      <p:sp>
        <p:nvSpPr>
          <p:cNvPr id="4" name="文本框 3" title=""/>
          <p:cNvSpPr txBox="1"/>
          <p:nvPr/>
        </p:nvSpPr>
        <p:spPr>
          <a:xfrm>
            <a:off x="1259632" y="4314749"/>
            <a:ext cx="3836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ym typeface="+mn-ea"/>
              </a:rPr>
              <a:t>磬是石质的打击乐器</a:t>
            </a:r>
            <a:endParaRPr lang="zh-CN" altLang="en-US" sz="2800"/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TextBox 4" title=""/>
          <p:cNvSpPr txBox="1">
            <a:spLocks noChangeArrowheads="1"/>
          </p:cNvSpPr>
          <p:nvPr/>
        </p:nvSpPr>
        <p:spPr bwMode="auto">
          <a:xfrm>
            <a:off x="910474" y="915566"/>
            <a:ext cx="4231640" cy="654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smtClean="0">
                <a:solidFill>
                  <a:srgbClr val="FF0000"/>
                </a:solidFill>
              </a:rPr>
              <a:t>部分考古发现的中国乐器</a:t>
            </a:r>
            <a:endParaRPr lang="zh-CN" altLang="en-US" sz="2800" b="1" smtClean="0">
              <a:solidFill>
                <a:srgbClr val="FF0000"/>
              </a:solidFill>
            </a:endParaRPr>
          </a:p>
        </p:txBody>
      </p:sp>
      <p:pic>
        <p:nvPicPr>
          <p:cNvPr id="3" name="图片 2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570554"/>
            <a:ext cx="3234055" cy="2425065"/>
          </a:xfrm>
          <a:prstGeom prst="rect">
            <a:avLst/>
          </a:prstGeom>
        </p:spPr>
      </p:pic>
      <p:sp>
        <p:nvSpPr>
          <p:cNvPr id="4" name="TextBox 4" title=""/>
          <p:cNvSpPr txBox="1">
            <a:spLocks noChangeArrowheads="1"/>
          </p:cNvSpPr>
          <p:nvPr/>
        </p:nvSpPr>
        <p:spPr bwMode="auto">
          <a:xfrm>
            <a:off x="771193" y="3911339"/>
            <a:ext cx="4513059" cy="8998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</a:pPr>
            <a:r>
              <a:rPr lang="zh-CN" altLang="en-US" sz="2600" b="1" smtClean="0">
                <a:solidFill>
                  <a:schemeClr val="tx1"/>
                </a:solidFill>
              </a:rPr>
              <a:t>贾湖骨笛</a:t>
            </a:r>
            <a:endParaRPr lang="zh-CN" altLang="en-US" sz="2600" b="1" smtClean="0">
              <a:solidFill>
                <a:schemeClr val="tx1"/>
              </a:solidFill>
            </a:endParaRPr>
          </a:p>
          <a:p>
            <a:pPr algn="ctr">
              <a:lnSpc>
                <a:spcPct val="105000"/>
              </a:lnSpc>
            </a:pPr>
            <a:r>
              <a:rPr lang="zh-CN" altLang="en-US" sz="2600" b="1" smtClean="0">
                <a:solidFill>
                  <a:schemeClr val="tx1"/>
                </a:solidFill>
              </a:rPr>
              <a:t>（世界上最早的吹奏乐器）</a:t>
            </a:r>
            <a:endParaRPr lang="zh-CN" altLang="en-US" sz="2600" b="1" smtClean="0">
              <a:solidFill>
                <a:schemeClr val="tx1"/>
              </a:solidFill>
            </a:endParaRPr>
          </a:p>
        </p:txBody>
      </p:sp>
      <p:pic>
        <p:nvPicPr>
          <p:cNvPr id="5" name="图片 4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1634343"/>
            <a:ext cx="2095500" cy="2381885"/>
          </a:xfrm>
          <a:prstGeom prst="rect">
            <a:avLst/>
          </a:prstGeom>
        </p:spPr>
      </p:pic>
      <p:sp>
        <p:nvSpPr>
          <p:cNvPr id="6" name="TextBox 4" title=""/>
          <p:cNvSpPr txBox="1">
            <a:spLocks noChangeArrowheads="1"/>
          </p:cNvSpPr>
          <p:nvPr/>
        </p:nvSpPr>
        <p:spPr bwMode="auto">
          <a:xfrm>
            <a:off x="6232187" y="4033776"/>
            <a:ext cx="1655445" cy="654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smtClean="0">
                <a:solidFill>
                  <a:schemeClr val="tx1"/>
                </a:solidFill>
              </a:rPr>
              <a:t>单孔陶埙</a:t>
            </a:r>
            <a:endParaRPr lang="zh-CN" altLang="en-US" sz="2800" b="1" smtClean="0">
              <a:solidFill>
                <a:schemeClr val="tx1"/>
              </a:solidFill>
            </a:endParaRPr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506200" y="11684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Box 10" title=""/>
          <p:cNvSpPr txBox="1"/>
          <p:nvPr/>
        </p:nvSpPr>
        <p:spPr>
          <a:xfrm>
            <a:off x="1367659" y="4094177"/>
            <a:ext cx="2326402" cy="654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smtClean="0"/>
              <a:t>崇阳铜鼓</a:t>
            </a:r>
            <a:endParaRPr lang="zh-CN" altLang="en-US" sz="2800" b="1" smtClean="0"/>
          </a:p>
        </p:txBody>
      </p:sp>
      <p:pic>
        <p:nvPicPr>
          <p:cNvPr id="3" name="图片 2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961" y="1113781"/>
            <a:ext cx="2578100" cy="3041650"/>
          </a:xfrm>
          <a:prstGeom prst="rect">
            <a:avLst/>
          </a:prstGeom>
        </p:spPr>
      </p:pic>
      <p:pic>
        <p:nvPicPr>
          <p:cNvPr id="5" name="图片 4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944" y="1707654"/>
            <a:ext cx="4762252" cy="2041714"/>
          </a:xfrm>
          <a:prstGeom prst="rect">
            <a:avLst/>
          </a:prstGeom>
        </p:spPr>
      </p:pic>
      <p:sp>
        <p:nvSpPr>
          <p:cNvPr id="6" name="TextBox 10" title=""/>
          <p:cNvSpPr txBox="1"/>
          <p:nvPr/>
        </p:nvSpPr>
        <p:spPr>
          <a:xfrm>
            <a:off x="5217160" y="4010501"/>
            <a:ext cx="29552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smtClean="0"/>
              <a:t>西汉二十五弦瑟</a:t>
            </a:r>
            <a:endParaRPr lang="zh-CN" altLang="en-US" sz="2800" b="1" smtClean="0"/>
          </a:p>
        </p:txBody>
      </p:sp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TextBox 4" title=""/>
          <p:cNvSpPr txBox="1">
            <a:spLocks noChangeArrowheads="1"/>
          </p:cNvSpPr>
          <p:nvPr/>
        </p:nvSpPr>
        <p:spPr bwMode="auto">
          <a:xfrm>
            <a:off x="971600" y="1132205"/>
            <a:ext cx="3413125" cy="654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smtClean="0">
                <a:solidFill>
                  <a:srgbClr val="FF0000"/>
                </a:solidFill>
              </a:rPr>
              <a:t>中国民族乐器的分类</a:t>
            </a:r>
            <a:endParaRPr lang="zh-CN" altLang="en-US" sz="2800" b="1" smtClean="0">
              <a:solidFill>
                <a:srgbClr val="FF0000"/>
              </a:solidFill>
            </a:endParaRPr>
          </a:p>
        </p:txBody>
      </p:sp>
      <p:sp>
        <p:nvSpPr>
          <p:cNvPr id="6" name="TextBox 10" title=""/>
          <p:cNvSpPr txBox="1"/>
          <p:nvPr/>
        </p:nvSpPr>
        <p:spPr>
          <a:xfrm>
            <a:off x="1009390" y="1851670"/>
            <a:ext cx="709100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5000"/>
              </a:lnSpc>
            </a:pPr>
            <a:r>
              <a:rPr lang="zh-CN" altLang="en-US" sz="2400" b="1" smtClean="0">
                <a:solidFill>
                  <a:srgbClr val="0070C0"/>
                </a:solidFill>
              </a:rPr>
              <a:t>按演奏方式分为：</a:t>
            </a:r>
            <a:endParaRPr lang="en-US" altLang="zh-CN" sz="2400" b="1" smtClean="0">
              <a:solidFill>
                <a:srgbClr val="0070C0"/>
              </a:solidFill>
            </a:endParaRPr>
          </a:p>
          <a:p>
            <a:pPr>
              <a:lnSpc>
                <a:spcPct val="135000"/>
              </a:lnSpc>
            </a:pPr>
            <a:r>
              <a:rPr lang="zh-CN" altLang="en-US" sz="2400" b="1" smtClean="0"/>
              <a:t>吹管乐器、拉弦乐器、弹拨乐器、打击乐器。</a:t>
            </a:r>
            <a:endParaRPr lang="zh-CN" altLang="en-US" sz="2400" b="1" smtClean="0"/>
          </a:p>
          <a:p>
            <a:pPr>
              <a:lnSpc>
                <a:spcPct val="135000"/>
              </a:lnSpc>
            </a:pPr>
            <a:endParaRPr lang="zh-CN" altLang="en-US" sz="2400" b="1" smtClean="0"/>
          </a:p>
          <a:p>
            <a:pPr>
              <a:lnSpc>
                <a:spcPct val="135000"/>
              </a:lnSpc>
            </a:pPr>
            <a:r>
              <a:rPr lang="zh-CN" altLang="en-US" sz="2400" b="1" smtClean="0">
                <a:solidFill>
                  <a:srgbClr val="0070C0"/>
                </a:solidFill>
              </a:rPr>
              <a:t>按发声原理的不同分为：</a:t>
            </a:r>
            <a:endParaRPr lang="en-US" altLang="zh-CN" sz="2400" b="1" smtClean="0">
              <a:solidFill>
                <a:srgbClr val="0070C0"/>
              </a:solidFill>
            </a:endParaRPr>
          </a:p>
          <a:p>
            <a:pPr>
              <a:lnSpc>
                <a:spcPct val="135000"/>
              </a:lnSpc>
            </a:pPr>
            <a:r>
              <a:rPr lang="zh-CN" altLang="en-US" sz="2400" b="1" smtClean="0"/>
              <a:t>体鸣乐器、膜鸣乐器、气鸣乐器、弦鸣乐器。</a:t>
            </a:r>
            <a:endParaRPr lang="zh-CN" altLang="en-US" sz="2400" b="1" smtClean="0"/>
          </a:p>
        </p:txBody>
      </p:sp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8929" name="文本框 38928" title="">
            <a:hlinkClick r:id="rId2"/>
          </p:cNvPr>
          <p:cNvSpPr txBox="1"/>
          <p:nvPr/>
        </p:nvSpPr>
        <p:spPr>
          <a:xfrm>
            <a:off x="602213" y="4138930"/>
            <a:ext cx="1306399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笙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2" name="图片 1" title=""/>
          <p:cNvPicPr>
            <a:picLocks noChangeAspect="1"/>
          </p:cNvPicPr>
          <p:nvPr/>
        </p:nvPicPr>
        <p:blipFill>
          <a:blip r:embed="rId3"/>
          <a:srcRect l="25940" r="24945" b="5321"/>
          <a:stretch>
            <a:fillRect/>
          </a:stretch>
        </p:blipFill>
        <p:spPr>
          <a:xfrm>
            <a:off x="477520" y="1772285"/>
            <a:ext cx="1127760" cy="2267585"/>
          </a:xfrm>
          <a:prstGeom prst="rect">
            <a:avLst/>
          </a:prstGeom>
        </p:spPr>
      </p:pic>
      <p:pic>
        <p:nvPicPr>
          <p:cNvPr id="3" name="图片 2" title=""/>
          <p:cNvPicPr>
            <a:picLocks noChangeAspect="1"/>
          </p:cNvPicPr>
          <p:nvPr/>
        </p:nvPicPr>
        <p:blipFill>
          <a:blip r:embed="rId4"/>
          <a:srcRect l="4805" r="10457"/>
          <a:stretch>
            <a:fillRect/>
          </a:stretch>
        </p:blipFill>
        <p:spPr>
          <a:xfrm>
            <a:off x="2111188" y="2060719"/>
            <a:ext cx="2416175" cy="1835785"/>
          </a:xfrm>
          <a:prstGeom prst="rect">
            <a:avLst/>
          </a:prstGeom>
        </p:spPr>
      </p:pic>
      <p:sp>
        <p:nvSpPr>
          <p:cNvPr id="4" name="文本框 3" title="">
            <a:hlinkClick r:id="rId2"/>
          </p:cNvPr>
          <p:cNvSpPr txBox="1"/>
          <p:nvPr/>
        </p:nvSpPr>
        <p:spPr>
          <a:xfrm>
            <a:off x="2611525" y="4088130"/>
            <a:ext cx="1445359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竹笛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/>
        </p:nvPicPr>
        <p:blipFill>
          <a:blip r:embed="rId5"/>
          <a:srcRect r="29977" b="2411"/>
          <a:stretch>
            <a:fillRect/>
          </a:stretch>
        </p:blipFill>
        <p:spPr>
          <a:xfrm>
            <a:off x="4815205" y="1772285"/>
            <a:ext cx="1567815" cy="2185035"/>
          </a:xfrm>
          <a:prstGeom prst="rect">
            <a:avLst/>
          </a:prstGeom>
        </p:spPr>
      </p:pic>
      <p:sp>
        <p:nvSpPr>
          <p:cNvPr id="6" name="文本框 5" title="">
            <a:hlinkClick r:id="rId2"/>
          </p:cNvPr>
          <p:cNvSpPr txBox="1"/>
          <p:nvPr/>
        </p:nvSpPr>
        <p:spPr>
          <a:xfrm>
            <a:off x="4876432" y="4075373"/>
            <a:ext cx="1445359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唢呐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图片 6" title="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7845" y="2036445"/>
            <a:ext cx="1928495" cy="1920875"/>
          </a:xfrm>
          <a:prstGeom prst="rect">
            <a:avLst/>
          </a:prstGeom>
        </p:spPr>
      </p:pic>
      <p:sp>
        <p:nvSpPr>
          <p:cNvPr id="8" name="文本框 7" title="">
            <a:hlinkClick r:id="rId2"/>
          </p:cNvPr>
          <p:cNvSpPr txBox="1"/>
          <p:nvPr/>
        </p:nvSpPr>
        <p:spPr>
          <a:xfrm>
            <a:off x="7408620" y="4075373"/>
            <a:ext cx="886944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鼓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TextBox 4" title=""/>
          <p:cNvSpPr txBox="1">
            <a:spLocks noChangeArrowheads="1"/>
          </p:cNvSpPr>
          <p:nvPr/>
        </p:nvSpPr>
        <p:spPr bwMode="auto">
          <a:xfrm>
            <a:off x="937260" y="1059582"/>
            <a:ext cx="3413125" cy="654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smtClean="0">
                <a:solidFill>
                  <a:srgbClr val="FF0000"/>
                </a:solidFill>
              </a:rPr>
              <a:t>部分中国民族乐器</a:t>
            </a:r>
            <a:endParaRPr lang="zh-CN" altLang="en-US" sz="2800" b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9" grpId="0"/>
      <p:bldP spid="4" grpId="0"/>
      <p:bldP spid="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/>
        </p:nvPicPr>
        <p:blipFill>
          <a:blip r:embed="rId2"/>
          <a:srcRect l="14831" r="8894"/>
          <a:stretch>
            <a:fillRect/>
          </a:stretch>
        </p:blipFill>
        <p:spPr>
          <a:xfrm>
            <a:off x="410111" y="1123950"/>
            <a:ext cx="2145665" cy="2813050"/>
          </a:xfrm>
          <a:prstGeom prst="rect">
            <a:avLst/>
          </a:prstGeom>
        </p:spPr>
      </p:pic>
      <p:sp>
        <p:nvSpPr>
          <p:cNvPr id="4" name="文本框 3" title="">
            <a:hlinkClick r:id="rId3"/>
          </p:cNvPr>
          <p:cNvSpPr txBox="1"/>
          <p:nvPr/>
        </p:nvSpPr>
        <p:spPr>
          <a:xfrm>
            <a:off x="1115616" y="4032525"/>
            <a:ext cx="901065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云锣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5776" y="1707654"/>
            <a:ext cx="3115945" cy="1990090"/>
          </a:xfrm>
          <a:prstGeom prst="rect">
            <a:avLst/>
          </a:prstGeom>
        </p:spPr>
      </p:pic>
      <p:sp>
        <p:nvSpPr>
          <p:cNvPr id="6" name="文本框 5" title="">
            <a:hlinkClick r:id="rId3"/>
          </p:cNvPr>
          <p:cNvSpPr txBox="1"/>
          <p:nvPr/>
        </p:nvSpPr>
        <p:spPr>
          <a:xfrm>
            <a:off x="3849199" y="4032525"/>
            <a:ext cx="901065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扬琴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图片 6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3462" y="1244600"/>
            <a:ext cx="2692400" cy="2692400"/>
          </a:xfrm>
          <a:prstGeom prst="rect">
            <a:avLst/>
          </a:prstGeom>
        </p:spPr>
      </p:pic>
      <p:sp>
        <p:nvSpPr>
          <p:cNvPr id="8" name="文本框 7" title="">
            <a:hlinkClick r:id="rId3"/>
          </p:cNvPr>
          <p:cNvSpPr txBox="1"/>
          <p:nvPr/>
        </p:nvSpPr>
        <p:spPr>
          <a:xfrm>
            <a:off x="7009130" y="4032525"/>
            <a:ext cx="901065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二胡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/>
        </p:nvPicPr>
        <p:blipFill>
          <a:blip r:embed="rId2"/>
          <a:srcRect l="9087" r="23844"/>
          <a:stretch>
            <a:fillRect/>
          </a:stretch>
        </p:blipFill>
        <p:spPr>
          <a:xfrm>
            <a:off x="1089761" y="1265554"/>
            <a:ext cx="1336040" cy="2657475"/>
          </a:xfrm>
          <a:prstGeom prst="rect">
            <a:avLst/>
          </a:prstGeom>
        </p:spPr>
      </p:pic>
      <p:sp>
        <p:nvSpPr>
          <p:cNvPr id="8" name="文本框 7" title="">
            <a:hlinkClick r:id="rId3"/>
          </p:cNvPr>
          <p:cNvSpPr txBox="1"/>
          <p:nvPr/>
        </p:nvSpPr>
        <p:spPr>
          <a:xfrm>
            <a:off x="1307248" y="4112582"/>
            <a:ext cx="901065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琵琶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文本框 4" title="">
            <a:hlinkClick r:id="rId3"/>
          </p:cNvPr>
          <p:cNvSpPr txBox="1"/>
          <p:nvPr/>
        </p:nvSpPr>
        <p:spPr>
          <a:xfrm>
            <a:off x="4010342" y="4120515"/>
            <a:ext cx="610235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阮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6" name="图片 5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9455" y="1185545"/>
            <a:ext cx="2112010" cy="2817495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7245" y="1616075"/>
            <a:ext cx="2386965" cy="2386965"/>
          </a:xfrm>
          <a:prstGeom prst="rect">
            <a:avLst/>
          </a:prstGeom>
        </p:spPr>
      </p:pic>
      <p:sp>
        <p:nvSpPr>
          <p:cNvPr id="9" name="文本框 8" title="">
            <a:hlinkClick r:id="rId3"/>
          </p:cNvPr>
          <p:cNvSpPr txBox="1"/>
          <p:nvPr/>
        </p:nvSpPr>
        <p:spPr>
          <a:xfrm>
            <a:off x="6948264" y="4120515"/>
            <a:ext cx="911225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梆子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  <p:bldP spid="9" grpId="0"/>
    </p:bld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YmE1MWRiMjIzZDMwOTFhNDdhYzA4OWUzYjdhZDA4NzYifQ=="/>
  <p:tag name="KSO_WPP_MARK_KEY" val="19c94fee-b251-467a-ba52-0c3e5874fd7d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r="http://schemas.openxmlformats.org/officeDocument/2006/relationships"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34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宋体</vt:lpstr>
      <vt:lpstr>黑体</vt:lpstr>
      <vt:lpstr>Times New Roman</vt:lpstr>
      <vt:lpstr>楷体</vt:lpstr>
      <vt:lpstr>1_自定义设计方案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2024-07-18T11:08:16Z</cp:lastPrinted>
  <dcterms:created xsi:type="dcterms:W3CDTF">2024-07-18T11:08:16Z</dcterms:created>
  <dcterms:modified xsi:type="dcterms:W3CDTF">2024-07-18T03:08:16Z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