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custDataLst>
    <p:tags r:id="rId3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.jpeg" /><Relationship Id="rId4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7.jpe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png" /><Relationship Id="rId4" Type="http://schemas.openxmlformats.org/officeDocument/2006/relationships/image" Target="../media/image12.png" /><Relationship Id="rId5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4.pn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Relationship Id="rId6" Type="http://schemas.openxmlformats.org/officeDocument/2006/relationships/image" Target="../media/image23.jpeg" /><Relationship Id="rId7" Type="http://schemas.openxmlformats.org/officeDocument/2006/relationships/image" Target="../media/image2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8.jpe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8.jpe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3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0.xml" TargetMode="Internal" /><Relationship Id="rId7" Type="http://schemas.openxmlformats.org/officeDocument/2006/relationships/slide" Target="slide19.xml" TargetMode="Internal" /><Relationship Id="rId8" Type="http://schemas.openxmlformats.org/officeDocument/2006/relationships/slide" Target="slide25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4.png" /><Relationship Id="rId4" Type="http://schemas.openxmlformats.org/officeDocument/2006/relationships/image" Target="../media/image35.jpeg" /><Relationship Id="rId5" Type="http://schemas.openxmlformats.org/officeDocument/2006/relationships/image" Target="../media/image3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7.png" /><Relationship Id="rId4" Type="http://schemas.openxmlformats.org/officeDocument/2006/relationships/image" Target="../media/image38.jpeg" /><Relationship Id="rId5" Type="http://schemas.openxmlformats.org/officeDocument/2006/relationships/image" Target="../media/image3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0.jpeg" /><Relationship Id="rId4" Type="http://schemas.openxmlformats.org/officeDocument/2006/relationships/image" Target="../media/image41.png" /><Relationship Id="rId5" Type="http://schemas.openxmlformats.org/officeDocument/2006/relationships/image" Target="../media/image4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0.jpeg" /><Relationship Id="rId4" Type="http://schemas.openxmlformats.org/officeDocument/2006/relationships/image" Target="../media/image4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0.jpe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Relationship Id="rId6" Type="http://schemas.openxmlformats.org/officeDocument/2006/relationships/image" Target="../media/image46.png" /><Relationship Id="rId7" Type="http://schemas.openxmlformats.org/officeDocument/2006/relationships/image" Target="../media/image4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slide" Target="slide3.xml" TargetMode="Internal" /><Relationship Id="rId4" Type="http://schemas.openxmlformats.org/officeDocument/2006/relationships/slide" Target="slide5.xml" TargetMode="Internal" /><Relationship Id="rId5" Type="http://schemas.openxmlformats.org/officeDocument/2006/relationships/slide" Target="slide10.xml" TargetMode="Internal" /><Relationship Id="rId6" Type="http://schemas.openxmlformats.org/officeDocument/2006/relationships/slide" Target="slide19.xml" TargetMode="Internal" /><Relationship Id="rId7" Type="http://schemas.openxmlformats.org/officeDocument/2006/relationships/slide" Target="slide25.xml" TargetMode="In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8.jpeg" /><Relationship Id="rId4" Type="http://schemas.openxmlformats.org/officeDocument/2006/relationships/image" Target="../media/image4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8.jpeg" /><Relationship Id="rId4" Type="http://schemas.openxmlformats.org/officeDocument/2006/relationships/image" Target="../media/image5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8.jpeg" /><Relationship Id="rId4" Type="http://schemas.openxmlformats.org/officeDocument/2006/relationships/image" Target="../media/image51.png" /><Relationship Id="rId5" Type="http://schemas.openxmlformats.org/officeDocument/2006/relationships/image" Target="../media/image5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53.jpeg" /><Relationship Id="rId4" Type="http://schemas.openxmlformats.org/officeDocument/2006/relationships/image" Target="../media/image5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53.jpeg" /><Relationship Id="rId4" Type="http://schemas.openxmlformats.org/officeDocument/2006/relationships/image" Target="../media/image55.png" /><Relationship Id="rId5" Type="http://schemas.openxmlformats.org/officeDocument/2006/relationships/image" Target="../media/image56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53.jpeg" /><Relationship Id="rId4" Type="http://schemas.openxmlformats.org/officeDocument/2006/relationships/image" Target="../media/image57.png" /><Relationship Id="rId5" Type="http://schemas.openxmlformats.org/officeDocument/2006/relationships/image" Target="../media/image58.png" /><Relationship Id="rId6" Type="http://schemas.openxmlformats.org/officeDocument/2006/relationships/image" Target="../media/image59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png" /><Relationship Id="rId7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cc3fad63f.fixed?vcp=1&amp;pid=49ef30b1f&amp;color=0,0,0&amp;vtp=1&amp;bbb=1" title=""/>
          <p:cNvSpPr/>
          <p:nvPr/>
        </p:nvSpPr>
        <p:spPr>
          <a:xfrm>
            <a:off x="0" y="177368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cc3fad63f.fixed?vcp=1&amp;pid=49ef30b1f&amp;color=0,0,0&amp;vtp=1&amp;bbb=1" title=""/>
          <p:cNvSpPr/>
          <p:nvPr/>
        </p:nvSpPr>
        <p:spPr>
          <a:xfrm>
            <a:off x="0" y="283438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第三部分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能量</a:t>
            </a:r>
            <a:endParaRPr lang="en-US" altLang="zh-CN" sz="5500"/>
          </a:p>
        </p:txBody>
      </p:sp>
      <p:sp>
        <p:nvSpPr>
          <p:cNvPr id="4" name="C_3_BD#cc3fad63f.fixed?vcp=1&amp;pid=49ef30b1f&amp;color=0,0,0&amp;vtp=1&amp;bbb=1" title=""/>
          <p:cNvSpPr/>
          <p:nvPr/>
        </p:nvSpPr>
        <p:spPr>
          <a:xfrm>
            <a:off x="0" y="376707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第14讲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功和功率</a:t>
            </a:r>
            <a:endParaRPr lang="en-US" altLang="zh-CN" sz="5500"/>
          </a:p>
        </p:txBody>
      </p:sp>
      <p:sp>
        <p:nvSpPr>
          <p:cNvPr id="5" name="C_3#cc3fad63f" title=""/>
          <p:cNvSpPr/>
          <p:nvPr/>
        </p:nvSpPr>
        <p:spPr>
          <a:xfrm>
            <a:off x="1956816" y="480034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86ecb805.fixed?vcp=1&amp;pid=cc3fad63f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586ecb805.fixed?vcp=1&amp;pid=cc3fad63f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586ecb805.fixed?vcp=1&amp;pid=cc3fad63f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6bd11a855?vcp=1&amp;pid=586ecb805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6bd11a855?vcp=1&amp;pid=586ecb805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功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功率</a:t>
            </a:r>
            <a:endParaRPr lang="en-US" altLang="zh-CN" sz="100"/>
          </a:p>
        </p:txBody>
      </p:sp>
      <p:pic>
        <p:nvPicPr>
          <p:cNvPr id="4" name="C_5_BD#6bd11a855?vcp=1&amp;pid=586ecb805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78" y="810742"/>
            <a:ext cx="1143000" cy="466344"/>
          </a:xfrm>
          <a:prstGeom prst="rect">
            <a:avLst/>
          </a:prstGeom>
        </p:spPr>
      </p:pic>
      <p:sp>
        <p:nvSpPr>
          <p:cNvPr id="5" name="QC_6_BD.19_1#0ce847ca0?vcp=1&amp;vop=1&amp;vis=1&amp;pid=6bd11a855&amp;color=0,0,0&amp;vtp=1&amp;bbb=1" title=""/>
          <p:cNvSpPr/>
          <p:nvPr/>
        </p:nvSpPr>
        <p:spPr>
          <a:xfrm>
            <a:off x="932688" y="13510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（2025·连云港）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下列情景中，人对物体做功的是(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20_1#0ce847ca0.bracket?vcp=1&amp;vop=1&amp;vis=1&amp;pid=6bd11a855&amp;color=0,0,0&amp;vpa=19&amp;vtp=1" title=""/>
          <p:cNvSpPr/>
          <p:nvPr/>
        </p:nvSpPr>
        <p:spPr>
          <a:xfrm>
            <a:off x="9105932" y="1347253"/>
            <a:ext cx="495300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7" name="QC_6_BD.19_2#0ce847ca0.choices?vcp=1&amp;vop=1&amp;vis=1&amp;pid=6bd11a855&amp;color=0,0,0&amp;vtp=1&amp;bbb=1" title=""/>
          <p:cNvSpPr/>
          <p:nvPr/>
        </p:nvSpPr>
        <p:spPr>
          <a:xfrm>
            <a:off x="932688" y="1990063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A.司机用力推汽车，汽车不动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B.人推自行车前进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C.学生背着书包在水平路面上匀速前进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D.足球被踢后，在草地上滚动了一段距离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21_1#ff39e1d40?vcp=1&amp;vop=1&amp;vis=1&amp;pid=6bd11a855&amp;color=0,0,0&amp;vtp=1&amp;bt=1&amp;bbb=1&amp;hb=1" title=""/>
              <p:cNvSpPr/>
              <p:nvPr/>
            </p:nvSpPr>
            <p:spPr>
              <a:xfrm>
                <a:off x="932688" y="156003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（2024·常州）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起重机将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的重物先竖直向上匀速提升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再悬停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，起重机对重物做功情况是(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21_1#ff39e1d40?vcp=1&amp;vop=1&amp;vis=1&amp;pid=6bd11a8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6003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-2403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22_1#ff39e1d40.bracket?vcp=1&amp;vop=1&amp;vis=1&amp;pid=6bd11a855&amp;color=0,0,0&amp;vpa=20&amp;vtp=1" title=""/>
          <p:cNvSpPr/>
          <p:nvPr/>
        </p:nvSpPr>
        <p:spPr>
          <a:xfrm>
            <a:off x="7024720" y="219440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4" name="QC_6_BD.21_2#ff39e1d40.choices?vcp=1&amp;vop=1&amp;vis=1&amp;pid=6bd11a855&amp;color=0,0,0&amp;vtp=1&amp;bbb=1" title=""/>
          <p:cNvSpPr/>
          <p:nvPr/>
        </p:nvSpPr>
        <p:spPr>
          <a:xfrm>
            <a:off x="932688" y="2766917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A.提升过程做了功，悬停过程做了功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B.提升过程不做功，悬停过程不做功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C.提升过程不做功，悬停过程做了功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D.提升过程做了功，悬停过程不做功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3_1#7cd3fdc9e?iti=1&amp;htil=1&amp;vcp=1&amp;vop=1&amp;vis=1&amp;pid=6bd11a85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1878" y="1261491"/>
            <a:ext cx="357530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3_2#7cd3fdc9e?iti=1&amp;htil=1&amp;vcp=1&amp;vop=1&amp;vis=1&amp;pid=6bd11a855&amp;color=0,0,0&amp;vtp=1&amp;bbb=1" title=""/>
          <p:cNvSpPr/>
          <p:nvPr/>
        </p:nvSpPr>
        <p:spPr>
          <a:xfrm>
            <a:off x="8904224" y="2924683"/>
            <a:ext cx="1090612" cy="849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3_3#7cd3fdc9e?htil=1&amp;vcp=1&amp;vop=1&amp;vis=1&amp;pid=6bd11a855&amp;color=0,0,0&amp;vtp=1&amp;bt=1&amp;bbb=1&amp;hb=1&amp;hs=1" title=""/>
              <p:cNvSpPr/>
              <p:nvPr/>
            </p:nvSpPr>
            <p:spPr>
              <a:xfrm>
                <a:off x="932688" y="1170051"/>
                <a:ext cx="6611112" cy="2480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（2023·武汉）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电动叉车托着质量为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的货物，在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内沿着水平方向行驶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，如图14-1甲所示；接着在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货物匀速竖直提升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，如图14-1乙所示。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下列说法正确的是（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3_3#7cd3fdc9e?htil=1&amp;vcp=1&amp;vop=1&amp;vis=1&amp;pid=6bd11a85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70051"/>
                <a:ext cx="6611112" cy="2480882"/>
              </a:xfrm>
              <a:prstGeom prst="rect">
                <a:avLst/>
              </a:prstGeom>
              <a:blipFill rotWithShape="1">
                <a:blip r:embed="rId4"/>
                <a:stretch>
                  <a:fillRect l="-8" t="-15" r="-1739" b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24_1#7cd3fdc9e.bracket?vcp=1&amp;vop=1&amp;vis=1&amp;pid=6bd11a855&amp;color=0,0,0&amp;vpa=21&amp;vtp=1" title=""/>
          <p:cNvSpPr/>
          <p:nvPr/>
        </p:nvSpPr>
        <p:spPr>
          <a:xfrm>
            <a:off x="6723095" y="3186303"/>
            <a:ext cx="495300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3_4#7cd3fdc9e.choices?vcp=1&amp;vop=1&amp;vis=1&amp;pid=6bd11a855&amp;color=0,0,0&amp;vtp=1&amp;bbb=1&amp;hs=1" title=""/>
              <p:cNvSpPr/>
              <p:nvPr/>
            </p:nvSpPr>
            <p:spPr>
              <a:xfrm>
                <a:off x="932688" y="3653155"/>
                <a:ext cx="10323576" cy="1972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A.叉车水平行驶过程中，货物的重力做功为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B.叉车提升货物过程中，克服货物的重力做功为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C.叉车水平行驶过程中，叉车的重力势能转化为货物的动能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D.叉车提升货物过程中，货物的动能转化为货物的重力势能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3_4#7cd3fdc9e.choices?vcp=1&amp;vop=1&amp;vis=1&amp;pid=6bd11a85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53155"/>
                <a:ext cx="10323576" cy="1972882"/>
              </a:xfrm>
              <a:prstGeom prst="rect">
                <a:avLst/>
              </a:prstGeom>
              <a:blipFill rotWithShape="1">
                <a:blip r:embed="rId5"/>
                <a:stretch>
                  <a:fillRect l="-5" r="2" b="-1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5_1#5bd3c47ae?vcp=1&amp;vop=1&amp;vis=1&amp;pid=6bd11a855&amp;color=0,0,0&amp;vtp=1&amp;bt=1&amp;bbb=1&amp;hb=1" title=""/>
              <p:cNvSpPr/>
              <p:nvPr/>
            </p:nvSpPr>
            <p:spPr>
              <a:xfrm>
                <a:off x="932688" y="125803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（2025·威海）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如图14-2所示，用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的推力沿斜面向上将重为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的小车从斜面（高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，长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）底端匀速推到顶端，用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。则推力做功为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，有用功的功率为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25_1#5bd3c47ae?vcp=1&amp;vop=1&amp;vis=1&amp;pid=6bd11a8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803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2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6_1#5bd3c47ae.blank?vcp=1&amp;vop=1&amp;vis=1&amp;pid=6bd11a855&amp;color=0,0,0&amp;vpa=22&amp;vtp=1&amp;bbb=1" title=""/>
          <p:cNvSpPr/>
          <p:nvPr/>
        </p:nvSpPr>
        <p:spPr>
          <a:xfrm>
            <a:off x="4470431" y="2501995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750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QB_6_AN.28_1#5bd3c47ae.blank?vcp=1&amp;vop=1&amp;vis=1&amp;pid=6bd11a855&amp;color=0,0,0&amp;vpa=23&amp;vtp=1&amp;bbb=1" title=""/>
              <p:cNvSpPr/>
              <p:nvPr/>
            </p:nvSpPr>
            <p:spPr>
              <a:xfrm>
                <a:off x="8382825" y="2638583"/>
                <a:ext cx="62071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6_AN.28_1#5bd3c47ae.blank?vcp=1&amp;vop=1&amp;vis=1&amp;pid=6bd11a855&amp;color=0,0,0&amp;vpa=2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25" y="2638583"/>
                <a:ext cx="62071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31" t="-38" r="82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27_1#5bd3c47ae?iti=2&amp;vcp=1&amp;vop=1&amp;vis=1&amp;pid=6bd11a855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8848" y="3232626"/>
            <a:ext cx="320040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27_2#5bd3c47ae?iti=2&amp;vcp=1&amp;vop=1&amp;vis=1&amp;pid=6bd11a855&amp;color=0,0,0&amp;vtp=1&amp;bbb=1" title=""/>
          <p:cNvSpPr/>
          <p:nvPr/>
        </p:nvSpPr>
        <p:spPr>
          <a:xfrm>
            <a:off x="5553742" y="503297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图14-2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29_1#99f333078?vcp=1&amp;vop=1&amp;vis=1&amp;pid=6bd11a855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，如图14-3甲所示，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在水平拉力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用下，在水平面从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匀速直线运动到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；如图14-3乙所示，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上放置一个钩码，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在水平拉力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作用下，在另一水平面从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匀速直线运动到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29_1#99f333078?vcp=1&amp;vop=1&amp;vis=1&amp;pid=6bd11a8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736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29_2#99f333078?iti=3&amp;vcp=1&amp;vop=1&amp;vis=1&amp;pid=6bd11a8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0639" y="3430098"/>
            <a:ext cx="8456818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29_3#99f333078?iti=3&amp;vcp=1&amp;vop=1&amp;vis=1&amp;pid=6bd11a855&amp;color=0,0,0&amp;vtp=1&amp;bbb=1" title=""/>
          <p:cNvSpPr/>
          <p:nvPr/>
        </p:nvSpPr>
        <p:spPr>
          <a:xfrm>
            <a:off x="5553742" y="54832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0_1#c77601a72?vcp=1&amp;vop=1&amp;vis=1&amp;pid=99f333078&amp;color=0,0,0&amp;vtp=1&amp;bt=1&amp;bbb=1&amp;hb=1" title=""/>
              <p:cNvSpPr/>
              <p:nvPr/>
            </p:nvSpPr>
            <p:spPr>
              <a:xfrm>
                <a:off x="932688" y="80780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𝑷𝑸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段，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的速度分别为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所受摩擦力分别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。（均选填“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30_1#c77601a72?vcp=1&amp;vop=1&amp;vis=1&amp;pid=99f33307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2" b="-5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31_1#c77601a72.blank?vcp=1&amp;vop=1&amp;vis=1&amp;pid=99f333078&amp;color=0,0,0&amp;vpa=24&amp;vtp=1&amp;bbb=1" title=""/>
              <p:cNvSpPr/>
              <p:nvPr/>
            </p:nvSpPr>
            <p:spPr>
              <a:xfrm>
                <a:off x="3534347" y="1536083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7_AN.31_1#c77601a72.blank?vcp=1&amp;vop=1&amp;vis=1&amp;pid=99f333078&amp;color=0,0,0&amp;vpa=2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47" y="1536083"/>
                <a:ext cx="447675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28" t="-4" r="128" b="-7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7_AN.33_1#c77601a72.blank?vcp=1&amp;vop=1&amp;vis=1&amp;pid=99f333078&amp;color=0,0,0&amp;vpa=25&amp;vtp=1&amp;bbb=1" title=""/>
              <p:cNvSpPr/>
              <p:nvPr/>
            </p:nvSpPr>
            <p:spPr>
              <a:xfrm>
                <a:off x="5178299" y="1536083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7_AN.33_1#c77601a72.blank?vcp=1&amp;vop=1&amp;vis=1&amp;pid=99f333078&amp;color=0,0,0&amp;vpa=2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99" y="1536083"/>
                <a:ext cx="4476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14" t="-4" r="114" b="-7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7_BD.32_1#c77601a72?iti=4&amp;vcp=1&amp;vop=1&amp;vis=1&amp;visfb=1&amp;pid=99f333078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588" y="2141683"/>
            <a:ext cx="8786923" cy="20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32_2#c77601a72?iti=4&amp;vcp=1&amp;vop=1&amp;vis=1&amp;visfb=1&amp;pid=99f333078&amp;color=0,0,0&amp;vtp=1&amp;bbb=1" title=""/>
          <p:cNvSpPr/>
          <p:nvPr/>
        </p:nvSpPr>
        <p:spPr>
          <a:xfrm>
            <a:off x="5553744" y="426997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图14-3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7" name="QB_7_BD.34_1#0e9aca261?vcp=1&amp;vop=1&amp;vis=1&amp;pid=99f333078&amp;color=0,0,0&amp;vtp=1&amp;bbb=1&amp;hb=1" title=""/>
              <p:cNvSpPr/>
              <p:nvPr/>
            </p:nvSpPr>
            <p:spPr>
              <a:xfrm>
                <a:off x="932688" y="4837411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做的功为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、功率为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所受重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力做的功为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QB_7_BD.34_1#0e9aca261?vcp=1&amp;vop=1&amp;vis=1&amp;pid=99f33307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37411"/>
                <a:ext cx="10323576" cy="1201357"/>
              </a:xfrm>
              <a:prstGeom prst="rect">
                <a:avLst/>
              </a:prstGeom>
              <a:blipFill rotWithShape="1">
                <a:blip r:embed="rId7"/>
                <a:stretch>
                  <a:fillRect l="-5" t="-51" r="-957" b="-5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AN.35_1#0e9aca261.blank?vcp=1&amp;vop=1&amp;vis=1&amp;pid=99f333078&amp;color=0,0,0&amp;vpa=26&amp;vtp=1&amp;bbb=1" title=""/>
          <p:cNvSpPr/>
          <p:nvPr/>
        </p:nvSpPr>
        <p:spPr>
          <a:xfrm>
            <a:off x="6239351" y="4806931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QB_7_AN.36_1#0e9aca261.blank?vcp=1&amp;vop=1&amp;vis=1&amp;pid=99f333078&amp;color=0,0,0&amp;vpa=27&amp;vtp=1&amp;bbb=1" title=""/>
          <p:cNvSpPr/>
          <p:nvPr/>
        </p:nvSpPr>
        <p:spPr>
          <a:xfrm>
            <a:off x="8506302" y="4806931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QB_7_AN.37_1#0e9aca261.blank?vcp=1&amp;vop=1&amp;vis=1&amp;pid=99f333078&amp;color=0,0,0&amp;vpa=28&amp;vtp=1" title=""/>
          <p:cNvSpPr/>
          <p:nvPr/>
        </p:nvSpPr>
        <p:spPr>
          <a:xfrm>
            <a:off x="2728944" y="5433676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38_1#10d570b20?iti=5&amp;htil=2&amp;vcp=1&amp;vop=1&amp;vis=1&amp;pid=6bd11a85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036" y="1183513"/>
            <a:ext cx="228600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38_2#10d570b20?iti=5&amp;htil=2&amp;vcp=1&amp;vop=1&amp;vis=1&amp;pid=6bd11a855&amp;color=0,0,0&amp;vtp=1&amp;bbb=1" title=""/>
          <p:cNvSpPr/>
          <p:nvPr/>
        </p:nvSpPr>
        <p:spPr>
          <a:xfrm>
            <a:off x="9525729" y="313016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38_3#10d570b20?htil=2&amp;vcp=1&amp;vop=1&amp;vis=1&amp;pid=6bd11a855&amp;color=0,0,0&amp;vtp=1&amp;bt=1&amp;bbb=1&amp;hb=1&amp;hs=1" title=""/>
              <p:cNvSpPr/>
              <p:nvPr/>
            </p:nvSpPr>
            <p:spPr>
              <a:xfrm>
                <a:off x="932688" y="1165225"/>
                <a:ext cx="790041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（2025·苏州）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叉车常用于货物的转运，如图14-4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所示。叉车在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内将质量为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的货箱匀速竖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直提升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。求此过程中：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38_3#10d570b20?htil=2&amp;vcp=1&amp;vop=1&amp;vis=1&amp;pid=6bd11a85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65225"/>
                <a:ext cx="790041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6" r="-929" b="-3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7_BD.39_1#41645d26c?htil=2&amp;vcp=1&amp;vop=1&amp;vis=1&amp;pid=10d570b20&amp;color=0,0,0&amp;vtp=1&amp;bbb=1" title=""/>
          <p:cNvSpPr/>
          <p:nvPr/>
        </p:nvSpPr>
        <p:spPr>
          <a:xfrm>
            <a:off x="932688" y="3130677"/>
            <a:ext cx="79004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货箱的速度；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7_AN.40_1#41645d26c?htil=2&amp;vcp=1&amp;vop=1&amp;vis=1&amp;pid=10d570b20&amp;color=0,0,0&amp;vtp=1&amp;bbb=1&amp;hs=1" title=""/>
              <p:cNvSpPr/>
              <p:nvPr/>
            </p:nvSpPr>
            <p:spPr>
              <a:xfrm>
                <a:off x="935991" y="3771455"/>
                <a:ext cx="10320018" cy="1887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解：货箱的速度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答：货箱的速度为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40_1#41645d26c?htil=2&amp;vcp=1&amp;vop=1&amp;vis=1&amp;pid=10d570b20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771455"/>
                <a:ext cx="10320018" cy="1887157"/>
              </a:xfrm>
              <a:prstGeom prst="rect">
                <a:avLst/>
              </a:prstGeom>
              <a:blipFill rotWithShape="1">
                <a:blip r:embed="rId5"/>
                <a:stretch>
                  <a:fillRect t="-10" r="6" b="-3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41_1#ff42f9e26?iti=6&amp;htil=3&amp;vcp=1&amp;vop=1&amp;vis=1&amp;visfb=1&amp;pid=10d570b2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9635" y="738288"/>
            <a:ext cx="1859095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41_2#ff42f9e26?iti=6&amp;htil=3&amp;vcp=1&amp;vop=1&amp;vis=1&amp;visfb=1&amp;pid=10d570b20&amp;color=0,0,0&amp;vtp=1&amp;bbb=1" title=""/>
          <p:cNvSpPr/>
          <p:nvPr/>
        </p:nvSpPr>
        <p:spPr>
          <a:xfrm>
            <a:off x="9173876" y="2380779"/>
            <a:ext cx="1090612" cy="5189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图14-4</a:t>
            </a:r>
            <a:endParaRPr lang="en-US" altLang="zh-CN" sz="2800"/>
          </a:p>
        </p:txBody>
      </p:sp>
      <p:sp>
        <p:nvSpPr>
          <p:cNvPr id="4" name="QO_7_BD.41_3#ff42f9e26?htil=3&amp;vcp=1&amp;vop=1&amp;vis=1&amp;pid=10d570b20&amp;color=0,0,0&amp;vtp=1&amp;bt=1&amp;bbb=1&amp;hs=1" title=""/>
          <p:cNvSpPr/>
          <p:nvPr/>
        </p:nvSpPr>
        <p:spPr>
          <a:xfrm>
            <a:off x="932688" y="720000"/>
            <a:ext cx="8037576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叉车对货箱所做的功；</a:t>
            </a:r>
            <a:endParaRPr lang="en-US" altLang="zh-CN" sz="2800"/>
          </a:p>
        </p:txBody>
      </p:sp>
      <p:sp>
        <p:nvSpPr>
          <p:cNvPr id="5" name="QO_7_AN.42_1#ff42f9e26?htil=3&amp;vcp=1&amp;vop=1&amp;vis=1&amp;pid=10d570b20&amp;color=0,0,0&amp;vtp=1&amp;bbb=1&amp;hb=1&amp;hs=1" title=""/>
          <p:cNvSpPr/>
          <p:nvPr/>
        </p:nvSpPr>
        <p:spPr>
          <a:xfrm>
            <a:off x="932688" y="1304009"/>
            <a:ext cx="8037576" cy="584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解：叉车对货箱所做的功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p:sp>
        <p:nvSpPr>
          <p:cNvPr id="6" name="QO_7_BD.43_1#750755f20?vcp=1&amp;vop=1&amp;vis=1&amp;pid=10d570b20&amp;color=0,0,0&amp;vtp=1&amp;bbb=1" title=""/>
          <p:cNvSpPr/>
          <p:nvPr/>
        </p:nvSpPr>
        <p:spPr>
          <a:xfrm>
            <a:off x="932688" y="3454501"/>
            <a:ext cx="10323576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叉车对货箱所做功的功率。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O_7_AN.44_1#750755f20?vcp=1&amp;vop=1&amp;vis=1&amp;pid=10d570b20&amp;color=0,0,0&amp;vtp=1&amp;bbb=1" title=""/>
              <p:cNvSpPr/>
              <p:nvPr/>
            </p:nvSpPr>
            <p:spPr>
              <a:xfrm>
                <a:off x="932688" y="4028858"/>
                <a:ext cx="10323576" cy="16744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解：叉车对货箱所做功的功率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答：叉车对货箱所做功的功率为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AN.44_1#750755f20?vcp=1&amp;vop=1&amp;vis=1&amp;pid=10d570b2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28858"/>
                <a:ext cx="10323576" cy="1674432"/>
              </a:xfrm>
              <a:prstGeom prst="rect">
                <a:avLst/>
              </a:prstGeom>
              <a:blipFill rotWithShape="1">
                <a:blip r:embed="rId4"/>
                <a:stretch>
                  <a:fillRect l="-5" t="-25" r="2" b="-3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O_7_AN.42_1#ff42f9e26?htil=3&amp;vcp=1&amp;vop=1&amp;vis=1&amp;pid=10d570b20&amp;color=0,0,0&amp;vtp=1&amp;bbb=1&amp;hb=1&amp;hs=1" title=""/>
              <p:cNvSpPr/>
              <p:nvPr/>
            </p:nvSpPr>
            <p:spPr>
              <a:xfrm>
                <a:off x="935991" y="2946755"/>
                <a:ext cx="10320018" cy="506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答：叉车对货箱所做的功为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O_7_AN.42_1#ff42f9e26?htil=3&amp;vcp=1&amp;vop=1&amp;vis=1&amp;pid=10d570b2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2946755"/>
                <a:ext cx="10320018" cy="506032"/>
              </a:xfrm>
              <a:prstGeom prst="rect">
                <a:avLst/>
              </a:prstGeom>
              <a:blipFill rotWithShape="1">
                <a:blip r:embed="rId5"/>
                <a:stretch>
                  <a:fillRect t="-70" r="6" b="-10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QO_7_AN.42_1#ff42f9e26?htil=3&amp;vcp=1&amp;vop=1&amp;vis=1&amp;pid=10d570b20&amp;color=0,0,0&amp;vtp=1&amp;bbb=1&amp;hb=1&amp;hs=1" title=""/>
              <p:cNvSpPr/>
              <p:nvPr/>
            </p:nvSpPr>
            <p:spPr>
              <a:xfrm>
                <a:off x="932688" y="1881923"/>
                <a:ext cx="8037576" cy="1064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9" name="QO_7_AN.42_1#ff42f9e26?htil=3&amp;vcp=1&amp;vop=1&amp;vis=1&amp;pid=10d570b2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81923"/>
                <a:ext cx="8037576" cy="1064832"/>
              </a:xfrm>
              <a:prstGeom prst="rect">
                <a:avLst/>
              </a:prstGeom>
              <a:blipFill rotWithShape="1">
                <a:blip r:embed="rId6"/>
                <a:stretch>
                  <a:fillRect l="-6" t="-39" r="3" b="-49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75787454.fixed?vcp=1&amp;pid=cc3fad63f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275787454.fixed?vcp=1&amp;pid=cc3fad63f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275787454.fixed?vcp=1&amp;pid=cc3fad63f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cc3fad63f?lid=ca042ca0c&amp;cid=ca042ca0c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cc3fad63f?lid=ca042ca0c&amp;cid=ca042ca0c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cc3fad63f?lid=ca042ca0c&amp;cid=ca042ca0c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cc3fad63f?lid=2aa2ca865&amp;cid=2aa2ca865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cc3fad63f?lid=2aa2ca865&amp;cid=2aa2ca865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cc3fad63f?lid=2aa2ca865&amp;cid=2aa2ca865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cc3fad63f?lid=586ecb805&amp;cid=586ecb805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cc3fad63f?lid=586ecb805&amp;cid=586ecb805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cc3fad63f?lid=586ecb805&amp;cid=586ecb805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cc3fad63f?lid=275787454&amp;cid=275787454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cc3fad63f?lid=275787454&amp;cid=275787454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cc3fad63f?lid=275787454&amp;cid=275787454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cc3fad63f?lid=36e6dbff0&amp;cid=36e6dbff0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cc3fad63f?lid=36e6dbff0&amp;cid=36e6dbff0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cc3fad63f?lid=36e6dbff0&amp;cid=36e6dbff0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cc3fad63f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cc3fad63f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cc3fad63f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45_1#487892f57?vcp=1&amp;vop=1&amp;vis=1&amp;pid=275787454&amp;color=0,0,0&amp;vtp=1&amp;bt=1&amp;bbb=1&amp;hb=1" title=""/>
              <p:cNvSpPr/>
              <p:nvPr/>
            </p:nvSpPr>
            <p:spPr>
              <a:xfrm>
                <a:off x="932688" y="830771"/>
                <a:ext cx="10323576" cy="2030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（2024·江苏）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如图14-5所示，一个人先后两次用同样的时间、同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样大小的力，将不同质量的物体在不同的表面上分别移动相同的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距离。该力在此过程中所做功的大小分别为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，功率的大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，关于它们之间的大小关系说法正确的是(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45_1#487892f57?vcp=1&amp;vop=1&amp;vis=1&amp;pid=27578745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30771"/>
                <a:ext cx="10323576" cy="2030032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1000" b="-1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45_2#487892f57?iti=7&amp;vcp=1&amp;vop=1&amp;vis=1&amp;pid=27578745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648" y="2987230"/>
            <a:ext cx="6391656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45_3#487892f57?iti=7&amp;vcp=1&amp;vop=1&amp;vis=1&amp;pid=275787454&amp;color=0,0,0&amp;vtp=1&amp;bbb=1" title=""/>
          <p:cNvSpPr/>
          <p:nvPr/>
        </p:nvSpPr>
        <p:spPr>
          <a:xfrm>
            <a:off x="5549170" y="4549839"/>
            <a:ext cx="1090612" cy="867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图14-5</a:t>
            </a:r>
            <a:endParaRPr lang="en-US" altLang="zh-CN" sz="2800"/>
          </a:p>
        </p:txBody>
      </p:sp>
      <p:sp>
        <p:nvSpPr>
          <p:cNvPr id="5" name="QC_5_AN.46_1#487892f57.bracket?vcp=1&amp;vop=1&amp;vis=1&amp;pid=275787454&amp;color=0,0,0&amp;vpa=29&amp;vtp=1" title=""/>
          <p:cNvSpPr/>
          <p:nvPr/>
        </p:nvSpPr>
        <p:spPr>
          <a:xfrm>
            <a:off x="10254583" y="2386584"/>
            <a:ext cx="515938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45_4#487892f57.choices?vcp=1&amp;vop=1&amp;vis=1&amp;pid=275787454&amp;color=0,0,0&amp;vtp=1&amp;bbb=1" title=""/>
              <p:cNvSpPr/>
              <p:nvPr/>
            </p:nvSpPr>
            <p:spPr>
              <a:xfrm>
                <a:off x="932688" y="5031930"/>
                <a:ext cx="10323576" cy="9711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3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45_4#487892f57.choices?vcp=1&amp;vop=1&amp;vis=1&amp;pid=27578745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031930"/>
                <a:ext cx="10323576" cy="971169"/>
              </a:xfrm>
              <a:prstGeom prst="rect">
                <a:avLst/>
              </a:prstGeom>
              <a:blipFill rotWithShape="1">
                <a:blip r:embed="rId5"/>
                <a:stretch>
                  <a:fillRect l="-5" t="-20" r="2" b="-4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47_1#606b940e8?vcp=1&amp;vop=1&amp;vis=1&amp;pid=275787454&amp;color=0,0,0&amp;vtp=1&amp;bt=1&amp;bbb=1&amp;hb=1" title=""/>
              <p:cNvSpPr/>
              <p:nvPr/>
            </p:nvSpPr>
            <p:spPr>
              <a:xfrm>
                <a:off x="932688" y="1038098"/>
                <a:ext cx="10323576" cy="2220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在如图14-6所示的粗糙程度相同的水平冰面上，运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动员用水平推力从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点推动冰壶，经过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点时松手，冰壶到达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止运动，由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的过程中，设冰壶受到的滑动摩擦力分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、运动员对冰壶做的功分别为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47_1#606b940e8?vcp=1&amp;vop=1&amp;vis=1&amp;pid=27578745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38098"/>
                <a:ext cx="10323576" cy="2220532"/>
              </a:xfrm>
              <a:prstGeom prst="rect">
                <a:avLst/>
              </a:prstGeom>
              <a:blipFill rotWithShape="1">
                <a:blip r:embed="rId3"/>
                <a:stretch>
                  <a:fillRect l="-5" t="-23" r="-1000" b="-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47_2#606b940e8?iti=8&amp;vcp=1&amp;vop=1&amp;vis=1&amp;pid=27578745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76" y="3383025"/>
            <a:ext cx="6181344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47_3#606b940e8?iti=8&amp;vcp=1&amp;vop=1&amp;vis=1&amp;pid=275787454&amp;color=0,0,0&amp;vtp=1&amp;bbb=1" title=""/>
          <p:cNvSpPr/>
          <p:nvPr/>
        </p:nvSpPr>
        <p:spPr>
          <a:xfrm>
            <a:off x="5553742" y="4726177"/>
            <a:ext cx="1090612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图14-6</a:t>
            </a:r>
            <a:endParaRPr lang="en-US" altLang="zh-CN" sz="2800"/>
          </a:p>
        </p:txBody>
      </p:sp>
      <p:sp>
        <p:nvSpPr>
          <p:cNvPr id="5" name="QC_5_AN.48_1#606b940e8.bracket?vcp=1&amp;vop=1&amp;vis=1&amp;pid=275787454&amp;color=0,0,0&amp;vpa=30&amp;vtp=1" title=""/>
          <p:cNvSpPr/>
          <p:nvPr/>
        </p:nvSpPr>
        <p:spPr>
          <a:xfrm>
            <a:off x="10382472" y="2745995"/>
            <a:ext cx="495300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47_4#606b940e8.choices?vcp=1&amp;vop=1&amp;vis=1&amp;pid=275787454&amp;color=0,0,0&amp;vtp=1&amp;bbb=1" title=""/>
              <p:cNvSpPr/>
              <p:nvPr/>
            </p:nvSpPr>
            <p:spPr>
              <a:xfrm>
                <a:off x="932688" y="5315203"/>
                <a:ext cx="10323576" cy="4980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2497455"/>
                    <a:tab pos="4956175"/>
                    <a:tab pos="774573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47_4#606b940e8.choices?vcp=1&amp;vop=1&amp;vis=1&amp;pid=27578745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315203"/>
                <a:ext cx="10323576" cy="498094"/>
              </a:xfrm>
              <a:prstGeom prst="rect">
                <a:avLst/>
              </a:prstGeom>
              <a:blipFill rotWithShape="1">
                <a:blip r:embed="rId5"/>
                <a:stretch>
                  <a:fillRect l="-5" t="-51" r="2" b="-12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49_1#9ff2ce27b?iti=9&amp;htil=4&amp;vcp=1&amp;vop=1&amp;vis=1&amp;pid=275787454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840" y="1246727"/>
            <a:ext cx="4517136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49_2#9ff2ce27b?iti=9&amp;htil=4&amp;vcp=1&amp;vop=1&amp;vis=1&amp;pid=275787454&amp;color=0,0,0&amp;vtp=1&amp;bbb=1" title=""/>
          <p:cNvSpPr/>
          <p:nvPr/>
        </p:nvSpPr>
        <p:spPr>
          <a:xfrm>
            <a:off x="8434102" y="433638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49_3#9ff2ce27b?htil=4&amp;vcp=1&amp;vop=1&amp;vis=1&amp;pid=275787454&amp;color=0,0,0&amp;vtp=1&amp;bt=1&amp;bbb=1&amp;hb=1&amp;hs=1" title=""/>
              <p:cNvSpPr/>
              <p:nvPr/>
            </p:nvSpPr>
            <p:spPr>
              <a:xfrm>
                <a:off x="932688" y="1228439"/>
                <a:ext cx="566928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（2024·内江）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在某届机器人与人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工智能国际会议中，如图14-7甲所示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为某款静止在水平地面上的智能机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器人，重力为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。它在某次引领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接待工作中，沿水平直线匀速运动，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受到的水平阻力为机器人自重的0.02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49_3#9ff2ce27b?htil=4&amp;vcp=1&amp;vop=1&amp;vis=1&amp;pid=27578745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8439"/>
                <a:ext cx="5669280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9" t="-9" r="-2634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BD.49_3#9ff2ce27b?htil=4&amp;vcp=1&amp;vop=1&amp;vis=1&amp;pid=275787454&amp;color=0,0,0&amp;vtp=1&amp;bt=1&amp;bbb=1&amp;hb=1&amp;hs=1" title=""/>
              <p:cNvSpPr/>
              <p:nvPr/>
            </p:nvSpPr>
            <p:spPr>
              <a:xfrm>
                <a:off x="935991" y="5062569"/>
                <a:ext cx="10320018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倍，运动路程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随时间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变化的图像如图乙所示。则：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49_3#9ff2ce27b?htil=4&amp;vcp=1&amp;vop=1&amp;vis=1&amp;pid=27578745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5062569"/>
                <a:ext cx="10320018" cy="563182"/>
              </a:xfrm>
              <a:prstGeom prst="rect">
                <a:avLst/>
              </a:prstGeom>
              <a:blipFill rotWithShape="1">
                <a:blip r:embed="rId5"/>
                <a:stretch>
                  <a:fillRect t="-62" r="6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0_1#6bdc74e63?iti=10&amp;htil=5&amp;vcp=1&amp;vop=1&amp;vis=1&amp;visfb=1&amp;pid=9ff2ce27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037" y="1220089"/>
            <a:ext cx="4517136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0_2#6bdc74e63?iti=10&amp;htil=5&amp;vcp=1&amp;vop=1&amp;vis=1&amp;visfb=1&amp;pid=9ff2ce27b&amp;color=0,0,0&amp;vtp=1&amp;bbb=1" title=""/>
          <p:cNvSpPr/>
          <p:nvPr/>
        </p:nvSpPr>
        <p:spPr>
          <a:xfrm>
            <a:off x="8361299" y="43040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图14-7</a:t>
            </a:r>
            <a:endParaRPr lang="en-US" altLang="zh-CN" sz="2800"/>
          </a:p>
        </p:txBody>
      </p:sp>
      <p:sp>
        <p:nvSpPr>
          <p:cNvPr id="4" name="QO_6_BD.50_3#6bdc74e63?htil=5&amp;vcp=1&amp;vop=1&amp;vis=1&amp;pid=9ff2ce27b&amp;color=0,0,0&amp;vtp=1&amp;bt=1&amp;bbb=1&amp;hb=1" title=""/>
          <p:cNvSpPr/>
          <p:nvPr/>
        </p:nvSpPr>
        <p:spPr>
          <a:xfrm>
            <a:off x="932688" y="1201801"/>
            <a:ext cx="566928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静止时，地面对智能机器人的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支持力大小为多少牛？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51_1#6bdc74e63?htil=5&amp;vcp=1&amp;vop=1&amp;vis=1&amp;pid=9ff2ce27b&amp;color=0,0,0&amp;vtp=1&amp;bbb=1&amp;hb=1" title=""/>
              <p:cNvSpPr/>
              <p:nvPr/>
            </p:nvSpPr>
            <p:spPr>
              <a:xfrm>
                <a:off x="932688" y="2485326"/>
                <a:ext cx="5669280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解：机器人静止，在竖直方向上受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到的是平衡力，支持力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支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答：静止时，地面对智能机器人的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支持力大小为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51_1#6bdc74e63?htil=5&amp;vcp=1&amp;vop=1&amp;vis=1&amp;pid=9ff2ce27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85326"/>
                <a:ext cx="5669280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9" t="-18" r="9" b="-2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2_1#c9adf6ed3?iti=11&amp;htil=6&amp;vcp=1&amp;vop=1&amp;vis=1&amp;visfb=1&amp;pid=9ff2ce27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859" y="747432"/>
            <a:ext cx="3427255" cy="22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2_2#c9adf6ed3?iti=11&amp;htil=6&amp;vcp=1&amp;vop=1&amp;vis=1&amp;visfb=1&amp;pid=9ff2ce27b&amp;color=0,0,0&amp;vtp=1&amp;bbb=1" title=""/>
          <p:cNvSpPr/>
          <p:nvPr/>
        </p:nvSpPr>
        <p:spPr>
          <a:xfrm>
            <a:off x="8808181" y="3114077"/>
            <a:ext cx="10906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52_3#c9adf6ed3?htil=6&amp;vcp=1&amp;vop=1&amp;vis=1&amp;pid=9ff2ce27b&amp;color=0,0,0&amp;vtp=1&amp;bt=1&amp;bbb=1&amp;hb=1&amp;hs=1" title=""/>
              <p:cNvSpPr/>
              <p:nvPr/>
            </p:nvSpPr>
            <p:spPr>
              <a:xfrm>
                <a:off x="932688" y="720000"/>
                <a:ext cx="6528816" cy="1134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内，动力对机器人做的功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为多少焦？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52_3#c9adf6ed3?htil=6&amp;vcp=1&amp;vop=1&amp;vis=1&amp;pid=9ff2ce27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528816" cy="1134682"/>
              </a:xfrm>
              <a:prstGeom prst="rect">
                <a:avLst/>
              </a:prstGeom>
              <a:blipFill rotWithShape="1">
                <a:blip r:embed="rId4"/>
                <a:stretch>
                  <a:fillRect l="-8" t="-48" r="4" b="-5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53_1#c9adf6ed3?htil=6&amp;vcp=1&amp;vop=1&amp;vis=1&amp;pid=9ff2ce27b&amp;color=0,0,0&amp;vtp=1&amp;bbb=1&amp;hb=1&amp;hs=1" title=""/>
              <p:cNvSpPr/>
              <p:nvPr/>
            </p:nvSpPr>
            <p:spPr>
              <a:xfrm>
                <a:off x="932688" y="1927326"/>
                <a:ext cx="6528816" cy="174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解：由图像可知，机器人沿动力方向运动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的距离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机器人匀速运动，动力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53_1#c9adf6ed3?htil=6&amp;vcp=1&amp;vop=1&amp;vis=1&amp;pid=9ff2ce27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27326"/>
                <a:ext cx="6528816" cy="1744282"/>
              </a:xfrm>
              <a:prstGeom prst="rect">
                <a:avLst/>
              </a:prstGeom>
              <a:blipFill rotWithShape="1">
                <a:blip r:embed="rId5"/>
                <a:stretch>
                  <a:fillRect l="-8" t="-6" r="-74" b="-3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53_1#c9adf6ed3?htil=6&amp;vcp=1&amp;vop=1&amp;vis=1&amp;pid=9ff2ce27b&amp;color=0,0,0&amp;vtp=1&amp;bbb=1&amp;hb=1&amp;hs=1" title=""/>
              <p:cNvSpPr/>
              <p:nvPr/>
            </p:nvSpPr>
            <p:spPr>
              <a:xfrm>
                <a:off x="935991" y="3668877"/>
                <a:ext cx="10320018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动力做功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内，动力对机器人做的功为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53_1#c9adf6ed3?htil=6&amp;vcp=1&amp;vop=1&amp;vis=1&amp;pid=9ff2ce27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668877"/>
                <a:ext cx="10320018" cy="2353882"/>
              </a:xfrm>
              <a:prstGeom prst="rect">
                <a:avLst/>
              </a:prstGeom>
              <a:blipFill rotWithShape="1">
                <a:blip r:embed="rId6"/>
                <a:stretch>
                  <a:fillRect t="-20" r="6" b="-2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620500" y="11214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36e6dbff0.fixed?vcp=1&amp;pid=cc3fad63f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36e6dbff0.fixed?vcp=1&amp;pid=cc3fad63f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36e6dbff0.fixed?vcp=1&amp;pid=cc3fad63f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  <p:sp>
        <p:nvSpPr>
          <p:cNvPr id="5" name="C_4#36e6dbff0.fixed?lid=ca042ca0c&amp;vcp=1&amp;pid=cc3fad63f&amp;color=0,0,0&amp;vtp=1&amp;bbb=1" title="">
            <a:hlinkClick r:id="rId3" action="ppaction://hlinksldjump"/>
          </p:cNvPr>
          <p:cNvSpPr/>
          <p:nvPr/>
        </p:nvSpPr>
        <p:spPr>
          <a:xfrm>
            <a:off x="6190488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1200"/>
          </a:p>
        </p:txBody>
      </p:sp>
      <p:sp>
        <p:nvSpPr>
          <p:cNvPr id="6" name="C_4#36e6dbff0.fixed?lid=2aa2ca865&amp;vcp=1&amp;pid=cc3fad63f&amp;color=0,0,0&amp;vtp=1&amp;bbb=1" title="">
            <a:hlinkClick r:id="rId4" action="ppaction://hlinksldjump"/>
          </p:cNvPr>
          <p:cNvSpPr/>
          <p:nvPr/>
        </p:nvSpPr>
        <p:spPr>
          <a:xfrm>
            <a:off x="7342632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1200"/>
          </a:p>
        </p:txBody>
      </p:sp>
      <p:sp>
        <p:nvSpPr>
          <p:cNvPr id="7" name="C_4#36e6dbff0.fixed?lid=586ecb805&amp;vcp=1&amp;pid=cc3fad63f&amp;color=0,0,0&amp;vtp=1&amp;bbb=1" title="">
            <a:hlinkClick r:id="rId5" action="ppaction://hlinksldjump"/>
          </p:cNvPr>
          <p:cNvSpPr/>
          <p:nvPr/>
        </p:nvSpPr>
        <p:spPr>
          <a:xfrm>
            <a:off x="8494776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1200"/>
          </a:p>
        </p:txBody>
      </p:sp>
      <p:sp>
        <p:nvSpPr>
          <p:cNvPr id="8" name="C_4#36e6dbff0.fixed?lid=275787454&amp;vcp=1&amp;pid=cc3fad63f&amp;color=0,0,0&amp;vtp=1&amp;bbb=1" title="">
            <a:hlinkClick r:id="rId6" action="ppaction://hlinksldjump"/>
          </p:cNvPr>
          <p:cNvSpPr/>
          <p:nvPr/>
        </p:nvSpPr>
        <p:spPr>
          <a:xfrm>
            <a:off x="9646920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1200"/>
          </a:p>
        </p:txBody>
      </p:sp>
      <p:sp>
        <p:nvSpPr>
          <p:cNvPr id="9" name="C_4#36e6dbff0.fixed?lid=36e6dbff0&amp;vcp=1&amp;pid=cc3fad63f&amp;color=0,0,0&amp;vtp=1&amp;bbb=1" title="">
            <a:hlinkClick r:id="rId7" action="ppaction://hlinksldjump"/>
          </p:cNvPr>
          <p:cNvSpPr/>
          <p:nvPr/>
        </p:nvSpPr>
        <p:spPr>
          <a:xfrm>
            <a:off x="10799064" y="356616"/>
            <a:ext cx="795528" cy="2743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500"/>
              </a:lnSpc>
            </a:pPr>
            <a:r>
              <a:rPr lang="en-US" altLang="zh-CN" sz="12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12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54_1#252cf0db6?iti=12&amp;htil=7&amp;vcp=1&amp;vop=1&amp;vis=1&amp;pid=36e6dbff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4656" y="1556353"/>
            <a:ext cx="3703320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54_2#252cf0db6?iti=12&amp;htil=7&amp;vcp=1&amp;vop=1&amp;vis=1&amp;pid=36e6dbff0&amp;color=0,0,0&amp;vtp=1&amp;bbb=1" title=""/>
          <p:cNvSpPr/>
          <p:nvPr/>
        </p:nvSpPr>
        <p:spPr>
          <a:xfrm>
            <a:off x="8841011" y="422538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54_3#252cf0db6?htil=7&amp;vcp=1&amp;vop=1&amp;vis=1&amp;pid=36e6dbff0&amp;color=0,0,0&amp;vtp=1&amp;bt=1&amp;bbb=1&amp;hb=1" title=""/>
              <p:cNvSpPr/>
              <p:nvPr/>
            </p:nvSpPr>
            <p:spPr>
              <a:xfrm>
                <a:off x="932688" y="1538065"/>
                <a:ext cx="648309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2024年4月30日，如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图14-8所示的“神舟十七号”载人飞船返回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舱成功着陆。若返回舱质量为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在着陆过程中，从距地面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高处竖直向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下落地，用时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回舱在这段时间内：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54_3#252cf0db6?htil=7&amp;vcp=1&amp;vop=1&amp;vis=1&amp;pid=36e6dbff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38065"/>
                <a:ext cx="648309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8" t="-3" r="-5021" b="-1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5_1#077bc9925?iti=13&amp;htil=8&amp;vcp=1&amp;vop=1&amp;vis=1&amp;visfb=1&amp;pid=252cf0db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031" y="1637252"/>
            <a:ext cx="428853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5_2#077bc9925?iti=13&amp;htil=8&amp;vcp=1&amp;vop=1&amp;vis=1&amp;visfb=1&amp;pid=252cf0db6&amp;color=0,0,0&amp;vtp=1&amp;bbb=1" title=""/>
          <p:cNvSpPr/>
          <p:nvPr/>
        </p:nvSpPr>
        <p:spPr>
          <a:xfrm>
            <a:off x="8450993" y="466823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图14-8</a:t>
            </a:r>
            <a:endParaRPr lang="en-US" altLang="zh-CN" sz="2800"/>
          </a:p>
        </p:txBody>
      </p:sp>
      <p:sp>
        <p:nvSpPr>
          <p:cNvPr id="4" name="QO_6_BD.55_3#077bc9925?htil=8&amp;vcp=1&amp;vop=1&amp;vis=1&amp;pid=252cf0db6&amp;color=0,0,0&amp;vtp=1&amp;bt=1&amp;bbb=1" title=""/>
          <p:cNvSpPr/>
          <p:nvPr/>
        </p:nvSpPr>
        <p:spPr>
          <a:xfrm>
            <a:off x="932688" y="1618964"/>
            <a:ext cx="58978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平均速度；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56_1#077bc9925?htil=8&amp;vcp=1&amp;vop=1&amp;vis=1&amp;pid=252cf0db6&amp;color=0,0,0&amp;vtp=1&amp;bbb=1&amp;hb=1" title=""/>
              <p:cNvSpPr/>
              <p:nvPr/>
            </p:nvSpPr>
            <p:spPr>
              <a:xfrm>
                <a:off x="932688" y="2256694"/>
                <a:ext cx="5897880" cy="2534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解：这段时间内返回舱的平均速度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答：这段时间内返回舱的平均速度为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56_1#077bc9925?htil=8&amp;vcp=1&amp;vop=1&amp;vis=1&amp;pid=252cf0db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256694"/>
                <a:ext cx="5897880" cy="2534857"/>
              </a:xfrm>
              <a:prstGeom prst="rect">
                <a:avLst/>
              </a:prstGeom>
              <a:blipFill rotWithShape="1">
                <a:blip r:embed="rId4"/>
                <a:stretch>
                  <a:fillRect l="-9" t="-21" r="9" b="-2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7_1#56953792e?iti=14&amp;htil=9&amp;vcp=1&amp;vop=1&amp;vis=1&amp;visfb=1&amp;pid=252cf0db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0" y="1637252"/>
            <a:ext cx="428853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7_2#56953792e?iti=14&amp;htil=9&amp;vcp=1&amp;vop=1&amp;vis=1&amp;visfb=1&amp;pid=252cf0db6&amp;color=0,0,0&amp;vtp=1&amp;bbb=1" title=""/>
          <p:cNvSpPr/>
          <p:nvPr/>
        </p:nvSpPr>
        <p:spPr>
          <a:xfrm>
            <a:off x="8548402" y="464213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图14-8</a:t>
            </a:r>
            <a:endParaRPr lang="en-US" altLang="zh-CN" sz="2800"/>
          </a:p>
        </p:txBody>
      </p:sp>
      <p:sp>
        <p:nvSpPr>
          <p:cNvPr id="4" name="QO_6_BD.57_3#56953792e?htil=9&amp;vcp=1&amp;vop=1&amp;vis=1&amp;pid=252cf0db6&amp;color=0,0,0&amp;vtp=1&amp;bt=1&amp;bbb=1" title=""/>
          <p:cNvSpPr/>
          <p:nvPr/>
        </p:nvSpPr>
        <p:spPr>
          <a:xfrm>
            <a:off x="932688" y="1618964"/>
            <a:ext cx="58978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重力做的功。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6_AN.58_1#56953792e?htil=9&amp;vcp=1&amp;vop=1&amp;vis=1&amp;pid=252cf0db6&amp;color=0,0,0&amp;vtp=1&amp;bbb=1" title=""/>
              <p:cNvSpPr/>
              <p:nvPr/>
            </p:nvSpPr>
            <p:spPr>
              <a:xfrm>
                <a:off x="932688" y="2183606"/>
                <a:ext cx="5897880" cy="1295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解：重力做功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58_1#56953792e?htil=9&amp;vcp=1&amp;vop=1&amp;vis=1&amp;pid=252cf0db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3606"/>
                <a:ext cx="589788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9" t="-37" r="-3383" b="-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58_1#56953792e?htil=9&amp;vcp=1&amp;vop=1&amp;vis=1&amp;pid=252cf0db6&amp;color=0,0,0&amp;vtp=1&amp;bbb=1" title=""/>
              <p:cNvSpPr/>
              <p:nvPr/>
            </p:nvSpPr>
            <p:spPr>
              <a:xfrm>
                <a:off x="932688" y="3479006"/>
                <a:ext cx="5897880" cy="5649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答：重力做功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58_1#56953792e?htil=9&amp;vcp=1&amp;vop=1&amp;vis=1&amp;pid=252cf0db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79006"/>
                <a:ext cx="5897880" cy="564960"/>
              </a:xfrm>
              <a:prstGeom prst="rect">
                <a:avLst/>
              </a:prstGeom>
              <a:blipFill rotWithShape="1">
                <a:blip r:embed="rId5"/>
                <a:stretch>
                  <a:fillRect l="-9" t="-84" r="9" b="-12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59_1#e7e7f0bde?iti=15&amp;htil=10&amp;vcp=1&amp;vop=1&amp;vis=1&amp;pid=36e6dbff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4017" y="1600676"/>
            <a:ext cx="2203704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59_2#e7e7f0bde?iti=15&amp;htil=10&amp;vcp=1&amp;vop=1&amp;vis=1&amp;pid=36e6dbff0&amp;color=0,0,0&amp;vtp=1&amp;bbb=1" title=""/>
          <p:cNvSpPr/>
          <p:nvPr/>
        </p:nvSpPr>
        <p:spPr>
          <a:xfrm>
            <a:off x="9580563" y="470862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59_3#e7e7f0bde?htil=10&amp;vcp=1&amp;vop=1&amp;vis=1&amp;pid=36e6dbff0&amp;color=0,0,0&amp;vtp=1&amp;bt=1&amp;bbb=1&amp;hb=1" title=""/>
              <p:cNvSpPr/>
              <p:nvPr/>
            </p:nvSpPr>
            <p:spPr>
              <a:xfrm>
                <a:off x="932688" y="1582388"/>
                <a:ext cx="7982712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如图14-9所示，某智能机器人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，其轮子与水平地面接触的总面积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。在水平地面上工作时，该机器人匀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速直线移动的速度为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，所受阻力是机器人重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力的0.05倍。（取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59_3#e7e7f0bde?htil=10&amp;vcp=1&amp;vop=1&amp;vis=1&amp;pid=36e6dbff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82388"/>
                <a:ext cx="7982712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6" t="-19" r="-1050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a042ca0c.fixed?vcp=1&amp;pid=cc3fad63f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ca042ca0c.fixed?vcp=1&amp;pid=cc3fad63f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ca042ca0c.fixed?vcp=1&amp;pid=cc3fad63f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60_1#05cf2aa35?vcp=1&amp;vop=1&amp;vis=1&amp;pid=e7e7f0bde&amp;color=0,0,0&amp;vtp=1&amp;bt=1&amp;bbb=1" title=""/>
          <p:cNvSpPr/>
          <p:nvPr/>
        </p:nvSpPr>
        <p:spPr>
          <a:xfrm>
            <a:off x="932688" y="81813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机器人在水平地面上匀速直线移动时的牵引力；</a:t>
            </a:r>
            <a:endParaRPr lang="en-US" altLang="zh-CN" sz="2800"/>
          </a:p>
        </p:txBody>
      </p:sp>
      <p:pic>
        <p:nvPicPr>
          <p:cNvPr id="3" name="QO_6_AN.61_1#05cf2aa35?iti=16&amp;htil=11&amp;vcp=1&amp;vop=1&amp;vis=1&amp;visfb=1&amp;pid=e7e7f0bd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2498" y="1593024"/>
            <a:ext cx="281635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61_2#05cf2aa35?iti=16&amp;htil=11&amp;vcp=1&amp;vop=1&amp;vis=1&amp;visfb=1&amp;pid=e7e7f0bde&amp;color=0,0,0&amp;vtp=1&amp;bbb=1" title=""/>
          <p:cNvSpPr/>
          <p:nvPr/>
        </p:nvSpPr>
        <p:spPr>
          <a:xfrm>
            <a:off x="9165368" y="543794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图14-9</a:t>
            </a:r>
            <a:endParaRPr lang="en-US" altLang="zh-CN" sz="2800"/>
          </a:p>
        </p:txBody>
      </p:sp>
      <p:sp>
        <p:nvSpPr>
          <p:cNvPr id="5" name="QO_6_AN.61_3#05cf2aa35?htil=11&amp;vcp=1&amp;vop=1&amp;vis=1&amp;pid=e7e7f0bde&amp;color=0,0,0&amp;vtp=1&amp;bbb=1&amp;hb=1" title=""/>
          <p:cNvSpPr/>
          <p:nvPr/>
        </p:nvSpPr>
        <p:spPr>
          <a:xfrm>
            <a:off x="932688" y="1455864"/>
            <a:ext cx="7370064" cy="1295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解：机器人做匀速直线运动，水平方向上受力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平衡，牵引力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6_AN.61_3#05cf2aa35?htil=11&amp;vcp=1&amp;vop=1&amp;vis=1&amp;pid=e7e7f0bde&amp;color=0,0,0&amp;vtp=1&amp;bbb=1&amp;hb=1" title=""/>
              <p:cNvSpPr/>
              <p:nvPr/>
            </p:nvSpPr>
            <p:spPr>
              <a:xfrm>
                <a:off x="932688" y="2741676"/>
                <a:ext cx="7370064" cy="127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𝒇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61_3#05cf2aa35?htil=11&amp;vcp=1&amp;vop=1&amp;vis=1&amp;pid=e7e7f0bd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41676"/>
                <a:ext cx="7370064" cy="1270000"/>
              </a:xfrm>
              <a:prstGeom prst="rect">
                <a:avLst/>
              </a:prstGeom>
              <a:blipFill rotWithShape="1">
                <a:blip r:embed="rId4"/>
                <a:stretch>
                  <a:fillRect l="-7" t="-30" r="2" b="-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61_3#05cf2aa35?htil=11&amp;vcp=1&amp;vop=1&amp;vis=1&amp;pid=e7e7f0bde&amp;color=0,0,0&amp;vtp=1&amp;bbb=1&amp;hb=1" title=""/>
              <p:cNvSpPr/>
              <p:nvPr/>
            </p:nvSpPr>
            <p:spPr>
              <a:xfrm>
                <a:off x="932688" y="4011676"/>
                <a:ext cx="7370064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答：机器人在水平地面匀速直线移动时的牵引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61_3#05cf2aa35?htil=11&amp;vcp=1&amp;vop=1&amp;vis=1&amp;pid=e7e7f0bd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11676"/>
                <a:ext cx="7370064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7" t="-32" r="2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62_1#01e4dbbcb?iti=17&amp;htil=12&amp;vcp=1&amp;vop=1&amp;vis=1&amp;visfb=1&amp;pid=e7e7f0bd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173" y="1221200"/>
            <a:ext cx="281635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2_2#01e4dbbcb?iti=17&amp;htil=12&amp;vcp=1&amp;vop=1&amp;vis=1&amp;visfb=1&amp;pid=e7e7f0bde&amp;color=0,0,0&amp;vtp=1&amp;bbb=1" title=""/>
          <p:cNvSpPr/>
          <p:nvPr/>
        </p:nvSpPr>
        <p:spPr>
          <a:xfrm>
            <a:off x="9232043" y="506549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图14-9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62_3#01e4dbbcb?htil=12&amp;vcp=1&amp;vop=1&amp;vis=1&amp;pid=e7e7f0bde&amp;color=0,0,0&amp;vtp=1&amp;bt=1&amp;bbb=1&amp;hb=1" title=""/>
              <p:cNvSpPr/>
              <p:nvPr/>
            </p:nvSpPr>
            <p:spPr>
              <a:xfrm>
                <a:off x="932688" y="1193768"/>
                <a:ext cx="7370064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机器人在水平地面上匀速直线移动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此过程中牵引力做的功。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62_3#01e4dbbcb?htil=12&amp;vcp=1&amp;vop=1&amp;vis=1&amp;pid=e7e7f0bd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93768"/>
                <a:ext cx="7370064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50" r="-188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63_1#01e4dbbcb?htil=12&amp;vcp=1&amp;vop=1&amp;vis=1&amp;pid=e7e7f0bde&amp;color=0,0,0&amp;vtp=1&amp;bbb=1" title=""/>
              <p:cNvSpPr/>
              <p:nvPr/>
            </p:nvSpPr>
            <p:spPr>
              <a:xfrm>
                <a:off x="932688" y="2400649"/>
                <a:ext cx="7370064" cy="1295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解：牵引力做功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𝑭𝒗𝒕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63_1#01e4dbbcb?htil=12&amp;vcp=1&amp;vop=1&amp;vis=1&amp;pid=e7e7f0bd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00649"/>
                <a:ext cx="7370064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7" t="-27" r="2" b="-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63_1#01e4dbbcb?htil=12&amp;vcp=1&amp;vop=1&amp;vis=1&amp;pid=e7e7f0bde&amp;color=0,0,0&amp;vtp=1&amp;bbb=1" title=""/>
              <p:cNvSpPr/>
              <p:nvPr/>
            </p:nvSpPr>
            <p:spPr>
              <a:xfrm>
                <a:off x="932688" y="3683349"/>
                <a:ext cx="7370064" cy="55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答：牵引力做的功为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63_1#01e4dbbcb?htil=12&amp;vcp=1&amp;vop=1&amp;vis=1&amp;pid=e7e7f0bd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83349"/>
                <a:ext cx="7370064" cy="553657"/>
              </a:xfrm>
              <a:prstGeom prst="rect">
                <a:avLst/>
              </a:prstGeom>
              <a:blipFill rotWithShape="1">
                <a:blip r:embed="rId6"/>
                <a:stretch>
                  <a:fillRect l="-7" t="-63" r="2" b="-12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5a1c36990?colgroup=5,21&amp;vcp=1&amp;pid=ca042ca0c&amp;color=0,0,0&amp;vtp=1&amp;bt=1&amp;bbb=1&amp;hb=1" title=""/>
          <p:cNvGraphicFramePr>
            <a:graphicFrameLocks noGrp="1"/>
          </p:cNvGraphicFramePr>
          <p:nvPr/>
        </p:nvGraphicFramePr>
        <p:xfrm>
          <a:off x="932688" y="1735581"/>
          <a:ext cx="10277856" cy="3386837"/>
        </p:xfrm>
        <a:graphic>
          <a:graphicData uri="http://schemas.openxmlformats.org/drawingml/2006/table">
            <a:tbl>
              <a:tblPr/>
              <a:tblGrid>
                <a:gridCol w="2267712"/>
                <a:gridCol w="2258568"/>
                <a:gridCol w="1746504"/>
                <a:gridCol w="1746504"/>
                <a:gridCol w="2258568"/>
              </a:tblGrid>
              <a:tr h="11339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1.知道机械功和功率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2.用生活中的实例说明机械功和功率的含义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功的计算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aa2ca865.fixed?vcp=1&amp;pid=cc3fad63f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2aa2ca865.fixed?vcp=1&amp;pid=cc3fad63f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2aa2ca865.fixed?vcp=1&amp;pid=cc3fad63f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7bf3ad03?vcp=1&amp;pid=2aa2ca865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a7bf3ad03?vcp=1&amp;pid=2aa2ca86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功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9d571ed80?vcp=1&amp;pid=a7bf3ad03&amp;color=0,0,0&amp;vtp=1&amp;bbb=1&amp;hb=1" title=""/>
              <p:cNvSpPr/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1.如果一个力作用在物体上，物体在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的方向上移动了一段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距离，就说这个力对物体做了功。做功的两个必要因素：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2.力与物体在力的方向上移动的距离的乘积叫作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，用公式表示就是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3.功的单位是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，单位符号是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9d571ed80?vcp=1&amp;pid=a7bf3ad0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-428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9d571ed80.blank?vcp=1&amp;pid=a7bf3ad03&amp;color=0,0,0&amp;vpa=1&amp;vtp=1&amp;bbb=1" title=""/>
          <p:cNvSpPr/>
          <p:nvPr/>
        </p:nvSpPr>
        <p:spPr>
          <a:xfrm>
            <a:off x="6567520" y="13205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这个力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9d571ed80.blank?vcp=1&amp;pid=a7bf3ad03&amp;color=0,0,0&amp;vpa=2&amp;vtp=1&amp;bbb=1&amp;hb=1" title=""/>
          <p:cNvSpPr/>
          <p:nvPr/>
        </p:nvSpPr>
        <p:spPr>
          <a:xfrm>
            <a:off x="932689" y="1968283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作用在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物体上的力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9d571ed80.blank?vcp=1&amp;pid=a7bf3ad03&amp;color=0,0,0&amp;vpa=3&amp;vtp=1&amp;bbb=1" title=""/>
          <p:cNvSpPr/>
          <p:nvPr/>
        </p:nvSpPr>
        <p:spPr>
          <a:xfrm>
            <a:off x="3243294" y="2615983"/>
            <a:ext cx="561657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物体在这个力的方向上移动的距离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9d571ed80.blank?vcp=1&amp;pid=a7bf3ad03&amp;color=0,0,0&amp;vpa=4&amp;vtp=1" title=""/>
          <p:cNvSpPr/>
          <p:nvPr/>
        </p:nvSpPr>
        <p:spPr>
          <a:xfrm>
            <a:off x="8353457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5_1#9d571ed80.blank?vcp=1&amp;pid=a7bf3ad03&amp;color=0,0,0&amp;vpa=5&amp;vtp=1" title=""/>
          <p:cNvSpPr/>
          <p:nvPr/>
        </p:nvSpPr>
        <p:spPr>
          <a:xfrm>
            <a:off x="10044145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6_1#9d571ed80.blank?vcp=1&amp;pid=a7bf3ad03&amp;color=0,0,0&amp;vpa=6&amp;vtp=1&amp;bbb=1" title=""/>
          <p:cNvSpPr/>
          <p:nvPr/>
        </p:nvSpPr>
        <p:spPr>
          <a:xfrm>
            <a:off x="943007" y="3911383"/>
            <a:ext cx="49022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物体在力的方向上移动的距离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1" name="P_6_AN.7_1#9d571ed80.blank?vcp=1&amp;pid=a7bf3ad03&amp;color=0,0,0&amp;vpa=7&amp;vtp=1&amp;bbb=1" title=""/>
              <p:cNvSpPr/>
              <p:nvPr/>
            </p:nvSpPr>
            <p:spPr>
              <a:xfrm>
                <a:off x="9543669" y="4028667"/>
                <a:ext cx="58578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7_1#9d571ed80.blank?vcp=1&amp;pid=a7bf3ad03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669" y="4028667"/>
                <a:ext cx="58578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3" t="-55" r="98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_6_AN.8_1#9d571ed80.blank?vcp=1&amp;pid=a7bf3ad03&amp;color=0,0,0&amp;vpa=8&amp;vtp=1&amp;bbb=1" title=""/>
          <p:cNvSpPr/>
          <p:nvPr/>
        </p:nvSpPr>
        <p:spPr>
          <a:xfrm>
            <a:off x="2995644" y="45381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焦耳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3" name="P_6_AN.9_1#9d571ed80.blank?vcp=1&amp;pid=a7bf3ad03&amp;color=0,0,0&amp;vpa=9&amp;vtp=1&amp;bbb=1" title=""/>
              <p:cNvSpPr/>
              <p:nvPr/>
            </p:nvSpPr>
            <p:spPr>
              <a:xfrm>
                <a:off x="6219063" y="4667858"/>
                <a:ext cx="3079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9_1#9d571ed80.blank?vcp=1&amp;pid=a7bf3ad03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63" y="4667858"/>
                <a:ext cx="307975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65" t="-147" r="165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_6_AN.10_1#9d571ed80.blank?vcp=1&amp;pid=a7bf3ad03&amp;color=0,0,0&amp;vpa=10&amp;vtp=1" title=""/>
          <p:cNvSpPr/>
          <p:nvPr/>
        </p:nvSpPr>
        <p:spPr>
          <a:xfrm>
            <a:off x="7698201" y="4538128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ee9f64d48?vcp=1&amp;pid=2aa2ca865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ee9f64d48?vcp=1&amp;pid=2aa2ca86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功率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b8fa2c741?vcp=1&amp;pid=ee9f64d48&amp;color=0,0,0&amp;vtp=1&amp;bbb=1&amp;hb=1" title=""/>
              <p:cNvSpPr/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4.在物理学中，把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叫作功率。它是表示物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体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的物理量。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5.功率的定义式：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。如果已知作用在物体上的力为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，物体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在力的方向上运动的速度为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，则力对物体做功的功率为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6.功率的单位是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，符号是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。工程技术上常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用千瓦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作单位。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b8fa2c741?vcp=1&amp;pid=ee9f64d4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-2384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1_1#b8fa2c741.blank?vcp=1&amp;pid=ee9f64d48&amp;color=0,0,0&amp;vpa=11&amp;vtp=1&amp;bbb=1" title=""/>
          <p:cNvSpPr/>
          <p:nvPr/>
        </p:nvSpPr>
        <p:spPr>
          <a:xfrm>
            <a:off x="3710019" y="1320583"/>
            <a:ext cx="38306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功与做功所用时间之比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2_1#b8fa2c741.blank?vcp=1&amp;pid=ee9f64d48&amp;color=0,0,0&amp;vpa=12&amp;vtp=1&amp;bbb=1" title=""/>
          <p:cNvSpPr/>
          <p:nvPr/>
        </p:nvSpPr>
        <p:spPr>
          <a:xfrm>
            <a:off x="1300195" y="19682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做功快慢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13_1#b8fa2c741.blank?vcp=1&amp;pid=ee9f64d48&amp;color=0,0,0&amp;vpa=13&amp;vtp=1&amp;bbb=1&amp;rh=48.37" title=""/>
              <p:cNvSpPr/>
              <p:nvPr/>
            </p:nvSpPr>
            <p:spPr>
              <a:xfrm>
                <a:off x="4357306" y="2547276"/>
                <a:ext cx="436563" cy="614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13_1#b8fa2c741.blank?vcp=1&amp;pid=ee9f64d48&amp;color=0,0,0&amp;vpa=13&amp;vtp=1&amp;bbb=1&amp;rh=48.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06" y="2547276"/>
                <a:ext cx="436563" cy="614299"/>
              </a:xfrm>
              <a:prstGeom prst="rect">
                <a:avLst/>
              </a:prstGeom>
              <a:blipFill rotWithShape="1">
                <a:blip r:embed="rId5"/>
                <a:stretch>
                  <a:fillRect l="-131" t="-47" r="58" b="-1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P_6_AN.14_1#b8fa2c741.blank?vcp=1&amp;pid=ee9f64d48&amp;color=0,0,0&amp;vpa=14&amp;vtp=1&amp;bbb=1" title=""/>
              <p:cNvSpPr/>
              <p:nvPr/>
            </p:nvSpPr>
            <p:spPr>
              <a:xfrm>
                <a:off x="10375519" y="3390111"/>
                <a:ext cx="62071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14_1#b8fa2c741.blank?vcp=1&amp;pid=ee9f64d48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519" y="3390111"/>
                <a:ext cx="620713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41" t="-117" r="92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_6_AN.15_1#b8fa2c741.blank?vcp=1&amp;pid=ee9f64d48&amp;color=0,0,0&amp;vpa=15&amp;vtp=1&amp;bbb=1" title=""/>
          <p:cNvSpPr/>
          <p:nvPr/>
        </p:nvSpPr>
        <p:spPr>
          <a:xfrm>
            <a:off x="3352831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瓦特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1" name="P_6_AN.16_1#b8fa2c741.blank?vcp=1&amp;pid=ee9f64d48&amp;color=0,0,0&amp;vpa=16&amp;vtp=1&amp;bbb=1" title=""/>
              <p:cNvSpPr/>
              <p:nvPr/>
            </p:nvSpPr>
            <p:spPr>
              <a:xfrm>
                <a:off x="5849176" y="4028667"/>
                <a:ext cx="5270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16_1#b8fa2c741.blank?vcp=1&amp;pid=ee9f64d48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176" y="4028667"/>
                <a:ext cx="527050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36" t="-55" r="36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_6_AN.17_1#b8fa2c741.blank?vcp=1&amp;pid=ee9f64d48&amp;color=0,0,0&amp;vpa=17&amp;vtp=1" title=""/>
          <p:cNvSpPr/>
          <p:nvPr/>
        </p:nvSpPr>
        <p:spPr>
          <a:xfrm>
            <a:off x="7737887" y="3911383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3" name="P_6_AN.18_1#b8fa2c741.blank?vcp=1&amp;pid=ee9f64d48&amp;color=0,0,0&amp;vpa=18&amp;vtp=1&amp;bbb=1" title=""/>
          <p:cNvSpPr/>
          <p:nvPr/>
        </p:nvSpPr>
        <p:spPr>
          <a:xfrm>
            <a:off x="5515387" y="4538128"/>
            <a:ext cx="9699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1000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b8fa2c741?vcp=1&amp;pid=ee9f64d48&amp;color=0,0,0&amp;vtp=1&amp;bt=1&amp;bbb=1&amp;hb=1" title=""/>
              <p:cNvSpPr/>
              <p:nvPr/>
            </p:nvSpPr>
            <p:spPr>
              <a:xfrm>
                <a:off x="932688" y="892524"/>
                <a:ext cx="10323576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◉考点点拨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1.物体做功要具备两个必要因素：一个是作用在物体上的力，另一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个是物体在这个力的方向上移动的距离，两者缺一不可。常见不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做功的三种情况如下：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（1）有力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无距离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，如举高重物静止不动，虽然用了力，但没在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力的方向移动距离，没做功。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（2）有距离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没有力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，如在光滑水平面上匀速运动的小车，运动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了一段距离，但在水平方向没有受到力的作用，故不做功。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b8fa2c741?vcp=1&amp;pid=ee9f64d4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92524"/>
                <a:ext cx="10323576" cy="5087557"/>
              </a:xfrm>
              <a:prstGeom prst="rect">
                <a:avLst/>
              </a:prstGeom>
              <a:blipFill rotWithShape="1">
                <a:blip r:embed="rId3"/>
                <a:stretch>
                  <a:fillRect l="-5" t="-7" r="-502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b8fa2c741?vcp=1&amp;pid=ee9f64d48&amp;color=0,0,0&amp;vtp=1&amp;bt=1&amp;bbb=1&amp;hb=1" title=""/>
              <p:cNvSpPr/>
              <p:nvPr/>
            </p:nvSpPr>
            <p:spPr>
              <a:xfrm>
                <a:off x="932688" y="1724660"/>
                <a:ext cx="10323576" cy="3182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，也有距离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，但在力的方向上没有移动距离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（运动方向和力的方向垂直），此力也不做功，如水平方向运动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的物体，重力和支持力不做功。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4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的两个变形公式是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𝑷𝒕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，使用它们分别可以求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功和做功的时间。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b8fa2c741?vcp=1&amp;pid=ee9f64d4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24660"/>
                <a:ext cx="10323576" cy="3182557"/>
              </a:xfrm>
              <a:prstGeom prst="rect">
                <a:avLst/>
              </a:prstGeom>
              <a:blipFill rotWithShape="1">
                <a:blip r:embed="rId3"/>
                <a:stretch>
                  <a:fillRect l="-5" r="2" b="-2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2026-02-06T23:36:58Z</cp:lastPrinted>
  <dcterms:created xsi:type="dcterms:W3CDTF">2026-02-06T23:36:58Z</dcterms:created>
  <dcterms:modified xsi:type="dcterms:W3CDTF">2026-02-06T15:36:58Z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