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12192000"/>
  <p:custDataLst>
    <p:tags r:id="rId29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tags" Target="tags/tag1.xml" /><Relationship Id="rId3" Type="http://schemas.openxmlformats.org/officeDocument/2006/relationships/slide" Target="slides/slide1.xml" /><Relationship Id="rId30" Type="http://schemas.openxmlformats.org/officeDocument/2006/relationships/presProps" Target="presProps.xml" /><Relationship Id="rId31" Type="http://schemas.openxmlformats.org/officeDocument/2006/relationships/viewProps" Target="viewProps.xml" /><Relationship Id="rId32" Type="http://schemas.openxmlformats.org/officeDocument/2006/relationships/theme" Target="theme/theme1.xml" /><Relationship Id="rId33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5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1.jpeg" /><Relationship Id="rId4" Type="http://schemas.openxmlformats.org/officeDocument/2006/relationships/image" Target="../media/image15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Relationship Id="rId3" Type="http://schemas.openxmlformats.org/officeDocument/2006/relationships/image" Target="../media/image16.jpeg" /><Relationship Id="rId4" Type="http://schemas.openxmlformats.org/officeDocument/2006/relationships/image" Target="../media/image17.jpeg" /><Relationship Id="rId5" Type="http://schemas.openxmlformats.org/officeDocument/2006/relationships/image" Target="../media/image18.jpeg" /><Relationship Id="rId6" Type="http://schemas.openxmlformats.org/officeDocument/2006/relationships/image" Target="../media/image19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20.jpeg" /><Relationship Id="rId4" Type="http://schemas.openxmlformats.org/officeDocument/2006/relationships/image" Target="../media/image21.png" /><Relationship Id="rId5" Type="http://schemas.openxmlformats.org/officeDocument/2006/relationships/image" Target="../media/image22.png" /><Relationship Id="rId6" Type="http://schemas.openxmlformats.org/officeDocument/2006/relationships/image" Target="../media/image23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5.jpeg" /><Relationship Id="rId4" Type="http://schemas.openxmlformats.org/officeDocument/2006/relationships/image" Target="../media/image24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25.png" /><Relationship Id="rId4" Type="http://schemas.openxmlformats.org/officeDocument/2006/relationships/image" Target="../media/image26.jpeg" /><Relationship Id="rId5" Type="http://schemas.openxmlformats.org/officeDocument/2006/relationships/image" Target="../media/image27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28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9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9.xml" TargetMode="Internal" /><Relationship Id="rId7" Type="http://schemas.openxmlformats.org/officeDocument/2006/relationships/slide" Target="slide16.xml" TargetMode="Internal" /><Relationship Id="rId8" Type="http://schemas.openxmlformats.org/officeDocument/2006/relationships/slide" Target="slide22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Relationship Id="rId3" Type="http://schemas.openxmlformats.org/officeDocument/2006/relationships/image" Target="../media/image30.png" /><Relationship Id="rId4" Type="http://schemas.openxmlformats.org/officeDocument/2006/relationships/image" Target="../media/image31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Relationship Id="rId3" Type="http://schemas.openxmlformats.org/officeDocument/2006/relationships/image" Target="../media/image19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Relationship Id="rId3" Type="http://schemas.openxmlformats.org/officeDocument/2006/relationships/image" Target="../media/image32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5.jpeg" /><Relationship Id="rId4" Type="http://schemas.openxmlformats.org/officeDocument/2006/relationships/image" Target="../media/image6.png" /><Relationship Id="rId5" Type="http://schemas.openxmlformats.org/officeDocument/2006/relationships/image" Target="../media/image7.png" /><Relationship Id="rId6" Type="http://schemas.openxmlformats.org/officeDocument/2006/relationships/image" Target="../media/image8.png" /><Relationship Id="rId7" Type="http://schemas.openxmlformats.org/officeDocument/2006/relationships/image" Target="../media/image9.png" /><Relationship Id="rId8" Type="http://schemas.openxmlformats.org/officeDocument/2006/relationships/image" Target="../media/image10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1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b747f0b1a.fixed?vcp=1&amp;pid=49ef30b1f&amp;color=0,0,0&amp;vtp=1&amp;bbb=1" title=""/>
          <p:cNvSpPr/>
          <p:nvPr/>
        </p:nvSpPr>
        <p:spPr>
          <a:xfrm>
            <a:off x="0" y="1341882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b747f0b1a.fixed?vcp=1&amp;pid=49ef30b1f&amp;color=0,0,0&amp;vtp=1&amp;bbb=1" title=""/>
          <p:cNvSpPr/>
          <p:nvPr/>
        </p:nvSpPr>
        <p:spPr>
          <a:xfrm>
            <a:off x="0" y="2402586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第三部分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能量</a:t>
            </a:r>
            <a:endParaRPr lang="en-US" altLang="zh-CN" sz="5500"/>
          </a:p>
        </p:txBody>
      </p:sp>
      <p:sp>
        <p:nvSpPr>
          <p:cNvPr id="4" name="C_3_BD#b747f0b1a.fixed?vcp=1&amp;pid=49ef30b1f&amp;color=0,0,0&amp;vtp=1&amp;bbb=1" title=""/>
          <p:cNvSpPr/>
          <p:nvPr/>
        </p:nvSpPr>
        <p:spPr>
          <a:xfrm>
            <a:off x="0" y="3335274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第18讲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内能的利用</a:t>
            </a:r>
            <a:endParaRPr lang="en-US" altLang="zh-CN" sz="5500"/>
          </a:p>
        </p:txBody>
      </p:sp>
      <p:sp>
        <p:nvSpPr>
          <p:cNvPr id="5" name="C_3#b747f0b1a" title=""/>
          <p:cNvSpPr/>
          <p:nvPr/>
        </p:nvSpPr>
        <p:spPr>
          <a:xfrm>
            <a:off x="1956816" y="4368546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1d8eec55f?vcp=1&amp;pid=b7db5dcc1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1d8eec55f?vcp=1&amp;pid=b7db5dcc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燃料的热值</a:t>
            </a:r>
            <a:endParaRPr lang="en-US" altLang="zh-CN" sz="100"/>
          </a:p>
        </p:txBody>
      </p:sp>
      <p:sp>
        <p:nvSpPr>
          <p:cNvPr id="4" name="QC_6_BD.21_1#eb482e301?vcp=1&amp;vop=1&amp;vis=1&amp;pid=1d8eec55f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（2025·连云港）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运载火箭采用液态氢作为火箭的燃料，原因是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液态氢具有(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22_1#eb482e301.bracket?vcp=1&amp;vop=1&amp;vis=1&amp;pid=1d8eec55f&amp;color=0,0,0&amp;vpa=21&amp;vtp=1" title=""/>
          <p:cNvSpPr/>
          <p:nvPr/>
        </p:nvSpPr>
        <p:spPr>
          <a:xfrm>
            <a:off x="2995644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6" name="QC_6_BD.21_2#eb482e301.choices?vcp=1&amp;vop=1&amp;vis=1&amp;pid=1d8eec55f&amp;color=0,0,0&amp;vtp=1&amp;bbb=1" title=""/>
          <p:cNvSpPr/>
          <p:nvPr/>
        </p:nvSpPr>
        <p:spPr>
          <a:xfrm>
            <a:off x="932688" y="263585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A.较大的热值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B.较低的沸点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C.较大的比热容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D.较高的凝固点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6_BD.23_1#db0fc19df?vcp=1&amp;vop=1&amp;vis=1&amp;pid=1d8eec55f&amp;color=0,0,0&amp;vtp=1&amp;bt=1&amp;bbb=1&amp;hb=1" title=""/>
              <p:cNvSpPr/>
              <p:nvPr/>
            </p:nvSpPr>
            <p:spPr>
              <a:xfrm>
                <a:off x="932688" y="1850866"/>
                <a:ext cx="10323576" cy="31444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（2024·广元）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随着科技发展，人们已经开始将氢能作为一种新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能源加以利用。已知氢燃料的热值为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𝟖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，水的比热容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/(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⋅℃)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。如果一辆汽车平均每月消耗氢燃料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这些氢燃料完全燃烧释放的热量为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，若这些热量完全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被水吸收，可使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水的温度从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升高到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℃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" name="QB_6_BD.23_1#db0fc19df?vcp=1&amp;vop=1&amp;vis=1&amp;pid=1d8eec55f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850866"/>
                <a:ext cx="10323576" cy="3144457"/>
              </a:xfrm>
              <a:prstGeom prst="rect">
                <a:avLst/>
              </a:prstGeom>
              <a:blipFill rotWithShape="1">
                <a:blip r:embed="rId3"/>
                <a:stretch>
                  <a:fillRect l="-5" t="-15" r="-3405" b="-21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3" name="QB_6_AN.24_1#db0fc19df.blank?vcp=1&amp;vop=1&amp;vis=1&amp;pid=1d8eec55f&amp;color=0,0,0&amp;vpa=22&amp;vtp=1&amp;bbb=1" title=""/>
              <p:cNvSpPr/>
              <p:nvPr/>
            </p:nvSpPr>
            <p:spPr>
              <a:xfrm>
                <a:off x="6314313" y="3860768"/>
                <a:ext cx="1746441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𝟗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3" name="QB_6_AN.24_1#db0fc19df.blank?vcp=1&amp;vop=1&amp;vis=1&amp;pid=1d8eec55f&amp;color=0,0,0&amp;vpa=22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4313" y="3860768"/>
                <a:ext cx="1746441" cy="431419"/>
              </a:xfrm>
              <a:prstGeom prst="rect">
                <a:avLst/>
              </a:prstGeom>
              <a:blipFill rotWithShape="1">
                <a:blip r:embed="rId4"/>
                <a:stretch>
                  <a:fillRect l="-29" t="-140" r="4" b="-87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4" name="QB_6_AN.25_1#db0fc19df.blank?vcp=1&amp;vop=1&amp;vis=1&amp;pid=1d8eec55f&amp;color=0,0,0&amp;vpa=23&amp;vtp=1&amp;bbb=1" title=""/>
              <p:cNvSpPr/>
              <p:nvPr/>
            </p:nvSpPr>
            <p:spPr>
              <a:xfrm>
                <a:off x="3520313" y="4500086"/>
                <a:ext cx="1959166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𝟏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𝟐𝟓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4" name="QB_6_AN.25_1#db0fc19df.blank?vcp=1&amp;vop=1&amp;vis=1&amp;pid=1d8eec55f&amp;color=0,0,0&amp;vpa=2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0313" y="4500086"/>
                <a:ext cx="1959166" cy="431419"/>
              </a:xfrm>
              <a:prstGeom prst="rect">
                <a:avLst/>
              </a:prstGeom>
              <a:blipFill rotWithShape="1">
                <a:blip r:embed="rId5"/>
                <a:stretch>
                  <a:fillRect l="-26" t="-110" r="3" b="-880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c58d30878?vcp=1&amp;pid=b7db5dcc1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c58d30878?vcp=1&amp;pid=b7db5dcc1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热机</a:t>
            </a:r>
            <a:endParaRPr lang="en-US" altLang="zh-CN" sz="100"/>
          </a:p>
        </p:txBody>
      </p:sp>
      <p:pic>
        <p:nvPicPr>
          <p:cNvPr id="4" name="QC_6_BD.26_1#0f8a50f60?iti=1&amp;htil=1&amp;vcp=1&amp;vop=1&amp;vis=1&amp;pid=c58d30878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45219" y="1369351"/>
            <a:ext cx="1965960" cy="359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26_2#0f8a50f60?iti=1&amp;htil=1&amp;vcp=1&amp;vop=1&amp;vis=1&amp;pid=c58d30878&amp;color=0,0,0&amp;vtp=1&amp;bbb=1" title=""/>
          <p:cNvSpPr/>
          <p:nvPr/>
        </p:nvSpPr>
        <p:spPr>
          <a:xfrm>
            <a:off x="9682893" y="5080418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图18-1</a:t>
            </a:r>
            <a:endParaRPr lang="en-US" altLang="zh-CN" sz="2800"/>
          </a:p>
        </p:txBody>
      </p:sp>
      <p:sp>
        <p:nvSpPr>
          <p:cNvPr id="6" name="QC_6_BD.26_3#0f8a50f60?htil=1&amp;vcp=1&amp;vop=1&amp;vis=1&amp;pid=c58d30878&amp;color=0,0,0&amp;vtp=1&amp;bbb=1&amp;hb=1" title=""/>
          <p:cNvSpPr/>
          <p:nvPr/>
        </p:nvSpPr>
        <p:spPr>
          <a:xfrm>
            <a:off x="932688" y="1351063"/>
            <a:ext cx="822045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（2025·扬州）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如图18-1是单缸四冲程汽油机工作循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环中的一个冲程，它是(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7" name="QC_6_AN.27_1#0f8a50f60.bracket?vcp=1&amp;vop=1&amp;vis=1&amp;pid=c58d30878&amp;color=0,0,0&amp;vpa=24&amp;vtp=1" title=""/>
          <p:cNvSpPr/>
          <p:nvPr/>
        </p:nvSpPr>
        <p:spPr>
          <a:xfrm>
            <a:off x="4781581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8" name="QC_6_BD.26_4#0f8a50f60.choices?htil=1&amp;vcp=1&amp;vop=1&amp;vis=1&amp;pid=c58d30878&amp;color=0,0,0&amp;vtp=1&amp;bbb=1" title=""/>
          <p:cNvSpPr/>
          <p:nvPr/>
        </p:nvSpPr>
        <p:spPr>
          <a:xfrm>
            <a:off x="932688" y="2628048"/>
            <a:ext cx="822045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118360"/>
                <a:tab pos="4211320"/>
                <a:tab pos="631761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A.吸气冲程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B.压缩冲程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C.做功冲程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D.排气冲程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8_1#229769d97?vcp=1&amp;vop=1&amp;vis=1&amp;pid=c58d30878&amp;color=0,0,0&amp;vtp=1&amp;bt=1&amp;bbb=1&amp;hb=1" title=""/>
          <p:cNvSpPr/>
          <p:nvPr/>
        </p:nvSpPr>
        <p:spPr>
          <a:xfrm>
            <a:off x="932688" y="1040924"/>
            <a:ext cx="10323576" cy="10775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（2024·江门）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如图18-2所示是四冲程汽油机的工作示意图。从能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4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量转化的角度看，机械能转化为内能的冲程是(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29_1#229769d97.bracket?vcp=1&amp;vop=1&amp;vis=1&amp;pid=c58d30878&amp;color=0,0,0&amp;vpa=25&amp;vtp=1" title=""/>
          <p:cNvSpPr/>
          <p:nvPr/>
        </p:nvSpPr>
        <p:spPr>
          <a:xfrm>
            <a:off x="8353457" y="1605820"/>
            <a:ext cx="515938" cy="51066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4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4" name="QC_6_BD.28_2#229769d97.choices?vcp=1&amp;vop=1&amp;vis=1&amp;pid=c58d30878&amp;color=0,0,0&amp;vtp=1&amp;bbb=1" title=""/>
          <p:cNvSpPr/>
          <p:nvPr/>
        </p:nvSpPr>
        <p:spPr>
          <a:xfrm>
            <a:off x="932689" y="2255551"/>
            <a:ext cx="10323320" cy="355581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31800"/>
              </a:lnSpc>
              <a:tabLst>
                <a:tab pos="2643505"/>
                <a:tab pos="5260975"/>
                <a:tab pos="78917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177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</a:t>
            </a:r>
            <a:r>
              <a:rPr lang="en-US" altLang="zh-CN" sz="28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</a:t>
            </a:r>
            <a:r>
              <a:rPr lang="en-US" altLang="zh-CN" sz="28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</a:t>
            </a:r>
            <a:r>
              <a:rPr lang="en-US" altLang="zh-CN" sz="28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</a:t>
            </a:r>
            <a:endParaRPr lang="en-US" altLang="zh-CN" sz="900">
              <a:latin typeface="宋体" panose="02010600030101010101" pitchFamily="2" charset="-122"/>
            </a:endParaRPr>
          </a:p>
        </p:txBody>
      </p:sp>
      <p:pic>
        <p:nvPicPr>
          <p:cNvPr id="5" name="QC_6_BD.28_2#229769d97.choice_image?vcp=1&amp;vop=1&amp;vis=1&amp;pid=c58d30878&amp;color=0,0,0&amp;tib=255,255,255&amp;iip=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1369" y="2248249"/>
            <a:ext cx="1975104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6" name="QC_6_BD.28_2#229769d97.choice_image?vcp=1&amp;vop=1&amp;vis=1&amp;pid=c58d30878&amp;color=0,0,0&amp;tib=255,255,255&amp;iip=6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14236" y="2248249"/>
            <a:ext cx="1975104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7" name="QC_6_BD.28_2#229769d97.choice_image?vcp=1&amp;vop=1&amp;vis=1&amp;pid=c58d30878&amp;color=0,0,0&amp;tib=255,255,255&amp;iip=7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2978" y="2248249"/>
            <a:ext cx="1975104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8" name="QC_6_BD.28_2#229769d97.choice_image?vcp=1&amp;vop=1&amp;vis=1&amp;pid=c58d30878&amp;color=0,0,0&amp;tib=255,255,255&amp;iip=8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83784" y="2248249"/>
            <a:ext cx="1975104" cy="356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6_BD.30_1#c7142b672?iti=2&amp;htil=2&amp;vcp=1&amp;vop=1&amp;vis=1&amp;pid=c58d30878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76006" y="1264095"/>
            <a:ext cx="2916936" cy="235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6_BD.30_2#c7142b672?iti=2&amp;htil=2&amp;vcp=1&amp;vop=1&amp;vis=1&amp;pid=c58d30878&amp;color=0,0,0&amp;vtp=1&amp;bbb=1" title=""/>
          <p:cNvSpPr/>
          <p:nvPr/>
        </p:nvSpPr>
        <p:spPr>
          <a:xfrm>
            <a:off x="9089168" y="3744532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图18-3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C_6_BD.30_3#c7142b672?htil=2&amp;vcp=1&amp;vop=1&amp;vis=1&amp;pid=c58d30878&amp;color=0,0,0&amp;vtp=1&amp;bt=1&amp;bbb=1&amp;hb=1" title=""/>
              <p:cNvSpPr/>
              <p:nvPr/>
            </p:nvSpPr>
            <p:spPr>
              <a:xfrm>
                <a:off x="932688" y="1245807"/>
                <a:ext cx="7269480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5.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如图18-3所示是内燃机的能量流向图，则热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机效率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𝜼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为(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   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)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C_6_BD.30_3#c7142b672?htil=2&amp;vcp=1&amp;vop=1&amp;vis=1&amp;pid=c58d30878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45807"/>
                <a:ext cx="7269480" cy="1201357"/>
              </a:xfrm>
              <a:prstGeom prst="rect">
                <a:avLst/>
              </a:prstGeom>
              <a:blipFill rotWithShape="1">
                <a:blip r:embed="rId4"/>
                <a:stretch>
                  <a:fillRect l="-7" t="-48" r="7" b="-56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C_6_AN.31_1#c7142b672.bracket?vcp=1&amp;vop=1&amp;vis=1&amp;pid=c58d30878&amp;color=0,0,0&amp;vpa=26&amp;vtp=1" title=""/>
          <p:cNvSpPr/>
          <p:nvPr/>
        </p:nvSpPr>
        <p:spPr>
          <a:xfrm>
            <a:off x="3044857" y="1880172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mc:AlternateContent>
        <mc:Choice Requires="a14">
          <p:sp>
            <p:nvSpPr>
              <p:cNvPr id="6" name="QC_6_BD.30_4#c7142b672.choices?htil=2&amp;vcp=1&amp;vop=1&amp;vis=1&amp;pid=c58d30878&amp;color=0,0,0&amp;vtp=1&amp;bbb=1" title=""/>
              <p:cNvSpPr/>
              <p:nvPr/>
            </p:nvSpPr>
            <p:spPr>
              <a:xfrm>
                <a:off x="932688" y="2456244"/>
                <a:ext cx="7269480" cy="294640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</a:t>
                </a:r>
                <a14:m>
                  <m:oMathPara>
                    <m:oMathParaPr>
                      <m:jc/>
                    </m:oMathParaPr>
                    <m:oMath>
                      <m:f>
                        <m:fPr>
                          <m:type m:val="bar"/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</a:t>
                </a:r>
                <a14:m>
                  <m:oMathPara>
                    <m:oMathParaPr>
                      <m:jc/>
                    </m:oMathParaPr>
                    <m:oMath>
                      <m:f>
                        <m:fPr>
                          <m:type m:val="bar"/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</a:t>
                </a:r>
                <a14:m>
                  <m:oMathPara>
                    <m:oMathParaPr>
                      <m:jc/>
                    </m:oMathParaPr>
                    <m:oMath>
                      <m:f>
                        <m:fPr>
                          <m:type m:val="bar"/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𝟑</m:t>
                              </m:r>
                            </m:sub>
                          </m:sSub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5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</a:t>
                </a:r>
                <a14:m>
                  <m:oMathPara>
                    <m:oMathParaPr>
                      <m:jc/>
                    </m:oMathParaPr>
                    <m:oMath>
                      <m:f>
                        <m:fPr>
                          <m:type m:val="bar"/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𝟒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𝟏</m:t>
                              </m:r>
                            </m:sub>
                          </m:sSub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𝟐</m:t>
                              </m:r>
                            </m:sub>
                          </m:sSub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𝟑</m:t>
                              </m:r>
                            </m:sub>
                          </m:sSub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𝟒</m:t>
                              </m:r>
                            </m:sub>
                          </m:sSub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宋体" panose="02010600030101010101" pitchFamily="2" charset="-122"/>
                                  <a:cs typeface="Times New Roman" panose="02020603050405020304" pitchFamily="34" charset="-12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𝑬</m:t>
                              </m:r>
                            </m:e>
                            <m:sub>
                              <m:r>
                                <m:rPr>
                                  <m:sty m:val="bi"/>
                                </m:rPr>
                                <a:rPr lang="en-US" altLang="zh-CN" sz="28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34" charset="0"/>
                                  <a:ea typeface="Cambria Math" panose="02040503050406030204" pitchFamily="34" charset="-122"/>
                                  <a:cs typeface="Cambria Math" panose="02040503050406030204" pitchFamily="34" charset="-120"/>
                                </a:rPr>
                                <m:t>𝟓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</p:txBody>
          </p:sp>
        </mc:Choice>
        <mc:Fallback>
          <p:sp>
            <p:nvSpPr>
              <p:cNvPr id="6" name="QC_6_BD.30_4#c7142b672.choices?htil=2&amp;vcp=1&amp;vop=1&amp;vis=1&amp;pid=c58d30878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456244"/>
                <a:ext cx="7269480" cy="2946400"/>
              </a:xfrm>
              <a:prstGeom prst="rect">
                <a:avLst/>
              </a:prstGeom>
              <a:blipFill rotWithShape="1">
                <a:blip r:embed="rId5"/>
                <a:stretch>
                  <a:fillRect l="-7" t="-2" r="7" b="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12306300" y="11455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6_BD.32_1#e8f3b3134?iti=3&amp;htil=3&amp;vcp=1&amp;vop=1&amp;vis=1&amp;pid=c58d30878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72016" y="1294352"/>
            <a:ext cx="1965960" cy="359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6_BD.32_2#e8f3b3134?iti=3&amp;htil=3&amp;vcp=1&amp;vop=1&amp;vis=1&amp;pid=c58d30878&amp;color=0,0,0&amp;vtp=1&amp;bbb=1" title=""/>
          <p:cNvSpPr/>
          <p:nvPr/>
        </p:nvSpPr>
        <p:spPr>
          <a:xfrm>
            <a:off x="9709690" y="5014944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图18-4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B_6_BD.32_3#e8f3b3134?htil=3&amp;vcp=1&amp;vop=1&amp;vis=1&amp;pid=c58d30878&amp;color=0,0,0&amp;vtp=1&amp;bt=1&amp;bbb=1&amp;hb=1" title=""/>
              <p:cNvSpPr/>
              <p:nvPr/>
            </p:nvSpPr>
            <p:spPr>
              <a:xfrm>
                <a:off x="932688" y="1276064"/>
                <a:ext cx="8220456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6.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（2023·眉山）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如图18-4所示的是某单缸四冲程汽油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机的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冲程；若该汽油机每1秒钟对外做功25次，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那么该汽油机飞轮的转速为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𝐫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B_6_BD.32_3#e8f3b3134?htil=3&amp;vcp=1&amp;vop=1&amp;vis=1&amp;pid=c58d30878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76064"/>
                <a:ext cx="8220456" cy="1849057"/>
              </a:xfrm>
              <a:prstGeom prst="rect">
                <a:avLst/>
              </a:prstGeom>
              <a:blipFill rotWithShape="1">
                <a:blip r:embed="rId4"/>
                <a:stretch>
                  <a:fillRect l="-6" t="-19" r="-3295" b="-36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QB_6_AN.33_1#e8f3b3134.blank?vcp=1&amp;vop=1&amp;vis=1&amp;pid=c58d30878&amp;color=0,0,0&amp;vpa=27&amp;vtp=1&amp;bbb=1" title=""/>
          <p:cNvSpPr/>
          <p:nvPr/>
        </p:nvSpPr>
        <p:spPr>
          <a:xfrm>
            <a:off x="1657382" y="189328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压缩</a:t>
            </a:r>
            <a:endParaRPr lang="en-US" altLang="zh-CN" sz="2800"/>
          </a:p>
        </p:txBody>
      </p:sp>
      <p:sp>
        <p:nvSpPr>
          <p:cNvPr id="6" name="QB_6_AN.34_1#e8f3b3134.blank?vcp=1&amp;vop=1&amp;vis=1&amp;pid=c58d30878&amp;color=0,0,0&amp;vpa=28&amp;vtp=1&amp;bbb=1" title=""/>
          <p:cNvSpPr/>
          <p:nvPr/>
        </p:nvSpPr>
        <p:spPr>
          <a:xfrm>
            <a:off x="5229256" y="2520029"/>
            <a:ext cx="11493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</a:t>
            </a: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000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779f415d6.fixed?vcp=1&amp;pid=b747f0b1a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779f415d6.fixed?vcp=1&amp;pid=b747f0b1a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779f415d6.fixed?vcp=1&amp;pid=b747f0b1a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C_5_BD.35_1#a66375504?vcp=1&amp;vop=1&amp;vis=1&amp;pid=779f415d6&amp;color=0,0,0&amp;vtp=1&amp;bt=1&amp;bbb=1&amp;hb=1" title=""/>
              <p:cNvSpPr/>
              <p:nvPr/>
            </p:nvSpPr>
            <p:spPr>
              <a:xfrm>
                <a:off x="932688" y="720000"/>
                <a:ext cx="10323576" cy="29634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1.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（2024·山西）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二氧化碳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(</m:t>
                      </m:r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)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爆破技术是现代工程建设中非常环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保的技术，起爆前高压泵将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压缩成高压气体，液化后输入爆破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筒内。如图18-5所示，爆破时电加热管发热,使筒内的液态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迅速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汽化，形成的高压气体从泄气孔中喷出，实施爆破。下列说法正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6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确的是(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   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)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C_5_BD.35_1#a66375504?vcp=1&amp;vop=1&amp;vis=1&amp;pid=779f415d6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720000"/>
                <a:ext cx="10323576" cy="2963482"/>
              </a:xfrm>
              <a:prstGeom prst="rect">
                <a:avLst/>
              </a:prstGeom>
              <a:blipFill rotWithShape="1">
                <a:blip r:embed="rId3"/>
                <a:stretch>
                  <a:fillRect l="-5" t="-18" r="-779" b="-19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C_5_AN.36_1#a66375504.bracket?vcp=1&amp;vop=1&amp;vis=1&amp;pid=779f415d6&amp;color=0,0,0&amp;vpa=29&amp;vtp=1" title=""/>
          <p:cNvSpPr/>
          <p:nvPr/>
        </p:nvSpPr>
        <p:spPr>
          <a:xfrm>
            <a:off x="2281269" y="3145256"/>
            <a:ext cx="515938" cy="5297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6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pic>
        <p:nvPicPr>
          <p:cNvPr id="4" name="QC_5_BD.35_2#a66375504?iti=4&amp;htil=4&amp;vcp=1&amp;vop=1&amp;vis=1&amp;pid=779f415d6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52560" y="3146970"/>
            <a:ext cx="2185416" cy="181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35_3#a66375504?iti=4&amp;htil=4&amp;vcp=1&amp;vop=1&amp;vis=1&amp;pid=779f415d6&amp;color=0,0,0&amp;vtp=1&amp;bbb=1" title=""/>
          <p:cNvSpPr/>
          <p:nvPr/>
        </p:nvSpPr>
        <p:spPr>
          <a:xfrm>
            <a:off x="9599962" y="5084482"/>
            <a:ext cx="1090612" cy="53822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图18-5</a:t>
            </a:r>
            <a:endParaRPr lang="en-US" altLang="zh-CN" sz="2800"/>
          </a:p>
        </p:txBody>
      </p:sp>
      <mc:AlternateContent>
        <mc:Choice Requires="a14">
          <p:sp>
            <p:nvSpPr>
              <p:cNvPr id="6" name="QC_5_BD.35_4#a66375504.choices?htil=4&amp;vcp=1&amp;vop=1&amp;vis=1&amp;pid=779f415d6&amp;color=0,0,0&amp;vtp=1&amp;bbb=1" title=""/>
              <p:cNvSpPr/>
              <p:nvPr/>
            </p:nvSpPr>
            <p:spPr>
              <a:xfrm>
                <a:off x="932688" y="3672496"/>
                <a:ext cx="8001000" cy="2353882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A.高压泵压缩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，气体内能增大，温度降低</a:t>
                </a:r>
                <a:endParaRPr lang="en-US" altLang="zh-CN" sz="2800"/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B.高压泵压缩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，气体内能减小，温度升高</a:t>
                </a:r>
                <a:endParaRPr lang="en-US" altLang="zh-CN" sz="2800"/>
              </a:p>
              <a:p>
                <a:pPr latinLnBrk="1">
                  <a:lnSpc>
                    <a:spcPts val="48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C.高压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气体喷出时，内能增大，温度升高</a:t>
                </a:r>
                <a:endParaRPr lang="en-US" altLang="zh-CN" sz="2800"/>
              </a:p>
              <a:p>
                <a:pPr latinLnBrk="1">
                  <a:lnSpc>
                    <a:spcPts val="46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D.高压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𝐂𝐎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气体喷出时，内能减小，温度降低</a:t>
                </a:r>
                <a:endParaRPr lang="en-US" altLang="zh-CN" sz="2800"/>
              </a:p>
            </p:txBody>
          </p:sp>
        </mc:Choice>
        <mc:Fallback>
          <p:sp>
            <p:nvSpPr>
              <p:cNvPr id="6" name="QC_5_BD.35_4#a66375504.choices?htil=4&amp;vcp=1&amp;vop=1&amp;vis=1&amp;pid=779f415d6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672496"/>
                <a:ext cx="8001000" cy="2353882"/>
              </a:xfrm>
              <a:prstGeom prst="rect">
                <a:avLst/>
              </a:prstGeom>
              <a:blipFill rotWithShape="1">
                <a:blip r:embed="rId5"/>
                <a:stretch>
                  <a:fillRect l="-6" t="-12" r="6" b="-24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C_5_BD.37_1#b9eb4b643?vcp=1&amp;vop=1&amp;vis=1&amp;pid=779f415d6&amp;color=0,0,0&amp;vtp=1&amp;bt=1&amp;bbb=1&amp;hb=1" title=""/>
              <p:cNvSpPr/>
              <p:nvPr/>
            </p:nvSpPr>
            <p:spPr>
              <a:xfrm>
                <a:off x="932688" y="1204214"/>
                <a:ext cx="10323576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（2025·黑龙江）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一台单缸四冲程汽油机的飞轮转速是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𝟒𝟎𝟎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𝐫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，则此汽油机每秒完成的冲程个数和对外做功次数分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别是(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   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)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C_5_BD.37_1#b9eb4b643?vcp=1&amp;vop=1&amp;vis=1&amp;pid=779f415d6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04214"/>
                <a:ext cx="10323576" cy="1849057"/>
              </a:xfrm>
              <a:prstGeom prst="rect">
                <a:avLst/>
              </a:prstGeom>
              <a:blipFill rotWithShape="1">
                <a:blip r:embed="rId3"/>
                <a:stretch>
                  <a:fillRect l="-5" t="-14" r="-84" b="-369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C_5_AN.38_1#b9eb4b643.bracket?vcp=1&amp;vop=1&amp;vis=1&amp;pid=779f415d6&amp;color=0,0,0&amp;vpa=30&amp;vtp=1" title=""/>
          <p:cNvSpPr/>
          <p:nvPr/>
        </p:nvSpPr>
        <p:spPr>
          <a:xfrm>
            <a:off x="1924082" y="248627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4" name="QC_5_BD.37_2#b9eb4b643.choices?vcp=1&amp;vop=1&amp;vis=1&amp;pid=779f415d6&amp;color=0,0,0&amp;vtp=1&amp;bbb=1" title=""/>
          <p:cNvSpPr/>
          <p:nvPr/>
        </p:nvSpPr>
        <p:spPr>
          <a:xfrm>
            <a:off x="932688" y="312845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A.完成80个冲程，对外做功20次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B.完成80个冲程，对外做功40次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C.完成40个冲程，对外做功10次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D.完成40个冲程，对外做功40次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39_1#a7613d18a?vcp=1&amp;vop=1&amp;vis=1&amp;pid=779f415d6&amp;color=0,0,0&amp;vtp=1&amp;bt=1&amp;bbb=1&amp;hb=1" title=""/>
          <p:cNvSpPr/>
          <p:nvPr/>
        </p:nvSpPr>
        <p:spPr>
          <a:xfrm>
            <a:off x="932688" y="867632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（2025·湖南）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2025年2月11日，长征八号甲运载火箭成功发射，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如图18-6所示。该火箭的芯二级以液氢为燃料，这主要是因为液氢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大，它燃烧过程中将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能转化为内能。</a:t>
            </a:r>
            <a:endParaRPr lang="en-US" altLang="zh-CN" sz="2800"/>
          </a:p>
        </p:txBody>
      </p:sp>
      <p:sp>
        <p:nvSpPr>
          <p:cNvPr id="3" name="QB_5_AN.40_1#a7613d18a.blank?vcp=1&amp;vop=1&amp;vis=1&amp;pid=779f415d6&amp;color=0,0,0&amp;vpa=31&amp;vtp=1&amp;bbb=1" title=""/>
          <p:cNvSpPr/>
          <p:nvPr/>
        </p:nvSpPr>
        <p:spPr>
          <a:xfrm>
            <a:off x="1300195" y="2111597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热值</a:t>
            </a:r>
            <a:endParaRPr lang="en-US" altLang="zh-CN" sz="2800"/>
          </a:p>
        </p:txBody>
      </p:sp>
      <p:sp>
        <p:nvSpPr>
          <p:cNvPr id="4" name="QB_5_AN.42_1#a7613d18a.blank?vcp=1&amp;vop=1&amp;vis=1&amp;pid=779f415d6&amp;color=0,0,0&amp;vpa=32&amp;vtp=1&amp;bbb=1" title=""/>
          <p:cNvSpPr/>
          <p:nvPr/>
        </p:nvSpPr>
        <p:spPr>
          <a:xfrm>
            <a:off x="5581681" y="2111597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化学</a:t>
            </a:r>
            <a:endParaRPr lang="en-US" altLang="zh-CN" sz="2800"/>
          </a:p>
        </p:txBody>
      </p:sp>
      <p:pic>
        <p:nvPicPr>
          <p:cNvPr id="5" name="QB_5_BD.41_1#a7613d18a?iti=5&amp;vcp=1&amp;vop=1&amp;vis=1&amp;pid=779f415d6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66944" y="2845784"/>
            <a:ext cx="1664208" cy="245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6" name="QB_5_BD.41_2#a7613d18a?iti=5&amp;vcp=1&amp;vop=1&amp;vis=1&amp;pid=779f415d6&amp;color=0,0,0&amp;vtp=1&amp;bbb=1" title=""/>
          <p:cNvSpPr/>
          <p:nvPr/>
        </p:nvSpPr>
        <p:spPr>
          <a:xfrm>
            <a:off x="5553742" y="5423376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图18-6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b747f0b1a?lid=33ed7ee08&amp;cid=33ed7ee08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b747f0b1a?lid=33ed7ee08&amp;cid=33ed7ee08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b747f0b1a?lid=33ed7ee08&amp;cid=33ed7ee08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b747f0b1a?lid=cdd0035ed&amp;cid=cdd0035ed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b747f0b1a?lid=cdd0035ed&amp;cid=cdd0035ed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b747f0b1a?lid=cdd0035ed&amp;cid=cdd0035ed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b747f0b1a?lid=b7db5dcc1&amp;cid=b7db5dcc1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b747f0b1a?lid=b7db5dcc1&amp;cid=b7db5dcc1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b747f0b1a?lid=b7db5dcc1&amp;cid=b7db5dcc1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b747f0b1a?lid=779f415d6&amp;cid=779f415d6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b747f0b1a?lid=779f415d6&amp;cid=779f415d6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b747f0b1a?lid=779f415d6&amp;cid=779f415d6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b747f0b1a?lid=8b878741f&amp;cid=8b878741f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b747f0b1a?lid=8b878741f&amp;cid=8b878741f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b747f0b1a?lid=8b878741f&amp;cid=8b878741f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b747f0b1a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b747f0b1a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b747f0b1a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43_1#ede63ac49?vcp=1&amp;vop=1&amp;vis=1&amp;pid=779f415d6&amp;color=0,0,0&amp;vtp=1&amp;bt=1&amp;bbb=1&amp;hb=1" title=""/>
          <p:cNvSpPr/>
          <p:nvPr/>
        </p:nvSpPr>
        <p:spPr>
          <a:xfrm>
            <a:off x="932688" y="250542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（2024·苏州）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工地上被太阳暴晒的钢筋热得烫手，钢筋内能是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通过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的方式增加的。用切割机切割钢筋，切割片温度急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剧上升，该过程内能变化情况与热机的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冲程相同。</a:t>
            </a:r>
            <a:endParaRPr lang="en-US" altLang="zh-CN" sz="2800"/>
          </a:p>
        </p:txBody>
      </p:sp>
      <p:sp>
        <p:nvSpPr>
          <p:cNvPr id="3" name="QB_5_AN.44_1#ede63ac49.blank?vcp=1&amp;vop=1&amp;vis=1&amp;pid=779f415d6&amp;color=0,0,0&amp;vpa=33&amp;vtp=1&amp;bbb=1" title=""/>
          <p:cNvSpPr/>
          <p:nvPr/>
        </p:nvSpPr>
        <p:spPr>
          <a:xfrm>
            <a:off x="1657382" y="3122644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/>
          </a:p>
        </p:txBody>
      </p:sp>
      <p:sp>
        <p:nvSpPr>
          <p:cNvPr id="4" name="QB_5_AN.45_1#ede63ac49.blank?vcp=1&amp;vop=1&amp;vis=1&amp;pid=779f415d6&amp;color=0,0,0&amp;vpa=34&amp;vtp=1&amp;bbb=1" title=""/>
          <p:cNvSpPr/>
          <p:nvPr/>
        </p:nvSpPr>
        <p:spPr>
          <a:xfrm>
            <a:off x="7015195" y="374938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压缩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5_BD.46_1#0217ee202?vcp=1&amp;vop=1&amp;vis=1&amp;pid=779f415d6&amp;color=0,0,0&amp;vtp=1&amp;bt=1&amp;bbb=1&amp;hb=1" title=""/>
              <p:cNvSpPr/>
              <p:nvPr/>
            </p:nvSpPr>
            <p:spPr>
              <a:xfrm>
                <a:off x="932688" y="2500344"/>
                <a:ext cx="10323576" cy="18601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5.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（2023·湛江）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某单缸四冲程汽油机的飞轮转速为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𝟎𝟎𝟎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𝐫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𝐦𝐢𝐧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则该汽油机每分钟对外做功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次。完全燃烧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𝟓𝟎𝟎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汽油放出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0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的热量是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。（汽油的热值是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𝟒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𝟔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𝟕</m:t>
                          </m:r>
                        </m:sup>
                      </m:sSup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）</a:t>
                </a:r>
                <a:endParaRPr lang="en-US" altLang="zh-CN" sz="280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" name="QB_5_BD.46_1#0217ee202?vcp=1&amp;vop=1&amp;vis=1&amp;pid=779f415d6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2500344"/>
                <a:ext cx="10323576" cy="1860169"/>
              </a:xfrm>
              <a:prstGeom prst="rect">
                <a:avLst/>
              </a:prstGeom>
              <a:blipFill rotWithShape="1">
                <a:blip r:embed="rId3"/>
                <a:stretch>
                  <a:fillRect l="-5" t="-19" r="-317" b="-37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5_AN.47_1#0217ee202.blank?vcp=1&amp;vop=1&amp;vis=1&amp;pid=779f415d6&amp;color=0,0,0&amp;vpa=35&amp;vtp=1&amp;bbb=1" title=""/>
          <p:cNvSpPr/>
          <p:nvPr/>
        </p:nvSpPr>
        <p:spPr>
          <a:xfrm>
            <a:off x="5229256" y="3117564"/>
            <a:ext cx="11493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</a:t>
            </a: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500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4" name="QB_5_AN.48_1#0217ee202.blank?vcp=1&amp;vop=1&amp;vis=1&amp;pid=779f415d6&amp;color=0,0,0&amp;vpa=36&amp;vtp=1&amp;bbb=1" title=""/>
              <p:cNvSpPr/>
              <p:nvPr/>
            </p:nvSpPr>
            <p:spPr>
              <a:xfrm>
                <a:off x="2385250" y="3864387"/>
                <a:ext cx="1746441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𝟐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.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𝟑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×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𝟏𝟎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𝟕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4" name="QB_5_AN.48_1#0217ee202.blank?vcp=1&amp;vop=1&amp;vis=1&amp;pid=779f415d6&amp;color=0,0,0&amp;vpa=3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5250" y="3864387"/>
                <a:ext cx="1746441" cy="431419"/>
              </a:xfrm>
              <a:prstGeom prst="rect">
                <a:avLst/>
              </a:prstGeom>
              <a:blipFill rotWithShape="1">
                <a:blip r:embed="rId4"/>
                <a:stretch>
                  <a:fillRect l="-11" t="-95" r="22" b="-88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8b878741f.fixed?vcp=1&amp;pid=b747f0b1a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8b878741f.fixed?vcp=1&amp;pid=b747f0b1a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8b878741f.fixed?vcp=1&amp;pid=b747f0b1a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49_1#b89b9c699?iti=6&amp;htil=5&amp;vcp=1&amp;vop=1&amp;vis=1&amp;pid=8b878741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93740" y="1216628"/>
            <a:ext cx="2039112" cy="37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49_2#b89b9c699?iti=6&amp;htil=5&amp;vcp=1&amp;vop=1&amp;vis=1&amp;pid=8b878741f&amp;color=0,0,0&amp;vtp=1&amp;bbb=1" title=""/>
          <p:cNvSpPr/>
          <p:nvPr/>
        </p:nvSpPr>
        <p:spPr>
          <a:xfrm>
            <a:off x="9567990" y="5083143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图18-7</a:t>
            </a:r>
            <a:endParaRPr lang="en-US" altLang="zh-CN" sz="2800"/>
          </a:p>
        </p:txBody>
      </p:sp>
      <p:sp>
        <p:nvSpPr>
          <p:cNvPr id="4" name="QC_5_BD.49_3#b89b9c699?htil=5&amp;vcp=1&amp;vop=1&amp;vis=1&amp;pid=8b878741f&amp;color=0,0,0&amp;vtp=1&amp;bt=1&amp;bbb=1&amp;hb=1" title=""/>
          <p:cNvSpPr/>
          <p:nvPr/>
        </p:nvSpPr>
        <p:spPr>
          <a:xfrm>
            <a:off x="932688" y="1198340"/>
            <a:ext cx="8147304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如图18-7所示是四冲程内燃机的某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一冲程示意图，该冲程是(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50_1#b89b9c699.bracket?vcp=1&amp;vop=1&amp;vis=1&amp;pid=8b878741f&amp;color=0,0,0&amp;vpa=37&amp;vtp=1" title=""/>
          <p:cNvSpPr/>
          <p:nvPr/>
        </p:nvSpPr>
        <p:spPr>
          <a:xfrm>
            <a:off x="5138769" y="1832705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5_BD.49_4#b89b9c699.choices?htil=5&amp;vcp=1&amp;vop=1&amp;vis=1&amp;pid=8b878741f&amp;color=0,0,0&amp;vtp=1&amp;bbb=1" title=""/>
          <p:cNvSpPr/>
          <p:nvPr/>
        </p:nvSpPr>
        <p:spPr>
          <a:xfrm>
            <a:off x="932688" y="2474055"/>
            <a:ext cx="8147304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099945"/>
                <a:tab pos="4175125"/>
                <a:tab pos="626237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A.吸气冲程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B.压缩冲程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C.做功冲程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D.排气冲程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51_1#c8edeb10c?vcp=1&amp;vop=1&amp;vis=1&amp;pid=8b878741f&amp;color=0,0,0&amp;vtp=1&amp;bt=1&amp;bbb=1&amp;hb=1" title=""/>
          <p:cNvSpPr/>
          <p:nvPr/>
        </p:nvSpPr>
        <p:spPr>
          <a:xfrm>
            <a:off x="932688" y="1865344"/>
            <a:ext cx="10323576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班级厨艺展示活动中，用煤气炉烹饪食物主要是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通过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（选填“做功”或“热传递”）的方式增大食物的内能；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现场香气四溢属于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现象，表明分子在不停地做无规则的运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动。活动结束，剩余煤气的热值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（选填“变大”“变小”或“不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变”）。</a:t>
            </a:r>
            <a:endParaRPr lang="en-US" altLang="zh-CN" sz="2800"/>
          </a:p>
        </p:txBody>
      </p:sp>
      <p:sp>
        <p:nvSpPr>
          <p:cNvPr id="3" name="QB_5_AN.52_1#c8edeb10c.blank?vcp=1&amp;vop=1&amp;vis=1&amp;pid=8b878741f&amp;color=0,0,0&amp;vpa=38&amp;vtp=1&amp;bbb=1" title=""/>
          <p:cNvSpPr/>
          <p:nvPr/>
        </p:nvSpPr>
        <p:spPr>
          <a:xfrm>
            <a:off x="1657382" y="2482564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热传递</a:t>
            </a:r>
            <a:endParaRPr lang="en-US" altLang="zh-CN" sz="2800"/>
          </a:p>
        </p:txBody>
      </p:sp>
      <p:sp>
        <p:nvSpPr>
          <p:cNvPr id="4" name="QB_5_AN.53_1#c8edeb10c.blank?vcp=1&amp;vop=1&amp;vis=1&amp;pid=8b878741f&amp;color=0,0,0&amp;vpa=39&amp;vtp=1&amp;bbb=1" title=""/>
          <p:cNvSpPr/>
          <p:nvPr/>
        </p:nvSpPr>
        <p:spPr>
          <a:xfrm>
            <a:off x="3800506" y="313026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扩散</a:t>
            </a:r>
            <a:endParaRPr lang="en-US" altLang="zh-CN" sz="2800"/>
          </a:p>
        </p:txBody>
      </p:sp>
      <p:sp>
        <p:nvSpPr>
          <p:cNvPr id="5" name="QB_5_AN.54_1#c8edeb10c.blank?vcp=1&amp;vop=1&amp;vis=1&amp;pid=8b878741f&amp;color=0,0,0&amp;vpa=40&amp;vtp=1&amp;bbb=1" title=""/>
          <p:cNvSpPr/>
          <p:nvPr/>
        </p:nvSpPr>
        <p:spPr>
          <a:xfrm>
            <a:off x="5943631" y="377796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B_5_BD.55_1#1f661c42d?iti=7&amp;htil=6&amp;vcp=1&amp;vop=1&amp;vis=1&amp;pid=8b878741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35440" y="1884140"/>
            <a:ext cx="2002536" cy="253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B_5_BD.55_2#1f661c42d?iti=7&amp;htil=6&amp;vcp=1&amp;vop=1&amp;vis=1&amp;pid=8b878741f&amp;color=0,0,0&amp;vtp=1&amp;bbb=1" title=""/>
          <p:cNvSpPr/>
          <p:nvPr/>
        </p:nvSpPr>
        <p:spPr>
          <a:xfrm>
            <a:off x="9691402" y="4544028"/>
            <a:ext cx="10906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图18-8</a:t>
            </a:r>
            <a:endParaRPr lang="en-US" altLang="zh-CN" sz="2800"/>
          </a:p>
        </p:txBody>
      </p:sp>
      <p:sp>
        <p:nvSpPr>
          <p:cNvPr id="4" name="QB_5_BD.55_3#1f661c42d?htil=6&amp;vcp=1&amp;vop=1&amp;vis=1&amp;pid=8b878741f&amp;color=0,0,0&amp;vtp=1&amp;bt=1&amp;bbb=1&amp;hb=1" title=""/>
          <p:cNvSpPr/>
          <p:nvPr/>
        </p:nvSpPr>
        <p:spPr>
          <a:xfrm>
            <a:off x="932688" y="1746980"/>
            <a:ext cx="8183880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（2022·广东）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如图18-8所示的四冲程汽油机处于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冲程。汽车尾气带走的能量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（选填“能”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或“不能”）自动汇集回来转化成燃料的化学能，这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反映了能量的转化具有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5" name="QB_5_AN.56_1#1f661c42d.blank?vcp=1&amp;vop=1&amp;vis=1&amp;pid=8b878741f&amp;color=0,0,0&amp;vpa=41&amp;vtp=1&amp;bbb=1" title=""/>
          <p:cNvSpPr/>
          <p:nvPr/>
        </p:nvSpPr>
        <p:spPr>
          <a:xfrm>
            <a:off x="943007" y="2364200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排气</a:t>
            </a:r>
            <a:endParaRPr lang="en-US" altLang="zh-CN" sz="2800"/>
          </a:p>
        </p:txBody>
      </p:sp>
      <p:sp>
        <p:nvSpPr>
          <p:cNvPr id="6" name="QB_5_AN.57_1#1f661c42d.blank?vcp=1&amp;vop=1&amp;vis=1&amp;pid=8b878741f&amp;color=0,0,0&amp;vpa=42&amp;vtp=1&amp;bbb=1" title=""/>
          <p:cNvSpPr/>
          <p:nvPr/>
        </p:nvSpPr>
        <p:spPr>
          <a:xfrm>
            <a:off x="6296056" y="2364200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不能</a:t>
            </a:r>
            <a:endParaRPr lang="en-US" altLang="zh-CN" sz="2800"/>
          </a:p>
        </p:txBody>
      </p:sp>
      <p:sp>
        <p:nvSpPr>
          <p:cNvPr id="7" name="QB_5_AN.58_1#1f661c42d.blank?vcp=1&amp;vop=1&amp;vis=1&amp;pid=8b878741f&amp;color=0,0,0&amp;vpa=43&amp;vtp=1&amp;bbb=1" title=""/>
          <p:cNvSpPr/>
          <p:nvPr/>
        </p:nvSpPr>
        <p:spPr>
          <a:xfrm>
            <a:off x="4514881" y="3638645"/>
            <a:ext cx="1330325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方向性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33ed7ee08.fixed?vcp=1&amp;pid=b747f0b1a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33ed7ee08.fixed?vcp=1&amp;pid=b747f0b1a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33ed7ee08.fixed?vcp=1&amp;pid=b747f0b1a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1ee2950f1?colgroup=7,19&amp;vcp=1&amp;pid=33ed7ee08&amp;color=0,0,0&amp;vtp=1&amp;bt=1&amp;bbb=1&amp;hb=1" title=""/>
          <p:cNvGraphicFramePr>
            <a:graphicFrameLocks noGrp="1"/>
          </p:cNvGraphicFramePr>
          <p:nvPr/>
        </p:nvGraphicFramePr>
        <p:xfrm>
          <a:off x="932688" y="1458214"/>
          <a:ext cx="10268712" cy="3941573"/>
        </p:xfrm>
        <a:graphic>
          <a:graphicData uri="http://schemas.openxmlformats.org/drawingml/2006/table">
            <a:tbl>
              <a:tblPr/>
              <a:tblGrid>
                <a:gridCol w="2962656"/>
                <a:gridCol w="1645920"/>
                <a:gridCol w="2350008"/>
                <a:gridCol w="1645920"/>
                <a:gridCol w="1664208"/>
              </a:tblGrid>
              <a:tr h="1688656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2022版课标要求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1.从能量转化的角度认识燃料的热值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2.了解热机的工作原理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知道内能的利用在人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类社会发展史中的重要意义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近三年广东中考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考查情况分析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选择题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热机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热机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dd0035ed.fixed?vcp=1&amp;pid=b747f0b1a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cdd0035ed.fixed?vcp=1&amp;pid=b747f0b1a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cdd0035ed.fixed?vcp=1&amp;pid=b747f0b1a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8a4a9fcea?vcp=1&amp;pid=cdd0035ed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8a4a9fcea?vcp=1&amp;pid=cdd0035ed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燃料的热值</a:t>
            </a:r>
            <a:endParaRPr lang="en-US" altLang="zh-CN" sz="100">
              <a:solidFill>
                <a:srgbClr val="000000"/>
              </a:solidFill>
            </a:endParaRPr>
          </a:p>
        </p:txBody>
      </p:sp>
      <p:sp>
        <p:nvSpPr>
          <p:cNvPr id="4" name="P_6_BD#b113d16c3?vcp=1&amp;pid=8a4a9fcea&amp;color=0,0,0&amp;vtp=1&amp;bbb=1&amp;hb=1" title=""/>
          <p:cNvSpPr/>
          <p:nvPr/>
        </p:nvSpPr>
        <p:spPr>
          <a:xfrm>
            <a:off x="932688" y="1351063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1.某种燃料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放出的热量与其质量之比，叫作这种燃料的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热值。热值的符号是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，单位是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或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。燃料完全燃烧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放出热量的公式为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或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>
              <a:solidFill>
                <a:srgbClr val="000000"/>
              </a:solidFill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2.燃料燃烧时，将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能转化为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能。</a:t>
            </a:r>
            <a:endParaRPr lang="en-US" altLang="zh-CN" sz="2800">
              <a:solidFill>
                <a:srgbClr val="000000"/>
              </a:solidFill>
            </a:endParaRPr>
          </a:p>
        </p:txBody>
      </p:sp>
      <p:sp>
        <p:nvSpPr>
          <p:cNvPr id="5" name="P_6_AN.1_1#b113d16c3.blank?vcp=1&amp;pid=8a4a9fcea&amp;color=0,0,0&amp;vpa=1&amp;vtp=1&amp;bbb=1" title=""/>
          <p:cNvSpPr/>
          <p:nvPr/>
        </p:nvSpPr>
        <p:spPr>
          <a:xfrm>
            <a:off x="2638457" y="13205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完全燃烧</a:t>
            </a:r>
            <a:endParaRPr lang="en-US" altLang="zh-CN" sz="2800">
              <a:solidFill>
                <a:srgbClr val="FF0000"/>
              </a:solidFill>
            </a:endParaRPr>
          </a:p>
        </p:txBody>
      </p:sp>
      <mc:AlternateContent>
        <mc:Choice Requires="a14">
          <p:sp>
            <p:nvSpPr>
              <p:cNvPr id="6" name="P_6_AN.2_1#b113d16c3.blank?vcp=1&amp;pid=8a4a9fcea&amp;color=0,0,0&amp;vpa=2&amp;vtp=1&amp;bbb=1" title=""/>
              <p:cNvSpPr/>
              <p:nvPr/>
            </p:nvSpPr>
            <p:spPr>
              <a:xfrm>
                <a:off x="4221988" y="2091409"/>
                <a:ext cx="39528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𝒒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6" name="P_6_AN.2_1#b113d16c3.blank?vcp=1&amp;pid=8a4a9fcea&amp;color=0,0,0&amp;vpa=2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988" y="2091409"/>
                <a:ext cx="395288" cy="412369"/>
              </a:xfrm>
              <a:prstGeom prst="rect">
                <a:avLst/>
              </a:prstGeom>
              <a:blipFill rotWithShape="1">
                <a:blip r:embed="rId4"/>
                <a:stretch>
                  <a:fillRect l="-129" t="-86" r="48" b="-7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7" name="P_6_AN.3_1#b113d16c3.blank?vcp=1&amp;pid=8a4a9fcea&amp;color=0,0,0&amp;vpa=3&amp;vtp=1&amp;bbb=1" title=""/>
              <p:cNvSpPr/>
              <p:nvPr/>
            </p:nvSpPr>
            <p:spPr>
              <a:xfrm>
                <a:off x="6107938" y="2091409"/>
                <a:ext cx="890588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𝐤𝐠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7" name="P_6_AN.3_1#b113d16c3.blank?vcp=1&amp;pid=8a4a9fcea&amp;color=0,0,0&amp;vpa=3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7938" y="2091409"/>
                <a:ext cx="890588" cy="412369"/>
              </a:xfrm>
              <a:prstGeom prst="rect">
                <a:avLst/>
              </a:prstGeom>
              <a:blipFill rotWithShape="1">
                <a:blip r:embed="rId5"/>
                <a:stretch>
                  <a:fillRect l="-57" t="-86" r="21" b="-7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8" name="P_6_AN.4_1#b113d16c3.blank?vcp=1&amp;pid=8a4a9fcea&amp;color=0,0,0&amp;vpa=4&amp;vtp=1&amp;bbb=1" title=""/>
              <p:cNvSpPr/>
              <p:nvPr/>
            </p:nvSpPr>
            <p:spPr>
              <a:xfrm>
                <a:off x="7404925" y="2071915"/>
                <a:ext cx="975170" cy="43141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7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𝐉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/</m:t>
                      </m:r>
                      <m:sSup>
                        <m:sSupPr>
                          <m:ctrlPr>
                            <a:rPr lang="en-US" altLang="zh-CN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pPr>
                        <m:e>
                          <m:r>
                            <m:rPr>
                              <m:sty m:val="b"/>
                            </m:rPr>
                            <a:rPr lang="en-US" altLang="zh-CN" sz="2800" b="1" i="0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𝐦</m:t>
                          </m:r>
                        </m:e>
                        <m:sup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FF0000"/>
                              </a:solidFill>
                              <a:latin typeface="Cambria Math" panose="02040503050406030204" pitchFamily="34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8" name="P_6_AN.4_1#b113d16c3.blank?vcp=1&amp;pid=8a4a9fcea&amp;color=0,0,0&amp;vpa=4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4925" y="2071915"/>
                <a:ext cx="975170" cy="431419"/>
              </a:xfrm>
              <a:prstGeom prst="rect">
                <a:avLst/>
              </a:prstGeom>
              <a:blipFill rotWithShape="1">
                <a:blip r:embed="rId6"/>
                <a:stretch>
                  <a:fillRect l="-19" t="-126" b="-87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9" name="P_6_AN.5_1#b113d16c3.blank?vcp=1&amp;pid=8a4a9fcea&amp;color=0,0,0&amp;vpa=5&amp;vtp=1&amp;bbb=1" title=""/>
              <p:cNvSpPr/>
              <p:nvPr/>
            </p:nvSpPr>
            <p:spPr>
              <a:xfrm>
                <a:off x="3864801" y="2743681"/>
                <a:ext cx="1448562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𝑸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𝒒𝒎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9" name="P_6_AN.5_1#b113d16c3.blank?vcp=1&amp;pid=8a4a9fcea&amp;color=0,0,0&amp;vpa=5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801" y="2743681"/>
                <a:ext cx="1448562" cy="412369"/>
              </a:xfrm>
              <a:prstGeom prst="rect">
                <a:avLst/>
              </a:prstGeom>
              <a:blipFill rotWithShape="1">
                <a:blip r:embed="rId7"/>
                <a:stretch>
                  <a:fillRect l="-13" t="-117" r="22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>
        <mc:Choice Requires="a14">
          <p:sp>
            <p:nvSpPr>
              <p:cNvPr id="10" name="P_6_AN.6_1#b113d16c3.blank?vcp=1&amp;pid=8a4a9fcea&amp;color=0,0,0&amp;vpa=6&amp;vtp=1&amp;bbb=1" title=""/>
              <p:cNvSpPr/>
              <p:nvPr/>
            </p:nvSpPr>
            <p:spPr>
              <a:xfrm>
                <a:off x="5784088" y="2743681"/>
                <a:ext cx="1348550" cy="41236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ctr" latinLnBrk="1">
                  <a:lnSpc>
                    <a:spcPts val="3500"/>
                  </a:lnSpc>
                </a:pP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𝑸</m:t>
                      </m:r>
                      <m:r>
                        <m:rPr>
                          <m:sty m:val="b"/>
                        </m:rPr>
                        <a:rPr lang="en-US" altLang="zh-CN" sz="2800" b="1" i="0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=</m:t>
                      </m:r>
                      <m:r>
                        <m:rPr>
                          <m:sty m:val="bi"/>
                        </m:rPr>
                        <a:rPr lang="en-US" altLang="zh-CN" sz="2800" b="1" i="1" smtClean="0">
                          <a:solidFill>
                            <a:srgbClr val="FF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𝒒𝑽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100"/>
              </a:p>
            </p:txBody>
          </p:sp>
        </mc:Choice>
        <mc:Fallback>
          <p:sp>
            <p:nvSpPr>
              <p:cNvPr id="10" name="P_6_AN.6_1#b113d16c3.blank?vcp=1&amp;pid=8a4a9fcea&amp;color=0,0,0&amp;vpa=6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088" y="2743681"/>
                <a:ext cx="1348550" cy="412369"/>
              </a:xfrm>
              <a:prstGeom prst="rect">
                <a:avLst/>
              </a:prstGeom>
              <a:blipFill rotWithShape="1">
                <a:blip r:embed="rId8"/>
                <a:stretch>
                  <a:fillRect l="-38" t="-117" r="24" b="-76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_6_AN.7_1#b113d16c3.blank?vcp=1&amp;pid=8a4a9fcea&amp;color=0,0,0&amp;vpa=7&amp;vtp=1&amp;bbb=1" title=""/>
          <p:cNvSpPr/>
          <p:nvPr/>
        </p:nvSpPr>
        <p:spPr>
          <a:xfrm>
            <a:off x="3710019" y="32427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化学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2" name="P_6_AN.8_1#b113d16c3.blank?vcp=1&amp;pid=8a4a9fcea&amp;color=0,0,0&amp;vpa=8&amp;vtp=1" title=""/>
          <p:cNvSpPr/>
          <p:nvPr/>
        </p:nvSpPr>
        <p:spPr>
          <a:xfrm>
            <a:off x="6205569" y="3242728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内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cab5ebf3e?vcp=1&amp;pid=cdd0035ed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cab5ebf3e?vcp=1&amp;pid=cdd0035ed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热机</a:t>
            </a:r>
            <a:endParaRPr lang="en-US" altLang="zh-CN" sz="100"/>
          </a:p>
        </p:txBody>
      </p:sp>
      <p:sp>
        <p:nvSpPr>
          <p:cNvPr id="4" name="P_6_BD#4a7924177?vcp=1&amp;pid=cab5ebf3e&amp;color=0,0,0&amp;vtp=1&amp;bbb=1&amp;hb=1" title=""/>
          <p:cNvSpPr/>
          <p:nvPr/>
        </p:nvSpPr>
        <p:spPr>
          <a:xfrm>
            <a:off x="932688" y="1351063"/>
            <a:ext cx="10323576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3.热机的特点是将燃料燃烧时的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能转化为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能，又通过做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功把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能转化为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4.四冲程内燃机的一个工作循环是由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冲程、压缩冲程、做功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冲程组成。其中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冲程中机械能转化为内能，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冲程中内能转化为机械能。</a:t>
            </a:r>
            <a:endParaRPr lang="en-US" altLang="zh-CN" sz="2800"/>
          </a:p>
        </p:txBody>
      </p:sp>
      <p:sp>
        <p:nvSpPr>
          <p:cNvPr id="5" name="P_6_AN.9_1#4a7924177.blank?vcp=1&amp;pid=cab5ebf3e&amp;color=0,0,0&amp;vpa=9&amp;vtp=1&amp;bbb=1" title=""/>
          <p:cNvSpPr/>
          <p:nvPr/>
        </p:nvSpPr>
        <p:spPr>
          <a:xfrm>
            <a:off x="5853144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化学</a:t>
            </a:r>
            <a:endParaRPr lang="en-US" altLang="zh-CN" sz="2800"/>
          </a:p>
        </p:txBody>
      </p:sp>
      <p:sp>
        <p:nvSpPr>
          <p:cNvPr id="6" name="P_6_AN.10_1#4a7924177.blank?vcp=1&amp;pid=cab5ebf3e&amp;color=0,0,0&amp;vpa=10&amp;vtp=1" title=""/>
          <p:cNvSpPr/>
          <p:nvPr/>
        </p:nvSpPr>
        <p:spPr>
          <a:xfrm>
            <a:off x="8348695" y="13205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内</a:t>
            </a:r>
            <a:endParaRPr lang="en-US" altLang="zh-CN" sz="2800"/>
          </a:p>
        </p:txBody>
      </p:sp>
      <p:sp>
        <p:nvSpPr>
          <p:cNvPr id="7" name="P_6_AN.11_1#4a7924177.blank?vcp=1&amp;pid=cab5ebf3e&amp;color=0,0,0&amp;vpa=11&amp;vtp=1" title=""/>
          <p:cNvSpPr/>
          <p:nvPr/>
        </p:nvSpPr>
        <p:spPr>
          <a:xfrm>
            <a:off x="1657382" y="19682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内</a:t>
            </a:r>
            <a:endParaRPr lang="en-US" altLang="zh-CN" sz="2800"/>
          </a:p>
        </p:txBody>
      </p:sp>
      <p:sp>
        <p:nvSpPr>
          <p:cNvPr id="8" name="P_6_AN.12_1#4a7924177.blank?vcp=1&amp;pid=cab5ebf3e&amp;color=0,0,0&amp;vpa=12&amp;vtp=1&amp;bbb=1" title=""/>
          <p:cNvSpPr/>
          <p:nvPr/>
        </p:nvSpPr>
        <p:spPr>
          <a:xfrm>
            <a:off x="3797331" y="19682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机械</a:t>
            </a:r>
            <a:endParaRPr lang="en-US" altLang="zh-CN" sz="2800"/>
          </a:p>
        </p:txBody>
      </p:sp>
      <p:sp>
        <p:nvSpPr>
          <p:cNvPr id="9" name="P_6_AN.13_1#4a7924177.blank?vcp=1&amp;pid=cab5ebf3e&amp;color=0,0,0&amp;vpa=13&amp;vtp=1&amp;bbb=1" title=""/>
          <p:cNvSpPr/>
          <p:nvPr/>
        </p:nvSpPr>
        <p:spPr>
          <a:xfrm>
            <a:off x="6567520" y="26159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吸气</a:t>
            </a:r>
            <a:endParaRPr lang="en-US" altLang="zh-CN" sz="2800"/>
          </a:p>
        </p:txBody>
      </p:sp>
      <p:sp>
        <p:nvSpPr>
          <p:cNvPr id="10" name="P_6_AN.14_1#4a7924177.blank?vcp=1&amp;pid=cab5ebf3e&amp;color=0,0,0&amp;vpa=14&amp;vtp=1&amp;bbb=1" title=""/>
          <p:cNvSpPr/>
          <p:nvPr/>
        </p:nvSpPr>
        <p:spPr>
          <a:xfrm>
            <a:off x="2014569" y="32636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排气</a:t>
            </a:r>
            <a:endParaRPr lang="en-US" altLang="zh-CN" sz="2800"/>
          </a:p>
        </p:txBody>
      </p:sp>
      <p:sp>
        <p:nvSpPr>
          <p:cNvPr id="11" name="P_6_AN.15_1#4a7924177.blank?vcp=1&amp;pid=cab5ebf3e&amp;color=0,0,0&amp;vpa=15&amp;vtp=1&amp;bbb=1" title=""/>
          <p:cNvSpPr/>
          <p:nvPr/>
        </p:nvSpPr>
        <p:spPr>
          <a:xfrm>
            <a:off x="5581681" y="32636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压缩</a:t>
            </a:r>
            <a:endParaRPr lang="en-US" altLang="zh-CN" sz="2800"/>
          </a:p>
        </p:txBody>
      </p:sp>
      <p:sp>
        <p:nvSpPr>
          <p:cNvPr id="12" name="P_6_AN.16_1#4a7924177.blank?vcp=1&amp;pid=cab5ebf3e&amp;color=0,0,0&amp;vpa=16&amp;vtp=1&amp;bbb=1" title=""/>
          <p:cNvSpPr/>
          <p:nvPr/>
        </p:nvSpPr>
        <p:spPr>
          <a:xfrm>
            <a:off x="943007" y="38904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做功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4a7924177?vcp=1&amp;pid=cab5ebf3e&amp;color=0,0,0&amp;vtp=1&amp;bt=1&amp;bbb=1&amp;hb=1" title=""/>
          <p:cNvSpPr/>
          <p:nvPr/>
        </p:nvSpPr>
        <p:spPr>
          <a:xfrm>
            <a:off x="932688" y="911574"/>
            <a:ext cx="10323576" cy="5087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5.在汽油机工作过程中，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冲程为机器提供动力，这一冲程的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特点是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点火使燃料剧烈燃烧产生的内能转化为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能，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其他三个冲程依靠飞轮的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来完成。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等线" panose="02010600030101010101" pitchFamily="2" charset="-122"/>
              <a:cs typeface="+mn-cs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1.燃料的热值与比热容一样，都属于物质的特性，同种燃料的热值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不随它的质量、体积、温度而变化。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等线" panose="02010600030101010101" pitchFamily="2" charset="-122"/>
              <a:cs typeface="+mn-cs"/>
            </a:endParaRPr>
          </a:p>
          <a:p>
            <a:pPr marL="0" marR="0" lvl="0" indent="0" defTabSz="914400" rtl="0" eaLnBrk="1" fontAlgn="auto" latinLnBrk="1" hangingPunct="1">
              <a:lnSpc>
                <a:spcPts val="5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2.四冲程汽油机工作时，一个工作循环包括吸气、压缩、做功和排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marL="0" marR="0" lvl="0" indent="0" defTabSz="914400" rtl="0" eaLnBrk="1" fontAlgn="auto" latinLnBrk="1" hangingPunct="1">
              <a:lnSpc>
                <a:spcPts val="4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气四个冲程，活塞往来运动两次，曲轴转动2周，做功1次。</a:t>
            </a:r>
            <a:endParaRPr lang="en-US" altLang="zh-CN" sz="2800"/>
          </a:p>
        </p:txBody>
      </p:sp>
      <p:sp>
        <p:nvSpPr>
          <p:cNvPr id="3" name="P_6_AN.17_1#4a7924177.blank?vcp=1&amp;pid=cab5ebf3e&amp;color=0,0,0&amp;vpa=17&amp;vtp=1&amp;bbb=1" title=""/>
          <p:cNvSpPr/>
          <p:nvPr/>
        </p:nvSpPr>
        <p:spPr>
          <a:xfrm>
            <a:off x="4781581" y="8810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做功</a:t>
            </a:r>
            <a:endParaRPr lang="en-US" altLang="zh-CN" sz="2800"/>
          </a:p>
        </p:txBody>
      </p:sp>
      <p:sp>
        <p:nvSpPr>
          <p:cNvPr id="4" name="P_6_AN.18_1#4a7924177.blank?vcp=1&amp;pid=cab5ebf3e&amp;color=0,0,0&amp;vpa=18&amp;vtp=1&amp;bbb=1" title=""/>
          <p:cNvSpPr/>
          <p:nvPr/>
        </p:nvSpPr>
        <p:spPr>
          <a:xfrm>
            <a:off x="2014569" y="1528794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火花塞</a:t>
            </a:r>
            <a:endParaRPr lang="en-US" altLang="zh-CN" sz="2800"/>
          </a:p>
        </p:txBody>
      </p:sp>
      <p:sp>
        <p:nvSpPr>
          <p:cNvPr id="5" name="P_6_AN.19_1#4a7924177.blank?vcp=1&amp;pid=cab5ebf3e&amp;color=0,0,0&amp;vpa=19&amp;vtp=1&amp;bbb=1" title=""/>
          <p:cNvSpPr/>
          <p:nvPr/>
        </p:nvSpPr>
        <p:spPr>
          <a:xfrm>
            <a:off x="9509157" y="15287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机械</a:t>
            </a:r>
            <a:endParaRPr lang="en-US" altLang="zh-CN" sz="2800"/>
          </a:p>
        </p:txBody>
      </p:sp>
      <p:sp>
        <p:nvSpPr>
          <p:cNvPr id="6" name="P_6_AN.20_1#4a7924177.blank?vcp=1&amp;pid=cab5ebf3e&amp;color=0,0,0&amp;vpa=20&amp;vtp=1&amp;bbb=1" title=""/>
          <p:cNvSpPr/>
          <p:nvPr/>
        </p:nvSpPr>
        <p:spPr>
          <a:xfrm>
            <a:off x="4872069" y="217649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惯性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b7db5dcc1.fixed?vcp=1&amp;pid=b747f0b1a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b7db5dcc1.fixed?vcp=1&amp;pid=b747f0b1a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b7db5dcc1.fixed?vcp=1&amp;pid=b747f0b1a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164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40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2026-02-06T23:36:59Z</cp:lastPrinted>
  <dcterms:created xsi:type="dcterms:W3CDTF">2026-02-06T23:36:59Z</dcterms:created>
  <dcterms:modified xsi:type="dcterms:W3CDTF">2026-02-06T15:36:59Z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