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E80F5-6B4E-4DB6-A749-C2CC2FA9A4E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1A730-1A40-4868-89D3-AE6CD1908B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146" name="Text Box 11"/>
          <p:cNvSpPr txBox="1"/>
          <p:nvPr/>
        </p:nvSpPr>
        <p:spPr>
          <a:xfrm>
            <a:off x="1601788" y="1223963"/>
            <a:ext cx="6115050" cy="85407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r>
              <a:rPr lang="zh-CN" altLang="en-US" sz="5000" b="1" dirty="0">
                <a:latin typeface="楷体_GB2312" pitchFamily="49" charset="-122"/>
                <a:ea typeface="楷体_GB2312" pitchFamily="49" charset="-122"/>
              </a:rPr>
              <a:t>第十章 第１节 浮力</a:t>
            </a:r>
          </a:p>
        </p:txBody>
      </p:sp>
      <p:pic>
        <p:nvPicPr>
          <p:cNvPr id="9" name="图片 8" descr="0490400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8375" y="2334895"/>
            <a:ext cx="4462145" cy="35750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763" y="863600"/>
            <a:ext cx="509587" cy="3295650"/>
            <a:chOff x="657" y="300"/>
            <a:chExt cx="372" cy="2404"/>
          </a:xfrm>
        </p:grpSpPr>
        <p:grpSp>
          <p:nvGrpSpPr>
            <p:cNvPr id="3" name="Group 3"/>
            <p:cNvGrpSpPr/>
            <p:nvPr/>
          </p:nvGrpSpPr>
          <p:grpSpPr>
            <a:xfrm>
              <a:off x="657" y="300"/>
              <a:ext cx="363" cy="1804"/>
              <a:chOff x="2880" y="583"/>
              <a:chExt cx="816" cy="2620"/>
            </a:xfrm>
          </p:grpSpPr>
          <p:sp>
            <p:nvSpPr>
              <p:cNvPr id="15465" name="Rectangle 4"/>
              <p:cNvSpPr/>
              <p:nvPr/>
            </p:nvSpPr>
            <p:spPr>
              <a:xfrm>
                <a:off x="2880" y="935"/>
                <a:ext cx="816" cy="1769"/>
              </a:xfrm>
              <a:prstGeom prst="rect">
                <a:avLst/>
              </a:prstGeom>
              <a:solidFill>
                <a:schemeClr val="accent1"/>
              </a:solidFill>
              <a:ln w="31750" cap="flat" cmpd="sng">
                <a:solidFill>
                  <a:srgbClr val="FF66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5466" name="Line 5"/>
              <p:cNvSpPr/>
              <p:nvPr/>
            </p:nvSpPr>
            <p:spPr>
              <a:xfrm>
                <a:off x="3300" y="799"/>
                <a:ext cx="0" cy="2223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67" name="Oval 6"/>
              <p:cNvSpPr/>
              <p:nvPr/>
            </p:nvSpPr>
            <p:spPr>
              <a:xfrm>
                <a:off x="3188" y="583"/>
                <a:ext cx="227" cy="227"/>
              </a:xfrm>
              <a:prstGeom prst="ellipse">
                <a:avLst/>
              </a:prstGeom>
              <a:solidFill>
                <a:srgbClr val="FF6600"/>
              </a:solidFill>
              <a:ln w="412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5468" name="Line 7"/>
              <p:cNvSpPr/>
              <p:nvPr/>
            </p:nvSpPr>
            <p:spPr>
              <a:xfrm>
                <a:off x="3116" y="1052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69" name="Line 8"/>
              <p:cNvSpPr/>
              <p:nvPr/>
            </p:nvSpPr>
            <p:spPr>
              <a:xfrm>
                <a:off x="3199" y="1123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70" name="Line 9"/>
              <p:cNvSpPr/>
              <p:nvPr/>
            </p:nvSpPr>
            <p:spPr>
              <a:xfrm>
                <a:off x="3198" y="1176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71" name="Line 10"/>
              <p:cNvSpPr/>
              <p:nvPr/>
            </p:nvSpPr>
            <p:spPr>
              <a:xfrm>
                <a:off x="3197" y="1230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72" name="Line 11"/>
              <p:cNvSpPr/>
              <p:nvPr/>
            </p:nvSpPr>
            <p:spPr>
              <a:xfrm>
                <a:off x="3195" y="1293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73" name="Line 12"/>
              <p:cNvSpPr/>
              <p:nvPr/>
            </p:nvSpPr>
            <p:spPr>
              <a:xfrm>
                <a:off x="3133" y="1353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74" name="Line 13"/>
              <p:cNvSpPr/>
              <p:nvPr/>
            </p:nvSpPr>
            <p:spPr>
              <a:xfrm>
                <a:off x="3207" y="141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75" name="Line 14"/>
              <p:cNvSpPr/>
              <p:nvPr/>
            </p:nvSpPr>
            <p:spPr>
              <a:xfrm>
                <a:off x="3206" y="146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76" name="Line 15"/>
              <p:cNvSpPr/>
              <p:nvPr/>
            </p:nvSpPr>
            <p:spPr>
              <a:xfrm>
                <a:off x="3205" y="1522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77" name="Line 16"/>
              <p:cNvSpPr/>
              <p:nvPr/>
            </p:nvSpPr>
            <p:spPr>
              <a:xfrm>
                <a:off x="3203" y="158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78" name="Line 17"/>
              <p:cNvSpPr/>
              <p:nvPr/>
            </p:nvSpPr>
            <p:spPr>
              <a:xfrm>
                <a:off x="3141" y="1645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79" name="Line 18"/>
              <p:cNvSpPr/>
              <p:nvPr/>
            </p:nvSpPr>
            <p:spPr>
              <a:xfrm>
                <a:off x="3209" y="171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80" name="Line 19"/>
              <p:cNvSpPr/>
              <p:nvPr/>
            </p:nvSpPr>
            <p:spPr>
              <a:xfrm>
                <a:off x="3208" y="176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81" name="Line 20"/>
              <p:cNvSpPr/>
              <p:nvPr/>
            </p:nvSpPr>
            <p:spPr>
              <a:xfrm>
                <a:off x="3207" y="1822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82" name="Line 21"/>
              <p:cNvSpPr/>
              <p:nvPr/>
            </p:nvSpPr>
            <p:spPr>
              <a:xfrm>
                <a:off x="3205" y="188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83" name="Line 22"/>
              <p:cNvSpPr/>
              <p:nvPr/>
            </p:nvSpPr>
            <p:spPr>
              <a:xfrm>
                <a:off x="3143" y="1945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84" name="Line 23"/>
              <p:cNvSpPr/>
              <p:nvPr/>
            </p:nvSpPr>
            <p:spPr>
              <a:xfrm>
                <a:off x="3197" y="201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85" name="Line 24"/>
              <p:cNvSpPr/>
              <p:nvPr/>
            </p:nvSpPr>
            <p:spPr>
              <a:xfrm>
                <a:off x="3196" y="2071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86" name="Line 25"/>
              <p:cNvSpPr/>
              <p:nvPr/>
            </p:nvSpPr>
            <p:spPr>
              <a:xfrm>
                <a:off x="3195" y="212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87" name="Line 26"/>
              <p:cNvSpPr/>
              <p:nvPr/>
            </p:nvSpPr>
            <p:spPr>
              <a:xfrm>
                <a:off x="3193" y="218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88" name="Line 27"/>
              <p:cNvSpPr/>
              <p:nvPr/>
            </p:nvSpPr>
            <p:spPr>
              <a:xfrm>
                <a:off x="3131" y="2248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89" name="Line 28"/>
              <p:cNvSpPr/>
              <p:nvPr/>
            </p:nvSpPr>
            <p:spPr>
              <a:xfrm>
                <a:off x="3207" y="2311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90" name="Line 29"/>
              <p:cNvSpPr/>
              <p:nvPr/>
            </p:nvSpPr>
            <p:spPr>
              <a:xfrm>
                <a:off x="3206" y="2364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91" name="Line 30"/>
              <p:cNvSpPr/>
              <p:nvPr/>
            </p:nvSpPr>
            <p:spPr>
              <a:xfrm>
                <a:off x="3205" y="241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92" name="Line 31"/>
              <p:cNvSpPr/>
              <p:nvPr/>
            </p:nvSpPr>
            <p:spPr>
              <a:xfrm>
                <a:off x="3203" y="2481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93" name="Line 32"/>
              <p:cNvSpPr/>
              <p:nvPr/>
            </p:nvSpPr>
            <p:spPr>
              <a:xfrm>
                <a:off x="3141" y="2541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94" name="Freeform 33"/>
              <p:cNvSpPr/>
              <p:nvPr/>
            </p:nvSpPr>
            <p:spPr>
              <a:xfrm>
                <a:off x="3152" y="3022"/>
                <a:ext cx="158" cy="18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151" y="136"/>
                  </a:cxn>
                  <a:cxn ang="0">
                    <a:pos x="106" y="181"/>
                  </a:cxn>
                  <a:cxn ang="0">
                    <a:pos x="15" y="136"/>
                  </a:cxn>
                  <a:cxn ang="0">
                    <a:pos x="15" y="45"/>
                  </a:cxn>
                </a:cxnLst>
                <a:rect l="0" t="0" r="0" b="0"/>
                <a:pathLst>
                  <a:path w="158" h="181">
                    <a:moveTo>
                      <a:pt x="151" y="0"/>
                    </a:moveTo>
                    <a:cubicBezTo>
                      <a:pt x="154" y="53"/>
                      <a:pt x="158" y="106"/>
                      <a:pt x="151" y="136"/>
                    </a:cubicBezTo>
                    <a:cubicBezTo>
                      <a:pt x="144" y="166"/>
                      <a:pt x="129" y="181"/>
                      <a:pt x="106" y="181"/>
                    </a:cubicBezTo>
                    <a:cubicBezTo>
                      <a:pt x="83" y="181"/>
                      <a:pt x="30" y="159"/>
                      <a:pt x="15" y="136"/>
                    </a:cubicBezTo>
                    <a:cubicBezTo>
                      <a:pt x="0" y="113"/>
                      <a:pt x="7" y="79"/>
                      <a:pt x="15" y="45"/>
                    </a:cubicBezTo>
                  </a:path>
                </a:pathLst>
              </a:custGeom>
              <a:noFill/>
              <a:ln w="38100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" name="Group 34"/>
            <p:cNvGrpSpPr/>
            <p:nvPr/>
          </p:nvGrpSpPr>
          <p:grpSpPr>
            <a:xfrm>
              <a:off x="703" y="2086"/>
              <a:ext cx="227" cy="618"/>
              <a:chOff x="703" y="2540"/>
              <a:chExt cx="227" cy="618"/>
            </a:xfrm>
          </p:grpSpPr>
          <p:sp>
            <p:nvSpPr>
              <p:cNvPr id="15463" name="Line 35"/>
              <p:cNvSpPr/>
              <p:nvPr/>
            </p:nvSpPr>
            <p:spPr>
              <a:xfrm>
                <a:off x="821" y="2540"/>
                <a:ext cx="0" cy="318"/>
              </a:xfrm>
              <a:prstGeom prst="line">
                <a:avLst/>
              </a:prstGeom>
              <a:ln w="412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64" name="Rectangle 36"/>
              <p:cNvSpPr/>
              <p:nvPr/>
            </p:nvSpPr>
            <p:spPr>
              <a:xfrm>
                <a:off x="703" y="2840"/>
                <a:ext cx="227" cy="318"/>
              </a:xfrm>
              <a:prstGeom prst="rect">
                <a:avLst/>
              </a:prstGeom>
              <a:solidFill>
                <a:srgbClr val="000000"/>
              </a:solidFill>
              <a:ln w="412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" name="Group 37"/>
            <p:cNvGrpSpPr/>
            <p:nvPr/>
          </p:nvGrpSpPr>
          <p:grpSpPr>
            <a:xfrm rot="5400000">
              <a:off x="806" y="1349"/>
              <a:ext cx="92" cy="353"/>
              <a:chOff x="2380" y="2205"/>
              <a:chExt cx="92" cy="353"/>
            </a:xfrm>
          </p:grpSpPr>
          <p:sp>
            <p:nvSpPr>
              <p:cNvPr id="15461" name="AutoShape 38"/>
              <p:cNvSpPr/>
              <p:nvPr/>
            </p:nvSpPr>
            <p:spPr>
              <a:xfrm>
                <a:off x="2381" y="2205"/>
                <a:ext cx="91" cy="18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5462" name="AutoShape 39"/>
              <p:cNvSpPr/>
              <p:nvPr/>
            </p:nvSpPr>
            <p:spPr>
              <a:xfrm flipV="1">
                <a:off x="2380" y="2377"/>
                <a:ext cx="91" cy="181"/>
              </a:xfrm>
              <a:prstGeom prst="triangle">
                <a:avLst>
                  <a:gd name="adj" fmla="val 50551"/>
                </a:avLst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40" name="Line 40"/>
          <p:cNvSpPr/>
          <p:nvPr/>
        </p:nvSpPr>
        <p:spPr>
          <a:xfrm flipH="1">
            <a:off x="2546350" y="1919288"/>
            <a:ext cx="1511300" cy="0"/>
          </a:xfrm>
          <a:prstGeom prst="line">
            <a:avLst/>
          </a:prstGeom>
          <a:ln w="41275" cap="flat" cmpd="sng">
            <a:solidFill>
              <a:srgbClr val="7030A0"/>
            </a:solidFill>
            <a:prstDash val="lgDash"/>
            <a:headEnd type="none" w="med" len="med"/>
            <a:tailEnd type="none" w="med" len="med"/>
          </a:ln>
        </p:spPr>
      </p:sp>
      <p:grpSp>
        <p:nvGrpSpPr>
          <p:cNvPr id="6" name="Group 41"/>
          <p:cNvGrpSpPr/>
          <p:nvPr/>
        </p:nvGrpSpPr>
        <p:grpSpPr>
          <a:xfrm>
            <a:off x="1682750" y="862013"/>
            <a:ext cx="1119188" cy="3732212"/>
            <a:chOff x="2608" y="299"/>
            <a:chExt cx="817" cy="2723"/>
          </a:xfrm>
        </p:grpSpPr>
        <p:grpSp>
          <p:nvGrpSpPr>
            <p:cNvPr id="7" name="Group 42"/>
            <p:cNvGrpSpPr/>
            <p:nvPr/>
          </p:nvGrpSpPr>
          <p:grpSpPr>
            <a:xfrm>
              <a:off x="2608" y="2069"/>
              <a:ext cx="817" cy="953"/>
              <a:chOff x="1519" y="2751"/>
              <a:chExt cx="817" cy="953"/>
            </a:xfrm>
          </p:grpSpPr>
          <p:sp>
            <p:nvSpPr>
              <p:cNvPr id="15454" name="Rectangle 43" descr="横虚线"/>
              <p:cNvSpPr/>
              <p:nvPr/>
            </p:nvSpPr>
            <p:spPr>
              <a:xfrm>
                <a:off x="1519" y="3022"/>
                <a:ext cx="817" cy="681"/>
              </a:xfrm>
              <a:prstGeom prst="rect">
                <a:avLst/>
              </a:prstGeom>
              <a:blipFill rotWithShape="0">
                <a:blip r:embed="rId3"/>
              </a:blipFill>
              <a:ln w="508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5455" name="Line 44"/>
              <p:cNvSpPr/>
              <p:nvPr/>
            </p:nvSpPr>
            <p:spPr>
              <a:xfrm>
                <a:off x="1519" y="2797"/>
                <a:ext cx="0" cy="907"/>
              </a:xfrm>
              <a:prstGeom prst="line">
                <a:avLst/>
              </a:prstGeom>
              <a:ln w="508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56" name="Line 45"/>
              <p:cNvSpPr/>
              <p:nvPr/>
            </p:nvSpPr>
            <p:spPr>
              <a:xfrm>
                <a:off x="1519" y="3704"/>
                <a:ext cx="817" cy="0"/>
              </a:xfrm>
              <a:prstGeom prst="line">
                <a:avLst/>
              </a:prstGeom>
              <a:ln w="508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57" name="Line 46"/>
              <p:cNvSpPr/>
              <p:nvPr/>
            </p:nvSpPr>
            <p:spPr>
              <a:xfrm flipV="1">
                <a:off x="2336" y="2751"/>
                <a:ext cx="0" cy="953"/>
              </a:xfrm>
              <a:prstGeom prst="line">
                <a:avLst/>
              </a:prstGeom>
              <a:ln w="508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8" name="Group 47"/>
            <p:cNvGrpSpPr/>
            <p:nvPr/>
          </p:nvGrpSpPr>
          <p:grpSpPr>
            <a:xfrm>
              <a:off x="2880" y="299"/>
              <a:ext cx="363" cy="1804"/>
              <a:chOff x="2880" y="583"/>
              <a:chExt cx="816" cy="2620"/>
            </a:xfrm>
          </p:grpSpPr>
          <p:sp>
            <p:nvSpPr>
              <p:cNvPr id="15424" name="Rectangle 48"/>
              <p:cNvSpPr/>
              <p:nvPr/>
            </p:nvSpPr>
            <p:spPr>
              <a:xfrm>
                <a:off x="2880" y="935"/>
                <a:ext cx="816" cy="1769"/>
              </a:xfrm>
              <a:prstGeom prst="rect">
                <a:avLst/>
              </a:prstGeom>
              <a:solidFill>
                <a:schemeClr val="accent1"/>
              </a:solidFill>
              <a:ln w="31750" cap="flat" cmpd="sng">
                <a:solidFill>
                  <a:srgbClr val="FF66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5425" name="Line 49"/>
              <p:cNvSpPr/>
              <p:nvPr/>
            </p:nvSpPr>
            <p:spPr>
              <a:xfrm>
                <a:off x="3300" y="799"/>
                <a:ext cx="0" cy="2223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26" name="Oval 50"/>
              <p:cNvSpPr/>
              <p:nvPr/>
            </p:nvSpPr>
            <p:spPr>
              <a:xfrm>
                <a:off x="3188" y="583"/>
                <a:ext cx="227" cy="227"/>
              </a:xfrm>
              <a:prstGeom prst="ellipse">
                <a:avLst/>
              </a:prstGeom>
              <a:solidFill>
                <a:srgbClr val="FF6600"/>
              </a:solidFill>
              <a:ln w="412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5427" name="Line 51"/>
              <p:cNvSpPr/>
              <p:nvPr/>
            </p:nvSpPr>
            <p:spPr>
              <a:xfrm>
                <a:off x="3116" y="1052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28" name="Line 52"/>
              <p:cNvSpPr/>
              <p:nvPr/>
            </p:nvSpPr>
            <p:spPr>
              <a:xfrm>
                <a:off x="3199" y="1123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29" name="Line 53"/>
              <p:cNvSpPr/>
              <p:nvPr/>
            </p:nvSpPr>
            <p:spPr>
              <a:xfrm>
                <a:off x="3198" y="1176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30" name="Line 54"/>
              <p:cNvSpPr/>
              <p:nvPr/>
            </p:nvSpPr>
            <p:spPr>
              <a:xfrm>
                <a:off x="3197" y="1230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31" name="Line 55"/>
              <p:cNvSpPr/>
              <p:nvPr/>
            </p:nvSpPr>
            <p:spPr>
              <a:xfrm>
                <a:off x="3195" y="1293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32" name="Line 56"/>
              <p:cNvSpPr/>
              <p:nvPr/>
            </p:nvSpPr>
            <p:spPr>
              <a:xfrm>
                <a:off x="3133" y="1353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33" name="Line 57"/>
              <p:cNvSpPr/>
              <p:nvPr/>
            </p:nvSpPr>
            <p:spPr>
              <a:xfrm>
                <a:off x="3207" y="141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34" name="Line 58"/>
              <p:cNvSpPr/>
              <p:nvPr/>
            </p:nvSpPr>
            <p:spPr>
              <a:xfrm>
                <a:off x="3206" y="146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35" name="Line 59"/>
              <p:cNvSpPr/>
              <p:nvPr/>
            </p:nvSpPr>
            <p:spPr>
              <a:xfrm>
                <a:off x="3205" y="1522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36" name="Line 60"/>
              <p:cNvSpPr/>
              <p:nvPr/>
            </p:nvSpPr>
            <p:spPr>
              <a:xfrm>
                <a:off x="3203" y="158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37" name="Line 61"/>
              <p:cNvSpPr/>
              <p:nvPr/>
            </p:nvSpPr>
            <p:spPr>
              <a:xfrm>
                <a:off x="3141" y="1645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38" name="Line 62"/>
              <p:cNvSpPr/>
              <p:nvPr/>
            </p:nvSpPr>
            <p:spPr>
              <a:xfrm>
                <a:off x="3209" y="171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39" name="Line 63"/>
              <p:cNvSpPr/>
              <p:nvPr/>
            </p:nvSpPr>
            <p:spPr>
              <a:xfrm>
                <a:off x="3208" y="176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40" name="Line 64"/>
              <p:cNvSpPr/>
              <p:nvPr/>
            </p:nvSpPr>
            <p:spPr>
              <a:xfrm>
                <a:off x="3207" y="1822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41" name="Line 65"/>
              <p:cNvSpPr/>
              <p:nvPr/>
            </p:nvSpPr>
            <p:spPr>
              <a:xfrm>
                <a:off x="3205" y="188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42" name="Line 66"/>
              <p:cNvSpPr/>
              <p:nvPr/>
            </p:nvSpPr>
            <p:spPr>
              <a:xfrm>
                <a:off x="3143" y="1945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43" name="Line 67"/>
              <p:cNvSpPr/>
              <p:nvPr/>
            </p:nvSpPr>
            <p:spPr>
              <a:xfrm>
                <a:off x="3197" y="201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44" name="Line 68"/>
              <p:cNvSpPr/>
              <p:nvPr/>
            </p:nvSpPr>
            <p:spPr>
              <a:xfrm>
                <a:off x="3196" y="2071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45" name="Line 69"/>
              <p:cNvSpPr/>
              <p:nvPr/>
            </p:nvSpPr>
            <p:spPr>
              <a:xfrm>
                <a:off x="3195" y="212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46" name="Line 70"/>
              <p:cNvSpPr/>
              <p:nvPr/>
            </p:nvSpPr>
            <p:spPr>
              <a:xfrm>
                <a:off x="3193" y="218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47" name="Line 71"/>
              <p:cNvSpPr/>
              <p:nvPr/>
            </p:nvSpPr>
            <p:spPr>
              <a:xfrm>
                <a:off x="3131" y="2248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48" name="Line 72"/>
              <p:cNvSpPr/>
              <p:nvPr/>
            </p:nvSpPr>
            <p:spPr>
              <a:xfrm>
                <a:off x="3207" y="2311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49" name="Line 73"/>
              <p:cNvSpPr/>
              <p:nvPr/>
            </p:nvSpPr>
            <p:spPr>
              <a:xfrm>
                <a:off x="3206" y="2364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50" name="Line 74"/>
              <p:cNvSpPr/>
              <p:nvPr/>
            </p:nvSpPr>
            <p:spPr>
              <a:xfrm>
                <a:off x="3205" y="241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51" name="Line 75"/>
              <p:cNvSpPr/>
              <p:nvPr/>
            </p:nvSpPr>
            <p:spPr>
              <a:xfrm>
                <a:off x="3203" y="2481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52" name="Line 76"/>
              <p:cNvSpPr/>
              <p:nvPr/>
            </p:nvSpPr>
            <p:spPr>
              <a:xfrm>
                <a:off x="3141" y="2541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53" name="Freeform 77"/>
              <p:cNvSpPr/>
              <p:nvPr/>
            </p:nvSpPr>
            <p:spPr>
              <a:xfrm>
                <a:off x="3152" y="3022"/>
                <a:ext cx="158" cy="18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151" y="136"/>
                  </a:cxn>
                  <a:cxn ang="0">
                    <a:pos x="106" y="181"/>
                  </a:cxn>
                  <a:cxn ang="0">
                    <a:pos x="15" y="136"/>
                  </a:cxn>
                  <a:cxn ang="0">
                    <a:pos x="15" y="45"/>
                  </a:cxn>
                </a:cxnLst>
                <a:rect l="0" t="0" r="0" b="0"/>
                <a:pathLst>
                  <a:path w="158" h="181">
                    <a:moveTo>
                      <a:pt x="151" y="0"/>
                    </a:moveTo>
                    <a:cubicBezTo>
                      <a:pt x="154" y="53"/>
                      <a:pt x="158" y="106"/>
                      <a:pt x="151" y="136"/>
                    </a:cubicBezTo>
                    <a:cubicBezTo>
                      <a:pt x="144" y="166"/>
                      <a:pt x="129" y="181"/>
                      <a:pt x="106" y="181"/>
                    </a:cubicBezTo>
                    <a:cubicBezTo>
                      <a:pt x="83" y="181"/>
                      <a:pt x="30" y="159"/>
                      <a:pt x="15" y="136"/>
                    </a:cubicBezTo>
                    <a:cubicBezTo>
                      <a:pt x="0" y="113"/>
                      <a:pt x="7" y="79"/>
                      <a:pt x="15" y="45"/>
                    </a:cubicBezTo>
                  </a:path>
                </a:pathLst>
              </a:custGeom>
              <a:noFill/>
              <a:ln w="38100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" name="Group 78"/>
            <p:cNvGrpSpPr/>
            <p:nvPr/>
          </p:nvGrpSpPr>
          <p:grpSpPr>
            <a:xfrm rot="5400000">
              <a:off x="3010" y="759"/>
              <a:ext cx="92" cy="353"/>
              <a:chOff x="2380" y="2205"/>
              <a:chExt cx="92" cy="353"/>
            </a:xfrm>
          </p:grpSpPr>
          <p:sp>
            <p:nvSpPr>
              <p:cNvPr id="15422" name="AutoShape 79"/>
              <p:cNvSpPr/>
              <p:nvPr/>
            </p:nvSpPr>
            <p:spPr>
              <a:xfrm>
                <a:off x="2381" y="2205"/>
                <a:ext cx="91" cy="18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5423" name="AutoShape 80"/>
              <p:cNvSpPr/>
              <p:nvPr/>
            </p:nvSpPr>
            <p:spPr>
              <a:xfrm flipV="1">
                <a:off x="2380" y="2377"/>
                <a:ext cx="91" cy="181"/>
              </a:xfrm>
              <a:prstGeom prst="triangle">
                <a:avLst>
                  <a:gd name="adj" fmla="val 50551"/>
                </a:avLst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0" name="Group 81"/>
            <p:cNvGrpSpPr/>
            <p:nvPr/>
          </p:nvGrpSpPr>
          <p:grpSpPr>
            <a:xfrm>
              <a:off x="2926" y="2113"/>
              <a:ext cx="227" cy="618"/>
              <a:chOff x="703" y="2540"/>
              <a:chExt cx="227" cy="618"/>
            </a:xfrm>
          </p:grpSpPr>
          <p:sp>
            <p:nvSpPr>
              <p:cNvPr id="15420" name="Line 82"/>
              <p:cNvSpPr/>
              <p:nvPr/>
            </p:nvSpPr>
            <p:spPr>
              <a:xfrm>
                <a:off x="821" y="2540"/>
                <a:ext cx="0" cy="318"/>
              </a:xfrm>
              <a:prstGeom prst="line">
                <a:avLst/>
              </a:prstGeom>
              <a:ln w="412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21" name="Rectangle 83"/>
              <p:cNvSpPr/>
              <p:nvPr/>
            </p:nvSpPr>
            <p:spPr>
              <a:xfrm>
                <a:off x="703" y="2840"/>
                <a:ext cx="227" cy="318"/>
              </a:xfrm>
              <a:prstGeom prst="rect">
                <a:avLst/>
              </a:prstGeom>
              <a:solidFill>
                <a:srgbClr val="000000"/>
              </a:solidFill>
              <a:ln w="412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84" name="Line 84"/>
          <p:cNvSpPr/>
          <p:nvPr/>
        </p:nvSpPr>
        <p:spPr>
          <a:xfrm flipH="1">
            <a:off x="385763" y="1725613"/>
            <a:ext cx="1655762" cy="7937"/>
          </a:xfrm>
          <a:prstGeom prst="line">
            <a:avLst/>
          </a:prstGeom>
          <a:ln w="41275" cap="flat" cmpd="sng">
            <a:solidFill>
              <a:srgbClr val="7030A0"/>
            </a:solidFill>
            <a:prstDash val="lgDash"/>
            <a:headEnd type="none" w="med" len="med"/>
            <a:tailEnd type="none" w="med" len="med"/>
          </a:ln>
        </p:spPr>
      </p:sp>
      <p:grpSp>
        <p:nvGrpSpPr>
          <p:cNvPr id="11" name="Group 85"/>
          <p:cNvGrpSpPr/>
          <p:nvPr/>
        </p:nvGrpSpPr>
        <p:grpSpPr>
          <a:xfrm>
            <a:off x="3409950" y="862013"/>
            <a:ext cx="1119188" cy="3732212"/>
            <a:chOff x="2154" y="269"/>
            <a:chExt cx="705" cy="2351"/>
          </a:xfrm>
        </p:grpSpPr>
        <p:grpSp>
          <p:nvGrpSpPr>
            <p:cNvPr id="12" name="Group 86"/>
            <p:cNvGrpSpPr/>
            <p:nvPr/>
          </p:nvGrpSpPr>
          <p:grpSpPr>
            <a:xfrm>
              <a:off x="2154" y="1797"/>
              <a:ext cx="705" cy="823"/>
              <a:chOff x="1519" y="2751"/>
              <a:chExt cx="817" cy="953"/>
            </a:xfrm>
          </p:grpSpPr>
          <p:sp>
            <p:nvSpPr>
              <p:cNvPr id="15412" name="Rectangle 87" descr="横虚线"/>
              <p:cNvSpPr/>
              <p:nvPr/>
            </p:nvSpPr>
            <p:spPr>
              <a:xfrm>
                <a:off x="1519" y="3022"/>
                <a:ext cx="817" cy="681"/>
              </a:xfrm>
              <a:prstGeom prst="rect">
                <a:avLst/>
              </a:prstGeom>
              <a:blipFill rotWithShape="0">
                <a:blip r:embed="rId3"/>
              </a:blipFill>
              <a:ln w="508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5413" name="Line 88"/>
              <p:cNvSpPr/>
              <p:nvPr/>
            </p:nvSpPr>
            <p:spPr>
              <a:xfrm>
                <a:off x="1519" y="2797"/>
                <a:ext cx="0" cy="907"/>
              </a:xfrm>
              <a:prstGeom prst="line">
                <a:avLst/>
              </a:prstGeom>
              <a:ln w="508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14" name="Line 89"/>
              <p:cNvSpPr/>
              <p:nvPr/>
            </p:nvSpPr>
            <p:spPr>
              <a:xfrm>
                <a:off x="1519" y="3704"/>
                <a:ext cx="817" cy="0"/>
              </a:xfrm>
              <a:prstGeom prst="line">
                <a:avLst/>
              </a:prstGeom>
              <a:ln w="508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15" name="Line 90"/>
              <p:cNvSpPr/>
              <p:nvPr/>
            </p:nvSpPr>
            <p:spPr>
              <a:xfrm flipV="1">
                <a:off x="2336" y="2751"/>
                <a:ext cx="0" cy="953"/>
              </a:xfrm>
              <a:prstGeom prst="line">
                <a:avLst/>
              </a:prstGeom>
              <a:ln w="508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4" name="Group 91"/>
            <p:cNvGrpSpPr/>
            <p:nvPr/>
          </p:nvGrpSpPr>
          <p:grpSpPr>
            <a:xfrm>
              <a:off x="2389" y="269"/>
              <a:ext cx="313" cy="1558"/>
              <a:chOff x="2880" y="583"/>
              <a:chExt cx="816" cy="2620"/>
            </a:xfrm>
          </p:grpSpPr>
          <p:sp>
            <p:nvSpPr>
              <p:cNvPr id="15382" name="Rectangle 92"/>
              <p:cNvSpPr/>
              <p:nvPr/>
            </p:nvSpPr>
            <p:spPr>
              <a:xfrm>
                <a:off x="2880" y="935"/>
                <a:ext cx="816" cy="1769"/>
              </a:xfrm>
              <a:prstGeom prst="rect">
                <a:avLst/>
              </a:prstGeom>
              <a:solidFill>
                <a:schemeClr val="accent1"/>
              </a:solidFill>
              <a:ln w="31750" cap="flat" cmpd="sng">
                <a:solidFill>
                  <a:srgbClr val="FF66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5383" name="Line 93"/>
              <p:cNvSpPr/>
              <p:nvPr/>
            </p:nvSpPr>
            <p:spPr>
              <a:xfrm>
                <a:off x="3300" y="799"/>
                <a:ext cx="0" cy="2223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384" name="Oval 94"/>
              <p:cNvSpPr/>
              <p:nvPr/>
            </p:nvSpPr>
            <p:spPr>
              <a:xfrm>
                <a:off x="3188" y="583"/>
                <a:ext cx="227" cy="227"/>
              </a:xfrm>
              <a:prstGeom prst="ellipse">
                <a:avLst/>
              </a:prstGeom>
              <a:solidFill>
                <a:srgbClr val="FF6600"/>
              </a:solidFill>
              <a:ln w="412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5385" name="Line 95"/>
              <p:cNvSpPr/>
              <p:nvPr/>
            </p:nvSpPr>
            <p:spPr>
              <a:xfrm>
                <a:off x="3116" y="1052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386" name="Line 96"/>
              <p:cNvSpPr/>
              <p:nvPr/>
            </p:nvSpPr>
            <p:spPr>
              <a:xfrm>
                <a:off x="3199" y="1123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387" name="Line 97"/>
              <p:cNvSpPr/>
              <p:nvPr/>
            </p:nvSpPr>
            <p:spPr>
              <a:xfrm>
                <a:off x="3198" y="1176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388" name="Line 98"/>
              <p:cNvSpPr/>
              <p:nvPr/>
            </p:nvSpPr>
            <p:spPr>
              <a:xfrm>
                <a:off x="3197" y="1230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389" name="Line 99"/>
              <p:cNvSpPr/>
              <p:nvPr/>
            </p:nvSpPr>
            <p:spPr>
              <a:xfrm>
                <a:off x="3195" y="1293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390" name="Line 100"/>
              <p:cNvSpPr/>
              <p:nvPr/>
            </p:nvSpPr>
            <p:spPr>
              <a:xfrm>
                <a:off x="3133" y="1353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391" name="Line 101"/>
              <p:cNvSpPr/>
              <p:nvPr/>
            </p:nvSpPr>
            <p:spPr>
              <a:xfrm>
                <a:off x="3207" y="141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392" name="Line 102"/>
              <p:cNvSpPr/>
              <p:nvPr/>
            </p:nvSpPr>
            <p:spPr>
              <a:xfrm>
                <a:off x="3206" y="146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393" name="Line 103"/>
              <p:cNvSpPr/>
              <p:nvPr/>
            </p:nvSpPr>
            <p:spPr>
              <a:xfrm>
                <a:off x="3205" y="1522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394" name="Line 104"/>
              <p:cNvSpPr/>
              <p:nvPr/>
            </p:nvSpPr>
            <p:spPr>
              <a:xfrm>
                <a:off x="3203" y="158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395" name="Line 105"/>
              <p:cNvSpPr/>
              <p:nvPr/>
            </p:nvSpPr>
            <p:spPr>
              <a:xfrm>
                <a:off x="3141" y="1645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396" name="Line 106"/>
              <p:cNvSpPr/>
              <p:nvPr/>
            </p:nvSpPr>
            <p:spPr>
              <a:xfrm>
                <a:off x="3209" y="171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397" name="Line 107"/>
              <p:cNvSpPr/>
              <p:nvPr/>
            </p:nvSpPr>
            <p:spPr>
              <a:xfrm>
                <a:off x="3208" y="176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398" name="Line 108"/>
              <p:cNvSpPr/>
              <p:nvPr/>
            </p:nvSpPr>
            <p:spPr>
              <a:xfrm>
                <a:off x="3207" y="1822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399" name="Line 109"/>
              <p:cNvSpPr/>
              <p:nvPr/>
            </p:nvSpPr>
            <p:spPr>
              <a:xfrm>
                <a:off x="3205" y="188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00" name="Line 110"/>
              <p:cNvSpPr/>
              <p:nvPr/>
            </p:nvSpPr>
            <p:spPr>
              <a:xfrm>
                <a:off x="3143" y="1945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01" name="Line 111"/>
              <p:cNvSpPr/>
              <p:nvPr/>
            </p:nvSpPr>
            <p:spPr>
              <a:xfrm>
                <a:off x="3197" y="201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02" name="Line 112"/>
              <p:cNvSpPr/>
              <p:nvPr/>
            </p:nvSpPr>
            <p:spPr>
              <a:xfrm>
                <a:off x="3196" y="2071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03" name="Line 113"/>
              <p:cNvSpPr/>
              <p:nvPr/>
            </p:nvSpPr>
            <p:spPr>
              <a:xfrm>
                <a:off x="3195" y="212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04" name="Line 114"/>
              <p:cNvSpPr/>
              <p:nvPr/>
            </p:nvSpPr>
            <p:spPr>
              <a:xfrm>
                <a:off x="3193" y="218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05" name="Line 115"/>
              <p:cNvSpPr/>
              <p:nvPr/>
            </p:nvSpPr>
            <p:spPr>
              <a:xfrm>
                <a:off x="3131" y="2248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06" name="Line 116"/>
              <p:cNvSpPr/>
              <p:nvPr/>
            </p:nvSpPr>
            <p:spPr>
              <a:xfrm>
                <a:off x="3207" y="2311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07" name="Line 117"/>
              <p:cNvSpPr/>
              <p:nvPr/>
            </p:nvSpPr>
            <p:spPr>
              <a:xfrm>
                <a:off x="3206" y="2364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08" name="Line 118"/>
              <p:cNvSpPr/>
              <p:nvPr/>
            </p:nvSpPr>
            <p:spPr>
              <a:xfrm>
                <a:off x="3205" y="241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09" name="Line 119"/>
              <p:cNvSpPr/>
              <p:nvPr/>
            </p:nvSpPr>
            <p:spPr>
              <a:xfrm>
                <a:off x="3203" y="2481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10" name="Line 120"/>
              <p:cNvSpPr/>
              <p:nvPr/>
            </p:nvSpPr>
            <p:spPr>
              <a:xfrm>
                <a:off x="3141" y="2541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11" name="Freeform 121"/>
              <p:cNvSpPr/>
              <p:nvPr/>
            </p:nvSpPr>
            <p:spPr>
              <a:xfrm>
                <a:off x="3152" y="3022"/>
                <a:ext cx="158" cy="18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151" y="136"/>
                  </a:cxn>
                  <a:cxn ang="0">
                    <a:pos x="106" y="181"/>
                  </a:cxn>
                  <a:cxn ang="0">
                    <a:pos x="15" y="136"/>
                  </a:cxn>
                  <a:cxn ang="0">
                    <a:pos x="15" y="45"/>
                  </a:cxn>
                </a:cxnLst>
                <a:rect l="0" t="0" r="0" b="0"/>
                <a:pathLst>
                  <a:path w="158" h="181">
                    <a:moveTo>
                      <a:pt x="151" y="0"/>
                    </a:moveTo>
                    <a:cubicBezTo>
                      <a:pt x="154" y="53"/>
                      <a:pt x="158" y="106"/>
                      <a:pt x="151" y="136"/>
                    </a:cubicBezTo>
                    <a:cubicBezTo>
                      <a:pt x="144" y="166"/>
                      <a:pt x="129" y="181"/>
                      <a:pt x="106" y="181"/>
                    </a:cubicBezTo>
                    <a:cubicBezTo>
                      <a:pt x="83" y="181"/>
                      <a:pt x="30" y="159"/>
                      <a:pt x="15" y="136"/>
                    </a:cubicBezTo>
                    <a:cubicBezTo>
                      <a:pt x="0" y="113"/>
                      <a:pt x="7" y="79"/>
                      <a:pt x="15" y="45"/>
                    </a:cubicBezTo>
                  </a:path>
                </a:pathLst>
              </a:custGeom>
              <a:noFill/>
              <a:ln w="38100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5" name="Group 122"/>
            <p:cNvGrpSpPr/>
            <p:nvPr/>
          </p:nvGrpSpPr>
          <p:grpSpPr>
            <a:xfrm rot="5400000">
              <a:off x="2493" y="778"/>
              <a:ext cx="80" cy="304"/>
              <a:chOff x="2380" y="2205"/>
              <a:chExt cx="92" cy="353"/>
            </a:xfrm>
          </p:grpSpPr>
          <p:sp>
            <p:nvSpPr>
              <p:cNvPr id="15380" name="AutoShape 123"/>
              <p:cNvSpPr/>
              <p:nvPr/>
            </p:nvSpPr>
            <p:spPr>
              <a:xfrm>
                <a:off x="2381" y="2205"/>
                <a:ext cx="91" cy="18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5381" name="AutoShape 124"/>
              <p:cNvSpPr/>
              <p:nvPr/>
            </p:nvSpPr>
            <p:spPr>
              <a:xfrm flipV="1">
                <a:off x="2380" y="2377"/>
                <a:ext cx="91" cy="181"/>
              </a:xfrm>
              <a:prstGeom prst="triangle">
                <a:avLst>
                  <a:gd name="adj" fmla="val 50551"/>
                </a:avLst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6" name="Group 125"/>
            <p:cNvGrpSpPr/>
            <p:nvPr/>
          </p:nvGrpSpPr>
          <p:grpSpPr>
            <a:xfrm>
              <a:off x="2428" y="1835"/>
              <a:ext cx="196" cy="534"/>
              <a:chOff x="703" y="2540"/>
              <a:chExt cx="227" cy="618"/>
            </a:xfrm>
          </p:grpSpPr>
          <p:sp>
            <p:nvSpPr>
              <p:cNvPr id="15378" name="Line 126"/>
              <p:cNvSpPr/>
              <p:nvPr/>
            </p:nvSpPr>
            <p:spPr>
              <a:xfrm>
                <a:off x="821" y="2540"/>
                <a:ext cx="0" cy="318"/>
              </a:xfrm>
              <a:prstGeom prst="line">
                <a:avLst/>
              </a:prstGeom>
              <a:ln w="412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379" name="Rectangle 127"/>
              <p:cNvSpPr/>
              <p:nvPr/>
            </p:nvSpPr>
            <p:spPr>
              <a:xfrm>
                <a:off x="703" y="2840"/>
                <a:ext cx="227" cy="318"/>
              </a:xfrm>
              <a:prstGeom prst="rect">
                <a:avLst/>
              </a:prstGeom>
              <a:solidFill>
                <a:srgbClr val="000000"/>
              </a:solidFill>
              <a:ln w="412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28" name="Text Box 129"/>
          <p:cNvSpPr txBox="1"/>
          <p:nvPr/>
        </p:nvSpPr>
        <p:spPr>
          <a:xfrm>
            <a:off x="184150" y="5183188"/>
            <a:ext cx="877570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结论：</a:t>
            </a:r>
          </a:p>
          <a:p>
            <a:pPr marL="0" lvl="0" indent="0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浸在液体中的物体所受的浮力与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液体的密度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有关。</a:t>
            </a:r>
          </a:p>
        </p:txBody>
      </p:sp>
      <p:sp>
        <p:nvSpPr>
          <p:cNvPr id="129" name="Text Box 130"/>
          <p:cNvSpPr txBox="1"/>
          <p:nvPr/>
        </p:nvSpPr>
        <p:spPr>
          <a:xfrm>
            <a:off x="1898650" y="4656138"/>
            <a:ext cx="6477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水</a:t>
            </a:r>
          </a:p>
        </p:txBody>
      </p:sp>
      <p:sp>
        <p:nvSpPr>
          <p:cNvPr id="130" name="Text Box 131"/>
          <p:cNvSpPr txBox="1"/>
          <p:nvPr/>
        </p:nvSpPr>
        <p:spPr>
          <a:xfrm>
            <a:off x="3482975" y="4678363"/>
            <a:ext cx="11525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酒精</a:t>
            </a:r>
          </a:p>
        </p:txBody>
      </p:sp>
      <p:graphicFrame>
        <p:nvGraphicFramePr>
          <p:cNvPr id="131" name="Object 132"/>
          <p:cNvGraphicFramePr>
            <a:graphicFrameLocks/>
          </p:cNvGraphicFramePr>
          <p:nvPr/>
        </p:nvGraphicFramePr>
        <p:xfrm>
          <a:off x="5116513" y="3486150"/>
          <a:ext cx="3529012" cy="971550"/>
        </p:xfrm>
        <a:graphic>
          <a:graphicData uri="http://schemas.openxmlformats.org/presentationml/2006/ole">
            <p:oleObj spid="_x0000_s34818" r:id="rId4" imgW="598680" imgH="170640" progId="Equation.3">
              <p:embed/>
            </p:oleObj>
          </a:graphicData>
        </a:graphic>
      </p:graphicFrame>
      <p:sp>
        <p:nvSpPr>
          <p:cNvPr id="132" name="Line 133"/>
          <p:cNvSpPr/>
          <p:nvPr/>
        </p:nvSpPr>
        <p:spPr>
          <a:xfrm>
            <a:off x="890588" y="2519363"/>
            <a:ext cx="1223962" cy="0"/>
          </a:xfrm>
          <a:prstGeom prst="line">
            <a:avLst/>
          </a:prstGeom>
          <a:ln w="41275" cap="flat" cmpd="sng">
            <a:solidFill>
              <a:srgbClr val="FF000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33" name="Line 134"/>
          <p:cNvSpPr/>
          <p:nvPr/>
        </p:nvSpPr>
        <p:spPr>
          <a:xfrm>
            <a:off x="2238375" y="2524125"/>
            <a:ext cx="1603375" cy="0"/>
          </a:xfrm>
          <a:prstGeom prst="line">
            <a:avLst/>
          </a:prstGeom>
          <a:ln w="41275" cap="flat" cmpd="sng">
            <a:solidFill>
              <a:srgbClr val="FF000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5373" name="Rectangle 61"/>
          <p:cNvSpPr/>
          <p:nvPr/>
        </p:nvSpPr>
        <p:spPr>
          <a:xfrm>
            <a:off x="566738" y="279400"/>
            <a:ext cx="5943600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b="1" dirty="0">
                <a:ea typeface="宋体" panose="02010600030101010101" pitchFamily="2" charset="-122"/>
              </a:rPr>
              <a:t>二、浮力的大小与哪些因素有关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339725" y="735013"/>
            <a:ext cx="509588" cy="3295650"/>
            <a:chOff x="657" y="300"/>
            <a:chExt cx="372" cy="2404"/>
          </a:xfrm>
        </p:grpSpPr>
        <p:grpSp>
          <p:nvGrpSpPr>
            <p:cNvPr id="3" name="Group 4"/>
            <p:cNvGrpSpPr/>
            <p:nvPr/>
          </p:nvGrpSpPr>
          <p:grpSpPr>
            <a:xfrm>
              <a:off x="657" y="300"/>
              <a:ext cx="363" cy="1804"/>
              <a:chOff x="2880" y="583"/>
              <a:chExt cx="816" cy="2620"/>
            </a:xfrm>
          </p:grpSpPr>
          <p:sp>
            <p:nvSpPr>
              <p:cNvPr id="16536" name="Rectangle 5"/>
              <p:cNvSpPr/>
              <p:nvPr/>
            </p:nvSpPr>
            <p:spPr>
              <a:xfrm>
                <a:off x="2880" y="935"/>
                <a:ext cx="816" cy="1769"/>
              </a:xfrm>
              <a:prstGeom prst="rect">
                <a:avLst/>
              </a:prstGeom>
              <a:solidFill>
                <a:schemeClr val="accent1"/>
              </a:solidFill>
              <a:ln w="31750" cap="flat" cmpd="sng">
                <a:solidFill>
                  <a:srgbClr val="FF66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537" name="Line 6"/>
              <p:cNvSpPr/>
              <p:nvPr/>
            </p:nvSpPr>
            <p:spPr>
              <a:xfrm>
                <a:off x="3300" y="799"/>
                <a:ext cx="0" cy="2223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38" name="Oval 7"/>
              <p:cNvSpPr/>
              <p:nvPr/>
            </p:nvSpPr>
            <p:spPr>
              <a:xfrm>
                <a:off x="3188" y="583"/>
                <a:ext cx="227" cy="227"/>
              </a:xfrm>
              <a:prstGeom prst="ellipse">
                <a:avLst/>
              </a:prstGeom>
              <a:solidFill>
                <a:srgbClr val="FF6600"/>
              </a:solidFill>
              <a:ln w="412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539" name="Line 8"/>
              <p:cNvSpPr/>
              <p:nvPr/>
            </p:nvSpPr>
            <p:spPr>
              <a:xfrm>
                <a:off x="3116" y="1052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40" name="Line 9"/>
              <p:cNvSpPr/>
              <p:nvPr/>
            </p:nvSpPr>
            <p:spPr>
              <a:xfrm>
                <a:off x="3199" y="1123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41" name="Line 10"/>
              <p:cNvSpPr/>
              <p:nvPr/>
            </p:nvSpPr>
            <p:spPr>
              <a:xfrm>
                <a:off x="3198" y="1176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42" name="Line 11"/>
              <p:cNvSpPr/>
              <p:nvPr/>
            </p:nvSpPr>
            <p:spPr>
              <a:xfrm>
                <a:off x="3197" y="1230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43" name="Line 12"/>
              <p:cNvSpPr/>
              <p:nvPr/>
            </p:nvSpPr>
            <p:spPr>
              <a:xfrm>
                <a:off x="3195" y="1293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44" name="Line 13"/>
              <p:cNvSpPr/>
              <p:nvPr/>
            </p:nvSpPr>
            <p:spPr>
              <a:xfrm>
                <a:off x="3133" y="1353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45" name="Line 14"/>
              <p:cNvSpPr/>
              <p:nvPr/>
            </p:nvSpPr>
            <p:spPr>
              <a:xfrm>
                <a:off x="3207" y="141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46" name="Line 15"/>
              <p:cNvSpPr/>
              <p:nvPr/>
            </p:nvSpPr>
            <p:spPr>
              <a:xfrm>
                <a:off x="3206" y="146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47" name="Line 16"/>
              <p:cNvSpPr/>
              <p:nvPr/>
            </p:nvSpPr>
            <p:spPr>
              <a:xfrm>
                <a:off x="3205" y="1522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48" name="Line 17"/>
              <p:cNvSpPr/>
              <p:nvPr/>
            </p:nvSpPr>
            <p:spPr>
              <a:xfrm>
                <a:off x="3203" y="158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49" name="Line 18"/>
              <p:cNvSpPr/>
              <p:nvPr/>
            </p:nvSpPr>
            <p:spPr>
              <a:xfrm>
                <a:off x="3141" y="1645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50" name="Line 19"/>
              <p:cNvSpPr/>
              <p:nvPr/>
            </p:nvSpPr>
            <p:spPr>
              <a:xfrm>
                <a:off x="3209" y="171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51" name="Line 20"/>
              <p:cNvSpPr/>
              <p:nvPr/>
            </p:nvSpPr>
            <p:spPr>
              <a:xfrm>
                <a:off x="3208" y="176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52" name="Line 21"/>
              <p:cNvSpPr/>
              <p:nvPr/>
            </p:nvSpPr>
            <p:spPr>
              <a:xfrm>
                <a:off x="3207" y="1822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53" name="Line 22"/>
              <p:cNvSpPr/>
              <p:nvPr/>
            </p:nvSpPr>
            <p:spPr>
              <a:xfrm>
                <a:off x="3205" y="188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54" name="Line 23"/>
              <p:cNvSpPr/>
              <p:nvPr/>
            </p:nvSpPr>
            <p:spPr>
              <a:xfrm>
                <a:off x="3143" y="1945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55" name="Line 24"/>
              <p:cNvSpPr/>
              <p:nvPr/>
            </p:nvSpPr>
            <p:spPr>
              <a:xfrm>
                <a:off x="3197" y="201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56" name="Line 25"/>
              <p:cNvSpPr/>
              <p:nvPr/>
            </p:nvSpPr>
            <p:spPr>
              <a:xfrm>
                <a:off x="3196" y="2071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57" name="Line 26"/>
              <p:cNvSpPr/>
              <p:nvPr/>
            </p:nvSpPr>
            <p:spPr>
              <a:xfrm>
                <a:off x="3195" y="212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58" name="Line 27"/>
              <p:cNvSpPr/>
              <p:nvPr/>
            </p:nvSpPr>
            <p:spPr>
              <a:xfrm>
                <a:off x="3193" y="218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59" name="Line 28"/>
              <p:cNvSpPr/>
              <p:nvPr/>
            </p:nvSpPr>
            <p:spPr>
              <a:xfrm>
                <a:off x="3131" y="2248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60" name="Line 29"/>
              <p:cNvSpPr/>
              <p:nvPr/>
            </p:nvSpPr>
            <p:spPr>
              <a:xfrm>
                <a:off x="3207" y="2311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61" name="Line 30"/>
              <p:cNvSpPr/>
              <p:nvPr/>
            </p:nvSpPr>
            <p:spPr>
              <a:xfrm>
                <a:off x="3206" y="2364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62" name="Line 31"/>
              <p:cNvSpPr/>
              <p:nvPr/>
            </p:nvSpPr>
            <p:spPr>
              <a:xfrm>
                <a:off x="3205" y="241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63" name="Line 32"/>
              <p:cNvSpPr/>
              <p:nvPr/>
            </p:nvSpPr>
            <p:spPr>
              <a:xfrm>
                <a:off x="3203" y="2481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64" name="Line 33"/>
              <p:cNvSpPr/>
              <p:nvPr/>
            </p:nvSpPr>
            <p:spPr>
              <a:xfrm>
                <a:off x="3141" y="2541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65" name="Freeform 34"/>
              <p:cNvSpPr/>
              <p:nvPr/>
            </p:nvSpPr>
            <p:spPr>
              <a:xfrm>
                <a:off x="3152" y="3022"/>
                <a:ext cx="158" cy="18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151" y="136"/>
                  </a:cxn>
                  <a:cxn ang="0">
                    <a:pos x="106" y="181"/>
                  </a:cxn>
                  <a:cxn ang="0">
                    <a:pos x="15" y="136"/>
                  </a:cxn>
                  <a:cxn ang="0">
                    <a:pos x="15" y="45"/>
                  </a:cxn>
                </a:cxnLst>
                <a:rect l="0" t="0" r="0" b="0"/>
                <a:pathLst>
                  <a:path w="158" h="181">
                    <a:moveTo>
                      <a:pt x="151" y="0"/>
                    </a:moveTo>
                    <a:cubicBezTo>
                      <a:pt x="154" y="53"/>
                      <a:pt x="158" y="106"/>
                      <a:pt x="151" y="136"/>
                    </a:cubicBezTo>
                    <a:cubicBezTo>
                      <a:pt x="144" y="166"/>
                      <a:pt x="129" y="181"/>
                      <a:pt x="106" y="181"/>
                    </a:cubicBezTo>
                    <a:cubicBezTo>
                      <a:pt x="83" y="181"/>
                      <a:pt x="30" y="159"/>
                      <a:pt x="15" y="136"/>
                    </a:cubicBezTo>
                    <a:cubicBezTo>
                      <a:pt x="0" y="113"/>
                      <a:pt x="7" y="79"/>
                      <a:pt x="15" y="45"/>
                    </a:cubicBezTo>
                  </a:path>
                </a:pathLst>
              </a:custGeom>
              <a:noFill/>
              <a:ln w="38100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" name="Group 35"/>
            <p:cNvGrpSpPr/>
            <p:nvPr/>
          </p:nvGrpSpPr>
          <p:grpSpPr>
            <a:xfrm>
              <a:off x="703" y="2086"/>
              <a:ext cx="227" cy="618"/>
              <a:chOff x="703" y="2540"/>
              <a:chExt cx="227" cy="618"/>
            </a:xfrm>
          </p:grpSpPr>
          <p:sp>
            <p:nvSpPr>
              <p:cNvPr id="16534" name="Line 36"/>
              <p:cNvSpPr/>
              <p:nvPr/>
            </p:nvSpPr>
            <p:spPr>
              <a:xfrm>
                <a:off x="821" y="2540"/>
                <a:ext cx="0" cy="318"/>
              </a:xfrm>
              <a:prstGeom prst="line">
                <a:avLst/>
              </a:prstGeom>
              <a:ln w="412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35" name="Rectangle 37"/>
              <p:cNvSpPr/>
              <p:nvPr/>
            </p:nvSpPr>
            <p:spPr>
              <a:xfrm>
                <a:off x="703" y="2840"/>
                <a:ext cx="227" cy="318"/>
              </a:xfrm>
              <a:prstGeom prst="rect">
                <a:avLst/>
              </a:prstGeom>
              <a:solidFill>
                <a:srgbClr val="000000"/>
              </a:solidFill>
              <a:ln w="412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" name="Group 38"/>
            <p:cNvGrpSpPr/>
            <p:nvPr/>
          </p:nvGrpSpPr>
          <p:grpSpPr>
            <a:xfrm rot="5400000">
              <a:off x="806" y="1349"/>
              <a:ext cx="92" cy="353"/>
              <a:chOff x="2380" y="2205"/>
              <a:chExt cx="92" cy="353"/>
            </a:xfrm>
          </p:grpSpPr>
          <p:sp>
            <p:nvSpPr>
              <p:cNvPr id="16532" name="AutoShape 39"/>
              <p:cNvSpPr/>
              <p:nvPr/>
            </p:nvSpPr>
            <p:spPr>
              <a:xfrm>
                <a:off x="2381" y="2205"/>
                <a:ext cx="91" cy="18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533" name="AutoShape 40"/>
              <p:cNvSpPr/>
              <p:nvPr/>
            </p:nvSpPr>
            <p:spPr>
              <a:xfrm flipV="1">
                <a:off x="2380" y="2377"/>
                <a:ext cx="91" cy="181"/>
              </a:xfrm>
              <a:prstGeom prst="triangle">
                <a:avLst>
                  <a:gd name="adj" fmla="val 50551"/>
                </a:avLst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6" name="Group 41"/>
          <p:cNvGrpSpPr/>
          <p:nvPr/>
        </p:nvGrpSpPr>
        <p:grpSpPr>
          <a:xfrm>
            <a:off x="1520825" y="735013"/>
            <a:ext cx="1120775" cy="4043362"/>
            <a:chOff x="1519" y="300"/>
            <a:chExt cx="817" cy="2950"/>
          </a:xfrm>
        </p:grpSpPr>
        <p:grpSp>
          <p:nvGrpSpPr>
            <p:cNvPr id="7" name="Group 42"/>
            <p:cNvGrpSpPr/>
            <p:nvPr/>
          </p:nvGrpSpPr>
          <p:grpSpPr>
            <a:xfrm>
              <a:off x="1519" y="2297"/>
              <a:ext cx="817" cy="953"/>
              <a:chOff x="1519" y="2751"/>
              <a:chExt cx="817" cy="953"/>
            </a:xfrm>
          </p:grpSpPr>
          <p:sp>
            <p:nvSpPr>
              <p:cNvPr id="16525" name="Rectangle 43" descr="横虚线"/>
              <p:cNvSpPr/>
              <p:nvPr/>
            </p:nvSpPr>
            <p:spPr>
              <a:xfrm>
                <a:off x="1519" y="3022"/>
                <a:ext cx="817" cy="681"/>
              </a:xfrm>
              <a:prstGeom prst="rect">
                <a:avLst/>
              </a:prstGeom>
              <a:blipFill rotWithShape="0">
                <a:blip r:embed="rId2"/>
              </a:blipFill>
              <a:ln w="508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526" name="Line 44"/>
              <p:cNvSpPr/>
              <p:nvPr/>
            </p:nvSpPr>
            <p:spPr>
              <a:xfrm>
                <a:off x="1519" y="2797"/>
                <a:ext cx="0" cy="907"/>
              </a:xfrm>
              <a:prstGeom prst="line">
                <a:avLst/>
              </a:prstGeom>
              <a:ln w="508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27" name="Line 45"/>
              <p:cNvSpPr/>
              <p:nvPr/>
            </p:nvSpPr>
            <p:spPr>
              <a:xfrm>
                <a:off x="1519" y="3704"/>
                <a:ext cx="817" cy="0"/>
              </a:xfrm>
              <a:prstGeom prst="line">
                <a:avLst/>
              </a:prstGeom>
              <a:ln w="508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28" name="Line 46"/>
              <p:cNvSpPr/>
              <p:nvPr/>
            </p:nvSpPr>
            <p:spPr>
              <a:xfrm flipV="1">
                <a:off x="2336" y="2751"/>
                <a:ext cx="0" cy="953"/>
              </a:xfrm>
              <a:prstGeom prst="line">
                <a:avLst/>
              </a:prstGeom>
              <a:ln w="508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8" name="Group 47"/>
            <p:cNvGrpSpPr/>
            <p:nvPr/>
          </p:nvGrpSpPr>
          <p:grpSpPr>
            <a:xfrm>
              <a:off x="1791" y="300"/>
              <a:ext cx="363" cy="1804"/>
              <a:chOff x="2880" y="583"/>
              <a:chExt cx="816" cy="2620"/>
            </a:xfrm>
          </p:grpSpPr>
          <p:sp>
            <p:nvSpPr>
              <p:cNvPr id="16495" name="Rectangle 48"/>
              <p:cNvSpPr/>
              <p:nvPr/>
            </p:nvSpPr>
            <p:spPr>
              <a:xfrm>
                <a:off x="2880" y="935"/>
                <a:ext cx="816" cy="1769"/>
              </a:xfrm>
              <a:prstGeom prst="rect">
                <a:avLst/>
              </a:prstGeom>
              <a:solidFill>
                <a:schemeClr val="accent1"/>
              </a:solidFill>
              <a:ln w="31750" cap="flat" cmpd="sng">
                <a:solidFill>
                  <a:srgbClr val="FF66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496" name="Line 49"/>
              <p:cNvSpPr/>
              <p:nvPr/>
            </p:nvSpPr>
            <p:spPr>
              <a:xfrm>
                <a:off x="3300" y="799"/>
                <a:ext cx="0" cy="2223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97" name="Oval 50"/>
              <p:cNvSpPr/>
              <p:nvPr/>
            </p:nvSpPr>
            <p:spPr>
              <a:xfrm>
                <a:off x="3188" y="583"/>
                <a:ext cx="227" cy="227"/>
              </a:xfrm>
              <a:prstGeom prst="ellipse">
                <a:avLst/>
              </a:prstGeom>
              <a:solidFill>
                <a:srgbClr val="FF6600"/>
              </a:solidFill>
              <a:ln w="412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498" name="Line 51"/>
              <p:cNvSpPr/>
              <p:nvPr/>
            </p:nvSpPr>
            <p:spPr>
              <a:xfrm>
                <a:off x="3116" y="1052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99" name="Line 52"/>
              <p:cNvSpPr/>
              <p:nvPr/>
            </p:nvSpPr>
            <p:spPr>
              <a:xfrm>
                <a:off x="3199" y="1123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00" name="Line 53"/>
              <p:cNvSpPr/>
              <p:nvPr/>
            </p:nvSpPr>
            <p:spPr>
              <a:xfrm>
                <a:off x="3198" y="1176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01" name="Line 54"/>
              <p:cNvSpPr/>
              <p:nvPr/>
            </p:nvSpPr>
            <p:spPr>
              <a:xfrm>
                <a:off x="3197" y="1230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02" name="Line 55"/>
              <p:cNvSpPr/>
              <p:nvPr/>
            </p:nvSpPr>
            <p:spPr>
              <a:xfrm>
                <a:off x="3195" y="1293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03" name="Line 56"/>
              <p:cNvSpPr/>
              <p:nvPr/>
            </p:nvSpPr>
            <p:spPr>
              <a:xfrm>
                <a:off x="3133" y="1353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04" name="Line 57"/>
              <p:cNvSpPr/>
              <p:nvPr/>
            </p:nvSpPr>
            <p:spPr>
              <a:xfrm>
                <a:off x="3207" y="141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05" name="Line 58"/>
              <p:cNvSpPr/>
              <p:nvPr/>
            </p:nvSpPr>
            <p:spPr>
              <a:xfrm>
                <a:off x="3206" y="146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06" name="Line 59"/>
              <p:cNvSpPr/>
              <p:nvPr/>
            </p:nvSpPr>
            <p:spPr>
              <a:xfrm>
                <a:off x="3205" y="1522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07" name="Line 60"/>
              <p:cNvSpPr/>
              <p:nvPr/>
            </p:nvSpPr>
            <p:spPr>
              <a:xfrm>
                <a:off x="3203" y="158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08" name="Line 61"/>
              <p:cNvSpPr/>
              <p:nvPr/>
            </p:nvSpPr>
            <p:spPr>
              <a:xfrm>
                <a:off x="3141" y="1645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09" name="Line 62"/>
              <p:cNvSpPr/>
              <p:nvPr/>
            </p:nvSpPr>
            <p:spPr>
              <a:xfrm>
                <a:off x="3209" y="171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10" name="Line 63"/>
              <p:cNvSpPr/>
              <p:nvPr/>
            </p:nvSpPr>
            <p:spPr>
              <a:xfrm>
                <a:off x="3208" y="176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11" name="Line 64"/>
              <p:cNvSpPr/>
              <p:nvPr/>
            </p:nvSpPr>
            <p:spPr>
              <a:xfrm>
                <a:off x="3207" y="1822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12" name="Line 65"/>
              <p:cNvSpPr/>
              <p:nvPr/>
            </p:nvSpPr>
            <p:spPr>
              <a:xfrm>
                <a:off x="3205" y="188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13" name="Line 66"/>
              <p:cNvSpPr/>
              <p:nvPr/>
            </p:nvSpPr>
            <p:spPr>
              <a:xfrm>
                <a:off x="3143" y="1945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14" name="Line 67"/>
              <p:cNvSpPr/>
              <p:nvPr/>
            </p:nvSpPr>
            <p:spPr>
              <a:xfrm>
                <a:off x="3197" y="201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15" name="Line 68"/>
              <p:cNvSpPr/>
              <p:nvPr/>
            </p:nvSpPr>
            <p:spPr>
              <a:xfrm>
                <a:off x="3196" y="2071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16" name="Line 69"/>
              <p:cNvSpPr/>
              <p:nvPr/>
            </p:nvSpPr>
            <p:spPr>
              <a:xfrm>
                <a:off x="3195" y="212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17" name="Line 70"/>
              <p:cNvSpPr/>
              <p:nvPr/>
            </p:nvSpPr>
            <p:spPr>
              <a:xfrm>
                <a:off x="3193" y="218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18" name="Line 71"/>
              <p:cNvSpPr/>
              <p:nvPr/>
            </p:nvSpPr>
            <p:spPr>
              <a:xfrm>
                <a:off x="3131" y="2248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19" name="Line 72"/>
              <p:cNvSpPr/>
              <p:nvPr/>
            </p:nvSpPr>
            <p:spPr>
              <a:xfrm>
                <a:off x="3207" y="2311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20" name="Line 73"/>
              <p:cNvSpPr/>
              <p:nvPr/>
            </p:nvSpPr>
            <p:spPr>
              <a:xfrm>
                <a:off x="3206" y="2364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21" name="Line 74"/>
              <p:cNvSpPr/>
              <p:nvPr/>
            </p:nvSpPr>
            <p:spPr>
              <a:xfrm>
                <a:off x="3205" y="241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22" name="Line 75"/>
              <p:cNvSpPr/>
              <p:nvPr/>
            </p:nvSpPr>
            <p:spPr>
              <a:xfrm>
                <a:off x="3203" y="2481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23" name="Line 76"/>
              <p:cNvSpPr/>
              <p:nvPr/>
            </p:nvSpPr>
            <p:spPr>
              <a:xfrm>
                <a:off x="3141" y="2541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524" name="Freeform 77"/>
              <p:cNvSpPr/>
              <p:nvPr/>
            </p:nvSpPr>
            <p:spPr>
              <a:xfrm>
                <a:off x="3152" y="3022"/>
                <a:ext cx="158" cy="18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151" y="136"/>
                  </a:cxn>
                  <a:cxn ang="0">
                    <a:pos x="106" y="181"/>
                  </a:cxn>
                  <a:cxn ang="0">
                    <a:pos x="15" y="136"/>
                  </a:cxn>
                  <a:cxn ang="0">
                    <a:pos x="15" y="45"/>
                  </a:cxn>
                </a:cxnLst>
                <a:rect l="0" t="0" r="0" b="0"/>
                <a:pathLst>
                  <a:path w="158" h="181">
                    <a:moveTo>
                      <a:pt x="151" y="0"/>
                    </a:moveTo>
                    <a:cubicBezTo>
                      <a:pt x="154" y="53"/>
                      <a:pt x="158" y="106"/>
                      <a:pt x="151" y="136"/>
                    </a:cubicBezTo>
                    <a:cubicBezTo>
                      <a:pt x="144" y="166"/>
                      <a:pt x="129" y="181"/>
                      <a:pt x="106" y="181"/>
                    </a:cubicBezTo>
                    <a:cubicBezTo>
                      <a:pt x="83" y="181"/>
                      <a:pt x="30" y="159"/>
                      <a:pt x="15" y="136"/>
                    </a:cubicBezTo>
                    <a:cubicBezTo>
                      <a:pt x="0" y="113"/>
                      <a:pt x="7" y="79"/>
                      <a:pt x="15" y="45"/>
                    </a:cubicBezTo>
                  </a:path>
                </a:pathLst>
              </a:custGeom>
              <a:noFill/>
              <a:ln w="38100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" name="Group 78"/>
            <p:cNvGrpSpPr/>
            <p:nvPr/>
          </p:nvGrpSpPr>
          <p:grpSpPr>
            <a:xfrm rot="5400000">
              <a:off x="1939" y="1037"/>
              <a:ext cx="92" cy="353"/>
              <a:chOff x="2380" y="2205"/>
              <a:chExt cx="92" cy="353"/>
            </a:xfrm>
          </p:grpSpPr>
          <p:sp>
            <p:nvSpPr>
              <p:cNvPr id="16493" name="AutoShape 79"/>
              <p:cNvSpPr/>
              <p:nvPr/>
            </p:nvSpPr>
            <p:spPr>
              <a:xfrm>
                <a:off x="2381" y="2205"/>
                <a:ext cx="91" cy="18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494" name="AutoShape 80"/>
              <p:cNvSpPr/>
              <p:nvPr/>
            </p:nvSpPr>
            <p:spPr>
              <a:xfrm flipV="1">
                <a:off x="2380" y="2377"/>
                <a:ext cx="91" cy="181"/>
              </a:xfrm>
              <a:prstGeom prst="triangle">
                <a:avLst>
                  <a:gd name="adj" fmla="val 50551"/>
                </a:avLst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0" name="Group 81"/>
            <p:cNvGrpSpPr/>
            <p:nvPr/>
          </p:nvGrpSpPr>
          <p:grpSpPr>
            <a:xfrm>
              <a:off x="1837" y="2114"/>
              <a:ext cx="227" cy="618"/>
              <a:chOff x="703" y="2540"/>
              <a:chExt cx="227" cy="618"/>
            </a:xfrm>
          </p:grpSpPr>
          <p:sp>
            <p:nvSpPr>
              <p:cNvPr id="16491" name="Line 82"/>
              <p:cNvSpPr/>
              <p:nvPr/>
            </p:nvSpPr>
            <p:spPr>
              <a:xfrm>
                <a:off x="821" y="2540"/>
                <a:ext cx="0" cy="318"/>
              </a:xfrm>
              <a:prstGeom prst="line">
                <a:avLst/>
              </a:prstGeom>
              <a:ln w="412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92" name="Rectangle 83"/>
              <p:cNvSpPr/>
              <p:nvPr/>
            </p:nvSpPr>
            <p:spPr>
              <a:xfrm>
                <a:off x="703" y="2840"/>
                <a:ext cx="227" cy="318"/>
              </a:xfrm>
              <a:prstGeom prst="rect">
                <a:avLst/>
              </a:prstGeom>
              <a:solidFill>
                <a:srgbClr val="000000"/>
              </a:solidFill>
              <a:ln w="412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83" name="Line 84"/>
          <p:cNvSpPr/>
          <p:nvPr/>
        </p:nvSpPr>
        <p:spPr>
          <a:xfrm flipV="1">
            <a:off x="900113" y="2389188"/>
            <a:ext cx="1023937" cy="25400"/>
          </a:xfrm>
          <a:prstGeom prst="line">
            <a:avLst/>
          </a:prstGeom>
          <a:ln w="44450" cap="flat" cmpd="sng">
            <a:solidFill>
              <a:srgbClr val="FF000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84" name="Line 85"/>
          <p:cNvSpPr/>
          <p:nvPr/>
        </p:nvSpPr>
        <p:spPr>
          <a:xfrm flipH="1">
            <a:off x="339725" y="1978025"/>
            <a:ext cx="1554163" cy="0"/>
          </a:xfrm>
          <a:prstGeom prst="line">
            <a:avLst/>
          </a:prstGeom>
          <a:ln w="41275" cap="flat" cmpd="sng">
            <a:solidFill>
              <a:srgbClr val="7030A0"/>
            </a:solidFill>
            <a:prstDash val="lgDash"/>
            <a:headEnd type="none" w="med" len="med"/>
            <a:tailEnd type="none" w="med" len="med"/>
          </a:ln>
        </p:spPr>
      </p:sp>
      <p:grpSp>
        <p:nvGrpSpPr>
          <p:cNvPr id="11" name="Group 86"/>
          <p:cNvGrpSpPr/>
          <p:nvPr/>
        </p:nvGrpSpPr>
        <p:grpSpPr>
          <a:xfrm>
            <a:off x="3003550" y="733425"/>
            <a:ext cx="1119188" cy="3732213"/>
            <a:chOff x="2608" y="299"/>
            <a:chExt cx="817" cy="2723"/>
          </a:xfrm>
        </p:grpSpPr>
        <p:grpSp>
          <p:nvGrpSpPr>
            <p:cNvPr id="12" name="Group 87"/>
            <p:cNvGrpSpPr/>
            <p:nvPr/>
          </p:nvGrpSpPr>
          <p:grpSpPr>
            <a:xfrm>
              <a:off x="2608" y="2069"/>
              <a:ext cx="817" cy="953"/>
              <a:chOff x="1519" y="2751"/>
              <a:chExt cx="817" cy="953"/>
            </a:xfrm>
          </p:grpSpPr>
          <p:sp>
            <p:nvSpPr>
              <p:cNvPr id="16483" name="Rectangle 88" descr="横虚线"/>
              <p:cNvSpPr/>
              <p:nvPr/>
            </p:nvSpPr>
            <p:spPr>
              <a:xfrm>
                <a:off x="1519" y="3022"/>
                <a:ext cx="817" cy="681"/>
              </a:xfrm>
              <a:prstGeom prst="rect">
                <a:avLst/>
              </a:prstGeom>
              <a:blipFill rotWithShape="0">
                <a:blip r:embed="rId2"/>
              </a:blipFill>
              <a:ln w="508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484" name="Line 89"/>
              <p:cNvSpPr/>
              <p:nvPr/>
            </p:nvSpPr>
            <p:spPr>
              <a:xfrm>
                <a:off x="1519" y="2797"/>
                <a:ext cx="0" cy="907"/>
              </a:xfrm>
              <a:prstGeom prst="line">
                <a:avLst/>
              </a:prstGeom>
              <a:ln w="508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85" name="Line 90"/>
              <p:cNvSpPr/>
              <p:nvPr/>
            </p:nvSpPr>
            <p:spPr>
              <a:xfrm>
                <a:off x="1519" y="3704"/>
                <a:ext cx="817" cy="0"/>
              </a:xfrm>
              <a:prstGeom prst="line">
                <a:avLst/>
              </a:prstGeom>
              <a:ln w="508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86" name="Line 91"/>
              <p:cNvSpPr/>
              <p:nvPr/>
            </p:nvSpPr>
            <p:spPr>
              <a:xfrm flipV="1">
                <a:off x="2336" y="2751"/>
                <a:ext cx="0" cy="953"/>
              </a:xfrm>
              <a:prstGeom prst="line">
                <a:avLst/>
              </a:prstGeom>
              <a:ln w="508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4" name="Group 92"/>
            <p:cNvGrpSpPr/>
            <p:nvPr/>
          </p:nvGrpSpPr>
          <p:grpSpPr>
            <a:xfrm>
              <a:off x="2880" y="299"/>
              <a:ext cx="363" cy="1804"/>
              <a:chOff x="2880" y="583"/>
              <a:chExt cx="816" cy="2620"/>
            </a:xfrm>
          </p:grpSpPr>
          <p:sp>
            <p:nvSpPr>
              <p:cNvPr id="16453" name="Rectangle 93"/>
              <p:cNvSpPr/>
              <p:nvPr/>
            </p:nvSpPr>
            <p:spPr>
              <a:xfrm>
                <a:off x="2880" y="935"/>
                <a:ext cx="816" cy="1769"/>
              </a:xfrm>
              <a:prstGeom prst="rect">
                <a:avLst/>
              </a:prstGeom>
              <a:solidFill>
                <a:schemeClr val="accent1"/>
              </a:solidFill>
              <a:ln w="31750" cap="flat" cmpd="sng">
                <a:solidFill>
                  <a:srgbClr val="FF66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454" name="Line 94"/>
              <p:cNvSpPr/>
              <p:nvPr/>
            </p:nvSpPr>
            <p:spPr>
              <a:xfrm>
                <a:off x="3300" y="799"/>
                <a:ext cx="0" cy="2223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55" name="Oval 95"/>
              <p:cNvSpPr/>
              <p:nvPr/>
            </p:nvSpPr>
            <p:spPr>
              <a:xfrm>
                <a:off x="3188" y="583"/>
                <a:ext cx="227" cy="227"/>
              </a:xfrm>
              <a:prstGeom prst="ellipse">
                <a:avLst/>
              </a:prstGeom>
              <a:solidFill>
                <a:srgbClr val="FF6600"/>
              </a:solidFill>
              <a:ln w="412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456" name="Line 96"/>
              <p:cNvSpPr/>
              <p:nvPr/>
            </p:nvSpPr>
            <p:spPr>
              <a:xfrm>
                <a:off x="3116" y="1052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57" name="Line 97"/>
              <p:cNvSpPr/>
              <p:nvPr/>
            </p:nvSpPr>
            <p:spPr>
              <a:xfrm>
                <a:off x="3199" y="1123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58" name="Line 98"/>
              <p:cNvSpPr/>
              <p:nvPr/>
            </p:nvSpPr>
            <p:spPr>
              <a:xfrm>
                <a:off x="3198" y="1176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59" name="Line 99"/>
              <p:cNvSpPr/>
              <p:nvPr/>
            </p:nvSpPr>
            <p:spPr>
              <a:xfrm>
                <a:off x="3197" y="1230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60" name="Line 100"/>
              <p:cNvSpPr/>
              <p:nvPr/>
            </p:nvSpPr>
            <p:spPr>
              <a:xfrm>
                <a:off x="3195" y="1293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61" name="Line 101"/>
              <p:cNvSpPr/>
              <p:nvPr/>
            </p:nvSpPr>
            <p:spPr>
              <a:xfrm>
                <a:off x="3133" y="1353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62" name="Line 102"/>
              <p:cNvSpPr/>
              <p:nvPr/>
            </p:nvSpPr>
            <p:spPr>
              <a:xfrm>
                <a:off x="3207" y="141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63" name="Line 103"/>
              <p:cNvSpPr/>
              <p:nvPr/>
            </p:nvSpPr>
            <p:spPr>
              <a:xfrm>
                <a:off x="3206" y="146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64" name="Line 104"/>
              <p:cNvSpPr/>
              <p:nvPr/>
            </p:nvSpPr>
            <p:spPr>
              <a:xfrm>
                <a:off x="3205" y="1522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65" name="Line 105"/>
              <p:cNvSpPr/>
              <p:nvPr/>
            </p:nvSpPr>
            <p:spPr>
              <a:xfrm>
                <a:off x="3203" y="158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66" name="Line 106"/>
              <p:cNvSpPr/>
              <p:nvPr/>
            </p:nvSpPr>
            <p:spPr>
              <a:xfrm>
                <a:off x="3141" y="1645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67" name="Line 107"/>
              <p:cNvSpPr/>
              <p:nvPr/>
            </p:nvSpPr>
            <p:spPr>
              <a:xfrm>
                <a:off x="3209" y="171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68" name="Line 108"/>
              <p:cNvSpPr/>
              <p:nvPr/>
            </p:nvSpPr>
            <p:spPr>
              <a:xfrm>
                <a:off x="3208" y="176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69" name="Line 109"/>
              <p:cNvSpPr/>
              <p:nvPr/>
            </p:nvSpPr>
            <p:spPr>
              <a:xfrm>
                <a:off x="3207" y="1822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70" name="Line 110"/>
              <p:cNvSpPr/>
              <p:nvPr/>
            </p:nvSpPr>
            <p:spPr>
              <a:xfrm>
                <a:off x="3205" y="188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71" name="Line 111"/>
              <p:cNvSpPr/>
              <p:nvPr/>
            </p:nvSpPr>
            <p:spPr>
              <a:xfrm>
                <a:off x="3143" y="1945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72" name="Line 112"/>
              <p:cNvSpPr/>
              <p:nvPr/>
            </p:nvSpPr>
            <p:spPr>
              <a:xfrm>
                <a:off x="3197" y="201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73" name="Line 113"/>
              <p:cNvSpPr/>
              <p:nvPr/>
            </p:nvSpPr>
            <p:spPr>
              <a:xfrm>
                <a:off x="3196" y="2071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74" name="Line 114"/>
              <p:cNvSpPr/>
              <p:nvPr/>
            </p:nvSpPr>
            <p:spPr>
              <a:xfrm>
                <a:off x="3195" y="212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75" name="Line 115"/>
              <p:cNvSpPr/>
              <p:nvPr/>
            </p:nvSpPr>
            <p:spPr>
              <a:xfrm>
                <a:off x="3193" y="218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76" name="Line 116"/>
              <p:cNvSpPr/>
              <p:nvPr/>
            </p:nvSpPr>
            <p:spPr>
              <a:xfrm>
                <a:off x="3131" y="2248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77" name="Line 117"/>
              <p:cNvSpPr/>
              <p:nvPr/>
            </p:nvSpPr>
            <p:spPr>
              <a:xfrm>
                <a:off x="3207" y="2311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78" name="Line 118"/>
              <p:cNvSpPr/>
              <p:nvPr/>
            </p:nvSpPr>
            <p:spPr>
              <a:xfrm>
                <a:off x="3206" y="2364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79" name="Line 119"/>
              <p:cNvSpPr/>
              <p:nvPr/>
            </p:nvSpPr>
            <p:spPr>
              <a:xfrm>
                <a:off x="3205" y="241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80" name="Line 120"/>
              <p:cNvSpPr/>
              <p:nvPr/>
            </p:nvSpPr>
            <p:spPr>
              <a:xfrm>
                <a:off x="3203" y="2481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81" name="Line 121"/>
              <p:cNvSpPr/>
              <p:nvPr/>
            </p:nvSpPr>
            <p:spPr>
              <a:xfrm>
                <a:off x="3141" y="2541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82" name="Freeform 122"/>
              <p:cNvSpPr/>
              <p:nvPr/>
            </p:nvSpPr>
            <p:spPr>
              <a:xfrm>
                <a:off x="3152" y="3022"/>
                <a:ext cx="158" cy="18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151" y="136"/>
                  </a:cxn>
                  <a:cxn ang="0">
                    <a:pos x="106" y="181"/>
                  </a:cxn>
                  <a:cxn ang="0">
                    <a:pos x="15" y="136"/>
                  </a:cxn>
                  <a:cxn ang="0">
                    <a:pos x="15" y="45"/>
                  </a:cxn>
                </a:cxnLst>
                <a:rect l="0" t="0" r="0" b="0"/>
                <a:pathLst>
                  <a:path w="158" h="181">
                    <a:moveTo>
                      <a:pt x="151" y="0"/>
                    </a:moveTo>
                    <a:cubicBezTo>
                      <a:pt x="154" y="53"/>
                      <a:pt x="158" y="106"/>
                      <a:pt x="151" y="136"/>
                    </a:cubicBezTo>
                    <a:cubicBezTo>
                      <a:pt x="144" y="166"/>
                      <a:pt x="129" y="181"/>
                      <a:pt x="106" y="181"/>
                    </a:cubicBezTo>
                    <a:cubicBezTo>
                      <a:pt x="83" y="181"/>
                      <a:pt x="30" y="159"/>
                      <a:pt x="15" y="136"/>
                    </a:cubicBezTo>
                    <a:cubicBezTo>
                      <a:pt x="0" y="113"/>
                      <a:pt x="7" y="79"/>
                      <a:pt x="15" y="45"/>
                    </a:cubicBezTo>
                  </a:path>
                </a:pathLst>
              </a:custGeom>
              <a:noFill/>
              <a:ln w="38100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5" name="Group 123"/>
            <p:cNvGrpSpPr/>
            <p:nvPr/>
          </p:nvGrpSpPr>
          <p:grpSpPr>
            <a:xfrm rot="5400000">
              <a:off x="3010" y="759"/>
              <a:ext cx="92" cy="353"/>
              <a:chOff x="2380" y="2205"/>
              <a:chExt cx="92" cy="353"/>
            </a:xfrm>
          </p:grpSpPr>
          <p:sp>
            <p:nvSpPr>
              <p:cNvPr id="16451" name="AutoShape 124"/>
              <p:cNvSpPr/>
              <p:nvPr/>
            </p:nvSpPr>
            <p:spPr>
              <a:xfrm>
                <a:off x="2381" y="2205"/>
                <a:ext cx="91" cy="18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452" name="AutoShape 125"/>
              <p:cNvSpPr/>
              <p:nvPr/>
            </p:nvSpPr>
            <p:spPr>
              <a:xfrm flipV="1">
                <a:off x="2380" y="2377"/>
                <a:ext cx="91" cy="181"/>
              </a:xfrm>
              <a:prstGeom prst="triangle">
                <a:avLst>
                  <a:gd name="adj" fmla="val 50551"/>
                </a:avLst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6" name="Group 126"/>
            <p:cNvGrpSpPr/>
            <p:nvPr/>
          </p:nvGrpSpPr>
          <p:grpSpPr>
            <a:xfrm>
              <a:off x="2926" y="2113"/>
              <a:ext cx="227" cy="618"/>
              <a:chOff x="703" y="2540"/>
              <a:chExt cx="227" cy="618"/>
            </a:xfrm>
          </p:grpSpPr>
          <p:sp>
            <p:nvSpPr>
              <p:cNvPr id="16449" name="Line 127"/>
              <p:cNvSpPr/>
              <p:nvPr/>
            </p:nvSpPr>
            <p:spPr>
              <a:xfrm>
                <a:off x="821" y="2540"/>
                <a:ext cx="0" cy="318"/>
              </a:xfrm>
              <a:prstGeom prst="line">
                <a:avLst/>
              </a:prstGeom>
              <a:ln w="412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50" name="Rectangle 128"/>
              <p:cNvSpPr/>
              <p:nvPr/>
            </p:nvSpPr>
            <p:spPr>
              <a:xfrm>
                <a:off x="703" y="2840"/>
                <a:ext cx="227" cy="318"/>
              </a:xfrm>
              <a:prstGeom prst="rect">
                <a:avLst/>
              </a:prstGeom>
              <a:solidFill>
                <a:srgbClr val="000000"/>
              </a:solidFill>
              <a:ln w="412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28" name="Line 129"/>
          <p:cNvSpPr/>
          <p:nvPr/>
        </p:nvSpPr>
        <p:spPr>
          <a:xfrm flipH="1" flipV="1">
            <a:off x="2212975" y="1597025"/>
            <a:ext cx="1223963" cy="0"/>
          </a:xfrm>
          <a:prstGeom prst="line">
            <a:avLst/>
          </a:prstGeom>
          <a:ln w="41275" cap="flat" cmpd="sng">
            <a:solidFill>
              <a:srgbClr val="7030A0"/>
            </a:solidFill>
            <a:prstDash val="lgDash"/>
            <a:headEnd type="none" w="med" len="med"/>
            <a:tailEnd type="none" w="med" len="med"/>
          </a:ln>
        </p:spPr>
      </p:sp>
      <p:grpSp>
        <p:nvGrpSpPr>
          <p:cNvPr id="17" name="Group 130"/>
          <p:cNvGrpSpPr/>
          <p:nvPr/>
        </p:nvGrpSpPr>
        <p:grpSpPr>
          <a:xfrm>
            <a:off x="4694238" y="735013"/>
            <a:ext cx="1119187" cy="3419475"/>
            <a:chOff x="3833" y="300"/>
            <a:chExt cx="817" cy="2495"/>
          </a:xfrm>
        </p:grpSpPr>
        <p:grpSp>
          <p:nvGrpSpPr>
            <p:cNvPr id="18" name="Group 131"/>
            <p:cNvGrpSpPr/>
            <p:nvPr/>
          </p:nvGrpSpPr>
          <p:grpSpPr>
            <a:xfrm>
              <a:off x="3833" y="1842"/>
              <a:ext cx="817" cy="953"/>
              <a:chOff x="1519" y="2751"/>
              <a:chExt cx="817" cy="953"/>
            </a:xfrm>
          </p:grpSpPr>
          <p:sp>
            <p:nvSpPr>
              <p:cNvPr id="16441" name="Rectangle 132" descr="横虚线"/>
              <p:cNvSpPr/>
              <p:nvPr/>
            </p:nvSpPr>
            <p:spPr>
              <a:xfrm>
                <a:off x="1519" y="3022"/>
                <a:ext cx="817" cy="681"/>
              </a:xfrm>
              <a:prstGeom prst="rect">
                <a:avLst/>
              </a:prstGeom>
              <a:blipFill rotWithShape="0">
                <a:blip r:embed="rId2"/>
              </a:blipFill>
              <a:ln w="508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442" name="Line 133"/>
              <p:cNvSpPr/>
              <p:nvPr/>
            </p:nvSpPr>
            <p:spPr>
              <a:xfrm>
                <a:off x="1519" y="2797"/>
                <a:ext cx="0" cy="907"/>
              </a:xfrm>
              <a:prstGeom prst="line">
                <a:avLst/>
              </a:prstGeom>
              <a:ln w="508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43" name="Line 134"/>
              <p:cNvSpPr/>
              <p:nvPr/>
            </p:nvSpPr>
            <p:spPr>
              <a:xfrm>
                <a:off x="1519" y="3704"/>
                <a:ext cx="817" cy="0"/>
              </a:xfrm>
              <a:prstGeom prst="line">
                <a:avLst/>
              </a:prstGeom>
              <a:ln w="508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44" name="Line 135"/>
              <p:cNvSpPr/>
              <p:nvPr/>
            </p:nvSpPr>
            <p:spPr>
              <a:xfrm flipV="1">
                <a:off x="2336" y="2751"/>
                <a:ext cx="0" cy="953"/>
              </a:xfrm>
              <a:prstGeom prst="line">
                <a:avLst/>
              </a:prstGeom>
              <a:ln w="508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9" name="Group 136"/>
            <p:cNvGrpSpPr/>
            <p:nvPr/>
          </p:nvGrpSpPr>
          <p:grpSpPr>
            <a:xfrm>
              <a:off x="4105" y="300"/>
              <a:ext cx="363" cy="1804"/>
              <a:chOff x="2880" y="583"/>
              <a:chExt cx="816" cy="2620"/>
            </a:xfrm>
          </p:grpSpPr>
          <p:sp>
            <p:nvSpPr>
              <p:cNvPr id="16411" name="Rectangle 137"/>
              <p:cNvSpPr/>
              <p:nvPr/>
            </p:nvSpPr>
            <p:spPr>
              <a:xfrm>
                <a:off x="2880" y="935"/>
                <a:ext cx="816" cy="1769"/>
              </a:xfrm>
              <a:prstGeom prst="rect">
                <a:avLst/>
              </a:prstGeom>
              <a:solidFill>
                <a:schemeClr val="accent1"/>
              </a:solidFill>
              <a:ln w="31750" cap="flat" cmpd="sng">
                <a:solidFill>
                  <a:srgbClr val="FF66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412" name="Line 138"/>
              <p:cNvSpPr/>
              <p:nvPr/>
            </p:nvSpPr>
            <p:spPr>
              <a:xfrm>
                <a:off x="3300" y="799"/>
                <a:ext cx="0" cy="2223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13" name="Oval 139"/>
              <p:cNvSpPr/>
              <p:nvPr/>
            </p:nvSpPr>
            <p:spPr>
              <a:xfrm>
                <a:off x="3188" y="583"/>
                <a:ext cx="227" cy="227"/>
              </a:xfrm>
              <a:prstGeom prst="ellipse">
                <a:avLst/>
              </a:prstGeom>
              <a:solidFill>
                <a:srgbClr val="FF6600"/>
              </a:solidFill>
              <a:ln w="412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414" name="Line 140"/>
              <p:cNvSpPr/>
              <p:nvPr/>
            </p:nvSpPr>
            <p:spPr>
              <a:xfrm>
                <a:off x="3116" y="1052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15" name="Line 141"/>
              <p:cNvSpPr/>
              <p:nvPr/>
            </p:nvSpPr>
            <p:spPr>
              <a:xfrm>
                <a:off x="3199" y="1123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16" name="Line 142"/>
              <p:cNvSpPr/>
              <p:nvPr/>
            </p:nvSpPr>
            <p:spPr>
              <a:xfrm>
                <a:off x="3198" y="1176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17" name="Line 143"/>
              <p:cNvSpPr/>
              <p:nvPr/>
            </p:nvSpPr>
            <p:spPr>
              <a:xfrm>
                <a:off x="3197" y="1230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18" name="Line 144"/>
              <p:cNvSpPr/>
              <p:nvPr/>
            </p:nvSpPr>
            <p:spPr>
              <a:xfrm>
                <a:off x="3195" y="1293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19" name="Line 145"/>
              <p:cNvSpPr/>
              <p:nvPr/>
            </p:nvSpPr>
            <p:spPr>
              <a:xfrm>
                <a:off x="3133" y="1353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20" name="Line 146"/>
              <p:cNvSpPr/>
              <p:nvPr/>
            </p:nvSpPr>
            <p:spPr>
              <a:xfrm>
                <a:off x="3207" y="141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21" name="Line 147"/>
              <p:cNvSpPr/>
              <p:nvPr/>
            </p:nvSpPr>
            <p:spPr>
              <a:xfrm>
                <a:off x="3206" y="146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22" name="Line 148"/>
              <p:cNvSpPr/>
              <p:nvPr/>
            </p:nvSpPr>
            <p:spPr>
              <a:xfrm>
                <a:off x="3205" y="1522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23" name="Line 149"/>
              <p:cNvSpPr/>
              <p:nvPr/>
            </p:nvSpPr>
            <p:spPr>
              <a:xfrm>
                <a:off x="3203" y="158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24" name="Line 150"/>
              <p:cNvSpPr/>
              <p:nvPr/>
            </p:nvSpPr>
            <p:spPr>
              <a:xfrm>
                <a:off x="3141" y="1645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25" name="Line 151"/>
              <p:cNvSpPr/>
              <p:nvPr/>
            </p:nvSpPr>
            <p:spPr>
              <a:xfrm>
                <a:off x="3209" y="171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26" name="Line 152"/>
              <p:cNvSpPr/>
              <p:nvPr/>
            </p:nvSpPr>
            <p:spPr>
              <a:xfrm>
                <a:off x="3208" y="176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27" name="Line 153"/>
              <p:cNvSpPr/>
              <p:nvPr/>
            </p:nvSpPr>
            <p:spPr>
              <a:xfrm>
                <a:off x="3207" y="1822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28" name="Line 154"/>
              <p:cNvSpPr/>
              <p:nvPr/>
            </p:nvSpPr>
            <p:spPr>
              <a:xfrm>
                <a:off x="3205" y="188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29" name="Line 155"/>
              <p:cNvSpPr/>
              <p:nvPr/>
            </p:nvSpPr>
            <p:spPr>
              <a:xfrm>
                <a:off x="3143" y="1945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30" name="Line 156"/>
              <p:cNvSpPr/>
              <p:nvPr/>
            </p:nvSpPr>
            <p:spPr>
              <a:xfrm>
                <a:off x="3197" y="201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31" name="Line 157"/>
              <p:cNvSpPr/>
              <p:nvPr/>
            </p:nvSpPr>
            <p:spPr>
              <a:xfrm>
                <a:off x="3196" y="2071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32" name="Line 158"/>
              <p:cNvSpPr/>
              <p:nvPr/>
            </p:nvSpPr>
            <p:spPr>
              <a:xfrm>
                <a:off x="3195" y="212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33" name="Line 159"/>
              <p:cNvSpPr/>
              <p:nvPr/>
            </p:nvSpPr>
            <p:spPr>
              <a:xfrm>
                <a:off x="3193" y="218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34" name="Line 160"/>
              <p:cNvSpPr/>
              <p:nvPr/>
            </p:nvSpPr>
            <p:spPr>
              <a:xfrm>
                <a:off x="3131" y="2248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35" name="Line 161"/>
              <p:cNvSpPr/>
              <p:nvPr/>
            </p:nvSpPr>
            <p:spPr>
              <a:xfrm>
                <a:off x="3207" y="2311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36" name="Line 162"/>
              <p:cNvSpPr/>
              <p:nvPr/>
            </p:nvSpPr>
            <p:spPr>
              <a:xfrm>
                <a:off x="3206" y="2364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37" name="Line 163"/>
              <p:cNvSpPr/>
              <p:nvPr/>
            </p:nvSpPr>
            <p:spPr>
              <a:xfrm>
                <a:off x="3205" y="241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38" name="Line 164"/>
              <p:cNvSpPr/>
              <p:nvPr/>
            </p:nvSpPr>
            <p:spPr>
              <a:xfrm>
                <a:off x="3203" y="2481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39" name="Line 165"/>
              <p:cNvSpPr/>
              <p:nvPr/>
            </p:nvSpPr>
            <p:spPr>
              <a:xfrm>
                <a:off x="3141" y="2541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40" name="Freeform 166"/>
              <p:cNvSpPr/>
              <p:nvPr/>
            </p:nvSpPr>
            <p:spPr>
              <a:xfrm>
                <a:off x="3152" y="3022"/>
                <a:ext cx="158" cy="18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151" y="136"/>
                  </a:cxn>
                  <a:cxn ang="0">
                    <a:pos x="106" y="181"/>
                  </a:cxn>
                  <a:cxn ang="0">
                    <a:pos x="15" y="136"/>
                  </a:cxn>
                  <a:cxn ang="0">
                    <a:pos x="15" y="45"/>
                  </a:cxn>
                </a:cxnLst>
                <a:rect l="0" t="0" r="0" b="0"/>
                <a:pathLst>
                  <a:path w="158" h="181">
                    <a:moveTo>
                      <a:pt x="151" y="0"/>
                    </a:moveTo>
                    <a:cubicBezTo>
                      <a:pt x="154" y="53"/>
                      <a:pt x="158" y="106"/>
                      <a:pt x="151" y="136"/>
                    </a:cubicBezTo>
                    <a:cubicBezTo>
                      <a:pt x="144" y="166"/>
                      <a:pt x="129" y="181"/>
                      <a:pt x="106" y="181"/>
                    </a:cubicBezTo>
                    <a:cubicBezTo>
                      <a:pt x="83" y="181"/>
                      <a:pt x="30" y="159"/>
                      <a:pt x="15" y="136"/>
                    </a:cubicBezTo>
                    <a:cubicBezTo>
                      <a:pt x="0" y="113"/>
                      <a:pt x="7" y="79"/>
                      <a:pt x="15" y="45"/>
                    </a:cubicBezTo>
                  </a:path>
                </a:pathLst>
              </a:custGeom>
              <a:noFill/>
              <a:ln w="38100" cap="flat" cmpd="sng">
                <a:solidFill>
                  <a:srgbClr val="FF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" name="Group 167"/>
            <p:cNvGrpSpPr/>
            <p:nvPr/>
          </p:nvGrpSpPr>
          <p:grpSpPr>
            <a:xfrm rot="5400000">
              <a:off x="4235" y="759"/>
              <a:ext cx="92" cy="353"/>
              <a:chOff x="2380" y="2205"/>
              <a:chExt cx="92" cy="353"/>
            </a:xfrm>
          </p:grpSpPr>
          <p:sp>
            <p:nvSpPr>
              <p:cNvPr id="16409" name="AutoShape 168"/>
              <p:cNvSpPr/>
              <p:nvPr/>
            </p:nvSpPr>
            <p:spPr>
              <a:xfrm>
                <a:off x="2381" y="2205"/>
                <a:ext cx="91" cy="18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410" name="AutoShape 169"/>
              <p:cNvSpPr/>
              <p:nvPr/>
            </p:nvSpPr>
            <p:spPr>
              <a:xfrm flipV="1">
                <a:off x="2380" y="2377"/>
                <a:ext cx="91" cy="181"/>
              </a:xfrm>
              <a:prstGeom prst="triangle">
                <a:avLst>
                  <a:gd name="adj" fmla="val 50551"/>
                </a:avLst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1" name="Group 170"/>
            <p:cNvGrpSpPr/>
            <p:nvPr/>
          </p:nvGrpSpPr>
          <p:grpSpPr>
            <a:xfrm>
              <a:off x="4151" y="2113"/>
              <a:ext cx="227" cy="618"/>
              <a:chOff x="703" y="2540"/>
              <a:chExt cx="227" cy="618"/>
            </a:xfrm>
          </p:grpSpPr>
          <p:sp>
            <p:nvSpPr>
              <p:cNvPr id="16407" name="Line 171"/>
              <p:cNvSpPr/>
              <p:nvPr/>
            </p:nvSpPr>
            <p:spPr>
              <a:xfrm>
                <a:off x="821" y="2540"/>
                <a:ext cx="0" cy="318"/>
              </a:xfrm>
              <a:prstGeom prst="line">
                <a:avLst/>
              </a:prstGeom>
              <a:ln w="412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408" name="Rectangle 172"/>
              <p:cNvSpPr/>
              <p:nvPr/>
            </p:nvSpPr>
            <p:spPr>
              <a:xfrm>
                <a:off x="703" y="2840"/>
                <a:ext cx="227" cy="318"/>
              </a:xfrm>
              <a:prstGeom prst="rect">
                <a:avLst/>
              </a:prstGeom>
              <a:solidFill>
                <a:srgbClr val="000000"/>
              </a:solidFill>
              <a:ln w="412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72" name="Text Box 173"/>
          <p:cNvSpPr txBox="1"/>
          <p:nvPr/>
        </p:nvSpPr>
        <p:spPr>
          <a:xfrm>
            <a:off x="193675" y="4751388"/>
            <a:ext cx="158273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结论：</a:t>
            </a:r>
          </a:p>
        </p:txBody>
      </p:sp>
      <p:sp>
        <p:nvSpPr>
          <p:cNvPr id="173" name="Text Box 174"/>
          <p:cNvSpPr txBox="1"/>
          <p:nvPr/>
        </p:nvSpPr>
        <p:spPr>
          <a:xfrm>
            <a:off x="1547813" y="4724400"/>
            <a:ext cx="7272337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、浸在液体中的物体所受的浮力与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物体排开液体的体积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有关；</a:t>
            </a:r>
          </a:p>
        </p:txBody>
      </p:sp>
      <p:sp>
        <p:nvSpPr>
          <p:cNvPr id="174" name="Text Box 175"/>
          <p:cNvSpPr txBox="1"/>
          <p:nvPr/>
        </p:nvSpPr>
        <p:spPr>
          <a:xfrm>
            <a:off x="1547813" y="5661025"/>
            <a:ext cx="7272337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浸没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在液体中的物体所受的浮力与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物体在液体中的深度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无关。</a:t>
            </a:r>
          </a:p>
        </p:txBody>
      </p:sp>
      <p:sp>
        <p:nvSpPr>
          <p:cNvPr id="175" name="Text Box 176"/>
          <p:cNvSpPr txBox="1"/>
          <p:nvPr/>
        </p:nvSpPr>
        <p:spPr>
          <a:xfrm>
            <a:off x="5903913" y="1541463"/>
            <a:ext cx="3055937" cy="22463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注意：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物体排开液体的体积即指物体浸在液体中的体积。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不一定等于物体的体积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176" name="Line 178"/>
          <p:cNvSpPr/>
          <p:nvPr/>
        </p:nvSpPr>
        <p:spPr>
          <a:xfrm flipV="1">
            <a:off x="1824038" y="2389188"/>
            <a:ext cx="1671637" cy="0"/>
          </a:xfrm>
          <a:prstGeom prst="line">
            <a:avLst/>
          </a:prstGeom>
          <a:ln w="44450" cap="flat" cmpd="sng">
            <a:solidFill>
              <a:srgbClr val="FF000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77" name="Line 179"/>
          <p:cNvSpPr/>
          <p:nvPr/>
        </p:nvSpPr>
        <p:spPr>
          <a:xfrm flipV="1">
            <a:off x="3795713" y="2359025"/>
            <a:ext cx="1368425" cy="25400"/>
          </a:xfrm>
          <a:prstGeom prst="line">
            <a:avLst/>
          </a:prstGeom>
          <a:ln w="44450" cap="flat" cmpd="sng">
            <a:solidFill>
              <a:srgbClr val="FF000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78" name="Line 180"/>
          <p:cNvSpPr/>
          <p:nvPr/>
        </p:nvSpPr>
        <p:spPr>
          <a:xfrm flipH="1" flipV="1">
            <a:off x="3868738" y="1597025"/>
            <a:ext cx="1223962" cy="0"/>
          </a:xfrm>
          <a:prstGeom prst="line">
            <a:avLst/>
          </a:prstGeom>
          <a:ln w="41275" cap="flat" cmpd="sng">
            <a:solidFill>
              <a:srgbClr val="7030A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79" name="Rectangle 181"/>
          <p:cNvSpPr/>
          <p:nvPr/>
        </p:nvSpPr>
        <p:spPr>
          <a:xfrm>
            <a:off x="1941513" y="3829050"/>
            <a:ext cx="342900" cy="258763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endParaRPr lang="zh-CN" altLang="en-US" sz="1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0" name="Rectangle 182"/>
          <p:cNvSpPr/>
          <p:nvPr/>
        </p:nvSpPr>
        <p:spPr>
          <a:xfrm>
            <a:off x="3427413" y="3613150"/>
            <a:ext cx="368300" cy="474663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endParaRPr lang="zh-CN" altLang="en-US" sz="1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402" name="Rectangle 61"/>
          <p:cNvSpPr/>
          <p:nvPr/>
        </p:nvSpPr>
        <p:spPr>
          <a:xfrm>
            <a:off x="565150" y="101600"/>
            <a:ext cx="5943600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b="1" dirty="0">
                <a:ea typeface="宋体" panose="02010600030101010101" pitchFamily="2" charset="-122"/>
              </a:rPr>
              <a:t>二、浮力的大小与哪些因素有关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  <p:bldP spid="173" grpId="0"/>
      <p:bldP spid="174" grpId="0"/>
      <p:bldP spid="1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323850" y="620713"/>
            <a:ext cx="8077200" cy="5762625"/>
            <a:chOff x="672" y="1008"/>
            <a:chExt cx="5088" cy="3312"/>
          </a:xfrm>
        </p:grpSpPr>
        <p:pic>
          <p:nvPicPr>
            <p:cNvPr id="17419" name="Picture 4" descr="sea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2" y="1008"/>
              <a:ext cx="5088" cy="25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20" name="Rectangle 5"/>
            <p:cNvSpPr/>
            <p:nvPr/>
          </p:nvSpPr>
          <p:spPr>
            <a:xfrm>
              <a:off x="672" y="3504"/>
              <a:ext cx="5088" cy="816"/>
            </a:xfrm>
            <a:prstGeom prst="rect">
              <a:avLst/>
            </a:prstGeom>
            <a:gradFill rotWithShape="0">
              <a:gsLst>
                <a:gs pos="0">
                  <a:srgbClr val="86BDE6"/>
                </a:gs>
                <a:gs pos="100000">
                  <a:schemeClr val="tx2"/>
                </a:gs>
              </a:gsLst>
              <a:lin ang="5400000" scaled="1"/>
              <a:tileRect/>
            </a:gradFill>
            <a:ln w="12700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FontTx/>
                <a:buNone/>
              </a:pPr>
              <a:endParaRPr lang="zh-CN" altLang="en-US" sz="1800" dirty="0">
                <a:ea typeface="宋体" panose="02010600030101010101" pitchFamily="2" charset="-122"/>
              </a:endParaRPr>
            </a:p>
          </p:txBody>
        </p:sp>
      </p:grpSp>
      <p:pic>
        <p:nvPicPr>
          <p:cNvPr id="17411" name="Picture 6" descr="tan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826" r="78700" b="31479"/>
          <a:stretch>
            <a:fillRect/>
          </a:stretch>
        </p:blipFill>
        <p:spPr>
          <a:xfrm>
            <a:off x="1835150" y="5229225"/>
            <a:ext cx="17526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7" descr="BD07337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725" y="4724400"/>
            <a:ext cx="26670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5651500" y="2565400"/>
            <a:ext cx="3200400" cy="1219200"/>
          </a:xfrm>
          <a:prstGeom prst="wedgeRectCallout">
            <a:avLst>
              <a:gd name="adj1" fmla="val -42361"/>
              <a:gd name="adj2" fmla="val 192056"/>
            </a:avLst>
          </a:prstGeom>
          <a:gradFill rotWithShape="0">
            <a:gsLst>
              <a:gs pos="0">
                <a:srgbClr val="FFFFFF"/>
              </a:gs>
              <a:gs pos="5000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4" name="Text Box 9"/>
          <p:cNvSpPr txBox="1"/>
          <p:nvPr/>
        </p:nvSpPr>
        <p:spPr>
          <a:xfrm>
            <a:off x="5867400" y="2781300"/>
            <a:ext cx="2743200" cy="9461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r>
              <a:rPr lang="zh-CN" altLang="en-US" b="1" dirty="0">
                <a:ea typeface="隶书" panose="02010509060101010101" pitchFamily="49" charset="-122"/>
              </a:rPr>
              <a:t>我的体积大，受到的浮力大。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1524000" y="3429000"/>
            <a:ext cx="2971800" cy="1219200"/>
          </a:xfrm>
          <a:prstGeom prst="wedgeRectCallout">
            <a:avLst>
              <a:gd name="adj1" fmla="val 426"/>
              <a:gd name="adj2" fmla="val 142579"/>
            </a:avLst>
          </a:prstGeom>
          <a:gradFill rotWithShape="0">
            <a:gsLst>
              <a:gs pos="0">
                <a:srgbClr val="FFFFFF"/>
              </a:gs>
              <a:gs pos="5000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6" name="Text Box 11"/>
          <p:cNvSpPr txBox="1"/>
          <p:nvPr/>
        </p:nvSpPr>
        <p:spPr>
          <a:xfrm>
            <a:off x="1752600" y="3505200"/>
            <a:ext cx="2590800" cy="9461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r>
              <a:rPr lang="zh-CN" altLang="en-US" b="1" dirty="0">
                <a:ea typeface="隶书" panose="02010509060101010101" pitchFamily="49" charset="-122"/>
              </a:rPr>
              <a:t>我在深处，受到的浮力大。</a:t>
            </a:r>
          </a:p>
        </p:txBody>
      </p:sp>
      <p:sp>
        <p:nvSpPr>
          <p:cNvPr id="17417" name="Text Box 12"/>
          <p:cNvSpPr txBox="1"/>
          <p:nvPr/>
        </p:nvSpPr>
        <p:spPr>
          <a:xfrm>
            <a:off x="514350" y="1260475"/>
            <a:ext cx="7696200" cy="584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请你说说哪个鱼说得正确？为什么？</a:t>
            </a:r>
          </a:p>
        </p:txBody>
      </p:sp>
      <p:sp>
        <p:nvSpPr>
          <p:cNvPr id="17418" name="Rectangle 61"/>
          <p:cNvSpPr/>
          <p:nvPr/>
        </p:nvSpPr>
        <p:spPr>
          <a:xfrm>
            <a:off x="566738" y="279400"/>
            <a:ext cx="5943600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b="1" dirty="0">
                <a:ea typeface="宋体" panose="02010600030101010101" pitchFamily="2" charset="-122"/>
              </a:rPr>
              <a:t>二、浮力的大小与哪些因素有关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/>
          <p:nvPr/>
        </p:nvSpPr>
        <p:spPr>
          <a:xfrm>
            <a:off x="341313" y="1673225"/>
            <a:ext cx="8359775" cy="4648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lang="en-US" altLang="zh-CN" b="1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浸没在湖水中的物体，随着浸没深度的增加，下列说法中正确的是（               ）</a:t>
            </a:r>
          </a:p>
          <a:p>
            <a:pPr marL="342900" lvl="0" indent="-342900" eaLnBrk="1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．物体受到的压强增大               </a:t>
            </a:r>
          </a:p>
          <a:p>
            <a:pPr marL="342900" lvl="0" indent="-342900" eaLnBrk="1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．物体上、下表面受到的压力增大</a:t>
            </a:r>
          </a:p>
          <a:p>
            <a:pPr marL="342900" lvl="0" indent="-342900" eaLnBrk="1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．物体上、下表面受到的压力差增大   </a:t>
            </a:r>
          </a:p>
          <a:p>
            <a:pPr marL="342900" lvl="0" indent="-342900" eaLnBrk="1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．物体受到的浮力不变</a:t>
            </a:r>
          </a:p>
        </p:txBody>
      </p:sp>
      <p:sp>
        <p:nvSpPr>
          <p:cNvPr id="140291" name="Text Box 3"/>
          <p:cNvSpPr txBox="1"/>
          <p:nvPr/>
        </p:nvSpPr>
        <p:spPr>
          <a:xfrm>
            <a:off x="4521200" y="2438400"/>
            <a:ext cx="1143000" cy="579438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ABD</a:t>
            </a:r>
          </a:p>
        </p:txBody>
      </p:sp>
      <p:sp>
        <p:nvSpPr>
          <p:cNvPr id="18436" name="Rectangle 4"/>
          <p:cNvSpPr/>
          <p:nvPr/>
        </p:nvSpPr>
        <p:spPr>
          <a:xfrm>
            <a:off x="341313" y="414338"/>
            <a:ext cx="2667000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b="1" dirty="0">
                <a:ea typeface="宋体" panose="02010600030101010101" pitchFamily="2" charset="-122"/>
              </a:rPr>
              <a:t>巩固练习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/>
          <p:nvPr/>
        </p:nvSpPr>
        <p:spPr>
          <a:xfrm>
            <a:off x="341313" y="1673225"/>
            <a:ext cx="8010525" cy="4648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lang="en-US" altLang="zh-CN" b="1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质量相同的铁球和铝球，分别挂在两个相同的弹簧测力计上，将两球同时浸没在水中。若挂铁球的示数变为</a:t>
            </a:r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，挂铝球的示数变为</a:t>
            </a:r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，则 （         ）</a:t>
            </a:r>
          </a:p>
          <a:p>
            <a:pPr marL="342900" lvl="0" indent="-34290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A.  </a:t>
            </a:r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＞</a:t>
            </a:r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B.  </a:t>
            </a:r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</a:p>
          <a:p>
            <a:pPr marL="342900" lvl="0" indent="-34290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C.  </a:t>
            </a:r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＜</a:t>
            </a:r>
            <a:r>
              <a:rPr lang="en-US" altLang="zh-CN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D.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无法比较</a:t>
            </a:r>
          </a:p>
        </p:txBody>
      </p:sp>
      <p:sp>
        <p:nvSpPr>
          <p:cNvPr id="136196" name="Text Box 4"/>
          <p:cNvSpPr txBox="1"/>
          <p:nvPr/>
        </p:nvSpPr>
        <p:spPr>
          <a:xfrm>
            <a:off x="1768475" y="3419475"/>
            <a:ext cx="533400" cy="579438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19461" name="Rectangle 4"/>
          <p:cNvSpPr/>
          <p:nvPr/>
        </p:nvSpPr>
        <p:spPr>
          <a:xfrm>
            <a:off x="341313" y="414338"/>
            <a:ext cx="2667000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b="1" dirty="0">
                <a:ea typeface="宋体" panose="02010600030101010101" pitchFamily="2" charset="-122"/>
              </a:rPr>
              <a:t>巩固练习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/>
          <p:nvPr/>
        </p:nvSpPr>
        <p:spPr>
          <a:xfrm>
            <a:off x="522288" y="1295400"/>
            <a:ext cx="8235950" cy="38893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lang="en-US" altLang="zh-CN" b="1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b="1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小玲将一块体积为的矿石挂在弹簧测力计下，然后又将此矿石浸没在水中，测力计两次示数分别如图甲、乙所示。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矿石受到浮力的大小多大？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若将此矿石浸没在密度为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1.8×10</a:t>
            </a:r>
            <a:r>
              <a:rPr lang="en-US" altLang="zh-CN" b="1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3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kg/m</a:t>
            </a:r>
            <a:r>
              <a:rPr lang="en-US" altLang="zh-CN" b="1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的液体中，矿石受到浮力多大？弹簧测力计的示数多大？</a:t>
            </a:r>
          </a:p>
          <a:p>
            <a:pPr marL="0" lvl="0" indent="0" eaLnBrk="1" hangingPunct="1">
              <a:buNone/>
            </a:pP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0483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288" y="4373563"/>
            <a:ext cx="4229100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4" name="Text Box 5"/>
          <p:cNvSpPr txBox="1"/>
          <p:nvPr/>
        </p:nvSpPr>
        <p:spPr>
          <a:xfrm>
            <a:off x="3851275" y="6346825"/>
            <a:ext cx="2743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r>
              <a:rPr lang="zh-CN" altLang="en-US" sz="2400" b="1" dirty="0">
                <a:ea typeface="宋体" panose="02010600030101010101" pitchFamily="2" charset="-122"/>
              </a:rPr>
              <a:t>甲                      乙</a:t>
            </a:r>
          </a:p>
        </p:txBody>
      </p:sp>
      <p:sp>
        <p:nvSpPr>
          <p:cNvPr id="20486" name="Rectangle 4"/>
          <p:cNvSpPr/>
          <p:nvPr/>
        </p:nvSpPr>
        <p:spPr>
          <a:xfrm>
            <a:off x="341313" y="414338"/>
            <a:ext cx="2667000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b="1" dirty="0">
                <a:ea typeface="宋体" panose="02010600030101010101" pitchFamily="2" charset="-122"/>
              </a:rPr>
              <a:t>巩固练习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58" name="Rectangle 3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84224" y="1449388"/>
            <a:ext cx="8062914" cy="4930775"/>
          </a:xfrm>
          <a:prstGeom prst="rect">
            <a:avLst/>
          </a:prstGeom>
          <a:blipFill>
            <a:blip r:embed="rId2"/>
            <a:stretch>
              <a:fillRect l="-1589" t="-989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</p:txBody>
      </p:sp>
      <p:grpSp>
        <p:nvGrpSpPr>
          <p:cNvPr id="2" name="Group 40"/>
          <p:cNvGrpSpPr/>
          <p:nvPr/>
        </p:nvGrpSpPr>
        <p:grpSpPr>
          <a:xfrm>
            <a:off x="4890770" y="4121468"/>
            <a:ext cx="3883025" cy="2347912"/>
            <a:chOff x="3163" y="2160"/>
            <a:chExt cx="2446" cy="1479"/>
          </a:xfrm>
        </p:grpSpPr>
        <p:pic>
          <p:nvPicPr>
            <p:cNvPr id="21510" name="Picture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63" y="2160"/>
              <a:ext cx="2446" cy="118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11" name="Text Box 36"/>
            <p:cNvSpPr txBox="1"/>
            <p:nvPr/>
          </p:nvSpPr>
          <p:spPr>
            <a:xfrm>
              <a:off x="3702" y="3351"/>
              <a:ext cx="172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sz="2400" b="1" dirty="0">
                  <a:ea typeface="宋体" panose="02010600030101010101" pitchFamily="2" charset="-122"/>
                </a:rPr>
                <a:t>  甲                   乙</a:t>
              </a:r>
            </a:p>
          </p:txBody>
        </p:sp>
      </p:grpSp>
      <p:sp>
        <p:nvSpPr>
          <p:cNvPr id="21509" name="Rectangle 4"/>
          <p:cNvSpPr/>
          <p:nvPr/>
        </p:nvSpPr>
        <p:spPr>
          <a:xfrm>
            <a:off x="341313" y="414338"/>
            <a:ext cx="2667000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b="1" dirty="0">
                <a:ea typeface="宋体" panose="02010600030101010101" pitchFamily="2" charset="-122"/>
              </a:rPr>
              <a:t>巩固练习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857250" y="1143000"/>
            <a:ext cx="3429000" cy="7143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课堂小结</a:t>
            </a:r>
          </a:p>
        </p:txBody>
      </p:sp>
      <p:sp>
        <p:nvSpPr>
          <p:cNvPr id="3" name="单圆角矩形 2"/>
          <p:cNvSpPr/>
          <p:nvPr/>
        </p:nvSpPr>
        <p:spPr>
          <a:xfrm>
            <a:off x="938213" y="2687638"/>
            <a:ext cx="1714500" cy="2357438"/>
          </a:xfrm>
          <a:prstGeom prst="snipRoundRect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浮力的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概念，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浮力的测量</a:t>
            </a:r>
          </a:p>
        </p:txBody>
      </p:sp>
      <p:sp>
        <p:nvSpPr>
          <p:cNvPr id="4" name="单圆角矩形 3"/>
          <p:cNvSpPr/>
          <p:nvPr/>
        </p:nvSpPr>
        <p:spPr>
          <a:xfrm>
            <a:off x="3786188" y="2714625"/>
            <a:ext cx="1714500" cy="2357438"/>
          </a:xfrm>
          <a:prstGeom prst="snip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浮力产生原因</a:t>
            </a:r>
          </a:p>
        </p:txBody>
      </p:sp>
      <p:sp>
        <p:nvSpPr>
          <p:cNvPr id="5" name="单圆角矩形 4"/>
          <p:cNvSpPr/>
          <p:nvPr/>
        </p:nvSpPr>
        <p:spPr>
          <a:xfrm>
            <a:off x="6429375" y="2786063"/>
            <a:ext cx="1714500" cy="2357438"/>
          </a:xfrm>
          <a:prstGeom prst="snipRoundRect">
            <a:avLst/>
          </a:prstGeom>
          <a:solidFill>
            <a:schemeClr val="accent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决定浮力大小的因素</a:t>
            </a:r>
          </a:p>
        </p:txBody>
      </p:sp>
      <p:sp>
        <p:nvSpPr>
          <p:cNvPr id="6" name="燕尾形 5"/>
          <p:cNvSpPr/>
          <p:nvPr/>
        </p:nvSpPr>
        <p:spPr>
          <a:xfrm>
            <a:off x="3000375" y="3286125"/>
            <a:ext cx="500063" cy="1214438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5715000" y="3214688"/>
            <a:ext cx="500063" cy="1214438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/>
          <p:nvPr/>
        </p:nvSpPr>
        <p:spPr>
          <a:xfrm>
            <a:off x="250825" y="838200"/>
            <a:ext cx="8359775" cy="5562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endParaRPr lang="el-GR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55" name="Text Box 8"/>
          <p:cNvSpPr txBox="1"/>
          <p:nvPr/>
        </p:nvSpPr>
        <p:spPr>
          <a:xfrm>
            <a:off x="566738" y="4441825"/>
            <a:ext cx="8153400" cy="2227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．绳子的下端系着一个铁块，当铁块浸没在水中后剪断绳子，铁块下沉的过程中它受</a:t>
            </a:r>
          </a:p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到的浮力将（        ）</a:t>
            </a:r>
          </a:p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A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．逐渐变大                  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．逐渐变小 </a:t>
            </a:r>
          </a:p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C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．保持不变                   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．变为零</a:t>
            </a:r>
          </a:p>
        </p:txBody>
      </p:sp>
      <p:sp>
        <p:nvSpPr>
          <p:cNvPr id="23556" name="Text Box 9"/>
          <p:cNvSpPr txBox="1"/>
          <p:nvPr/>
        </p:nvSpPr>
        <p:spPr>
          <a:xfrm>
            <a:off x="457200" y="1219200"/>
            <a:ext cx="8153400" cy="2911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254125" lvl="0" indent="-1254125" defTabSz="914400">
              <a:lnSpc>
                <a:spcPct val="110000"/>
              </a:lnSpc>
              <a:spcBef>
                <a:spcPct val="0"/>
              </a:spcBef>
              <a:buClrTx/>
              <a:buFontTx/>
              <a:buNone/>
              <a:tabLst>
                <a:tab pos="93980" algn="l"/>
              </a:tabLst>
            </a:pPr>
            <a:r>
              <a:rPr lang="zh-CN" altLang="en-US" sz="1800" dirty="0">
                <a:ea typeface="宋体" panose="02010600030101010101" pitchFamily="2" charset="-122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．关于浮力，下列说法中正确的是（       ）</a:t>
            </a:r>
          </a:p>
          <a:p>
            <a:pPr marL="1254125" lvl="0" indent="-1254125" defTabSz="914400">
              <a:lnSpc>
                <a:spcPct val="110000"/>
              </a:lnSpc>
              <a:spcBef>
                <a:spcPct val="0"/>
              </a:spcBef>
              <a:buClrTx/>
              <a:buFontTx/>
              <a:buNone/>
              <a:tabLst>
                <a:tab pos="93980" algn="l"/>
              </a:tabLst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．只有浮在液体表面上的物体才受到浮力</a:t>
            </a:r>
          </a:p>
          <a:p>
            <a:pPr marL="1254125" lvl="0" indent="-1254125" defTabSz="914400">
              <a:lnSpc>
                <a:spcPct val="110000"/>
              </a:lnSpc>
              <a:spcBef>
                <a:spcPct val="0"/>
              </a:spcBef>
              <a:buClrTx/>
              <a:buFontTx/>
              <a:buNone/>
              <a:tabLst>
                <a:tab pos="93980" algn="l"/>
              </a:tabLst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．一切浸入液体中的物体都受到液体对它施加竖直向上浮力</a:t>
            </a:r>
          </a:p>
          <a:p>
            <a:pPr marL="1254125" lvl="0" indent="-1254125" defTabSz="914400">
              <a:lnSpc>
                <a:spcPct val="110000"/>
              </a:lnSpc>
              <a:spcBef>
                <a:spcPct val="0"/>
              </a:spcBef>
              <a:buClrTx/>
              <a:buFontTx/>
              <a:buNone/>
              <a:tabLst>
                <a:tab pos="93980" algn="l"/>
              </a:tabLst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．只要下沉的物体就不会受到浮力</a:t>
            </a:r>
          </a:p>
          <a:p>
            <a:pPr marL="1254125" lvl="0" indent="-1254125" defTabSz="914400">
              <a:lnSpc>
                <a:spcPct val="110000"/>
              </a:lnSpc>
              <a:spcBef>
                <a:spcPct val="0"/>
              </a:spcBef>
              <a:buClrTx/>
              <a:buFontTx/>
              <a:buNone/>
              <a:tabLst>
                <a:tab pos="93980" algn="l"/>
              </a:tabLst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．浮力的方向不一定都是向上的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597650" y="1228725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913063" y="5273675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</a:t>
            </a:r>
          </a:p>
        </p:txBody>
      </p:sp>
      <p:grpSp>
        <p:nvGrpSpPr>
          <p:cNvPr id="3" name="Group 15"/>
          <p:cNvGrpSpPr/>
          <p:nvPr/>
        </p:nvGrpSpPr>
        <p:grpSpPr>
          <a:xfrm>
            <a:off x="398463" y="279400"/>
            <a:ext cx="2103437" cy="682625"/>
            <a:chOff x="194" y="261"/>
            <a:chExt cx="1154" cy="430"/>
          </a:xfrm>
        </p:grpSpPr>
        <p:pic>
          <p:nvPicPr>
            <p:cNvPr id="23561" name="TextBox 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15" y="261"/>
              <a:ext cx="1106" cy="4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62" name="Text Box 14"/>
            <p:cNvSpPr txBox="1"/>
            <p:nvPr/>
          </p:nvSpPr>
          <p:spPr>
            <a:xfrm>
              <a:off x="194" y="292"/>
              <a:ext cx="1154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3200" b="1" dirty="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课后巩固</a:t>
              </a:r>
            </a:p>
          </p:txBody>
        </p:sp>
      </p:grp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/>
          <p:nvPr/>
        </p:nvSpPr>
        <p:spPr>
          <a:xfrm>
            <a:off x="2025650" y="3929063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r>
              <a:rPr lang="en-US" altLang="zh-CN" sz="2400" b="1" dirty="0">
                <a:solidFill>
                  <a:schemeClr val="bg1"/>
                </a:solidFill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7172" name="Text Box 14"/>
          <p:cNvSpPr txBox="1"/>
          <p:nvPr/>
        </p:nvSpPr>
        <p:spPr>
          <a:xfrm>
            <a:off x="228600" y="152400"/>
            <a:ext cx="3048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认识浮力</a:t>
            </a:r>
          </a:p>
        </p:txBody>
      </p:sp>
      <p:grpSp>
        <p:nvGrpSpPr>
          <p:cNvPr id="2" name="Group 54"/>
          <p:cNvGrpSpPr/>
          <p:nvPr/>
        </p:nvGrpSpPr>
        <p:grpSpPr>
          <a:xfrm>
            <a:off x="3886200" y="1197610"/>
            <a:ext cx="4888865" cy="2576430"/>
            <a:chOff x="3552" y="2400"/>
            <a:chExt cx="1824" cy="1812"/>
          </a:xfrm>
        </p:grpSpPr>
        <p:pic>
          <p:nvPicPr>
            <p:cNvPr id="7184" name="Picture 52" descr="Img21996266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52" y="2400"/>
              <a:ext cx="1824" cy="14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85" name="Text Box 53"/>
            <p:cNvSpPr txBox="1"/>
            <p:nvPr/>
          </p:nvSpPr>
          <p:spPr>
            <a:xfrm>
              <a:off x="4032" y="3888"/>
              <a:ext cx="672" cy="32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sz="2400" b="1" dirty="0">
                  <a:ea typeface="宋体" panose="02010600030101010101" pitchFamily="2" charset="-122"/>
                </a:rPr>
                <a:t>飞艇</a:t>
              </a:r>
            </a:p>
          </p:txBody>
        </p:sp>
      </p:grpSp>
      <p:pic>
        <p:nvPicPr>
          <p:cNvPr id="7174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5" y="1111885"/>
            <a:ext cx="3717925" cy="30092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60"/>
          <p:cNvGrpSpPr/>
          <p:nvPr/>
        </p:nvGrpSpPr>
        <p:grpSpPr>
          <a:xfrm>
            <a:off x="244475" y="3549015"/>
            <a:ext cx="2498725" cy="2983865"/>
            <a:chOff x="2256" y="2592"/>
            <a:chExt cx="1591" cy="1776"/>
          </a:xfrm>
        </p:grpSpPr>
        <p:pic>
          <p:nvPicPr>
            <p:cNvPr id="7182" name="Picture 5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56" y="2592"/>
              <a:ext cx="1591" cy="177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83" name="Text Box 58"/>
            <p:cNvSpPr txBox="1"/>
            <p:nvPr/>
          </p:nvSpPr>
          <p:spPr>
            <a:xfrm>
              <a:off x="3072" y="4070"/>
              <a:ext cx="730" cy="2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救生圈</a:t>
              </a:r>
            </a:p>
          </p:txBody>
        </p:sp>
      </p:grpSp>
      <p:grpSp>
        <p:nvGrpSpPr>
          <p:cNvPr id="4" name="Group 51"/>
          <p:cNvGrpSpPr/>
          <p:nvPr/>
        </p:nvGrpSpPr>
        <p:grpSpPr>
          <a:xfrm>
            <a:off x="2672080" y="3860800"/>
            <a:ext cx="4267200" cy="2805113"/>
            <a:chOff x="3168" y="2976"/>
            <a:chExt cx="1632" cy="1062"/>
          </a:xfrm>
        </p:grpSpPr>
        <p:pic>
          <p:nvPicPr>
            <p:cNvPr id="7180" name="Picture 32" descr="0130000009816812825385879598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68" y="2976"/>
              <a:ext cx="1632" cy="93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81" name="Text Box 44"/>
            <p:cNvSpPr txBox="1"/>
            <p:nvPr/>
          </p:nvSpPr>
          <p:spPr>
            <a:xfrm>
              <a:off x="3888" y="3888"/>
              <a:ext cx="624" cy="1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潜水器</a:t>
              </a:r>
            </a:p>
          </p:txBody>
        </p:sp>
      </p:grpSp>
      <p:grpSp>
        <p:nvGrpSpPr>
          <p:cNvPr id="5" name="Group 63"/>
          <p:cNvGrpSpPr/>
          <p:nvPr/>
        </p:nvGrpSpPr>
        <p:grpSpPr>
          <a:xfrm>
            <a:off x="6400800" y="3276600"/>
            <a:ext cx="2374265" cy="3255645"/>
            <a:chOff x="4165" y="2064"/>
            <a:chExt cx="1595" cy="2112"/>
          </a:xfrm>
        </p:grpSpPr>
        <p:pic>
          <p:nvPicPr>
            <p:cNvPr id="7178" name="Picture 62" descr="reqiqiu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65" y="2064"/>
              <a:ext cx="1595" cy="21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79" name="Text Box 41"/>
            <p:cNvSpPr txBox="1"/>
            <p:nvPr/>
          </p:nvSpPr>
          <p:spPr>
            <a:xfrm>
              <a:off x="4896" y="3840"/>
              <a:ext cx="704" cy="2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热气球</a:t>
              </a:r>
            </a:p>
          </p:txBody>
        </p:sp>
      </p:grp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/>
          <p:nvPr/>
        </p:nvSpPr>
        <p:spPr>
          <a:xfrm>
            <a:off x="457200" y="304800"/>
            <a:ext cx="1905000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b="1" dirty="0">
                <a:ea typeface="宋体" panose="02010600030101010101" pitchFamily="2" charset="-122"/>
              </a:rPr>
              <a:t>一、浮力</a:t>
            </a:r>
          </a:p>
        </p:txBody>
      </p:sp>
      <p:sp>
        <p:nvSpPr>
          <p:cNvPr id="8195" name="矩形 5"/>
          <p:cNvSpPr/>
          <p:nvPr/>
        </p:nvSpPr>
        <p:spPr>
          <a:xfrm>
            <a:off x="566738" y="2498725"/>
            <a:ext cx="8142287" cy="292576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  <p:cxnSp>
        <p:nvCxnSpPr>
          <p:cNvPr id="22" name="直接连接符 21"/>
          <p:cNvCxnSpPr/>
          <p:nvPr/>
        </p:nvCxnSpPr>
        <p:spPr bwMode="auto">
          <a:xfrm flipV="1">
            <a:off x="541338" y="5424488"/>
            <a:ext cx="8154988" cy="0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 bwMode="auto">
          <a:xfrm flipV="1">
            <a:off x="554038" y="1038225"/>
            <a:ext cx="0" cy="4386263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 bwMode="auto">
          <a:xfrm flipV="1">
            <a:off x="8696325" y="1038225"/>
            <a:ext cx="0" cy="4386263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99" name="矩形 30"/>
          <p:cNvSpPr/>
          <p:nvPr/>
        </p:nvSpPr>
        <p:spPr>
          <a:xfrm>
            <a:off x="1011238" y="1311275"/>
            <a:ext cx="725487" cy="6858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  <p:sp>
        <p:nvSpPr>
          <p:cNvPr id="8200" name="矩形 31"/>
          <p:cNvSpPr/>
          <p:nvPr/>
        </p:nvSpPr>
        <p:spPr>
          <a:xfrm>
            <a:off x="2292350" y="2046288"/>
            <a:ext cx="723900" cy="6858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  <p:sp>
        <p:nvSpPr>
          <p:cNvPr id="8201" name="矩形 32"/>
          <p:cNvSpPr/>
          <p:nvPr/>
        </p:nvSpPr>
        <p:spPr>
          <a:xfrm>
            <a:off x="4019550" y="2322513"/>
            <a:ext cx="725488" cy="6858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  <p:sp>
        <p:nvSpPr>
          <p:cNvPr id="8202" name="矩形 33"/>
          <p:cNvSpPr/>
          <p:nvPr/>
        </p:nvSpPr>
        <p:spPr>
          <a:xfrm>
            <a:off x="5746750" y="2498725"/>
            <a:ext cx="725488" cy="6858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  <p:sp>
        <p:nvSpPr>
          <p:cNvPr id="8203" name="矩形 34"/>
          <p:cNvSpPr/>
          <p:nvPr/>
        </p:nvSpPr>
        <p:spPr>
          <a:xfrm>
            <a:off x="7151688" y="3228975"/>
            <a:ext cx="725487" cy="6858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  <p:sp>
        <p:nvSpPr>
          <p:cNvPr id="37" name="左大括号 36"/>
          <p:cNvSpPr/>
          <p:nvPr/>
        </p:nvSpPr>
        <p:spPr>
          <a:xfrm rot="-5400000">
            <a:off x="3151188" y="2730500"/>
            <a:ext cx="725487" cy="1733550"/>
          </a:xfrm>
          <a:prstGeom prst="leftBrace">
            <a:avLst>
              <a:gd name="adj1" fmla="val 8330"/>
              <a:gd name="adj2" fmla="val 50000"/>
            </a:avLst>
          </a:prstGeom>
          <a:noFill/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698750" y="4013200"/>
            <a:ext cx="18256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r>
              <a:rPr lang="zh-CN" altLang="en-US" sz="3200" b="1" dirty="0">
                <a:ea typeface="宋体" panose="02010600030101010101" pitchFamily="2" charset="-122"/>
              </a:rPr>
              <a:t>部分浸入</a:t>
            </a:r>
          </a:p>
        </p:txBody>
      </p:sp>
      <p:sp>
        <p:nvSpPr>
          <p:cNvPr id="39" name="左大括号 38"/>
          <p:cNvSpPr/>
          <p:nvPr/>
        </p:nvSpPr>
        <p:spPr>
          <a:xfrm rot="-5400000">
            <a:off x="6478588" y="3511550"/>
            <a:ext cx="725487" cy="1735138"/>
          </a:xfrm>
          <a:prstGeom prst="leftBrace">
            <a:avLst>
              <a:gd name="adj1" fmla="val 8337"/>
              <a:gd name="adj2" fmla="val 50000"/>
            </a:avLst>
          </a:prstGeom>
          <a:noFill/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338888" y="4741863"/>
            <a:ext cx="1004887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r>
              <a:rPr lang="zh-CN" altLang="en-US" sz="3200" b="1" dirty="0">
                <a:ea typeface="宋体" panose="02010600030101010101" pitchFamily="2" charset="-122"/>
              </a:rPr>
              <a:t>浸没</a:t>
            </a:r>
          </a:p>
        </p:txBody>
      </p:sp>
      <p:sp>
        <p:nvSpPr>
          <p:cNvPr id="41" name="左大括号 40"/>
          <p:cNvSpPr/>
          <p:nvPr/>
        </p:nvSpPr>
        <p:spPr>
          <a:xfrm rot="-5400000">
            <a:off x="5010150" y="4183063"/>
            <a:ext cx="723900" cy="2835275"/>
          </a:xfrm>
          <a:prstGeom prst="leftBrace">
            <a:avLst>
              <a:gd name="adj1" fmla="val 8341"/>
              <a:gd name="adj2" fmla="val 50000"/>
            </a:avLst>
          </a:prstGeom>
          <a:noFill/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870450" y="5962650"/>
            <a:ext cx="1004888" cy="585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r>
              <a:rPr lang="zh-CN" altLang="en-US" sz="3200" b="1" dirty="0">
                <a:ea typeface="宋体" panose="02010600030101010101" pitchFamily="2" charset="-122"/>
              </a:rPr>
              <a:t>浸在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38" grpId="0"/>
      <p:bldP spid="39" grpId="0" bldLvl="0" animBg="1"/>
      <p:bldP spid="40" grpId="0"/>
      <p:bldP spid="41" grpId="0" bldLvl="0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/>
          <p:nvPr/>
        </p:nvSpPr>
        <p:spPr>
          <a:xfrm>
            <a:off x="457200" y="304800"/>
            <a:ext cx="1905000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b="1" dirty="0">
                <a:ea typeface="宋体" panose="02010600030101010101" pitchFamily="2" charset="-122"/>
              </a:rPr>
              <a:t>一、浮力</a:t>
            </a:r>
          </a:p>
        </p:txBody>
      </p:sp>
      <p:sp>
        <p:nvSpPr>
          <p:cNvPr id="9219" name="Rectangle 9"/>
          <p:cNvSpPr/>
          <p:nvPr/>
        </p:nvSpPr>
        <p:spPr>
          <a:xfrm>
            <a:off x="230188" y="1200150"/>
            <a:ext cx="3690937" cy="62706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3200" b="1" dirty="0">
                <a:ea typeface="宋体" panose="02010600030101010101" pitchFamily="2" charset="-122"/>
              </a:rPr>
              <a:t>思考：浮力的方向？</a:t>
            </a:r>
            <a:endParaRPr lang="zh-CN" altLang="en-US" b="1" dirty="0">
              <a:solidFill>
                <a:srgbClr val="11111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9221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713" y="2168525"/>
            <a:ext cx="4264025" cy="3198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rcRect l="6451" r="13374" b="13193"/>
          <a:stretch>
            <a:fillRect/>
          </a:stretch>
        </p:blipFill>
        <p:spPr>
          <a:xfrm>
            <a:off x="4640263" y="2141538"/>
            <a:ext cx="4006850" cy="32527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20"/>
          <p:cNvGrpSpPr/>
          <p:nvPr/>
        </p:nvGrpSpPr>
        <p:grpSpPr>
          <a:xfrm>
            <a:off x="2333625" y="3068638"/>
            <a:ext cx="842963" cy="727075"/>
            <a:chOff x="3696" y="2784"/>
            <a:chExt cx="480" cy="989"/>
          </a:xfrm>
        </p:grpSpPr>
        <p:sp>
          <p:nvSpPr>
            <p:cNvPr id="9240" name="Line 21"/>
            <p:cNvSpPr/>
            <p:nvPr/>
          </p:nvSpPr>
          <p:spPr>
            <a:xfrm>
              <a:off x="3696" y="2784"/>
              <a:ext cx="0" cy="912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headEnd type="none" w="med" len="med"/>
              <a:tailEnd type="triangle" w="lg" len="lg"/>
            </a:ln>
          </p:spPr>
        </p:sp>
        <p:sp>
          <p:nvSpPr>
            <p:cNvPr id="9241" name="Text Box 22"/>
            <p:cNvSpPr txBox="1"/>
            <p:nvPr/>
          </p:nvSpPr>
          <p:spPr>
            <a:xfrm>
              <a:off x="3744" y="3408"/>
              <a:ext cx="43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 sz="3200" b="1" i="1" dirty="0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</a:p>
          </p:txBody>
        </p:sp>
      </p:grpSp>
      <p:grpSp>
        <p:nvGrpSpPr>
          <p:cNvPr id="4" name="Group 23"/>
          <p:cNvGrpSpPr/>
          <p:nvPr/>
        </p:nvGrpSpPr>
        <p:grpSpPr>
          <a:xfrm>
            <a:off x="2335213" y="2976563"/>
            <a:ext cx="892175" cy="1095375"/>
            <a:chOff x="3696" y="1824"/>
            <a:chExt cx="481" cy="1008"/>
          </a:xfrm>
        </p:grpSpPr>
        <p:sp>
          <p:nvSpPr>
            <p:cNvPr id="9238" name="Line 24"/>
            <p:cNvSpPr/>
            <p:nvPr/>
          </p:nvSpPr>
          <p:spPr>
            <a:xfrm>
              <a:off x="3696" y="1920"/>
              <a:ext cx="0" cy="912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headEnd type="none" w="med" len="med"/>
              <a:tailEnd type="triangle" w="lg" len="lg"/>
            </a:ln>
          </p:spPr>
        </p:sp>
        <p:sp>
          <p:nvSpPr>
            <p:cNvPr id="9239" name="Text Box 25"/>
            <p:cNvSpPr txBox="1"/>
            <p:nvPr/>
          </p:nvSpPr>
          <p:spPr>
            <a:xfrm>
              <a:off x="3744" y="1824"/>
              <a:ext cx="433" cy="8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 sz="3200" b="1" i="1" dirty="0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3200" b="1" i="1" baseline="-25000" dirty="0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拉</a:t>
              </a:r>
              <a:endParaRPr lang="en-US" altLang="zh-CN" sz="3200" b="1" i="1" baseline="-250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6777038" y="3338513"/>
            <a:ext cx="855662" cy="817562"/>
            <a:chOff x="3696" y="2784"/>
            <a:chExt cx="480" cy="989"/>
          </a:xfrm>
        </p:grpSpPr>
        <p:sp>
          <p:nvSpPr>
            <p:cNvPr id="9236" name="Line 21"/>
            <p:cNvSpPr/>
            <p:nvPr/>
          </p:nvSpPr>
          <p:spPr>
            <a:xfrm>
              <a:off x="3696" y="2784"/>
              <a:ext cx="0" cy="912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headEnd type="none" w="med" len="med"/>
              <a:tailEnd type="triangle" w="lg" len="lg"/>
            </a:ln>
          </p:spPr>
        </p:sp>
        <p:sp>
          <p:nvSpPr>
            <p:cNvPr id="9237" name="Text Box 22"/>
            <p:cNvSpPr txBox="1"/>
            <p:nvPr/>
          </p:nvSpPr>
          <p:spPr>
            <a:xfrm>
              <a:off x="3744" y="3408"/>
              <a:ext cx="43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 sz="3200" b="1" i="1" dirty="0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</a:p>
          </p:txBody>
        </p:sp>
      </p:grpSp>
      <p:sp>
        <p:nvSpPr>
          <p:cNvPr id="21" name="Rectangle 12"/>
          <p:cNvSpPr/>
          <p:nvPr/>
        </p:nvSpPr>
        <p:spPr>
          <a:xfrm>
            <a:off x="838200" y="5634038"/>
            <a:ext cx="7467600" cy="609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结论：浮力的方向总是</a:t>
            </a:r>
            <a:r>
              <a:rPr lang="zh-CN" altLang="en-US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竖直向上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的。</a:t>
            </a:r>
          </a:p>
        </p:txBody>
      </p:sp>
      <p:grpSp>
        <p:nvGrpSpPr>
          <p:cNvPr id="6" name="Group 23"/>
          <p:cNvGrpSpPr/>
          <p:nvPr/>
        </p:nvGrpSpPr>
        <p:grpSpPr>
          <a:xfrm>
            <a:off x="2320925" y="1671638"/>
            <a:ext cx="1203325" cy="1409700"/>
            <a:chOff x="3696" y="1824"/>
            <a:chExt cx="418" cy="1008"/>
          </a:xfrm>
        </p:grpSpPr>
        <p:sp>
          <p:nvSpPr>
            <p:cNvPr id="9234" name="Line 24"/>
            <p:cNvSpPr/>
            <p:nvPr/>
          </p:nvSpPr>
          <p:spPr>
            <a:xfrm flipV="1">
              <a:off x="3696" y="1920"/>
              <a:ext cx="0" cy="912"/>
            </a:xfrm>
            <a:prstGeom prst="line">
              <a:avLst/>
            </a:prstGeom>
            <a:ln w="38100" cap="flat" cmpd="sng">
              <a:solidFill>
                <a:srgbClr val="C00000"/>
              </a:solidFill>
              <a:prstDash val="solid"/>
              <a:headEnd type="none" w="med" len="med"/>
              <a:tailEnd type="triangle" w="lg" len="lg"/>
            </a:ln>
          </p:spPr>
        </p:sp>
        <p:sp>
          <p:nvSpPr>
            <p:cNvPr id="9235" name="Text Box 25"/>
            <p:cNvSpPr txBox="1"/>
            <p:nvPr/>
          </p:nvSpPr>
          <p:spPr>
            <a:xfrm>
              <a:off x="3744" y="1824"/>
              <a:ext cx="370" cy="9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 sz="32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3200" b="1" i="1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浮</a:t>
              </a:r>
              <a:endParaRPr lang="en-US" altLang="zh-CN" sz="32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Group 23"/>
          <p:cNvGrpSpPr/>
          <p:nvPr/>
        </p:nvGrpSpPr>
        <p:grpSpPr>
          <a:xfrm>
            <a:off x="6777038" y="1652588"/>
            <a:ext cx="1116012" cy="1698625"/>
            <a:chOff x="3696" y="1824"/>
            <a:chExt cx="418" cy="1008"/>
          </a:xfrm>
        </p:grpSpPr>
        <p:sp>
          <p:nvSpPr>
            <p:cNvPr id="9232" name="Line 24"/>
            <p:cNvSpPr/>
            <p:nvPr/>
          </p:nvSpPr>
          <p:spPr>
            <a:xfrm flipV="1">
              <a:off x="3696" y="1920"/>
              <a:ext cx="0" cy="912"/>
            </a:xfrm>
            <a:prstGeom prst="line">
              <a:avLst/>
            </a:prstGeom>
            <a:ln w="38100" cap="flat" cmpd="sng">
              <a:solidFill>
                <a:srgbClr val="C00000"/>
              </a:solidFill>
              <a:prstDash val="solid"/>
              <a:headEnd type="none" w="med" len="med"/>
              <a:tailEnd type="triangle" w="lg" len="lg"/>
            </a:ln>
          </p:spPr>
        </p:sp>
        <p:sp>
          <p:nvSpPr>
            <p:cNvPr id="9233" name="Text Box 25"/>
            <p:cNvSpPr txBox="1"/>
            <p:nvPr/>
          </p:nvSpPr>
          <p:spPr>
            <a:xfrm>
              <a:off x="3744" y="1824"/>
              <a:ext cx="370" cy="9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 sz="32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3200" b="1" i="1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浮</a:t>
              </a:r>
              <a:endParaRPr lang="en-US" altLang="zh-CN" sz="32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8" name="Group 23"/>
          <p:cNvGrpSpPr/>
          <p:nvPr/>
        </p:nvGrpSpPr>
        <p:grpSpPr>
          <a:xfrm>
            <a:off x="6780213" y="3219450"/>
            <a:ext cx="892175" cy="1095375"/>
            <a:chOff x="3696" y="1824"/>
            <a:chExt cx="481" cy="1008"/>
          </a:xfrm>
        </p:grpSpPr>
        <p:sp>
          <p:nvSpPr>
            <p:cNvPr id="9230" name="Line 24"/>
            <p:cNvSpPr/>
            <p:nvPr/>
          </p:nvSpPr>
          <p:spPr>
            <a:xfrm>
              <a:off x="3696" y="1920"/>
              <a:ext cx="0" cy="912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headEnd type="none" w="med" len="med"/>
              <a:tailEnd type="triangle" w="lg" len="lg"/>
            </a:ln>
          </p:spPr>
        </p:sp>
        <p:sp>
          <p:nvSpPr>
            <p:cNvPr id="9231" name="Text Box 25"/>
            <p:cNvSpPr txBox="1"/>
            <p:nvPr/>
          </p:nvSpPr>
          <p:spPr>
            <a:xfrm>
              <a:off x="3744" y="1824"/>
              <a:ext cx="433" cy="8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 sz="3200" b="1" i="1" dirty="0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3200" b="1" i="1" baseline="-25000" dirty="0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拉</a:t>
              </a:r>
              <a:endParaRPr lang="en-US" altLang="zh-CN" sz="3200" b="1" i="1" baseline="-250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/>
          <p:nvPr/>
        </p:nvSpPr>
        <p:spPr>
          <a:xfrm>
            <a:off x="457200" y="304800"/>
            <a:ext cx="1905000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b="1" dirty="0">
                <a:solidFill>
                  <a:srgbClr val="000000"/>
                </a:solidFill>
                <a:ea typeface="宋体" panose="02010600030101010101" pitchFamily="2" charset="-122"/>
              </a:rPr>
              <a:t>一、浮力</a:t>
            </a:r>
          </a:p>
        </p:txBody>
      </p:sp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685800" y="1371600"/>
            <a:ext cx="1636713" cy="579438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   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实验</a:t>
            </a:r>
          </a:p>
        </p:txBody>
      </p:sp>
      <p:pic>
        <p:nvPicPr>
          <p:cNvPr id="10245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263" y="1889125"/>
            <a:ext cx="3014662" cy="426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9"/>
          <p:cNvSpPr/>
          <p:nvPr/>
        </p:nvSpPr>
        <p:spPr>
          <a:xfrm>
            <a:off x="2322513" y="1336675"/>
            <a:ext cx="6480175" cy="62706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3200" b="1" dirty="0">
                <a:solidFill>
                  <a:srgbClr val="000000"/>
                </a:solidFill>
                <a:ea typeface="宋体" panose="02010600030101010101" pitchFamily="2" charset="-122"/>
              </a:rPr>
              <a:t>思考：物体所受浮力的大小？</a:t>
            </a:r>
            <a:endParaRPr lang="zh-CN" altLang="en-US" b="1" dirty="0">
              <a:solidFill>
                <a:srgbClr val="11111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47" name="Rectangle 9"/>
          <p:cNvSpPr/>
          <p:nvPr/>
        </p:nvSpPr>
        <p:spPr>
          <a:xfrm>
            <a:off x="457200" y="2309813"/>
            <a:ext cx="3960813" cy="9366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ea typeface="宋体" panose="02010600030101010101" pitchFamily="2" charset="-122"/>
              </a:rPr>
              <a:t>实验器材：</a:t>
            </a:r>
            <a:endParaRPr lang="en-US" altLang="zh-CN" sz="24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>
                <a:solidFill>
                  <a:srgbClr val="11111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弹簧测力计  铝块  烧杯  水</a:t>
            </a:r>
            <a:endParaRPr lang="zh-CN" altLang="en-US" sz="2000" b="1" dirty="0">
              <a:solidFill>
                <a:srgbClr val="11111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48" name="Rectangle 9"/>
          <p:cNvSpPr/>
          <p:nvPr/>
        </p:nvSpPr>
        <p:spPr>
          <a:xfrm>
            <a:off x="457200" y="3282950"/>
            <a:ext cx="3960813" cy="226536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ea typeface="宋体" panose="02010600030101010101" pitchFamily="2" charset="-122"/>
              </a:rPr>
              <a:t>实验步骤：</a:t>
            </a:r>
            <a:endParaRPr lang="en-US" altLang="zh-CN" sz="24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400" b="1" dirty="0">
                <a:solidFill>
                  <a:srgbClr val="11111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en-US" sz="2400" b="1" dirty="0">
                <a:solidFill>
                  <a:srgbClr val="11111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测铝块在空气中所受的重力。</a:t>
            </a:r>
            <a:endParaRPr lang="en-US" altLang="zh-CN" sz="2400" b="1" dirty="0">
              <a:solidFill>
                <a:srgbClr val="11111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000" b="1" dirty="0">
                <a:solidFill>
                  <a:srgbClr val="11111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en-US" sz="2400" b="1" dirty="0">
                <a:solidFill>
                  <a:srgbClr val="11111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将铝块浸没在水中，读出弹簧测力计的示数。</a:t>
            </a:r>
          </a:p>
        </p:txBody>
      </p:sp>
      <p:sp>
        <p:nvSpPr>
          <p:cNvPr id="10" name="Rectangle 11"/>
          <p:cNvSpPr/>
          <p:nvPr/>
        </p:nvSpPr>
        <p:spPr>
          <a:xfrm>
            <a:off x="438150" y="5548313"/>
            <a:ext cx="7467600" cy="11890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ea typeface="宋体" panose="02010600030101010101" pitchFamily="2" charset="-122"/>
              </a:rPr>
              <a:t>实验结论：</a:t>
            </a:r>
            <a:endParaRPr lang="en-US" altLang="zh-CN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i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F</a:t>
            </a:r>
            <a:r>
              <a:rPr lang="zh-CN" altLang="en-US" b="1" baseline="-250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浮</a:t>
            </a:r>
            <a:r>
              <a:rPr lang="en-US" altLang="zh-CN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en-US" altLang="zh-CN" b="1" i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r>
              <a:rPr lang="en-US" altLang="en-US" sz="3600" b="1" dirty="0">
                <a:solidFill>
                  <a:srgbClr val="CC0000"/>
                </a:solidFill>
              </a:rPr>
              <a:t>－</a:t>
            </a:r>
            <a:r>
              <a:rPr lang="en-US" altLang="zh-CN" b="1" i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endParaRPr lang="zh-CN" altLang="en-US" b="1" i="1" dirty="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5505450" y="5786438"/>
            <a:ext cx="762000" cy="998537"/>
            <a:chOff x="3696" y="2784"/>
            <a:chExt cx="480" cy="989"/>
          </a:xfrm>
        </p:grpSpPr>
        <p:sp>
          <p:nvSpPr>
            <p:cNvPr id="10263" name="Line 21"/>
            <p:cNvSpPr/>
            <p:nvPr/>
          </p:nvSpPr>
          <p:spPr>
            <a:xfrm>
              <a:off x="3696" y="2784"/>
              <a:ext cx="0" cy="912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headEnd type="none" w="med" len="med"/>
              <a:tailEnd type="triangle" w="lg" len="lg"/>
            </a:ln>
          </p:spPr>
        </p:sp>
        <p:sp>
          <p:nvSpPr>
            <p:cNvPr id="10264" name="Text Box 22"/>
            <p:cNvSpPr txBox="1"/>
            <p:nvPr/>
          </p:nvSpPr>
          <p:spPr>
            <a:xfrm>
              <a:off x="3744" y="3408"/>
              <a:ext cx="43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 sz="3200" b="1" i="1" dirty="0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</a:p>
          </p:txBody>
        </p:sp>
      </p:grpSp>
      <p:grpSp>
        <p:nvGrpSpPr>
          <p:cNvPr id="3" name="Group 23"/>
          <p:cNvGrpSpPr/>
          <p:nvPr/>
        </p:nvGrpSpPr>
        <p:grpSpPr>
          <a:xfrm>
            <a:off x="5505450" y="4733925"/>
            <a:ext cx="911225" cy="1052513"/>
            <a:chOff x="3696" y="1824"/>
            <a:chExt cx="418" cy="1008"/>
          </a:xfrm>
        </p:grpSpPr>
        <p:sp>
          <p:nvSpPr>
            <p:cNvPr id="10261" name="Line 24"/>
            <p:cNvSpPr/>
            <p:nvPr/>
          </p:nvSpPr>
          <p:spPr>
            <a:xfrm flipV="1">
              <a:off x="3696" y="1920"/>
              <a:ext cx="0" cy="912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headEnd type="none" w="med" len="med"/>
              <a:tailEnd type="triangle" w="lg" len="lg"/>
            </a:ln>
          </p:spPr>
        </p:sp>
        <p:sp>
          <p:nvSpPr>
            <p:cNvPr id="10262" name="Text Box 25"/>
            <p:cNvSpPr txBox="1"/>
            <p:nvPr/>
          </p:nvSpPr>
          <p:spPr>
            <a:xfrm>
              <a:off x="3744" y="1824"/>
              <a:ext cx="370" cy="95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 sz="3200" b="1" i="1" dirty="0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3200" b="1" i="1" baseline="-25000" dirty="0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拉</a:t>
              </a:r>
              <a:endParaRPr lang="en-US" altLang="zh-CN" sz="3200" b="1" i="1" baseline="-250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7124700" y="5548313"/>
            <a:ext cx="762000" cy="998537"/>
            <a:chOff x="3696" y="2784"/>
            <a:chExt cx="480" cy="989"/>
          </a:xfrm>
        </p:grpSpPr>
        <p:sp>
          <p:nvSpPr>
            <p:cNvPr id="10259" name="Line 21"/>
            <p:cNvSpPr/>
            <p:nvPr/>
          </p:nvSpPr>
          <p:spPr>
            <a:xfrm>
              <a:off x="3696" y="2784"/>
              <a:ext cx="0" cy="912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headEnd type="none" w="med" len="med"/>
              <a:tailEnd type="triangle" w="lg" len="lg"/>
            </a:ln>
          </p:spPr>
        </p:sp>
        <p:sp>
          <p:nvSpPr>
            <p:cNvPr id="10260" name="Text Box 22"/>
            <p:cNvSpPr txBox="1"/>
            <p:nvPr/>
          </p:nvSpPr>
          <p:spPr>
            <a:xfrm>
              <a:off x="3744" y="3408"/>
              <a:ext cx="43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 sz="3200" b="1" i="1" dirty="0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</a:p>
          </p:txBody>
        </p:sp>
      </p:grpSp>
      <p:grpSp>
        <p:nvGrpSpPr>
          <p:cNvPr id="5" name="Group 23"/>
          <p:cNvGrpSpPr/>
          <p:nvPr/>
        </p:nvGrpSpPr>
        <p:grpSpPr>
          <a:xfrm>
            <a:off x="7116763" y="4373563"/>
            <a:ext cx="1023937" cy="1192212"/>
            <a:chOff x="3696" y="1824"/>
            <a:chExt cx="418" cy="1008"/>
          </a:xfrm>
        </p:grpSpPr>
        <p:sp>
          <p:nvSpPr>
            <p:cNvPr id="10257" name="Line 24"/>
            <p:cNvSpPr/>
            <p:nvPr/>
          </p:nvSpPr>
          <p:spPr>
            <a:xfrm flipV="1">
              <a:off x="3696" y="1920"/>
              <a:ext cx="0" cy="912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headEnd type="none" w="med" len="med"/>
              <a:tailEnd type="triangle" w="lg" len="lg"/>
            </a:ln>
          </p:spPr>
        </p:sp>
        <p:sp>
          <p:nvSpPr>
            <p:cNvPr id="10258" name="Text Box 25"/>
            <p:cNvSpPr txBox="1"/>
            <p:nvPr/>
          </p:nvSpPr>
          <p:spPr>
            <a:xfrm>
              <a:off x="3744" y="1824"/>
              <a:ext cx="370" cy="6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 sz="3200" b="1" i="1" dirty="0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endParaRPr lang="en-US" altLang="zh-CN" sz="3200" b="1" i="1" baseline="-25000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" name="Group 23"/>
          <p:cNvGrpSpPr/>
          <p:nvPr/>
        </p:nvGrpSpPr>
        <p:grpSpPr>
          <a:xfrm>
            <a:off x="7116763" y="4810125"/>
            <a:ext cx="1000125" cy="627063"/>
            <a:chOff x="3696" y="1824"/>
            <a:chExt cx="418" cy="1008"/>
          </a:xfrm>
        </p:grpSpPr>
        <p:sp>
          <p:nvSpPr>
            <p:cNvPr id="10255" name="Line 24"/>
            <p:cNvSpPr/>
            <p:nvPr/>
          </p:nvSpPr>
          <p:spPr>
            <a:xfrm flipV="1">
              <a:off x="3696" y="1920"/>
              <a:ext cx="0" cy="912"/>
            </a:xfrm>
            <a:prstGeom prst="line">
              <a:avLst/>
            </a:prstGeom>
            <a:ln w="38100" cap="flat" cmpd="sng">
              <a:solidFill>
                <a:srgbClr val="7030A0"/>
              </a:solidFill>
              <a:prstDash val="solid"/>
              <a:headEnd type="none" w="med" len="med"/>
              <a:tailEnd type="triangle" w="lg" len="lg"/>
            </a:ln>
          </p:spPr>
        </p:sp>
        <p:sp>
          <p:nvSpPr>
            <p:cNvPr id="10256" name="Text Box 25"/>
            <p:cNvSpPr txBox="1"/>
            <p:nvPr/>
          </p:nvSpPr>
          <p:spPr>
            <a:xfrm>
              <a:off x="3744" y="1824"/>
              <a:ext cx="370" cy="5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 sz="3200" b="1" i="1" dirty="0">
                  <a:solidFill>
                    <a:srgbClr val="7030A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3200" b="1" i="1" baseline="-25000" dirty="0">
                  <a:solidFill>
                    <a:srgbClr val="7030A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浮</a:t>
              </a:r>
              <a:endParaRPr lang="en-US" altLang="zh-CN" sz="3200" b="1" i="1" baseline="-25000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114300" y="1828800"/>
            <a:ext cx="549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defRPr/>
            </a:pPr>
            <a:endParaRPr kumimoji="1" lang="zh-CN" altLang="en-US" sz="24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9820" name="Text Box 12"/>
          <p:cNvSpPr txBox="1"/>
          <p:nvPr/>
        </p:nvSpPr>
        <p:spPr>
          <a:xfrm>
            <a:off x="385763" y="5589588"/>
            <a:ext cx="8758237" cy="1117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 1.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将乒乓球放入瓶内，向瓶里倒水，乒乓球不浮起。</a:t>
            </a: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 2.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rPr>
              <a:t>将瓶下口堵住，乒乓球浮起。</a:t>
            </a:r>
            <a:endParaRPr lang="en-US" altLang="zh-CN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1268" name="Picture 19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8" y="2033588"/>
            <a:ext cx="2744787" cy="2881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20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263" y="2033588"/>
            <a:ext cx="2671762" cy="2881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9832" name="Rectangle 24"/>
          <p:cNvSpPr>
            <a:spLocks noChangeArrowheads="1"/>
          </p:cNvSpPr>
          <p:nvPr/>
        </p:nvSpPr>
        <p:spPr bwMode="auto">
          <a:xfrm>
            <a:off x="762000" y="1179513"/>
            <a:ext cx="2684463" cy="579438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实验与观察</a:t>
            </a:r>
          </a:p>
        </p:txBody>
      </p:sp>
      <p:sp>
        <p:nvSpPr>
          <p:cNvPr id="11271" name="AutoShape 25"/>
          <p:cNvSpPr/>
          <p:nvPr/>
        </p:nvSpPr>
        <p:spPr>
          <a:xfrm>
            <a:off x="2951163" y="3159125"/>
            <a:ext cx="180975" cy="539750"/>
          </a:xfrm>
          <a:prstGeom prst="downArrow">
            <a:avLst>
              <a:gd name="adj1" fmla="val 50000"/>
              <a:gd name="adj2" fmla="val 74561"/>
            </a:avLst>
          </a:prstGeom>
          <a:solidFill>
            <a:srgbClr val="CC0000"/>
          </a:solidFill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  <p:sp>
        <p:nvSpPr>
          <p:cNvPr id="11272" name="Rectangle 26"/>
          <p:cNvSpPr/>
          <p:nvPr/>
        </p:nvSpPr>
        <p:spPr>
          <a:xfrm>
            <a:off x="566738" y="5049838"/>
            <a:ext cx="1731962" cy="604837"/>
          </a:xfrm>
          <a:prstGeom prst="rect">
            <a:avLst/>
          </a:prstGeom>
          <a:solidFill>
            <a:srgbClr val="FFCC99"/>
          </a:solidFill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实验现象</a:t>
            </a:r>
            <a:r>
              <a:rPr lang="en-US" altLang="zh-CN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:</a:t>
            </a:r>
          </a:p>
        </p:txBody>
      </p:sp>
      <p:sp>
        <p:nvSpPr>
          <p:cNvPr id="11274" name="Rectangle 2"/>
          <p:cNvSpPr/>
          <p:nvPr/>
        </p:nvSpPr>
        <p:spPr>
          <a:xfrm>
            <a:off x="457200" y="304800"/>
            <a:ext cx="1905000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b="1" dirty="0">
                <a:solidFill>
                  <a:srgbClr val="000000"/>
                </a:solidFill>
                <a:ea typeface="宋体" panose="02010600030101010101" pitchFamily="2" charset="-122"/>
              </a:rPr>
              <a:t>一、浮力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/>
          <p:nvPr/>
        </p:nvGrpSpPr>
        <p:grpSpPr>
          <a:xfrm>
            <a:off x="971550" y="2435225"/>
            <a:ext cx="3060700" cy="3379788"/>
            <a:chOff x="612" y="1534"/>
            <a:chExt cx="1928" cy="2129"/>
          </a:xfrm>
        </p:grpSpPr>
        <p:sp>
          <p:nvSpPr>
            <p:cNvPr id="12317" name="Rectangle 42"/>
            <p:cNvSpPr/>
            <p:nvPr/>
          </p:nvSpPr>
          <p:spPr>
            <a:xfrm>
              <a:off x="612" y="1763"/>
              <a:ext cx="1928" cy="1900"/>
            </a:xfrm>
            <a:prstGeom prst="rect">
              <a:avLst/>
            </a:prstGeom>
            <a:solidFill>
              <a:srgbClr val="A7FFFF">
                <a:alpha val="65097"/>
              </a:srgbClr>
            </a:soli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ClrTx/>
                <a:buFontTx/>
                <a:buNone/>
              </a:pPr>
              <a:endParaRPr lang="zh-CN" altLang="en-US" sz="1800" dirty="0">
                <a:ea typeface="宋体" panose="02010600030101010101" pitchFamily="2" charset="-122"/>
              </a:endParaRPr>
            </a:p>
          </p:txBody>
        </p:sp>
        <p:grpSp>
          <p:nvGrpSpPr>
            <p:cNvPr id="3" name="Group 49"/>
            <p:cNvGrpSpPr/>
            <p:nvPr/>
          </p:nvGrpSpPr>
          <p:grpSpPr>
            <a:xfrm>
              <a:off x="612" y="1534"/>
              <a:ext cx="1928" cy="2129"/>
              <a:chOff x="612" y="1423"/>
              <a:chExt cx="1928" cy="2129"/>
            </a:xfrm>
          </p:grpSpPr>
          <p:sp>
            <p:nvSpPr>
              <p:cNvPr id="12319" name="Line 5"/>
              <p:cNvSpPr/>
              <p:nvPr/>
            </p:nvSpPr>
            <p:spPr>
              <a:xfrm>
                <a:off x="612" y="1451"/>
                <a:ext cx="0" cy="2101"/>
              </a:xfrm>
              <a:prstGeom prst="line">
                <a:avLst/>
              </a:prstGeom>
              <a:ln w="28575" cap="flat" cmpd="sng">
                <a:solidFill>
                  <a:srgbClr val="33CCCC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20" name="Line 6"/>
              <p:cNvSpPr/>
              <p:nvPr/>
            </p:nvSpPr>
            <p:spPr>
              <a:xfrm>
                <a:off x="620" y="3552"/>
                <a:ext cx="1920" cy="0"/>
              </a:xfrm>
              <a:prstGeom prst="line">
                <a:avLst/>
              </a:prstGeom>
              <a:ln w="28575" cap="flat" cmpd="sng">
                <a:solidFill>
                  <a:srgbClr val="33CCCC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21" name="Line 7"/>
              <p:cNvSpPr/>
              <p:nvPr/>
            </p:nvSpPr>
            <p:spPr>
              <a:xfrm flipV="1">
                <a:off x="2540" y="1423"/>
                <a:ext cx="0" cy="2129"/>
              </a:xfrm>
              <a:prstGeom prst="line">
                <a:avLst/>
              </a:prstGeom>
              <a:ln w="28575" cap="flat" cmpd="sng">
                <a:solidFill>
                  <a:srgbClr val="33CCCC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120835" name="Rectangle 3"/>
          <p:cNvSpPr/>
          <p:nvPr/>
        </p:nvSpPr>
        <p:spPr>
          <a:xfrm>
            <a:off x="1676400" y="3886200"/>
            <a:ext cx="1223963" cy="1152525"/>
          </a:xfrm>
          <a:prstGeom prst="rect">
            <a:avLst/>
          </a:prstGeom>
          <a:solidFill>
            <a:schemeClr val="accent1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  <p:sp>
        <p:nvSpPr>
          <p:cNvPr id="12292" name="Line 8"/>
          <p:cNvSpPr/>
          <p:nvPr/>
        </p:nvSpPr>
        <p:spPr>
          <a:xfrm>
            <a:off x="838200" y="4897438"/>
            <a:ext cx="3048000" cy="0"/>
          </a:xfrm>
          <a:prstGeom prst="line">
            <a:avLst/>
          </a:prstGeom>
          <a:ln w="28575">
            <a:noFill/>
          </a:ln>
        </p:spPr>
      </p:sp>
      <p:sp>
        <p:nvSpPr>
          <p:cNvPr id="120853" name="Line 21"/>
          <p:cNvSpPr/>
          <p:nvPr/>
        </p:nvSpPr>
        <p:spPr>
          <a:xfrm>
            <a:off x="1150938" y="4329113"/>
            <a:ext cx="623887" cy="9525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120854" name="Line 22"/>
          <p:cNvSpPr/>
          <p:nvPr/>
        </p:nvSpPr>
        <p:spPr>
          <a:xfrm flipH="1">
            <a:off x="2933700" y="4343400"/>
            <a:ext cx="647700" cy="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120857" name="Text Box 25"/>
          <p:cNvSpPr txBox="1"/>
          <p:nvPr/>
        </p:nvSpPr>
        <p:spPr>
          <a:xfrm>
            <a:off x="4724400" y="1219200"/>
            <a:ext cx="3817938" cy="116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ClrTx/>
              <a:buFontTx/>
              <a:buNone/>
            </a:pPr>
            <a:r>
              <a:rPr lang="zh-CN" altLang="en-US" b="1" dirty="0">
                <a:ea typeface="宋体" panose="02010600030101010101" pitchFamily="2" charset="-122"/>
              </a:rPr>
              <a:t>四个侧面所受压力关系</a:t>
            </a:r>
          </a:p>
          <a:p>
            <a:pPr marL="342900" lvl="0" indent="-34290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CN" b="1" i="1" dirty="0">
                <a:ea typeface="楷体_GB2312" pitchFamily="49" charset="-122"/>
              </a:rPr>
              <a:t>    </a:t>
            </a:r>
            <a:r>
              <a:rPr lang="en-US" altLang="zh-CN" b="1" i="1" dirty="0">
                <a:latin typeface="Times New Roman" panose="02020603050405020304" pitchFamily="18" charset="0"/>
                <a:ea typeface="楷体_GB2312" pitchFamily="49" charset="-122"/>
              </a:rPr>
              <a:t>F</a:t>
            </a:r>
            <a:r>
              <a:rPr lang="zh-CN" altLang="en-US" b="1" baseline="-25000" dirty="0">
                <a:latin typeface="Times New Roman" panose="02020603050405020304" pitchFamily="18" charset="0"/>
                <a:ea typeface="楷体_GB2312" pitchFamily="49" charset="-122"/>
              </a:rPr>
              <a:t>合</a:t>
            </a:r>
            <a:r>
              <a:rPr lang="en-US" altLang="zh-CN" b="1" dirty="0">
                <a:latin typeface="Times New Roman" panose="02020603050405020304" pitchFamily="18" charset="0"/>
                <a:ea typeface="楷体_GB2312" pitchFamily="49" charset="-122"/>
              </a:rPr>
              <a:t>=0</a:t>
            </a:r>
          </a:p>
        </p:txBody>
      </p:sp>
      <p:sp>
        <p:nvSpPr>
          <p:cNvPr id="12296" name="Text Box 26"/>
          <p:cNvSpPr txBox="1"/>
          <p:nvPr/>
        </p:nvSpPr>
        <p:spPr>
          <a:xfrm>
            <a:off x="927100" y="1223963"/>
            <a:ext cx="3151188" cy="1117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边长为</a:t>
            </a:r>
            <a:r>
              <a:rPr lang="en-US" altLang="zh-CN" b="1" i="1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的立方体位于水面下</a:t>
            </a:r>
            <a:r>
              <a:rPr lang="en-US" altLang="zh-CN" b="1" i="1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深处</a:t>
            </a:r>
          </a:p>
        </p:txBody>
      </p:sp>
      <p:sp>
        <p:nvSpPr>
          <p:cNvPr id="120859" name="Text Box 27"/>
          <p:cNvSpPr txBox="1"/>
          <p:nvPr/>
        </p:nvSpPr>
        <p:spPr>
          <a:xfrm>
            <a:off x="4724400" y="2438400"/>
            <a:ext cx="4122738" cy="1801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ClrTx/>
              <a:buFontTx/>
              <a:buNone/>
            </a:pPr>
            <a:r>
              <a:rPr lang="zh-CN" altLang="en-US" b="1" dirty="0">
                <a:ea typeface="宋体" panose="02010600030101010101" pitchFamily="2" charset="-122"/>
              </a:rPr>
              <a:t>上、下两面所受压力关系</a:t>
            </a:r>
          </a:p>
          <a:p>
            <a:pPr marL="342900" lvl="0" indent="-34290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en-US" sz="1800" b="1" dirty="0">
                <a:latin typeface="Times New Roman" panose="02020603050405020304" pitchFamily="18" charset="0"/>
              </a:rPr>
              <a:t>∵</a:t>
            </a:r>
            <a:r>
              <a:rPr lang="en-US" altLang="zh-CN" b="1" i="1" dirty="0"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zh-CN" altLang="en-US" b="1" baseline="-25000" dirty="0">
                <a:latin typeface="Times New Roman" panose="02020603050405020304" pitchFamily="18" charset="0"/>
                <a:ea typeface="楷体_GB2312" pitchFamily="49" charset="-122"/>
              </a:rPr>
              <a:t>向上</a:t>
            </a: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＞ </a:t>
            </a:r>
            <a:r>
              <a:rPr lang="en-US" altLang="zh-CN" b="1" i="1" dirty="0">
                <a:latin typeface="Times New Roman" panose="02020603050405020304" pitchFamily="18" charset="0"/>
                <a:ea typeface="楷体_GB2312" pitchFamily="49" charset="-122"/>
              </a:rPr>
              <a:t>p</a:t>
            </a:r>
            <a:r>
              <a:rPr lang="zh-CN" altLang="en-US" b="1" baseline="-25000" dirty="0">
                <a:latin typeface="Times New Roman" panose="02020603050405020304" pitchFamily="18" charset="0"/>
                <a:ea typeface="楷体_GB2312" pitchFamily="49" charset="-122"/>
              </a:rPr>
              <a:t>向下 </a:t>
            </a:r>
          </a:p>
          <a:p>
            <a:pPr marL="342900" lvl="0" indent="-34290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en-US" sz="1800" b="1" dirty="0">
                <a:latin typeface="Times New Roman" panose="02020603050405020304" pitchFamily="18" charset="0"/>
              </a:rPr>
              <a:t>∴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b="1" i="1" dirty="0">
                <a:latin typeface="Times New Roman" panose="02020603050405020304" pitchFamily="18" charset="0"/>
                <a:ea typeface="楷体_GB2312" pitchFamily="49" charset="-122"/>
              </a:rPr>
              <a:t>F</a:t>
            </a:r>
            <a:r>
              <a:rPr lang="zh-CN" altLang="en-US" b="1" baseline="-25000" dirty="0">
                <a:latin typeface="Times New Roman" panose="02020603050405020304" pitchFamily="18" charset="0"/>
                <a:ea typeface="楷体_GB2312" pitchFamily="49" charset="-122"/>
              </a:rPr>
              <a:t>向上</a:t>
            </a: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＞ </a:t>
            </a:r>
            <a:r>
              <a:rPr lang="en-US" altLang="zh-CN" b="1" i="1" dirty="0">
                <a:latin typeface="Times New Roman" panose="02020603050405020304" pitchFamily="18" charset="0"/>
                <a:ea typeface="楷体_GB2312" pitchFamily="49" charset="-122"/>
              </a:rPr>
              <a:t>F</a:t>
            </a:r>
            <a:r>
              <a:rPr lang="zh-CN" altLang="en-US" b="1" baseline="-25000" dirty="0">
                <a:latin typeface="Times New Roman" panose="02020603050405020304" pitchFamily="18" charset="0"/>
                <a:ea typeface="楷体_GB2312" pitchFamily="49" charset="-122"/>
              </a:rPr>
              <a:t>向下</a:t>
            </a:r>
          </a:p>
        </p:txBody>
      </p:sp>
      <p:sp>
        <p:nvSpPr>
          <p:cNvPr id="120866" name="Text Box 34"/>
          <p:cNvSpPr txBox="1"/>
          <p:nvPr/>
        </p:nvSpPr>
        <p:spPr>
          <a:xfrm>
            <a:off x="5334000" y="4648200"/>
            <a:ext cx="3200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CN" b="1" i="1" dirty="0">
                <a:ea typeface="楷体_GB2312" pitchFamily="49" charset="-122"/>
              </a:rPr>
              <a:t> 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F</a:t>
            </a:r>
            <a:r>
              <a:rPr lang="zh-CN" altLang="en-US" sz="32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浮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= 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F</a:t>
            </a:r>
            <a:r>
              <a:rPr lang="zh-CN" altLang="en-US" sz="32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向上</a:t>
            </a:r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F</a:t>
            </a:r>
            <a:r>
              <a:rPr lang="zh-CN" altLang="en-US" sz="32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向下</a:t>
            </a:r>
          </a:p>
        </p:txBody>
      </p:sp>
      <p:grpSp>
        <p:nvGrpSpPr>
          <p:cNvPr id="4" name="Group 53"/>
          <p:cNvGrpSpPr/>
          <p:nvPr/>
        </p:nvGrpSpPr>
        <p:grpSpPr>
          <a:xfrm>
            <a:off x="2141538" y="2889250"/>
            <a:ext cx="990600" cy="936625"/>
            <a:chOff x="1349" y="1820"/>
            <a:chExt cx="624" cy="590"/>
          </a:xfrm>
        </p:grpSpPr>
        <p:sp>
          <p:nvSpPr>
            <p:cNvPr id="12315" name="Line 23"/>
            <p:cNvSpPr/>
            <p:nvPr/>
          </p:nvSpPr>
          <p:spPr>
            <a:xfrm>
              <a:off x="1491" y="2160"/>
              <a:ext cx="0" cy="25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stealth" w="lg" len="lg"/>
            </a:ln>
          </p:spPr>
        </p:sp>
        <p:sp>
          <p:nvSpPr>
            <p:cNvPr id="12316" name="Text Box 35"/>
            <p:cNvSpPr txBox="1"/>
            <p:nvPr/>
          </p:nvSpPr>
          <p:spPr>
            <a:xfrm>
              <a:off x="1349" y="1820"/>
              <a:ext cx="62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向下</a:t>
              </a:r>
            </a:p>
          </p:txBody>
        </p:sp>
      </p:grpSp>
      <p:grpSp>
        <p:nvGrpSpPr>
          <p:cNvPr id="5" name="Group 52"/>
          <p:cNvGrpSpPr/>
          <p:nvPr/>
        </p:nvGrpSpPr>
        <p:grpSpPr>
          <a:xfrm>
            <a:off x="2362200" y="4927600"/>
            <a:ext cx="1033463" cy="1008063"/>
            <a:chOff x="1488" y="3104"/>
            <a:chExt cx="651" cy="635"/>
          </a:xfrm>
        </p:grpSpPr>
        <p:sp>
          <p:nvSpPr>
            <p:cNvPr id="12313" name="Line 24"/>
            <p:cNvSpPr/>
            <p:nvPr/>
          </p:nvSpPr>
          <p:spPr>
            <a:xfrm flipV="1">
              <a:off x="1488" y="3104"/>
              <a:ext cx="0" cy="635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stealth" w="lg" len="lg"/>
            </a:ln>
          </p:spPr>
        </p:sp>
        <p:sp>
          <p:nvSpPr>
            <p:cNvPr id="12314" name="Text Box 36"/>
            <p:cNvSpPr txBox="1"/>
            <p:nvPr/>
          </p:nvSpPr>
          <p:spPr>
            <a:xfrm>
              <a:off x="1515" y="3336"/>
              <a:ext cx="62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向上</a:t>
              </a:r>
            </a:p>
          </p:txBody>
        </p:sp>
      </p:grpSp>
      <p:sp>
        <p:nvSpPr>
          <p:cNvPr id="120861" name="AutoShape 29"/>
          <p:cNvSpPr/>
          <p:nvPr/>
        </p:nvSpPr>
        <p:spPr>
          <a:xfrm>
            <a:off x="4800600" y="5486400"/>
            <a:ext cx="4032250" cy="1081088"/>
          </a:xfrm>
          <a:prstGeom prst="cloudCallout">
            <a:avLst>
              <a:gd name="adj1" fmla="val -86144"/>
              <a:gd name="adj2" fmla="val -124009"/>
            </a:avLst>
          </a:prstGeom>
          <a:solidFill>
            <a:srgbClr val="FFFF99"/>
          </a:solidFill>
          <a:ln w="190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ctr" eaLnBrk="1" hangingPunct="1">
              <a:buClrTx/>
              <a:buFontTx/>
              <a:buNone/>
            </a:pPr>
            <a:r>
              <a:rPr lang="zh-CN" altLang="en-US" sz="2400" b="1" dirty="0">
                <a:solidFill>
                  <a:srgbClr val="CC0000"/>
                </a:solidFill>
                <a:ea typeface="宋体" panose="02010600030101010101" pitchFamily="2" charset="-122"/>
              </a:rPr>
              <a:t>浮力是液体对物体的压力的合力</a:t>
            </a:r>
          </a:p>
        </p:txBody>
      </p:sp>
      <p:grpSp>
        <p:nvGrpSpPr>
          <p:cNvPr id="6" name="Group 55"/>
          <p:cNvGrpSpPr/>
          <p:nvPr/>
        </p:nvGrpSpPr>
        <p:grpSpPr>
          <a:xfrm>
            <a:off x="2906713" y="2843213"/>
            <a:ext cx="1079500" cy="2206625"/>
            <a:chOff x="1831" y="1791"/>
            <a:chExt cx="680" cy="1390"/>
          </a:xfrm>
        </p:grpSpPr>
        <p:grpSp>
          <p:nvGrpSpPr>
            <p:cNvPr id="7" name="Group 54"/>
            <p:cNvGrpSpPr/>
            <p:nvPr/>
          </p:nvGrpSpPr>
          <p:grpSpPr>
            <a:xfrm>
              <a:off x="1831" y="1791"/>
              <a:ext cx="680" cy="1390"/>
              <a:chOff x="1831" y="1791"/>
              <a:chExt cx="680" cy="1390"/>
            </a:xfrm>
          </p:grpSpPr>
          <p:sp>
            <p:nvSpPr>
              <p:cNvPr id="12307" name="Line 41"/>
              <p:cNvSpPr/>
              <p:nvPr/>
            </p:nvSpPr>
            <p:spPr>
              <a:xfrm>
                <a:off x="1831" y="2443"/>
                <a:ext cx="680" cy="0"/>
              </a:xfrm>
              <a:prstGeom prst="line">
                <a:avLst/>
              </a:prstGeom>
              <a:ln w="19050" cap="flat" cmpd="sng">
                <a:solidFill>
                  <a:srgbClr val="0000CC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2308" name="Line 45"/>
              <p:cNvSpPr/>
              <p:nvPr/>
            </p:nvSpPr>
            <p:spPr>
              <a:xfrm>
                <a:off x="2398" y="2443"/>
                <a:ext cx="0" cy="737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triangle" w="med" len="lg"/>
                <a:tailEnd type="triangle" w="med" len="lg"/>
              </a:ln>
            </p:spPr>
          </p:sp>
          <p:sp>
            <p:nvSpPr>
              <p:cNvPr id="12309" name="Line 46"/>
              <p:cNvSpPr/>
              <p:nvPr/>
            </p:nvSpPr>
            <p:spPr>
              <a:xfrm>
                <a:off x="1831" y="3181"/>
                <a:ext cx="624" cy="0"/>
              </a:xfrm>
              <a:prstGeom prst="line">
                <a:avLst/>
              </a:prstGeom>
              <a:ln w="19050" cap="flat" cmpd="sng">
                <a:solidFill>
                  <a:srgbClr val="0000CC"/>
                </a:solidFill>
                <a:prstDash val="dash"/>
                <a:headEnd type="none" w="med" len="med"/>
                <a:tailEnd type="none" w="med" len="med"/>
              </a:ln>
            </p:spPr>
          </p:sp>
          <p:grpSp>
            <p:nvGrpSpPr>
              <p:cNvPr id="8" name="Group 48"/>
              <p:cNvGrpSpPr/>
              <p:nvPr/>
            </p:nvGrpSpPr>
            <p:grpSpPr>
              <a:xfrm>
                <a:off x="2143" y="1791"/>
                <a:ext cx="164" cy="596"/>
                <a:chOff x="2143" y="1848"/>
                <a:chExt cx="164" cy="539"/>
              </a:xfrm>
            </p:grpSpPr>
            <p:sp>
              <p:nvSpPr>
                <p:cNvPr id="12311" name="Line 44"/>
                <p:cNvSpPr/>
                <p:nvPr/>
              </p:nvSpPr>
              <p:spPr>
                <a:xfrm>
                  <a:off x="2228" y="1848"/>
                  <a:ext cx="0" cy="539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triangle" w="med" len="lg"/>
                  <a:tailEnd type="triangle" w="med" len="lg"/>
                </a:ln>
              </p:spPr>
            </p:sp>
            <p:sp>
              <p:nvSpPr>
                <p:cNvPr id="12312" name="Text Box 47"/>
                <p:cNvSpPr txBox="1"/>
                <p:nvPr/>
              </p:nvSpPr>
              <p:spPr>
                <a:xfrm>
                  <a:off x="2143" y="1990"/>
                  <a:ext cx="164" cy="243"/>
                </a:xfrm>
                <a:prstGeom prst="rect">
                  <a:avLst/>
                </a:prstGeom>
                <a:solidFill>
                  <a:srgbClr val="C5FFFF"/>
                </a:solidFill>
                <a:ln w="9525">
                  <a:noFill/>
                </a:ln>
              </p:spPr>
              <p:txBody>
                <a:bodyPr lIns="18000" tIns="0" rIns="18000" bIns="0">
                  <a:spAutoFit/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•"/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342900" lvl="0" indent="-342900" eaLnBrk="1" hangingPunct="1">
                    <a:spcBef>
                      <a:spcPct val="50000"/>
                    </a:spcBef>
                    <a:buClrTx/>
                    <a:buFontTx/>
                    <a:buNone/>
                  </a:pPr>
                  <a:r>
                    <a:rPr lang="en-US" altLang="zh-CN" b="1" i="1" dirty="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h</a:t>
                  </a:r>
                </a:p>
              </p:txBody>
            </p:sp>
          </p:grpSp>
        </p:grpSp>
        <p:sp>
          <p:nvSpPr>
            <p:cNvPr id="12306" name="Text Box 20"/>
            <p:cNvSpPr txBox="1"/>
            <p:nvPr/>
          </p:nvSpPr>
          <p:spPr>
            <a:xfrm>
              <a:off x="2285" y="2614"/>
              <a:ext cx="170" cy="283"/>
            </a:xfrm>
            <a:prstGeom prst="rect">
              <a:avLst/>
            </a:prstGeom>
            <a:solidFill>
              <a:srgbClr val="C5FFFF"/>
            </a:solidFill>
            <a:ln w="9525">
              <a:noFill/>
            </a:ln>
          </p:spPr>
          <p:txBody>
            <a:bodyPr lIns="18000" tIns="10800" rIns="18000" bIns="1080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342900" lvl="0" indent="-342900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zh-CN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L</a:t>
              </a:r>
            </a:p>
          </p:txBody>
        </p:sp>
      </p:grpSp>
      <p:sp>
        <p:nvSpPr>
          <p:cNvPr id="12304" name="Rectangle 2"/>
          <p:cNvSpPr/>
          <p:nvPr/>
        </p:nvSpPr>
        <p:spPr>
          <a:xfrm>
            <a:off x="457200" y="304800"/>
            <a:ext cx="1905000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b="1" dirty="0">
                <a:ea typeface="宋体" panose="02010600030101010101" pitchFamily="2" charset="-122"/>
              </a:rPr>
              <a:t>一、浮力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57" grpId="0"/>
      <p:bldP spid="120859" grpId="0"/>
      <p:bldP spid="120866" grpId="0"/>
      <p:bldP spid="12086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/>
          <p:nvPr/>
        </p:nvSpPr>
        <p:spPr>
          <a:xfrm>
            <a:off x="566738" y="279400"/>
            <a:ext cx="5943600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b="1" dirty="0">
                <a:ea typeface="宋体" panose="02010600030101010101" pitchFamily="2" charset="-122"/>
              </a:rPr>
              <a:t>二、浮力的大小与哪些因素有关</a:t>
            </a: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1016000" y="1133475"/>
            <a:ext cx="1981200" cy="579438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小实验</a:t>
            </a:r>
          </a:p>
        </p:txBody>
      </p:sp>
      <p:pic>
        <p:nvPicPr>
          <p:cNvPr id="13316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33600"/>
            <a:ext cx="3352800" cy="2859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Rectangle 10"/>
          <p:cNvSpPr/>
          <p:nvPr/>
        </p:nvSpPr>
        <p:spPr>
          <a:xfrm>
            <a:off x="4267200" y="1752600"/>
            <a:ext cx="4579938" cy="163036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ea typeface="宋体" panose="02010600030101010101" pitchFamily="2" charset="-122"/>
              </a:rPr>
              <a:t>　　把空饮料罐用手按入水桶，饮料罐进入水中越深，手的感觉有什么变化？</a:t>
            </a:r>
            <a:endParaRPr lang="zh-CN" altLang="en-US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23915" name="Rectangle 11"/>
          <p:cNvSpPr/>
          <p:nvPr/>
        </p:nvSpPr>
        <p:spPr>
          <a:xfrm>
            <a:off x="4392613" y="4454525"/>
            <a:ext cx="4319587" cy="11176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ea typeface="宋体" panose="02010600030101010101" pitchFamily="2" charset="-122"/>
              </a:rPr>
              <a:t>分析一下，浮力大小和什么因素有关？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2038" y="5499100"/>
            <a:ext cx="1266825" cy="5286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猜  想</a:t>
            </a:r>
          </a:p>
        </p:txBody>
      </p:sp>
      <p:sp>
        <p:nvSpPr>
          <p:cNvPr id="123918" name="Rectangle 14"/>
          <p:cNvSpPr/>
          <p:nvPr/>
        </p:nvSpPr>
        <p:spPr>
          <a:xfrm>
            <a:off x="1736725" y="5949950"/>
            <a:ext cx="3962400" cy="7778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3200" b="1" dirty="0">
                <a:solidFill>
                  <a:srgbClr val="FF0000"/>
                </a:solidFill>
                <a:ea typeface="宋体" panose="02010600030101010101" pitchFamily="2" charset="-122"/>
              </a:rPr>
              <a:t>    </a:t>
            </a:r>
            <a:r>
              <a:rPr lang="zh-CN" altLang="en-US" b="1" dirty="0">
                <a:ea typeface="宋体" panose="02010600030101010101" pitchFamily="2" charset="-122"/>
              </a:rPr>
              <a:t>可能跟</a:t>
            </a:r>
            <a:r>
              <a:rPr lang="en-US" altLang="zh-CN" b="1" dirty="0">
                <a:ea typeface="宋体" panose="02010600030101010101" pitchFamily="2" charset="-122"/>
              </a:rPr>
              <a:t>……</a:t>
            </a:r>
            <a:r>
              <a:rPr lang="zh-CN" altLang="en-US" b="1" dirty="0">
                <a:ea typeface="宋体" panose="02010600030101010101" pitchFamily="2" charset="-122"/>
              </a:rPr>
              <a:t>有关。</a:t>
            </a:r>
          </a:p>
        </p:txBody>
      </p:sp>
      <p:sp>
        <p:nvSpPr>
          <p:cNvPr id="2" name="TextBox 3"/>
          <p:cNvSpPr txBox="1"/>
          <p:nvPr/>
        </p:nvSpPr>
        <p:spPr>
          <a:xfrm>
            <a:off x="4481513" y="3743325"/>
            <a:ext cx="1622425" cy="5286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提出问题</a:t>
            </a:r>
          </a:p>
        </p:txBody>
      </p: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5" grpId="0"/>
      <p:bldP spid="4" grpId="0" bldLvl="0" animBg="1"/>
      <p:bldP spid="123918" grpId="0"/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971550" y="1133475"/>
            <a:ext cx="1981200" cy="579438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实验探究</a:t>
            </a:r>
          </a:p>
        </p:txBody>
      </p:sp>
      <p:grpSp>
        <p:nvGrpSpPr>
          <p:cNvPr id="2" name="Group 55"/>
          <p:cNvGrpSpPr/>
          <p:nvPr/>
        </p:nvGrpSpPr>
        <p:grpSpPr>
          <a:xfrm>
            <a:off x="3584575" y="3190875"/>
            <a:ext cx="990600" cy="1890713"/>
            <a:chOff x="1920" y="2400"/>
            <a:chExt cx="624" cy="1191"/>
          </a:xfrm>
        </p:grpSpPr>
        <p:sp>
          <p:nvSpPr>
            <p:cNvPr id="14370" name="Text Box 24"/>
            <p:cNvSpPr txBox="1"/>
            <p:nvPr/>
          </p:nvSpPr>
          <p:spPr>
            <a:xfrm>
              <a:off x="2112" y="3360"/>
              <a:ext cx="288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sz="1800" b="1" dirty="0">
                  <a:ea typeface="宋体" panose="02010600030101010101" pitchFamily="2" charset="-122"/>
                </a:rPr>
                <a:t>水</a:t>
              </a:r>
            </a:p>
          </p:txBody>
        </p:sp>
        <p:grpSp>
          <p:nvGrpSpPr>
            <p:cNvPr id="4" name="Group 41"/>
            <p:cNvGrpSpPr/>
            <p:nvPr/>
          </p:nvGrpSpPr>
          <p:grpSpPr>
            <a:xfrm>
              <a:off x="1920" y="2400"/>
              <a:ext cx="624" cy="912"/>
              <a:chOff x="1920" y="2400"/>
              <a:chExt cx="624" cy="912"/>
            </a:xfrm>
          </p:grpSpPr>
          <p:grpSp>
            <p:nvGrpSpPr>
              <p:cNvPr id="5" name="xjhzja8"/>
              <p:cNvGrpSpPr/>
              <p:nvPr/>
            </p:nvGrpSpPr>
            <p:grpSpPr>
              <a:xfrm>
                <a:off x="1920" y="2400"/>
                <a:ext cx="624" cy="912"/>
                <a:chOff x="7740" y="816"/>
                <a:chExt cx="1740" cy="1890"/>
              </a:xfrm>
            </p:grpSpPr>
            <p:sp>
              <p:nvSpPr>
                <p:cNvPr id="14374" name="AutoShape 15"/>
                <p:cNvSpPr/>
                <p:nvPr/>
              </p:nvSpPr>
              <p:spPr>
                <a:xfrm>
                  <a:off x="7965" y="1746"/>
                  <a:ext cx="1440" cy="960"/>
                </a:xfrm>
                <a:prstGeom prst="flowChartAlternateProcess">
                  <a:avLst/>
                </a:prstGeom>
                <a:solidFill>
                  <a:schemeClr val="bg1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•"/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algn="ctr">
                    <a:spcBef>
                      <a:spcPct val="0"/>
                    </a:spcBef>
                    <a:buClrTx/>
                    <a:buFontTx/>
                    <a:buNone/>
                  </a:pPr>
                  <a:endParaRPr lang="zh-CN" altLang="en-US" sz="1800" dirty="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375" name="Freeform 16"/>
                <p:cNvSpPr/>
                <p:nvPr/>
              </p:nvSpPr>
              <p:spPr>
                <a:xfrm>
                  <a:off x="7740" y="816"/>
                  <a:ext cx="1740" cy="1129"/>
                </a:xfrm>
                <a:custGeom>
                  <a:avLst/>
                  <a:gdLst/>
                  <a:ahLst/>
                  <a:cxnLst>
                    <a:cxn ang="0">
                      <a:pos x="225" y="1129"/>
                    </a:cxn>
                    <a:cxn ang="0">
                      <a:pos x="225" y="360"/>
                    </a:cxn>
                    <a:cxn ang="0">
                      <a:pos x="225" y="180"/>
                    </a:cxn>
                    <a:cxn ang="0">
                      <a:pos x="0" y="45"/>
                    </a:cxn>
                    <a:cxn ang="0">
                      <a:pos x="285" y="0"/>
                    </a:cxn>
                    <a:cxn ang="0">
                      <a:pos x="1740" y="0"/>
                    </a:cxn>
                    <a:cxn ang="0">
                      <a:pos x="1665" y="120"/>
                    </a:cxn>
                    <a:cxn ang="0">
                      <a:pos x="1665" y="1129"/>
                    </a:cxn>
                  </a:cxnLst>
                  <a:rect l="0" t="0" r="0" b="0"/>
                  <a:pathLst>
                    <a:path w="1740" h="1129">
                      <a:moveTo>
                        <a:pt x="225" y="1129"/>
                      </a:moveTo>
                      <a:lnTo>
                        <a:pt x="225" y="360"/>
                      </a:lnTo>
                      <a:lnTo>
                        <a:pt x="225" y="180"/>
                      </a:lnTo>
                      <a:lnTo>
                        <a:pt x="0" y="45"/>
                      </a:lnTo>
                      <a:lnTo>
                        <a:pt x="285" y="0"/>
                      </a:lnTo>
                      <a:lnTo>
                        <a:pt x="1740" y="0"/>
                      </a:lnTo>
                      <a:lnTo>
                        <a:pt x="1665" y="120"/>
                      </a:lnTo>
                      <a:lnTo>
                        <a:pt x="1665" y="1129"/>
                      </a:lnTo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4373" name="Rectangle 40"/>
              <p:cNvSpPr/>
              <p:nvPr/>
            </p:nvSpPr>
            <p:spPr>
              <a:xfrm>
                <a:off x="2009" y="2736"/>
                <a:ext cx="500" cy="576"/>
              </a:xfrm>
              <a:prstGeom prst="rect">
                <a:avLst/>
              </a:prstGeom>
              <a:solidFill>
                <a:schemeClr val="bg1"/>
              </a:solidFill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6" name="Group 56"/>
          <p:cNvGrpSpPr/>
          <p:nvPr/>
        </p:nvGrpSpPr>
        <p:grpSpPr>
          <a:xfrm>
            <a:off x="5246688" y="3203575"/>
            <a:ext cx="990600" cy="1890713"/>
            <a:chOff x="2976" y="2400"/>
            <a:chExt cx="624" cy="1191"/>
          </a:xfrm>
        </p:grpSpPr>
        <p:sp>
          <p:nvSpPr>
            <p:cNvPr id="14364" name="Text Box 31"/>
            <p:cNvSpPr txBox="1"/>
            <p:nvPr/>
          </p:nvSpPr>
          <p:spPr>
            <a:xfrm>
              <a:off x="3120" y="3360"/>
              <a:ext cx="43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sz="1800" b="1" dirty="0">
                  <a:ea typeface="宋体" panose="02010600030101010101" pitchFamily="2" charset="-122"/>
                </a:rPr>
                <a:t>酒精</a:t>
              </a:r>
            </a:p>
          </p:txBody>
        </p:sp>
        <p:grpSp>
          <p:nvGrpSpPr>
            <p:cNvPr id="7" name="Group 42"/>
            <p:cNvGrpSpPr/>
            <p:nvPr/>
          </p:nvGrpSpPr>
          <p:grpSpPr>
            <a:xfrm>
              <a:off x="2976" y="2400"/>
              <a:ext cx="624" cy="912"/>
              <a:chOff x="1920" y="2400"/>
              <a:chExt cx="624" cy="912"/>
            </a:xfrm>
          </p:grpSpPr>
          <p:grpSp>
            <p:nvGrpSpPr>
              <p:cNvPr id="9" name="xjhzja8"/>
              <p:cNvGrpSpPr/>
              <p:nvPr/>
            </p:nvGrpSpPr>
            <p:grpSpPr>
              <a:xfrm>
                <a:off x="1920" y="2400"/>
                <a:ext cx="624" cy="912"/>
                <a:chOff x="7740" y="816"/>
                <a:chExt cx="1740" cy="1890"/>
              </a:xfrm>
            </p:grpSpPr>
            <p:sp>
              <p:nvSpPr>
                <p:cNvPr id="14368" name="AutoShape 44" descr="横虚线"/>
                <p:cNvSpPr/>
                <p:nvPr/>
              </p:nvSpPr>
              <p:spPr>
                <a:xfrm>
                  <a:off x="7965" y="1746"/>
                  <a:ext cx="1440" cy="960"/>
                </a:xfrm>
                <a:prstGeom prst="flowChartAlternateProcess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•"/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algn="ctr">
                    <a:spcBef>
                      <a:spcPct val="0"/>
                    </a:spcBef>
                    <a:buClrTx/>
                    <a:buFontTx/>
                    <a:buNone/>
                  </a:pPr>
                  <a:endParaRPr lang="zh-CN" altLang="en-US" sz="1800" dirty="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369" name="Freeform 45"/>
                <p:cNvSpPr/>
                <p:nvPr/>
              </p:nvSpPr>
              <p:spPr>
                <a:xfrm>
                  <a:off x="7740" y="816"/>
                  <a:ext cx="1740" cy="1129"/>
                </a:xfrm>
                <a:custGeom>
                  <a:avLst/>
                  <a:gdLst/>
                  <a:ahLst/>
                  <a:cxnLst>
                    <a:cxn ang="0">
                      <a:pos x="225" y="1129"/>
                    </a:cxn>
                    <a:cxn ang="0">
                      <a:pos x="225" y="360"/>
                    </a:cxn>
                    <a:cxn ang="0">
                      <a:pos x="225" y="180"/>
                    </a:cxn>
                    <a:cxn ang="0">
                      <a:pos x="0" y="45"/>
                    </a:cxn>
                    <a:cxn ang="0">
                      <a:pos x="285" y="0"/>
                    </a:cxn>
                    <a:cxn ang="0">
                      <a:pos x="1740" y="0"/>
                    </a:cxn>
                    <a:cxn ang="0">
                      <a:pos x="1665" y="120"/>
                    </a:cxn>
                    <a:cxn ang="0">
                      <a:pos x="1665" y="1129"/>
                    </a:cxn>
                  </a:cxnLst>
                  <a:rect l="0" t="0" r="0" b="0"/>
                  <a:pathLst>
                    <a:path w="1740" h="1129">
                      <a:moveTo>
                        <a:pt x="225" y="1129"/>
                      </a:moveTo>
                      <a:lnTo>
                        <a:pt x="225" y="360"/>
                      </a:lnTo>
                      <a:lnTo>
                        <a:pt x="225" y="180"/>
                      </a:lnTo>
                      <a:lnTo>
                        <a:pt x="0" y="45"/>
                      </a:lnTo>
                      <a:lnTo>
                        <a:pt x="285" y="0"/>
                      </a:lnTo>
                      <a:lnTo>
                        <a:pt x="1740" y="0"/>
                      </a:lnTo>
                      <a:lnTo>
                        <a:pt x="1665" y="120"/>
                      </a:lnTo>
                      <a:lnTo>
                        <a:pt x="1665" y="1129"/>
                      </a:lnTo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4367" name="Rectangle 46"/>
              <p:cNvSpPr/>
              <p:nvPr/>
            </p:nvSpPr>
            <p:spPr>
              <a:xfrm>
                <a:off x="2009" y="2736"/>
                <a:ext cx="500" cy="576"/>
              </a:xfrm>
              <a:prstGeom prst="rect">
                <a:avLst/>
              </a:prstGeom>
              <a:solidFill>
                <a:srgbClr val="FFFFCC"/>
              </a:solidFill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0" name="Group 60"/>
          <p:cNvGrpSpPr/>
          <p:nvPr/>
        </p:nvGrpSpPr>
        <p:grpSpPr>
          <a:xfrm>
            <a:off x="6861175" y="3190875"/>
            <a:ext cx="1066800" cy="1890713"/>
            <a:chOff x="3984" y="2016"/>
            <a:chExt cx="672" cy="1191"/>
          </a:xfrm>
        </p:grpSpPr>
        <p:grpSp>
          <p:nvGrpSpPr>
            <p:cNvPr id="11" name="Group 47"/>
            <p:cNvGrpSpPr/>
            <p:nvPr/>
          </p:nvGrpSpPr>
          <p:grpSpPr>
            <a:xfrm>
              <a:off x="3984" y="2016"/>
              <a:ext cx="624" cy="912"/>
              <a:chOff x="1920" y="2400"/>
              <a:chExt cx="624" cy="912"/>
            </a:xfrm>
          </p:grpSpPr>
          <p:grpSp>
            <p:nvGrpSpPr>
              <p:cNvPr id="12" name="xjhzja8"/>
              <p:cNvGrpSpPr/>
              <p:nvPr/>
            </p:nvGrpSpPr>
            <p:grpSpPr>
              <a:xfrm>
                <a:off x="1920" y="2400"/>
                <a:ext cx="624" cy="912"/>
                <a:chOff x="7740" y="816"/>
                <a:chExt cx="1740" cy="1890"/>
              </a:xfrm>
            </p:grpSpPr>
            <p:sp>
              <p:nvSpPr>
                <p:cNvPr id="14362" name="AutoShape 49" descr="横虚线"/>
                <p:cNvSpPr/>
                <p:nvPr/>
              </p:nvSpPr>
              <p:spPr>
                <a:xfrm>
                  <a:off x="7965" y="1746"/>
                  <a:ext cx="1440" cy="960"/>
                </a:xfrm>
                <a:prstGeom prst="flowChartAlternateProcess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•"/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algn="ctr">
                    <a:spcBef>
                      <a:spcPct val="0"/>
                    </a:spcBef>
                    <a:buClrTx/>
                    <a:buFontTx/>
                    <a:buNone/>
                  </a:pPr>
                  <a:endParaRPr lang="zh-CN" altLang="en-US" sz="1800" dirty="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363" name="Freeform 50"/>
                <p:cNvSpPr/>
                <p:nvPr/>
              </p:nvSpPr>
              <p:spPr>
                <a:xfrm>
                  <a:off x="7740" y="816"/>
                  <a:ext cx="1740" cy="1129"/>
                </a:xfrm>
                <a:custGeom>
                  <a:avLst/>
                  <a:gdLst/>
                  <a:ahLst/>
                  <a:cxnLst>
                    <a:cxn ang="0">
                      <a:pos x="225" y="1129"/>
                    </a:cxn>
                    <a:cxn ang="0">
                      <a:pos x="225" y="360"/>
                    </a:cxn>
                    <a:cxn ang="0">
                      <a:pos x="225" y="180"/>
                    </a:cxn>
                    <a:cxn ang="0">
                      <a:pos x="0" y="45"/>
                    </a:cxn>
                    <a:cxn ang="0">
                      <a:pos x="285" y="0"/>
                    </a:cxn>
                    <a:cxn ang="0">
                      <a:pos x="1740" y="0"/>
                    </a:cxn>
                    <a:cxn ang="0">
                      <a:pos x="1665" y="120"/>
                    </a:cxn>
                    <a:cxn ang="0">
                      <a:pos x="1665" y="1129"/>
                    </a:cxn>
                  </a:cxnLst>
                  <a:rect l="0" t="0" r="0" b="0"/>
                  <a:pathLst>
                    <a:path w="1740" h="1129">
                      <a:moveTo>
                        <a:pt x="225" y="1129"/>
                      </a:moveTo>
                      <a:lnTo>
                        <a:pt x="225" y="360"/>
                      </a:lnTo>
                      <a:lnTo>
                        <a:pt x="225" y="180"/>
                      </a:lnTo>
                      <a:lnTo>
                        <a:pt x="0" y="45"/>
                      </a:lnTo>
                      <a:lnTo>
                        <a:pt x="285" y="0"/>
                      </a:lnTo>
                      <a:lnTo>
                        <a:pt x="1740" y="0"/>
                      </a:lnTo>
                      <a:lnTo>
                        <a:pt x="1665" y="120"/>
                      </a:lnTo>
                      <a:lnTo>
                        <a:pt x="1665" y="1129"/>
                      </a:lnTo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4361" name="Rectangle 51"/>
              <p:cNvSpPr/>
              <p:nvPr/>
            </p:nvSpPr>
            <p:spPr>
              <a:xfrm>
                <a:off x="2009" y="2736"/>
                <a:ext cx="500" cy="576"/>
              </a:xfrm>
              <a:prstGeom prst="rect">
                <a:avLst/>
              </a:prstGeom>
              <a:solidFill>
                <a:schemeClr val="bg2"/>
              </a:solidFill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dirty="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4359" name="Text Box 52"/>
            <p:cNvSpPr txBox="1"/>
            <p:nvPr/>
          </p:nvSpPr>
          <p:spPr>
            <a:xfrm>
              <a:off x="4080" y="2976"/>
              <a:ext cx="576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sz="1800" b="1" dirty="0">
                  <a:ea typeface="宋体" panose="02010600030101010101" pitchFamily="2" charset="-122"/>
                </a:rPr>
                <a:t>浓盐水</a:t>
              </a:r>
            </a:p>
          </p:txBody>
        </p:sp>
      </p:grpSp>
      <p:grpSp>
        <p:nvGrpSpPr>
          <p:cNvPr id="14" name="Group 72"/>
          <p:cNvGrpSpPr/>
          <p:nvPr/>
        </p:nvGrpSpPr>
        <p:grpSpPr>
          <a:xfrm>
            <a:off x="1285875" y="2259013"/>
            <a:ext cx="1371600" cy="3111500"/>
            <a:chOff x="810" y="1423"/>
            <a:chExt cx="864" cy="1960"/>
          </a:xfrm>
        </p:grpSpPr>
        <p:pic>
          <p:nvPicPr>
            <p:cNvPr id="14356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6" y="1423"/>
              <a:ext cx="668" cy="18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57" name="Text Box 58"/>
            <p:cNvSpPr txBox="1"/>
            <p:nvPr/>
          </p:nvSpPr>
          <p:spPr>
            <a:xfrm>
              <a:off x="810" y="3152"/>
              <a:ext cx="86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sz="1800" b="1" dirty="0">
                  <a:ea typeface="宋体" panose="02010600030101010101" pitchFamily="2" charset="-122"/>
                </a:rPr>
                <a:t>弹簧测力计</a:t>
              </a:r>
            </a:p>
          </p:txBody>
        </p:sp>
      </p:grpSp>
      <p:sp>
        <p:nvSpPr>
          <p:cNvPr id="14343" name="Rectangle 61"/>
          <p:cNvSpPr/>
          <p:nvPr/>
        </p:nvSpPr>
        <p:spPr>
          <a:xfrm>
            <a:off x="566738" y="279400"/>
            <a:ext cx="5943600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200" b="1" dirty="0">
                <a:ea typeface="宋体" panose="02010600030101010101" pitchFamily="2" charset="-122"/>
              </a:rPr>
              <a:t>二、浮力的大小与哪些因素有关</a:t>
            </a:r>
          </a:p>
        </p:txBody>
      </p:sp>
      <p:sp>
        <p:nvSpPr>
          <p:cNvPr id="3" name="矩形 2"/>
          <p:cNvSpPr/>
          <p:nvPr/>
        </p:nvSpPr>
        <p:spPr>
          <a:xfrm>
            <a:off x="927100" y="1943100"/>
            <a:ext cx="1622425" cy="5286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实验器材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2038" y="5499100"/>
            <a:ext cx="1622425" cy="5286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实验方法</a:t>
            </a:r>
          </a:p>
        </p:txBody>
      </p:sp>
      <p:sp>
        <p:nvSpPr>
          <p:cNvPr id="124994" name="Text Box 66"/>
          <p:cNvSpPr txBox="1"/>
          <p:nvPr/>
        </p:nvSpPr>
        <p:spPr>
          <a:xfrm>
            <a:off x="2501900" y="6129338"/>
            <a:ext cx="50863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r>
              <a:rPr lang="zh-CN" altLang="en-US" b="1" dirty="0">
                <a:ea typeface="宋体" panose="02010600030101010101" pitchFamily="2" charset="-122"/>
              </a:rPr>
              <a:t>注意运用控制变量的方法。</a:t>
            </a:r>
          </a:p>
        </p:txBody>
      </p:sp>
      <p:grpSp>
        <p:nvGrpSpPr>
          <p:cNvPr id="15" name="Group 70"/>
          <p:cNvGrpSpPr/>
          <p:nvPr/>
        </p:nvGrpSpPr>
        <p:grpSpPr>
          <a:xfrm>
            <a:off x="2546350" y="3473450"/>
            <a:ext cx="914400" cy="1220788"/>
            <a:chOff x="1604" y="2188"/>
            <a:chExt cx="576" cy="769"/>
          </a:xfrm>
        </p:grpSpPr>
        <p:sp>
          <p:nvSpPr>
            <p:cNvPr id="14349" name="Text Box 53"/>
            <p:cNvSpPr txBox="1"/>
            <p:nvPr/>
          </p:nvSpPr>
          <p:spPr>
            <a:xfrm>
              <a:off x="1604" y="2727"/>
              <a:ext cx="576" cy="2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sz="1800" b="1" dirty="0">
                  <a:ea typeface="宋体" panose="02010600030101010101" pitchFamily="2" charset="-122"/>
                </a:rPr>
                <a:t>圆柱体</a:t>
              </a:r>
            </a:p>
          </p:txBody>
        </p:sp>
        <p:grpSp>
          <p:nvGrpSpPr>
            <p:cNvPr id="16" name="Group 69"/>
            <p:cNvGrpSpPr/>
            <p:nvPr/>
          </p:nvGrpSpPr>
          <p:grpSpPr>
            <a:xfrm>
              <a:off x="1730" y="2188"/>
              <a:ext cx="243" cy="426"/>
              <a:chOff x="1730" y="2188"/>
              <a:chExt cx="243" cy="426"/>
            </a:xfrm>
          </p:grpSpPr>
          <p:grpSp>
            <p:nvGrpSpPr>
              <p:cNvPr id="17" name="Group 67"/>
              <p:cNvGrpSpPr/>
              <p:nvPr/>
            </p:nvGrpSpPr>
            <p:grpSpPr>
              <a:xfrm>
                <a:off x="1730" y="2245"/>
                <a:ext cx="243" cy="369"/>
                <a:chOff x="1730" y="2245"/>
                <a:chExt cx="243" cy="255"/>
              </a:xfrm>
            </p:grpSpPr>
            <p:sp>
              <p:nvSpPr>
                <p:cNvPr id="14353" name="Rectangle 7"/>
                <p:cNvSpPr/>
                <p:nvPr/>
              </p:nvSpPr>
              <p:spPr>
                <a:xfrm>
                  <a:off x="1730" y="2245"/>
                  <a:ext cx="243" cy="85"/>
                </a:xfrm>
                <a:prstGeom prst="rect">
                  <a:avLst/>
                </a:prstGeom>
                <a:solidFill>
                  <a:schemeClr val="hlink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•"/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algn="ctr">
                    <a:spcBef>
                      <a:spcPct val="0"/>
                    </a:spcBef>
                    <a:buClrTx/>
                    <a:buFontTx/>
                    <a:buNone/>
                  </a:pPr>
                  <a:endParaRPr lang="zh-CN" altLang="en-US" sz="1800" dirty="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354" name="Rectangle 8"/>
                <p:cNvSpPr/>
                <p:nvPr/>
              </p:nvSpPr>
              <p:spPr>
                <a:xfrm>
                  <a:off x="1730" y="2330"/>
                  <a:ext cx="243" cy="85"/>
                </a:xfrm>
                <a:prstGeom prst="rect">
                  <a:avLst/>
                </a:prstGeom>
                <a:solidFill>
                  <a:schemeClr val="hlink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•"/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algn="ctr">
                    <a:spcBef>
                      <a:spcPct val="0"/>
                    </a:spcBef>
                    <a:buClrTx/>
                    <a:buFontTx/>
                    <a:buNone/>
                  </a:pPr>
                  <a:endParaRPr lang="zh-CN" altLang="en-US" sz="1800" dirty="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355" name="Rectangle 9"/>
                <p:cNvSpPr/>
                <p:nvPr/>
              </p:nvSpPr>
              <p:spPr>
                <a:xfrm>
                  <a:off x="1730" y="2415"/>
                  <a:ext cx="243" cy="85"/>
                </a:xfrm>
                <a:prstGeom prst="rect">
                  <a:avLst/>
                </a:prstGeom>
                <a:solidFill>
                  <a:schemeClr val="hlink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anose="05000000000000000000" pitchFamily="2" charset="2"/>
                    <a:buChar char="v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Char char="•"/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algn="ctr">
                    <a:spcBef>
                      <a:spcPct val="0"/>
                    </a:spcBef>
                    <a:buClrTx/>
                    <a:buFontTx/>
                    <a:buNone/>
                  </a:pPr>
                  <a:endParaRPr lang="zh-CN" altLang="en-US" sz="1800" dirty="0"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4352" name="Freeform 68"/>
              <p:cNvSpPr/>
              <p:nvPr/>
            </p:nvSpPr>
            <p:spPr>
              <a:xfrm>
                <a:off x="1831" y="2188"/>
                <a:ext cx="57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0" b="0"/>
                <a:pathLst>
                  <a:path w="202" h="356">
                    <a:moveTo>
                      <a:pt x="1" y="90"/>
                    </a:moveTo>
                    <a:cubicBezTo>
                      <a:pt x="3" y="80"/>
                      <a:pt x="0" y="46"/>
                      <a:pt x="15" y="31"/>
                    </a:cubicBezTo>
                    <a:cubicBezTo>
                      <a:pt x="30" y="16"/>
                      <a:pt x="61" y="0"/>
                      <a:pt x="89" y="1"/>
                    </a:cubicBezTo>
                    <a:cubicBezTo>
                      <a:pt x="117" y="2"/>
                      <a:pt x="170" y="15"/>
                      <a:pt x="186" y="39"/>
                    </a:cubicBezTo>
                    <a:cubicBezTo>
                      <a:pt x="202" y="63"/>
                      <a:pt x="200" y="118"/>
                      <a:pt x="185" y="142"/>
                    </a:cubicBezTo>
                    <a:cubicBezTo>
                      <a:pt x="170" y="166"/>
                      <a:pt x="109" y="150"/>
                      <a:pt x="93" y="186"/>
                    </a:cubicBezTo>
                    <a:cubicBezTo>
                      <a:pt x="77" y="222"/>
                      <a:pt x="89" y="321"/>
                      <a:pt x="88" y="356"/>
                    </a:cubicBezTo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3" name="流程图: 过程 12"/>
          <p:cNvSpPr/>
          <p:nvPr/>
        </p:nvSpPr>
        <p:spPr>
          <a:xfrm>
            <a:off x="184150" y="177800"/>
            <a:ext cx="8711565" cy="6492875"/>
          </a:xfrm>
          <a:prstGeom prst="flowChartProcess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  <p:bldP spid="12499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553</Words>
  <PresentationFormat>全屏显示(4:3)</PresentationFormat>
  <Paragraphs>123</Paragraphs>
  <Slides>18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Office 主题</vt:lpstr>
      <vt:lpstr>Microsoft 公式 3.0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User</cp:lastModifiedBy>
  <cp:revision>6</cp:revision>
  <dcterms:created xsi:type="dcterms:W3CDTF">2020-02-09T01:43:08Z</dcterms:created>
  <dcterms:modified xsi:type="dcterms:W3CDTF">2020-02-09T02:04:40Z</dcterms:modified>
</cp:coreProperties>
</file>