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3" r:id="rId1"/>
  </p:sldMasterIdLst>
  <p:notesMasterIdLst>
    <p:notesMasterId r:id="rId31"/>
  </p:notesMasterIdLst>
  <p:handoutMasterIdLst>
    <p:handoutMasterId r:id="rId32"/>
  </p:handoutMasterIdLst>
  <p:sldIdLst>
    <p:sldId id="256" r:id="rId2"/>
    <p:sldId id="306" r:id="rId3"/>
    <p:sldId id="271" r:id="rId4"/>
    <p:sldId id="257" r:id="rId5"/>
    <p:sldId id="292" r:id="rId6"/>
    <p:sldId id="358" r:id="rId7"/>
    <p:sldId id="303" r:id="rId8"/>
    <p:sldId id="297" r:id="rId9"/>
    <p:sldId id="298" r:id="rId10"/>
    <p:sldId id="305" r:id="rId11"/>
    <p:sldId id="343" r:id="rId12"/>
    <p:sldId id="359" r:id="rId13"/>
    <p:sldId id="307" r:id="rId14"/>
    <p:sldId id="308" r:id="rId15"/>
    <p:sldId id="360" r:id="rId16"/>
    <p:sldId id="310" r:id="rId17"/>
    <p:sldId id="334" r:id="rId18"/>
    <p:sldId id="265" r:id="rId19"/>
    <p:sldId id="269" r:id="rId20"/>
    <p:sldId id="335" r:id="rId21"/>
    <p:sldId id="284" r:id="rId22"/>
    <p:sldId id="361" r:id="rId23"/>
    <p:sldId id="344" r:id="rId24"/>
    <p:sldId id="345" r:id="rId25"/>
    <p:sldId id="362" r:id="rId26"/>
    <p:sldId id="272" r:id="rId27"/>
    <p:sldId id="285" r:id="rId28"/>
    <p:sldId id="342" r:id="rId29"/>
    <p:sldId id="363" r:id="rId30"/>
  </p:sldIdLst>
  <p:sldSz cx="9144000" cy="5143500" type="screen16x9"/>
  <p:notesSz cx="6858000" cy="9144000"/>
  <p:embeddedFontLst>
    <p:embeddedFont>
      <p:font typeface="微软雅黑" pitchFamily="34" charset="-122"/>
      <p:regular r:id="rId33"/>
      <p:bold r:id="rId34"/>
    </p:embeddedFont>
    <p:embeddedFont>
      <p:font typeface="楷体" pitchFamily="49" charset="-122"/>
      <p:regular r:id="rId35"/>
    </p:embeddedFont>
    <p:embeddedFont>
      <p:font typeface="黑体" pitchFamily="49" charset="-122"/>
      <p:regular r:id="rId36"/>
    </p:embeddedFont>
    <p:embeddedFont>
      <p:font typeface="楷体_GB2312" charset="-12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Impact" pitchFamily="34" charset="0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F9FE"/>
    <a:srgbClr val="0000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331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4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90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484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61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497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4825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864314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77882906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3336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16113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2020/9/16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3329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2020/9/16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7843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73637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23452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40715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28049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59455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96581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493092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2020/9/16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860447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07360957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617653" y="31137"/>
            <a:ext cx="146304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16.1 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电压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  <p:pic>
        <p:nvPicPr>
          <p:cNvPr id="8" name="图片 7" descr="u=2819764368,1194243762&amp;fm=26&amp;gp=0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8314055" y="4391025"/>
            <a:ext cx="760730" cy="76073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90149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../2012.2&#23548;&#23398;&#26696;/&#25918;&#30005;&#30340;&#40060;&#30005;&#40151;&#19979;&#36733;&#22320;&#22336;.swf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&#30005;&#21387;&#34920;&#35835;&#25968;01.swf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24.jpeg"/><Relationship Id="rId2" Type="http://schemas.openxmlformats.org/officeDocument/2006/relationships/tags" Target="../tags/tag11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&#30005;&#21387;&#34920;&#30340;&#36830;&#25509;.swf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0005;&#21387;&#19982;&#27700;&#21387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ishie.com/baike/renwu/33/958.htm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927765232,302772115&amp;fm=26&amp;gp=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5080" y="1102995"/>
            <a:ext cx="9149080" cy="1929765"/>
          </a:xfrm>
          <a:solidFill>
            <a:srgbClr val="C1F9FE">
              <a:alpha val="50980"/>
            </a:srgbClr>
          </a:solidFill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第十六章  电压 电阻</a:t>
            </a:r>
            <a:b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第1节   电压  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9" name="圆角矩形 8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30721"/>
          <p:cNvSpPr>
            <a:spLocks noGrp="1" noRot="1"/>
          </p:cNvSpPr>
          <p:nvPr>
            <p:ph type="title" idx="4294967295"/>
          </p:nvPr>
        </p:nvSpPr>
        <p:spPr>
          <a:xfrm>
            <a:off x="3078885" y="447517"/>
            <a:ext cx="2740025" cy="460375"/>
          </a:xfrm>
          <a:solidFill>
            <a:schemeClr val="accent6">
              <a:lumMod val="60000"/>
              <a:lumOff val="40000"/>
            </a:schemeClr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anchor="ctr"/>
          <a:lstStyle/>
          <a:p>
            <a:pPr algn="ctr" fontAlgn="auto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会放电的鱼</a:t>
            </a:r>
          </a:p>
        </p:txBody>
      </p:sp>
      <p:pic>
        <p:nvPicPr>
          <p:cNvPr id="30722" name="内容占位符 30722">
            <a:hlinkClick r:id="rId2" action="ppaction://hlinkfile"/>
          </p:cNvPr>
          <p:cNvPicPr>
            <a:picLocks noGrp="1" noRot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1138238"/>
            <a:ext cx="3213100" cy="2749550"/>
          </a:xfrm>
        </p:spPr>
      </p:pic>
      <p:sp>
        <p:nvSpPr>
          <p:cNvPr id="30723" name="文本占位符 30723"/>
          <p:cNvSpPr>
            <a:spLocks noGrp="1" noRot="1"/>
          </p:cNvSpPr>
          <p:nvPr>
            <p:ph type="body" sz="half" idx="4294967295"/>
          </p:nvPr>
        </p:nvSpPr>
        <p:spPr>
          <a:xfrm>
            <a:off x="920432" y="3925887"/>
            <a:ext cx="3422650" cy="612775"/>
          </a:xfrm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电鳐</a:t>
            </a:r>
          </a:p>
          <a:p>
            <a:pPr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能产生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200V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以上的电压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31746" descr="9889b4dfa02ce4015882dd2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5670" y="1138555"/>
            <a:ext cx="3434715" cy="2854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6" name="矩形 31745"/>
          <p:cNvSpPr/>
          <p:nvPr/>
        </p:nvSpPr>
        <p:spPr>
          <a:xfrm>
            <a:off x="4343082" y="3925887"/>
            <a:ext cx="49434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电鳗</a:t>
            </a:r>
          </a:p>
          <a:p>
            <a:pPr algn="ctr" fontAlgn="base"/>
            <a:r>
              <a:rPr lang="zh-CN" altLang="en-US" sz="2400" b="1" strike="noStrike" noProof="1">
                <a:solidFill>
                  <a:srgbClr val="0000FF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输出电压有</a:t>
            </a:r>
            <a:r>
              <a:rPr lang="en-US" altLang="zh-CN" sz="2400" b="1" strike="noStrike" noProof="1">
                <a:solidFill>
                  <a:srgbClr val="0000FF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300V</a:t>
            </a:r>
            <a:r>
              <a:rPr lang="zh-CN" altLang="en-US" sz="2400" b="1" strike="noStrike" noProof="1">
                <a:solidFill>
                  <a:srgbClr val="0000FF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，甚至可达</a:t>
            </a:r>
            <a:r>
              <a:rPr lang="en-US" altLang="zh-CN" sz="2400" b="1" strike="noStrike" noProof="1">
                <a:solidFill>
                  <a:srgbClr val="0000FF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800V</a:t>
            </a:r>
            <a:r>
              <a:rPr lang="zh-CN" altLang="en-US" sz="2400" b="1" strike="noStrike" noProof="1">
                <a:solidFill>
                  <a:srgbClr val="0000FF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，有水中的“高压线”之称 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095" y="1138555"/>
            <a:ext cx="3997325" cy="2854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uiExpand="1" build="p"/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775" y="790575"/>
            <a:ext cx="8114030" cy="3322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下列关于电压的说法中，不正确的是（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A．电压是使电路中形成电流的原因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B．人体的安全电压不超过36V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C．干电池、蓄电池都是提供电压的装置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D．电路两端有电压，电路中一定有电流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4565" y="790390"/>
            <a:ext cx="439420" cy="73723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16" name="矩形 15"/>
          <p:cNvSpPr/>
          <p:nvPr/>
        </p:nvSpPr>
        <p:spPr>
          <a:xfrm>
            <a:off x="5021580" y="976745"/>
            <a:ext cx="1418590" cy="458470"/>
          </a:xfrm>
          <a:prstGeom prst="rect">
            <a:avLst/>
          </a:prstGeom>
          <a:grp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7" name="矩形 16"/>
          <p:cNvSpPr/>
          <p:nvPr/>
        </p:nvSpPr>
        <p:spPr>
          <a:xfrm>
            <a:off x="4957445" y="3567430"/>
            <a:ext cx="1899285" cy="458470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8" name="文本框 17"/>
          <p:cNvSpPr txBox="1"/>
          <p:nvPr/>
        </p:nvSpPr>
        <p:spPr>
          <a:xfrm>
            <a:off x="4726940" y="4180840"/>
            <a:ext cx="258762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电路是否通畅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17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1296fa8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6746" y="753084"/>
            <a:ext cx="3267551" cy="20845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160" y="458470"/>
            <a:ext cx="8175625" cy="4227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如图所示，几只水果提供的</a:t>
            </a: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电力足以点亮一排规格相同的发</a:t>
            </a: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光二极管，水果在这里扮演了</a:t>
            </a: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”的角色：它为发光二极</a:t>
            </a: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管提供了“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”，使自由电荷在电路中定向运动起来。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26503" y="2473934"/>
            <a:ext cx="89789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03830" y="3211486"/>
            <a:ext cx="89789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7" name="图片 33806" descr="P]}Y_ZDS}5{84I]8VAYT0M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6084" y="1962441"/>
            <a:ext cx="2281238" cy="29437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AutoShape 22"/>
          <p:cNvSpPr/>
          <p:nvPr/>
        </p:nvSpPr>
        <p:spPr>
          <a:xfrm>
            <a:off x="5768340" y="1770036"/>
            <a:ext cx="1214438" cy="486966"/>
          </a:xfrm>
          <a:prstGeom prst="wedgeRoundRectCallout">
            <a:avLst>
              <a:gd name="adj1" fmla="val -143908"/>
              <a:gd name="adj2" fmla="val 66777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刻度盘</a:t>
            </a:r>
          </a:p>
        </p:txBody>
      </p:sp>
      <p:sp>
        <p:nvSpPr>
          <p:cNvPr id="51205" name="AutoShape 22"/>
          <p:cNvSpPr/>
          <p:nvPr/>
        </p:nvSpPr>
        <p:spPr>
          <a:xfrm>
            <a:off x="1101725" y="1962150"/>
            <a:ext cx="1688465" cy="432435"/>
          </a:xfrm>
          <a:prstGeom prst="wedgeRoundRectCallout">
            <a:avLst>
              <a:gd name="adj1" fmla="val 106562"/>
              <a:gd name="adj2" fmla="val 59104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数值单位</a:t>
            </a:r>
          </a:p>
        </p:txBody>
      </p:sp>
      <p:sp>
        <p:nvSpPr>
          <p:cNvPr id="51206" name="AutoShape 22"/>
          <p:cNvSpPr/>
          <p:nvPr/>
        </p:nvSpPr>
        <p:spPr>
          <a:xfrm>
            <a:off x="1577816" y="2817310"/>
            <a:ext cx="892969" cy="378619"/>
          </a:xfrm>
          <a:prstGeom prst="wedgeRoundRectCallout">
            <a:avLst>
              <a:gd name="adj1" fmla="val 163440"/>
              <a:gd name="adj2" fmla="val -35911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指针</a:t>
            </a:r>
          </a:p>
        </p:txBody>
      </p:sp>
      <p:sp>
        <p:nvSpPr>
          <p:cNvPr id="51207" name="AutoShape 22"/>
          <p:cNvSpPr/>
          <p:nvPr/>
        </p:nvSpPr>
        <p:spPr>
          <a:xfrm>
            <a:off x="5354003" y="2708725"/>
            <a:ext cx="1485900" cy="486966"/>
          </a:xfrm>
          <a:prstGeom prst="wedgeRoundRectCallout">
            <a:avLst>
              <a:gd name="adj1" fmla="val -122838"/>
              <a:gd name="adj2" fmla="val 113324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调零螺母</a:t>
            </a:r>
          </a:p>
        </p:txBody>
      </p:sp>
      <p:sp>
        <p:nvSpPr>
          <p:cNvPr id="51208" name="AutoShape 22"/>
          <p:cNvSpPr/>
          <p:nvPr/>
        </p:nvSpPr>
        <p:spPr>
          <a:xfrm>
            <a:off x="5732463" y="3445246"/>
            <a:ext cx="1485900" cy="486965"/>
          </a:xfrm>
          <a:prstGeom prst="wedgeRoundRectCallout">
            <a:avLst>
              <a:gd name="adj1" fmla="val -107339"/>
              <a:gd name="adj2" fmla="val 75232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正接线柱</a:t>
            </a:r>
          </a:p>
        </p:txBody>
      </p:sp>
      <p:sp>
        <p:nvSpPr>
          <p:cNvPr id="51209" name="AutoShape 22"/>
          <p:cNvSpPr/>
          <p:nvPr/>
        </p:nvSpPr>
        <p:spPr>
          <a:xfrm>
            <a:off x="1102519" y="3570737"/>
            <a:ext cx="1606868" cy="485775"/>
          </a:xfrm>
          <a:prstGeom prst="wedgeRoundRectCallout">
            <a:avLst>
              <a:gd name="adj1" fmla="val 92501"/>
              <a:gd name="adj2" fmla="val 55686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负接线柱</a:t>
            </a:r>
          </a:p>
        </p:txBody>
      </p:sp>
      <p:sp>
        <p:nvSpPr>
          <p:cNvPr id="51210" name="AutoShape 22"/>
          <p:cNvSpPr/>
          <p:nvPr/>
        </p:nvSpPr>
        <p:spPr>
          <a:xfrm>
            <a:off x="690563" y="4621821"/>
            <a:ext cx="2241233" cy="486251"/>
          </a:xfrm>
          <a:prstGeom prst="wedgeRoundRectCallout">
            <a:avLst>
              <a:gd name="adj1" fmla="val 102146"/>
              <a:gd name="adj2" fmla="val -135602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量程为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～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V</a:t>
            </a:r>
          </a:p>
        </p:txBody>
      </p:sp>
      <p:sp>
        <p:nvSpPr>
          <p:cNvPr id="51211" name="AutoShape 22"/>
          <p:cNvSpPr/>
          <p:nvPr/>
        </p:nvSpPr>
        <p:spPr>
          <a:xfrm>
            <a:off x="6200299" y="4261300"/>
            <a:ext cx="2185988" cy="487204"/>
          </a:xfrm>
          <a:prstGeom prst="wedgeRoundRectCallout">
            <a:avLst>
              <a:gd name="adj1" fmla="val -108879"/>
              <a:gd name="adj2" fmla="val -43936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量程为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～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15V </a:t>
            </a:r>
          </a:p>
        </p:txBody>
      </p:sp>
      <p:grpSp>
        <p:nvGrpSpPr>
          <p:cNvPr id="51215" name="组合 51214"/>
          <p:cNvGrpSpPr/>
          <p:nvPr/>
        </p:nvGrpSpPr>
        <p:grpSpPr>
          <a:xfrm>
            <a:off x="6840300" y="1033119"/>
            <a:ext cx="1188244" cy="638175"/>
            <a:chOff x="0" y="-33"/>
            <a:chExt cx="998" cy="536"/>
          </a:xfrm>
        </p:grpSpPr>
        <p:sp>
          <p:nvSpPr>
            <p:cNvPr id="51216" name="直接连接符 51215"/>
            <p:cNvSpPr/>
            <p:nvPr/>
          </p:nvSpPr>
          <p:spPr>
            <a:xfrm>
              <a:off x="0" y="272"/>
              <a:ext cx="99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1217" name="组合 51216"/>
            <p:cNvGrpSpPr/>
            <p:nvPr/>
          </p:nvGrpSpPr>
          <p:grpSpPr>
            <a:xfrm>
              <a:off x="295" y="0"/>
              <a:ext cx="385" cy="503"/>
              <a:chOff x="0" y="-68"/>
              <a:chExt cx="385" cy="503"/>
            </a:xfrm>
          </p:grpSpPr>
          <p:sp>
            <p:nvSpPr>
              <p:cNvPr id="51218" name="椭圆 51217"/>
              <p:cNvSpPr/>
              <p:nvPr/>
            </p:nvSpPr>
            <p:spPr>
              <a:xfrm>
                <a:off x="0" y="0"/>
                <a:ext cx="385" cy="386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51219" name="文本框 51218"/>
              <p:cNvSpPr txBox="1"/>
              <p:nvPr/>
            </p:nvSpPr>
            <p:spPr>
              <a:xfrm>
                <a:off x="0" y="-68"/>
                <a:ext cx="272" cy="5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3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V</a:t>
                </a:r>
              </a:p>
            </p:txBody>
          </p:sp>
        </p:grpSp>
        <p:sp>
          <p:nvSpPr>
            <p:cNvPr id="51220" name="文本框 51219"/>
            <p:cNvSpPr txBox="1"/>
            <p:nvPr/>
          </p:nvSpPr>
          <p:spPr>
            <a:xfrm>
              <a:off x="46" y="0"/>
              <a:ext cx="27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+</a:t>
              </a:r>
            </a:p>
          </p:txBody>
        </p:sp>
        <p:sp>
          <p:nvSpPr>
            <p:cNvPr id="51221" name="文本框 51220"/>
            <p:cNvSpPr txBox="1"/>
            <p:nvPr/>
          </p:nvSpPr>
          <p:spPr>
            <a:xfrm>
              <a:off x="635" y="-33"/>
              <a:ext cx="27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14" name="组合 18"/>
          <p:cNvGrpSpPr/>
          <p:nvPr/>
        </p:nvGrpSpPr>
        <p:grpSpPr bwMode="auto">
          <a:xfrm>
            <a:off x="2659063" y="550836"/>
            <a:ext cx="1487805" cy="426720"/>
            <a:chOff x="2004695" y="686607"/>
            <a:chExt cx="1983740" cy="570436"/>
          </a:xfrm>
        </p:grpSpPr>
        <p:sp>
          <p:nvSpPr>
            <p:cNvPr id="15" name="圆角矩形 14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352290" y="553720"/>
            <a:ext cx="2200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电压的测量</a:t>
            </a:r>
          </a:p>
        </p:txBody>
      </p:sp>
      <p:sp>
        <p:nvSpPr>
          <p:cNvPr id="18" name="矩形 17"/>
          <p:cNvSpPr/>
          <p:nvPr/>
        </p:nvSpPr>
        <p:spPr>
          <a:xfrm>
            <a:off x="3842385" y="1229995"/>
            <a:ext cx="135953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电压表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03069" y="1033119"/>
            <a:ext cx="139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符号</a:t>
            </a:r>
          </a:p>
        </p:txBody>
      </p:sp>
      <p:sp>
        <p:nvSpPr>
          <p:cNvPr id="27" name="右箭头 26"/>
          <p:cNvSpPr/>
          <p:nvPr/>
        </p:nvSpPr>
        <p:spPr>
          <a:xfrm>
            <a:off x="5201920" y="1326515"/>
            <a:ext cx="1424940" cy="323215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8" name="右箭头标注 27"/>
          <p:cNvSpPr/>
          <p:nvPr/>
        </p:nvSpPr>
        <p:spPr>
          <a:xfrm>
            <a:off x="932180" y="1138555"/>
            <a:ext cx="2910205" cy="704850"/>
          </a:xfrm>
          <a:prstGeom prst="rightArrowCallout">
            <a:avLst>
              <a:gd name="adj1" fmla="val 21981"/>
              <a:gd name="adj2" fmla="val 17567"/>
              <a:gd name="adj3" fmla="val 25000"/>
              <a:gd name="adj4" fmla="val 6497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电压</a:t>
            </a:r>
          </a:p>
          <a:p>
            <a:pPr algn="ctr"/>
            <a:r>
              <a:rPr lang="zh-CN" altLang="en-US" sz="2400">
                <a:solidFill>
                  <a:schemeClr val="tx1"/>
                </a:solidFill>
              </a:rPr>
              <a:t>测量工具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ldLvl="0" animBg="1"/>
      <p:bldP spid="51205" grpId="0" bldLvl="0" animBg="1"/>
      <p:bldP spid="51206" grpId="0" bldLvl="0" animBg="1"/>
      <p:bldP spid="51207" grpId="0" bldLvl="0" animBg="1"/>
      <p:bldP spid="51208" grpId="0" bldLvl="0" animBg="1"/>
      <p:bldP spid="51209" grpId="0" bldLvl="0" animBg="1"/>
      <p:bldP spid="51210" grpId="0" bldLvl="0" animBg="1"/>
      <p:bldP spid="51211" grpId="0" bldLvl="0" animBg="1"/>
      <p:bldP spid="18" grpId="0" bldLvl="0" animBg="1"/>
      <p:bldP spid="26" grpId="0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968407" y="4379914"/>
            <a:ext cx="3308984" cy="338554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点击上方图片，练习电压表的读值</a:t>
            </a:r>
          </a:p>
        </p:txBody>
      </p:sp>
      <p:sp>
        <p:nvSpPr>
          <p:cNvPr id="267267" name="文本框 267266"/>
          <p:cNvSpPr txBox="1"/>
          <p:nvPr/>
        </p:nvSpPr>
        <p:spPr>
          <a:xfrm>
            <a:off x="4736756" y="1223645"/>
            <a:ext cx="4240479" cy="40134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选择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0~3V”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的量程时，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则刻度盘上每个大格是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____V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，分度值是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US" altLang="zh-CN" sz="28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选择“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0~15V”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的量程时，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则刻度盘上每个大格是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_____V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，分度值是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en-US" altLang="zh-CN" sz="28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67281" name="矩形 267280"/>
          <p:cNvSpPr/>
          <p:nvPr/>
        </p:nvSpPr>
        <p:spPr>
          <a:xfrm>
            <a:off x="4958355" y="2374471"/>
            <a:ext cx="57816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267282" name="矩形 267281"/>
          <p:cNvSpPr/>
          <p:nvPr/>
        </p:nvSpPr>
        <p:spPr>
          <a:xfrm>
            <a:off x="5054801" y="4605231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</a:t>
            </a:r>
          </a:p>
        </p:txBody>
      </p:sp>
      <p:sp>
        <p:nvSpPr>
          <p:cNvPr id="267283" name="矩形 267282"/>
          <p:cNvSpPr/>
          <p:nvPr/>
        </p:nvSpPr>
        <p:spPr>
          <a:xfrm>
            <a:off x="5067099" y="4027221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</a:p>
        </p:txBody>
      </p:sp>
      <p:sp>
        <p:nvSpPr>
          <p:cNvPr id="267284" name="矩形 267283"/>
          <p:cNvSpPr/>
          <p:nvPr/>
        </p:nvSpPr>
        <p:spPr>
          <a:xfrm>
            <a:off x="7646276" y="2390307"/>
            <a:ext cx="1330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-5715" y="510540"/>
            <a:ext cx="915479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练习电压表的读值：认识量程和分度值</a:t>
            </a:r>
          </a:p>
        </p:txBody>
      </p:sp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115" y="1402165"/>
            <a:ext cx="3755568" cy="2702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7267" grpId="0"/>
      <p:bldP spid="267281" grpId="0"/>
      <p:bldP spid="267282" grpId="0"/>
      <p:bldP spid="267283" grpId="0"/>
      <p:bldP spid="2672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Box 15"/>
          <p:cNvSpPr/>
          <p:nvPr/>
        </p:nvSpPr>
        <p:spPr>
          <a:xfrm>
            <a:off x="3644265" y="3091180"/>
            <a:ext cx="4863465" cy="1819073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5400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明确所选电压表的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量程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</a:p>
          <a:p>
            <a:pPr marL="457200" indent="-457200">
              <a:lnSpc>
                <a:spcPct val="12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确定电压表的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分度值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</a:p>
          <a:p>
            <a:pPr marL="457200" indent="-457200">
              <a:lnSpc>
                <a:spcPct val="12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由指针位置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读出示数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48133" name="文本框 48132"/>
          <p:cNvSpPr txBox="1"/>
          <p:nvPr/>
        </p:nvSpPr>
        <p:spPr>
          <a:xfrm>
            <a:off x="3981609" y="591635"/>
            <a:ext cx="164663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</a:rPr>
              <a:t>0~3 V</a:t>
            </a:r>
            <a:endParaRPr lang="en-US" altLang="zh-CN" sz="2800" b="1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4017010" y="1294765"/>
            <a:ext cx="1341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</a:rPr>
              <a:t>0~15 V</a:t>
            </a:r>
            <a:endParaRPr lang="en-US" altLang="zh-CN" sz="2800" b="1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5900500" y="59163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</a:rPr>
              <a:t>0.1 V</a:t>
            </a:r>
          </a:p>
        </p:txBody>
      </p:sp>
      <p:sp>
        <p:nvSpPr>
          <p:cNvPr id="48136" name="文本框 48135"/>
          <p:cNvSpPr txBox="1"/>
          <p:nvPr/>
        </p:nvSpPr>
        <p:spPr>
          <a:xfrm>
            <a:off x="5941695" y="1295056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charset="0"/>
              </a:rPr>
              <a:t>0.5 V</a:t>
            </a:r>
          </a:p>
        </p:txBody>
      </p:sp>
      <p:sp>
        <p:nvSpPr>
          <p:cNvPr id="5" name="任意多边形 31"/>
          <p:cNvSpPr/>
          <p:nvPr>
            <p:custDataLst>
              <p:tags r:id="rId1"/>
            </p:custDataLst>
          </p:nvPr>
        </p:nvSpPr>
        <p:spPr bwMode="auto">
          <a:xfrm>
            <a:off x="3775075" y="417195"/>
            <a:ext cx="1702435" cy="2494915"/>
          </a:xfrm>
          <a:custGeom>
            <a:avLst/>
            <a:gdLst>
              <a:gd name="T0" fmla="*/ 2271713 w 21600"/>
              <a:gd name="T1" fmla="*/ 3620294 h 21600"/>
              <a:gd name="T2" fmla="*/ 2271713 w 21600"/>
              <a:gd name="T3" fmla="*/ 3620294 h 21600"/>
              <a:gd name="T4" fmla="*/ 2271713 w 21600"/>
              <a:gd name="T5" fmla="*/ 3620294 h 21600"/>
              <a:gd name="T6" fmla="*/ 2271713 w 21600"/>
              <a:gd name="T7" fmla="*/ 36202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32"/>
          <p:cNvSpPr/>
          <p:nvPr>
            <p:custDataLst>
              <p:tags r:id="rId2"/>
            </p:custDataLst>
          </p:nvPr>
        </p:nvSpPr>
        <p:spPr bwMode="auto">
          <a:xfrm>
            <a:off x="3772856" y="2124367"/>
            <a:ext cx="1189533" cy="785091"/>
          </a:xfrm>
          <a:custGeom>
            <a:avLst/>
            <a:gdLst>
              <a:gd name="T0" fmla="*/ 1587500 w 21600"/>
              <a:gd name="T1" fmla="*/ 1047750 h 21600"/>
              <a:gd name="T2" fmla="*/ 1587500 w 21600"/>
              <a:gd name="T3" fmla="*/ 1047750 h 21600"/>
              <a:gd name="T4" fmla="*/ 1587500 w 21600"/>
              <a:gd name="T5" fmla="*/ 1047750 h 21600"/>
              <a:gd name="T6" fmla="*/ 1587500 w 21600"/>
              <a:gd name="T7" fmla="*/ 1047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4276AA">
              <a:lumMod val="75000"/>
            </a:srgbClr>
          </a:solidFill>
          <a:ln>
            <a:noFill/>
          </a:ln>
          <a:effectLst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33"/>
          <p:cNvSpPr/>
          <p:nvPr>
            <p:custDataLst>
              <p:tags r:id="rId3"/>
            </p:custDataLst>
          </p:nvPr>
        </p:nvSpPr>
        <p:spPr bwMode="auto">
          <a:xfrm flipH="1">
            <a:off x="3775234" y="1788919"/>
            <a:ext cx="1702222" cy="112351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  <a:effectLst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35"/>
          <p:cNvSpPr/>
          <p:nvPr>
            <p:custDataLst>
              <p:tags r:id="rId4"/>
            </p:custDataLst>
          </p:nvPr>
        </p:nvSpPr>
        <p:spPr bwMode="auto">
          <a:xfrm>
            <a:off x="3894585" y="2496562"/>
            <a:ext cx="1463519" cy="356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67500" tIns="35100" rIns="67500" bIns="35100" anchor="ctr">
            <a:noAutofit/>
          </a:bodyPr>
          <a:lstStyle/>
          <a:p>
            <a:pPr defTabSz="583565">
              <a:lnSpc>
                <a:spcPct val="120000"/>
              </a:lnSpc>
              <a:defRPr/>
            </a:pPr>
            <a:r>
              <a:rPr lang="zh-CN" altLang="en-US" sz="2800" b="1" spc="3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量程</a:t>
            </a:r>
          </a:p>
        </p:txBody>
      </p:sp>
      <p:sp>
        <p:nvSpPr>
          <p:cNvPr id="15" name="任意多边形 25"/>
          <p:cNvSpPr/>
          <p:nvPr>
            <p:custDataLst>
              <p:tags r:id="rId5"/>
            </p:custDataLst>
          </p:nvPr>
        </p:nvSpPr>
        <p:spPr bwMode="auto">
          <a:xfrm>
            <a:off x="5534660" y="405765"/>
            <a:ext cx="1702435" cy="2506345"/>
          </a:xfrm>
          <a:custGeom>
            <a:avLst/>
            <a:gdLst>
              <a:gd name="T0" fmla="*/ 2271713 w 21600"/>
              <a:gd name="T1" fmla="*/ 3620294 h 21600"/>
              <a:gd name="T2" fmla="*/ 2271713 w 21600"/>
              <a:gd name="T3" fmla="*/ 3620294 h 21600"/>
              <a:gd name="T4" fmla="*/ 2271713 w 21600"/>
              <a:gd name="T5" fmla="*/ 3620294 h 21600"/>
              <a:gd name="T6" fmla="*/ 2271713 w 21600"/>
              <a:gd name="T7" fmla="*/ 36202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26"/>
          <p:cNvSpPr/>
          <p:nvPr>
            <p:custDataLst>
              <p:tags r:id="rId6"/>
            </p:custDataLst>
          </p:nvPr>
        </p:nvSpPr>
        <p:spPr bwMode="auto">
          <a:xfrm>
            <a:off x="5532173" y="2124367"/>
            <a:ext cx="1189533" cy="785091"/>
          </a:xfrm>
          <a:custGeom>
            <a:avLst/>
            <a:gdLst>
              <a:gd name="T0" fmla="*/ 1587500 w 21600"/>
              <a:gd name="T1" fmla="*/ 1047750 h 21600"/>
              <a:gd name="T2" fmla="*/ 1587500 w 21600"/>
              <a:gd name="T3" fmla="*/ 1047750 h 21600"/>
              <a:gd name="T4" fmla="*/ 1587500 w 21600"/>
              <a:gd name="T5" fmla="*/ 1047750 h 21600"/>
              <a:gd name="T6" fmla="*/ 1587500 w 21600"/>
              <a:gd name="T7" fmla="*/ 1047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78AA1">
              <a:lumMod val="75000"/>
            </a:srgbClr>
          </a:solidFill>
          <a:ln>
            <a:noFill/>
          </a:ln>
          <a:effectLst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27"/>
          <p:cNvSpPr/>
          <p:nvPr>
            <p:custDataLst>
              <p:tags r:id="rId7"/>
            </p:custDataLst>
          </p:nvPr>
        </p:nvSpPr>
        <p:spPr bwMode="auto">
          <a:xfrm flipH="1">
            <a:off x="5534553" y="1788919"/>
            <a:ext cx="1702222" cy="112351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78AA1"/>
          </a:solidFill>
          <a:ln>
            <a:noFill/>
          </a:ln>
          <a:effectLst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29"/>
          <p:cNvSpPr/>
          <p:nvPr>
            <p:custDataLst>
              <p:tags r:id="rId8"/>
            </p:custDataLst>
          </p:nvPr>
        </p:nvSpPr>
        <p:spPr bwMode="auto">
          <a:xfrm>
            <a:off x="5653904" y="2492752"/>
            <a:ext cx="1463519" cy="356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67500" tIns="35100" rIns="67500" bIns="35100" anchor="ctr">
            <a:noAutofit/>
          </a:bodyPr>
          <a:lstStyle/>
          <a:p>
            <a:pPr defTabSz="583565">
              <a:lnSpc>
                <a:spcPct val="120000"/>
              </a:lnSpc>
              <a:defRPr/>
            </a:pPr>
            <a:r>
              <a:rPr lang="zh-CN" altLang="en-US" sz="2800" b="1" spc="3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分度值</a:t>
            </a:r>
          </a:p>
        </p:txBody>
      </p:sp>
      <p:sp>
        <p:nvSpPr>
          <p:cNvPr id="126" name="矩形 125"/>
          <p:cNvSpPr/>
          <p:nvPr>
            <p:custDataLst>
              <p:tags r:id="rId9"/>
            </p:custDataLst>
          </p:nvPr>
        </p:nvSpPr>
        <p:spPr>
          <a:xfrm>
            <a:off x="643255" y="3441065"/>
            <a:ext cx="2328545" cy="87058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rgbClr val="19B1A7">
              <a:shade val="50000"/>
            </a:srgbClr>
          </a:lnRef>
          <a:fillRef idx="1">
            <a:srgbClr val="19B1A7"/>
          </a:fillRef>
          <a:effectRef idx="0">
            <a:srgbClr val="19B1A7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: 形状 54"/>
          <p:cNvSpPr/>
          <p:nvPr>
            <p:custDataLst>
              <p:tags r:id="rId10"/>
            </p:custDataLst>
          </p:nvPr>
        </p:nvSpPr>
        <p:spPr>
          <a:xfrm>
            <a:off x="2359481" y="3184712"/>
            <a:ext cx="395430" cy="256156"/>
          </a:xfrm>
          <a:custGeom>
            <a:avLst/>
            <a:gdLst>
              <a:gd name="connsiteX0" fmla="*/ 254 w 127889"/>
              <a:gd name="connsiteY0" fmla="*/ 106228 h 106228"/>
              <a:gd name="connsiteX1" fmla="*/ 127889 w 127889"/>
              <a:gd name="connsiteY1" fmla="*/ 106228 h 106228"/>
              <a:gd name="connsiteX2" fmla="*/ 37401 w 127889"/>
              <a:gd name="connsiteY2" fmla="*/ 500 h 106228"/>
              <a:gd name="connsiteX3" fmla="*/ 254 w 127889"/>
              <a:gd name="connsiteY3" fmla="*/ 106228 h 106228"/>
              <a:gd name="connsiteX0-1" fmla="*/ 836 w 128471"/>
              <a:gd name="connsiteY0-2" fmla="*/ 106228 h 106228"/>
              <a:gd name="connsiteX1-3" fmla="*/ 128471 w 128471"/>
              <a:gd name="connsiteY1-4" fmla="*/ 106228 h 106228"/>
              <a:gd name="connsiteX2-5" fmla="*/ 34466 w 128471"/>
              <a:gd name="connsiteY2-6" fmla="*/ 500 h 106228"/>
              <a:gd name="connsiteX3-7" fmla="*/ 836 w 128471"/>
              <a:gd name="connsiteY3-8" fmla="*/ 106228 h 1062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471" h="106228">
                <a:moveTo>
                  <a:pt x="836" y="106228"/>
                </a:moveTo>
                <a:lnTo>
                  <a:pt x="128471" y="106228"/>
                </a:lnTo>
                <a:cubicBezTo>
                  <a:pt x="128471" y="106228"/>
                  <a:pt x="61137" y="27170"/>
                  <a:pt x="34466" y="500"/>
                </a:cubicBezTo>
                <a:cubicBezTo>
                  <a:pt x="-8396" y="-5215"/>
                  <a:pt x="836" y="38600"/>
                  <a:pt x="836" y="106228"/>
                </a:cubicBezTo>
                <a:close/>
              </a:path>
            </a:pathLst>
          </a:custGeom>
          <a:solidFill>
            <a:srgbClr val="19B1A7">
              <a:lumMod val="50000"/>
            </a:srgbClr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: 形状 56"/>
          <p:cNvSpPr/>
          <p:nvPr>
            <p:custDataLst>
              <p:tags r:id="rId11"/>
            </p:custDataLst>
          </p:nvPr>
        </p:nvSpPr>
        <p:spPr>
          <a:xfrm>
            <a:off x="2453619" y="3186016"/>
            <a:ext cx="1241548" cy="688005"/>
          </a:xfrm>
          <a:custGeom>
            <a:avLst/>
            <a:gdLst>
              <a:gd name="connsiteX0" fmla="*/ 471287 w 471287"/>
              <a:gd name="connsiteY0" fmla="*/ 215179 h 298132"/>
              <a:gd name="connsiteX1" fmla="*/ 245745 w 471287"/>
              <a:gd name="connsiteY1" fmla="*/ 298132 h 298132"/>
              <a:gd name="connsiteX2" fmla="*/ 0 w 471287"/>
              <a:gd name="connsiteY2" fmla="*/ 0 h 298132"/>
              <a:gd name="connsiteX3" fmla="*/ 281940 w 471287"/>
              <a:gd name="connsiteY3" fmla="*/ 0 h 298132"/>
              <a:gd name="connsiteX4" fmla="*/ 471287 w 471287"/>
              <a:gd name="connsiteY4" fmla="*/ 215179 h 298132"/>
              <a:gd name="connsiteX0-1" fmla="*/ 471287 w 471287"/>
              <a:gd name="connsiteY0-2" fmla="*/ 215179 h 215179"/>
              <a:gd name="connsiteX1-3" fmla="*/ 269188 w 471287"/>
              <a:gd name="connsiteY1-4" fmla="*/ 207966 h 215179"/>
              <a:gd name="connsiteX2-5" fmla="*/ 0 w 471287"/>
              <a:gd name="connsiteY2-6" fmla="*/ 0 h 215179"/>
              <a:gd name="connsiteX3-7" fmla="*/ 281940 w 471287"/>
              <a:gd name="connsiteY3-8" fmla="*/ 0 h 215179"/>
              <a:gd name="connsiteX4-9" fmla="*/ 471287 w 471287"/>
              <a:gd name="connsiteY4-10" fmla="*/ 215179 h 215179"/>
              <a:gd name="connsiteX0-11" fmla="*/ 471287 w 471287"/>
              <a:gd name="connsiteY0-12" fmla="*/ 215179 h 216081"/>
              <a:gd name="connsiteX1-13" fmla="*/ 256565 w 471287"/>
              <a:gd name="connsiteY1-14" fmla="*/ 216081 h 216081"/>
              <a:gd name="connsiteX2-15" fmla="*/ 0 w 471287"/>
              <a:gd name="connsiteY2-16" fmla="*/ 0 h 216081"/>
              <a:gd name="connsiteX3-17" fmla="*/ 281940 w 471287"/>
              <a:gd name="connsiteY3-18" fmla="*/ 0 h 216081"/>
              <a:gd name="connsiteX4-19" fmla="*/ 471287 w 471287"/>
              <a:gd name="connsiteY4-20" fmla="*/ 215179 h 216081"/>
              <a:gd name="connsiteX0-21" fmla="*/ 348661 w 348661"/>
              <a:gd name="connsiteY0-22" fmla="*/ 215179 h 216081"/>
              <a:gd name="connsiteX1-23" fmla="*/ 133939 w 348661"/>
              <a:gd name="connsiteY1-24" fmla="*/ 216081 h 216081"/>
              <a:gd name="connsiteX2-25" fmla="*/ 0 w 348661"/>
              <a:gd name="connsiteY2-26" fmla="*/ 6312 h 216081"/>
              <a:gd name="connsiteX3-27" fmla="*/ 159314 w 348661"/>
              <a:gd name="connsiteY3-28" fmla="*/ 0 h 216081"/>
              <a:gd name="connsiteX4-29" fmla="*/ 348661 w 348661"/>
              <a:gd name="connsiteY4-30" fmla="*/ 215179 h 216081"/>
              <a:gd name="connsiteX0-31" fmla="*/ 394646 w 394646"/>
              <a:gd name="connsiteY0-32" fmla="*/ 215179 h 216081"/>
              <a:gd name="connsiteX1-33" fmla="*/ 179924 w 394646"/>
              <a:gd name="connsiteY1-34" fmla="*/ 216081 h 216081"/>
              <a:gd name="connsiteX2-35" fmla="*/ 0 w 394646"/>
              <a:gd name="connsiteY2-36" fmla="*/ 0 h 216081"/>
              <a:gd name="connsiteX3-37" fmla="*/ 205299 w 394646"/>
              <a:gd name="connsiteY3-38" fmla="*/ 0 h 216081"/>
              <a:gd name="connsiteX4-39" fmla="*/ 394646 w 394646"/>
              <a:gd name="connsiteY4-40" fmla="*/ 215179 h 216081"/>
              <a:gd name="connsiteX0-41" fmla="*/ 394646 w 394646"/>
              <a:gd name="connsiteY0-42" fmla="*/ 215179 h 216081"/>
              <a:gd name="connsiteX1-43" fmla="*/ 180826 w 394646"/>
              <a:gd name="connsiteY1-44" fmla="*/ 216081 h 216081"/>
              <a:gd name="connsiteX2-45" fmla="*/ 0 w 394646"/>
              <a:gd name="connsiteY2-46" fmla="*/ 0 h 216081"/>
              <a:gd name="connsiteX3-47" fmla="*/ 205299 w 394646"/>
              <a:gd name="connsiteY3-48" fmla="*/ 0 h 216081"/>
              <a:gd name="connsiteX4-49" fmla="*/ 394646 w 394646"/>
              <a:gd name="connsiteY4-50" fmla="*/ 215179 h 216081"/>
              <a:gd name="connsiteX0-51" fmla="*/ 394646 w 394646"/>
              <a:gd name="connsiteY0-52" fmla="*/ 216976 h 216976"/>
              <a:gd name="connsiteX1-53" fmla="*/ 180826 w 394646"/>
              <a:gd name="connsiteY1-54" fmla="*/ 216081 h 216976"/>
              <a:gd name="connsiteX2-55" fmla="*/ 0 w 394646"/>
              <a:gd name="connsiteY2-56" fmla="*/ 0 h 216976"/>
              <a:gd name="connsiteX3-57" fmla="*/ 205299 w 394646"/>
              <a:gd name="connsiteY3-58" fmla="*/ 0 h 216976"/>
              <a:gd name="connsiteX4-59" fmla="*/ 394646 w 394646"/>
              <a:gd name="connsiteY4-60" fmla="*/ 216976 h 216976"/>
              <a:gd name="connsiteX0-61" fmla="*/ 394646 w 394646"/>
              <a:gd name="connsiteY0-62" fmla="*/ 216976 h 217878"/>
              <a:gd name="connsiteX1-63" fmla="*/ 183531 w 394646"/>
              <a:gd name="connsiteY1-64" fmla="*/ 217878 h 217878"/>
              <a:gd name="connsiteX2-65" fmla="*/ 0 w 394646"/>
              <a:gd name="connsiteY2-66" fmla="*/ 0 h 217878"/>
              <a:gd name="connsiteX3-67" fmla="*/ 205299 w 394646"/>
              <a:gd name="connsiteY3-68" fmla="*/ 0 h 217878"/>
              <a:gd name="connsiteX4-69" fmla="*/ 394646 w 394646"/>
              <a:gd name="connsiteY4-70" fmla="*/ 216976 h 21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94646" h="217878">
                <a:moveTo>
                  <a:pt x="394646" y="216976"/>
                </a:moveTo>
                <a:lnTo>
                  <a:pt x="183531" y="217878"/>
                </a:lnTo>
                <a:lnTo>
                  <a:pt x="0" y="0"/>
                </a:lnTo>
                <a:lnTo>
                  <a:pt x="205299" y="0"/>
                </a:lnTo>
                <a:cubicBezTo>
                  <a:pt x="289754" y="99377"/>
                  <a:pt x="310191" y="117599"/>
                  <a:pt x="394646" y="216976"/>
                </a:cubicBezTo>
                <a:close/>
              </a:path>
            </a:pathLst>
          </a:custGeom>
          <a:solidFill>
            <a:srgbClr val="19B1A7"/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: 形状 57"/>
          <p:cNvSpPr/>
          <p:nvPr>
            <p:custDataLst>
              <p:tags r:id="rId12"/>
            </p:custDataLst>
          </p:nvPr>
        </p:nvSpPr>
        <p:spPr>
          <a:xfrm flipV="1">
            <a:off x="2359481" y="4311539"/>
            <a:ext cx="429470" cy="254853"/>
          </a:xfrm>
          <a:custGeom>
            <a:avLst/>
            <a:gdLst>
              <a:gd name="connsiteX0" fmla="*/ 254 w 127889"/>
              <a:gd name="connsiteY0" fmla="*/ 106228 h 106228"/>
              <a:gd name="connsiteX1" fmla="*/ 127889 w 127889"/>
              <a:gd name="connsiteY1" fmla="*/ 106228 h 106228"/>
              <a:gd name="connsiteX2" fmla="*/ 37401 w 127889"/>
              <a:gd name="connsiteY2" fmla="*/ 500 h 106228"/>
              <a:gd name="connsiteX3" fmla="*/ 254 w 127889"/>
              <a:gd name="connsiteY3" fmla="*/ 106228 h 106228"/>
              <a:gd name="connsiteX0-1" fmla="*/ 836 w 128471"/>
              <a:gd name="connsiteY0-2" fmla="*/ 106228 h 106228"/>
              <a:gd name="connsiteX1-3" fmla="*/ 128471 w 128471"/>
              <a:gd name="connsiteY1-4" fmla="*/ 106228 h 106228"/>
              <a:gd name="connsiteX2-5" fmla="*/ 34466 w 128471"/>
              <a:gd name="connsiteY2-6" fmla="*/ 500 h 106228"/>
              <a:gd name="connsiteX3-7" fmla="*/ 836 w 128471"/>
              <a:gd name="connsiteY3-8" fmla="*/ 106228 h 1062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471" h="106228">
                <a:moveTo>
                  <a:pt x="836" y="106228"/>
                </a:moveTo>
                <a:lnTo>
                  <a:pt x="128471" y="106228"/>
                </a:lnTo>
                <a:cubicBezTo>
                  <a:pt x="128471" y="106228"/>
                  <a:pt x="61137" y="27170"/>
                  <a:pt x="34466" y="500"/>
                </a:cubicBezTo>
                <a:cubicBezTo>
                  <a:pt x="-8396" y="-5215"/>
                  <a:pt x="836" y="38600"/>
                  <a:pt x="836" y="106228"/>
                </a:cubicBezTo>
                <a:close/>
              </a:path>
            </a:pathLst>
          </a:custGeom>
          <a:solidFill>
            <a:srgbClr val="19B1A7">
              <a:lumMod val="50000"/>
            </a:srgbClr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/>
          <p:cNvSpPr/>
          <p:nvPr>
            <p:custDataLst>
              <p:tags r:id="rId13"/>
            </p:custDataLst>
          </p:nvPr>
        </p:nvSpPr>
        <p:spPr>
          <a:xfrm flipH="1">
            <a:off x="2459291" y="3868342"/>
            <a:ext cx="1238713" cy="699354"/>
          </a:xfrm>
          <a:custGeom>
            <a:avLst/>
            <a:gdLst>
              <a:gd name="connsiteX0" fmla="*/ 471287 w 471287"/>
              <a:gd name="connsiteY0" fmla="*/ 215179 h 298132"/>
              <a:gd name="connsiteX1" fmla="*/ 245745 w 471287"/>
              <a:gd name="connsiteY1" fmla="*/ 298132 h 298132"/>
              <a:gd name="connsiteX2" fmla="*/ 0 w 471287"/>
              <a:gd name="connsiteY2" fmla="*/ 0 h 298132"/>
              <a:gd name="connsiteX3" fmla="*/ 281940 w 471287"/>
              <a:gd name="connsiteY3" fmla="*/ 0 h 298132"/>
              <a:gd name="connsiteX4" fmla="*/ 471287 w 471287"/>
              <a:gd name="connsiteY4" fmla="*/ 215179 h 298132"/>
              <a:gd name="connsiteX0-1" fmla="*/ 471287 w 471287"/>
              <a:gd name="connsiteY0-2" fmla="*/ 215179 h 215179"/>
              <a:gd name="connsiteX1-3" fmla="*/ 269188 w 471287"/>
              <a:gd name="connsiteY1-4" fmla="*/ 207966 h 215179"/>
              <a:gd name="connsiteX2-5" fmla="*/ 0 w 471287"/>
              <a:gd name="connsiteY2-6" fmla="*/ 0 h 215179"/>
              <a:gd name="connsiteX3-7" fmla="*/ 281940 w 471287"/>
              <a:gd name="connsiteY3-8" fmla="*/ 0 h 215179"/>
              <a:gd name="connsiteX4-9" fmla="*/ 471287 w 471287"/>
              <a:gd name="connsiteY4-10" fmla="*/ 215179 h 215179"/>
              <a:gd name="connsiteX0-11" fmla="*/ 471287 w 471287"/>
              <a:gd name="connsiteY0-12" fmla="*/ 215179 h 216081"/>
              <a:gd name="connsiteX1-13" fmla="*/ 256565 w 471287"/>
              <a:gd name="connsiteY1-14" fmla="*/ 216081 h 216081"/>
              <a:gd name="connsiteX2-15" fmla="*/ 0 w 471287"/>
              <a:gd name="connsiteY2-16" fmla="*/ 0 h 216081"/>
              <a:gd name="connsiteX3-17" fmla="*/ 281940 w 471287"/>
              <a:gd name="connsiteY3-18" fmla="*/ 0 h 216081"/>
              <a:gd name="connsiteX4-19" fmla="*/ 471287 w 471287"/>
              <a:gd name="connsiteY4-20" fmla="*/ 215179 h 216081"/>
              <a:gd name="connsiteX0-21" fmla="*/ 348661 w 348661"/>
              <a:gd name="connsiteY0-22" fmla="*/ 215179 h 216081"/>
              <a:gd name="connsiteX1-23" fmla="*/ 133939 w 348661"/>
              <a:gd name="connsiteY1-24" fmla="*/ 216081 h 216081"/>
              <a:gd name="connsiteX2-25" fmla="*/ 0 w 348661"/>
              <a:gd name="connsiteY2-26" fmla="*/ 6312 h 216081"/>
              <a:gd name="connsiteX3-27" fmla="*/ 159314 w 348661"/>
              <a:gd name="connsiteY3-28" fmla="*/ 0 h 216081"/>
              <a:gd name="connsiteX4-29" fmla="*/ 348661 w 348661"/>
              <a:gd name="connsiteY4-30" fmla="*/ 215179 h 216081"/>
              <a:gd name="connsiteX0-31" fmla="*/ 394646 w 394646"/>
              <a:gd name="connsiteY0-32" fmla="*/ 215179 h 216081"/>
              <a:gd name="connsiteX1-33" fmla="*/ 179924 w 394646"/>
              <a:gd name="connsiteY1-34" fmla="*/ 216081 h 216081"/>
              <a:gd name="connsiteX2-35" fmla="*/ 0 w 394646"/>
              <a:gd name="connsiteY2-36" fmla="*/ 0 h 216081"/>
              <a:gd name="connsiteX3-37" fmla="*/ 205299 w 394646"/>
              <a:gd name="connsiteY3-38" fmla="*/ 0 h 216081"/>
              <a:gd name="connsiteX4-39" fmla="*/ 394646 w 394646"/>
              <a:gd name="connsiteY4-40" fmla="*/ 215179 h 216081"/>
              <a:gd name="connsiteX0-41" fmla="*/ 394646 w 394646"/>
              <a:gd name="connsiteY0-42" fmla="*/ 215179 h 216081"/>
              <a:gd name="connsiteX1-43" fmla="*/ 179924 w 394646"/>
              <a:gd name="connsiteY1-44" fmla="*/ 216081 h 216081"/>
              <a:gd name="connsiteX2-45" fmla="*/ 0 w 394646"/>
              <a:gd name="connsiteY2-46" fmla="*/ 0 h 216081"/>
              <a:gd name="connsiteX3-47" fmla="*/ 212513 w 394646"/>
              <a:gd name="connsiteY3-48" fmla="*/ 1797 h 216081"/>
              <a:gd name="connsiteX4-49" fmla="*/ 394646 w 394646"/>
              <a:gd name="connsiteY4-50" fmla="*/ 215179 h 216081"/>
              <a:gd name="connsiteX0-51" fmla="*/ 398253 w 398253"/>
              <a:gd name="connsiteY0-52" fmla="*/ 214281 h 215183"/>
              <a:gd name="connsiteX1-53" fmla="*/ 183531 w 398253"/>
              <a:gd name="connsiteY1-54" fmla="*/ 215183 h 215183"/>
              <a:gd name="connsiteX2-55" fmla="*/ 0 w 398253"/>
              <a:gd name="connsiteY2-56" fmla="*/ 0 h 215183"/>
              <a:gd name="connsiteX3-57" fmla="*/ 216120 w 398253"/>
              <a:gd name="connsiteY3-58" fmla="*/ 899 h 215183"/>
              <a:gd name="connsiteX4-59" fmla="*/ 398253 w 398253"/>
              <a:gd name="connsiteY4-60" fmla="*/ 214281 h 215183"/>
              <a:gd name="connsiteX0-61" fmla="*/ 398253 w 398253"/>
              <a:gd name="connsiteY0-62" fmla="*/ 214281 h 215183"/>
              <a:gd name="connsiteX1-63" fmla="*/ 183531 w 398253"/>
              <a:gd name="connsiteY1-64" fmla="*/ 215183 h 215183"/>
              <a:gd name="connsiteX2-65" fmla="*/ 0 w 398253"/>
              <a:gd name="connsiteY2-66" fmla="*/ 0 h 215183"/>
              <a:gd name="connsiteX3-67" fmla="*/ 219727 w 398253"/>
              <a:gd name="connsiteY3-68" fmla="*/ 899 h 215183"/>
              <a:gd name="connsiteX4-69" fmla="*/ 398253 w 398253"/>
              <a:gd name="connsiteY4-70" fmla="*/ 214281 h 215183"/>
              <a:gd name="connsiteX0-71" fmla="*/ 395548 w 395548"/>
              <a:gd name="connsiteY0-72" fmla="*/ 213383 h 214285"/>
              <a:gd name="connsiteX1-73" fmla="*/ 180826 w 395548"/>
              <a:gd name="connsiteY1-74" fmla="*/ 214285 h 214285"/>
              <a:gd name="connsiteX2-75" fmla="*/ 0 w 395548"/>
              <a:gd name="connsiteY2-76" fmla="*/ 0 h 214285"/>
              <a:gd name="connsiteX3-77" fmla="*/ 217022 w 395548"/>
              <a:gd name="connsiteY3-78" fmla="*/ 1 h 214285"/>
              <a:gd name="connsiteX4-79" fmla="*/ 395548 w 395548"/>
              <a:gd name="connsiteY4-80" fmla="*/ 213383 h 214285"/>
              <a:gd name="connsiteX0-81" fmla="*/ 395548 w 395548"/>
              <a:gd name="connsiteY0-82" fmla="*/ 216946 h 216946"/>
              <a:gd name="connsiteX1-83" fmla="*/ 180826 w 395548"/>
              <a:gd name="connsiteY1-84" fmla="*/ 214285 h 216946"/>
              <a:gd name="connsiteX2-85" fmla="*/ 0 w 395548"/>
              <a:gd name="connsiteY2-86" fmla="*/ 0 h 216946"/>
              <a:gd name="connsiteX3-87" fmla="*/ 217022 w 395548"/>
              <a:gd name="connsiteY3-88" fmla="*/ 1 h 216946"/>
              <a:gd name="connsiteX4-89" fmla="*/ 395548 w 395548"/>
              <a:gd name="connsiteY4-90" fmla="*/ 216946 h 216946"/>
              <a:gd name="connsiteX0-91" fmla="*/ 395548 w 395548"/>
              <a:gd name="connsiteY0-92" fmla="*/ 216946 h 217849"/>
              <a:gd name="connsiteX1-93" fmla="*/ 181728 w 395548"/>
              <a:gd name="connsiteY1-94" fmla="*/ 217849 h 217849"/>
              <a:gd name="connsiteX2-95" fmla="*/ 0 w 395548"/>
              <a:gd name="connsiteY2-96" fmla="*/ 0 h 217849"/>
              <a:gd name="connsiteX3-97" fmla="*/ 217022 w 395548"/>
              <a:gd name="connsiteY3-98" fmla="*/ 1 h 217849"/>
              <a:gd name="connsiteX4-99" fmla="*/ 395548 w 395548"/>
              <a:gd name="connsiteY4-100" fmla="*/ 216946 h 217849"/>
              <a:gd name="connsiteX0-101" fmla="*/ 395548 w 395548"/>
              <a:gd name="connsiteY0-102" fmla="*/ 217836 h 218739"/>
              <a:gd name="connsiteX1-103" fmla="*/ 181728 w 395548"/>
              <a:gd name="connsiteY1-104" fmla="*/ 218739 h 218739"/>
              <a:gd name="connsiteX2-105" fmla="*/ 0 w 395548"/>
              <a:gd name="connsiteY2-106" fmla="*/ 890 h 218739"/>
              <a:gd name="connsiteX3-107" fmla="*/ 215219 w 395548"/>
              <a:gd name="connsiteY3-108" fmla="*/ 0 h 218739"/>
              <a:gd name="connsiteX4-109" fmla="*/ 395548 w 395548"/>
              <a:gd name="connsiteY4-110" fmla="*/ 217836 h 218739"/>
              <a:gd name="connsiteX0-111" fmla="*/ 396450 w 396450"/>
              <a:gd name="connsiteY0-112" fmla="*/ 218728 h 219631"/>
              <a:gd name="connsiteX1-113" fmla="*/ 182630 w 396450"/>
              <a:gd name="connsiteY1-114" fmla="*/ 219631 h 219631"/>
              <a:gd name="connsiteX2-115" fmla="*/ 0 w 396450"/>
              <a:gd name="connsiteY2-116" fmla="*/ 0 h 219631"/>
              <a:gd name="connsiteX3-117" fmla="*/ 216121 w 396450"/>
              <a:gd name="connsiteY3-118" fmla="*/ 892 h 219631"/>
              <a:gd name="connsiteX4-119" fmla="*/ 396450 w 396450"/>
              <a:gd name="connsiteY4-120" fmla="*/ 218728 h 219631"/>
              <a:gd name="connsiteX0-121" fmla="*/ 393745 w 393745"/>
              <a:gd name="connsiteY0-122" fmla="*/ 218728 h 219631"/>
              <a:gd name="connsiteX1-123" fmla="*/ 179925 w 393745"/>
              <a:gd name="connsiteY1-124" fmla="*/ 219631 h 219631"/>
              <a:gd name="connsiteX2-125" fmla="*/ 0 w 393745"/>
              <a:gd name="connsiteY2-126" fmla="*/ 0 h 219631"/>
              <a:gd name="connsiteX3-127" fmla="*/ 213416 w 393745"/>
              <a:gd name="connsiteY3-128" fmla="*/ 892 h 219631"/>
              <a:gd name="connsiteX4-129" fmla="*/ 393745 w 393745"/>
              <a:gd name="connsiteY4-130" fmla="*/ 218728 h 2196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93745" h="219631">
                <a:moveTo>
                  <a:pt x="393745" y="218728"/>
                </a:moveTo>
                <a:lnTo>
                  <a:pt x="179925" y="219631"/>
                </a:lnTo>
                <a:lnTo>
                  <a:pt x="0" y="0"/>
                </a:lnTo>
                <a:lnTo>
                  <a:pt x="213416" y="892"/>
                </a:lnTo>
                <a:lnTo>
                  <a:pt x="393745" y="218728"/>
                </a:lnTo>
                <a:close/>
              </a:path>
            </a:pathLst>
          </a:custGeom>
          <a:solidFill>
            <a:srgbClr val="19B1A7">
              <a:lumMod val="65000"/>
            </a:srgbClr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>
            <p:custDataLst>
              <p:tags r:id="rId14"/>
            </p:custDataLst>
          </p:nvPr>
        </p:nvSpPr>
        <p:spPr>
          <a:xfrm>
            <a:off x="643255" y="3691890"/>
            <a:ext cx="2367915" cy="36893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电压表的读数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33807" name="图片 33806" descr="P]}Y_ZDS}5{84I]8VAYT0MC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29615" y="496570"/>
            <a:ext cx="2056765" cy="2653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uiExpand="1" build="allAtOnce" bldLvl="0" animBg="1"/>
      <p:bldP spid="48133" grpId="0"/>
      <p:bldP spid="48134" grpId="0"/>
      <p:bldP spid="48135" grpId="0"/>
      <p:bldP spid="48136" grpId="0"/>
      <p:bldP spid="5" grpId="0" bldLvl="0" animBg="1"/>
      <p:bldP spid="8" grpId="0" bldLvl="0" animBg="1"/>
      <p:bldP spid="9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26" grpId="0" bldLvl="0" animBg="1"/>
      <p:bldP spid="21" grpId="0" bldLvl="0" animBg="1"/>
      <p:bldP spid="57" grpId="0" bldLvl="0" animBg="1"/>
      <p:bldP spid="58" grpId="0" bldLvl="0" animBg="1"/>
      <p:bldP spid="59" grpId="0" bldLvl="0" animBg="1"/>
      <p:bldP spid="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5240" y="457835"/>
            <a:ext cx="9174480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练习使用电压表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6510" y="4115962"/>
            <a:ext cx="3192145" cy="337185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黑体" pitchFamily="49" charset="-122"/>
                <a:ea typeface="黑体" pitchFamily="49" charset="-122"/>
              </a:rPr>
              <a:t>点击图片，学习</a:t>
            </a:r>
            <a:r>
              <a:rPr lang="zh-CN" altLang="en-US" sz="1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电压表的连接</a:t>
            </a:r>
          </a:p>
        </p:txBody>
      </p:sp>
      <p:sp>
        <p:nvSpPr>
          <p:cNvPr id="50179" name="TextBox 15"/>
          <p:cNvSpPr/>
          <p:nvPr/>
        </p:nvSpPr>
        <p:spPr>
          <a:xfrm>
            <a:off x="4299284" y="1052194"/>
            <a:ext cx="4583731" cy="364419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5400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30000"/>
              </a:lnSpc>
            </a:pP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电压表的使用</a:t>
            </a:r>
          </a:p>
          <a:p>
            <a:pPr indent="0" fontAlgn="auto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）电压表必须和被测的用电器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并联。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）电流必须从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接线柱流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接线柱流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）必须正确选择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量程。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866" y="1278083"/>
            <a:ext cx="3453435" cy="27081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0179" grpId="0" uiExpand="1" build="allAtOnce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37747" y="1176351"/>
            <a:ext cx="3519037" cy="19620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允许把电压表直接连到电源的两极，此时测量的是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电源电压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l="6126" r="5501"/>
          <a:stretch>
            <a:fillRect/>
          </a:stretch>
        </p:blipFill>
        <p:spPr>
          <a:xfrm>
            <a:off x="494030" y="775786"/>
            <a:ext cx="4743717" cy="361540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8" y="876115"/>
            <a:ext cx="6386513" cy="38342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12510" y="508635"/>
            <a:ext cx="2947035" cy="45694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实验结果表明，两电压表的示数是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相等的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，即在只有一个用电器的电路中，用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电器两端的电压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电源两端的电压相等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562090" y="2480310"/>
            <a:ext cx="7975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0.6A</a:t>
            </a:r>
            <a:endParaRPr lang="zh-CN" altLang="en-US" sz="3600" b="1"/>
          </a:p>
        </p:txBody>
      </p:sp>
      <p:graphicFrame>
        <p:nvGraphicFramePr>
          <p:cNvPr id="2" name="表格 1"/>
          <p:cNvGraphicFramePr/>
          <p:nvPr/>
        </p:nvGraphicFramePr>
        <p:xfrm>
          <a:off x="157321" y="1312042"/>
          <a:ext cx="8975090" cy="351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59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33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06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072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924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331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36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4864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仪表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使用规则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能否直接连到电源两极上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学生用表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读数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接法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接线柱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量程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量程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分度值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864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电流表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4864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电压表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34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905" y="614045"/>
            <a:ext cx="9174480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电流表和电压表的区别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15415" y="2635250"/>
            <a:ext cx="79502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串联</a:t>
            </a:r>
            <a:endParaRPr lang="en-US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8900" y="3766820"/>
            <a:ext cx="79502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并联</a:t>
            </a:r>
            <a:endParaRPr lang="zh-CN" altLang="en-US" sz="3600" b="1"/>
          </a:p>
        </p:txBody>
      </p:sp>
      <p:sp>
        <p:nvSpPr>
          <p:cNvPr id="12" name="文本框 11"/>
          <p:cNvSpPr txBox="1"/>
          <p:nvPr/>
        </p:nvSpPr>
        <p:spPr>
          <a:xfrm>
            <a:off x="2296160" y="2612390"/>
            <a:ext cx="1145540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 defTabSz="685800">
              <a:lnSpc>
                <a:spcPct val="10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电流从“+”进从“-”出</a:t>
            </a:r>
            <a:endParaRPr lang="zh-CN" altLang="en-US" sz="3600" b="1"/>
          </a:p>
        </p:txBody>
      </p:sp>
      <p:sp>
        <p:nvSpPr>
          <p:cNvPr id="13" name="文本框 12"/>
          <p:cNvSpPr txBox="1"/>
          <p:nvPr/>
        </p:nvSpPr>
        <p:spPr>
          <a:xfrm>
            <a:off x="3594100" y="2776855"/>
            <a:ext cx="88773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不能超过表的量程</a:t>
            </a:r>
            <a:endParaRPr lang="zh-CN" altLang="en-US" sz="3600" b="1"/>
          </a:p>
        </p:txBody>
      </p:sp>
      <p:sp>
        <p:nvSpPr>
          <p:cNvPr id="14" name="文本框 13"/>
          <p:cNvSpPr txBox="1"/>
          <p:nvPr/>
        </p:nvSpPr>
        <p:spPr>
          <a:xfrm>
            <a:off x="5179695" y="2635250"/>
            <a:ext cx="79502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不能</a:t>
            </a:r>
            <a:endParaRPr lang="zh-CN" altLang="en-US" sz="3600" b="1"/>
          </a:p>
        </p:txBody>
      </p:sp>
      <p:sp>
        <p:nvSpPr>
          <p:cNvPr id="15" name="文本框 14"/>
          <p:cNvSpPr txBox="1"/>
          <p:nvPr/>
        </p:nvSpPr>
        <p:spPr>
          <a:xfrm>
            <a:off x="5332730" y="3604260"/>
            <a:ext cx="48895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能</a:t>
            </a:r>
            <a:endParaRPr lang="zh-CN" altLang="en-US" sz="3600" b="1"/>
          </a:p>
        </p:txBody>
      </p:sp>
      <p:sp>
        <p:nvSpPr>
          <p:cNvPr id="17" name="文本框 16"/>
          <p:cNvSpPr txBox="1"/>
          <p:nvPr/>
        </p:nvSpPr>
        <p:spPr>
          <a:xfrm>
            <a:off x="7435215" y="2480310"/>
            <a:ext cx="95123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0.02A</a:t>
            </a:r>
            <a:endParaRPr lang="zh-CN" altLang="en-US" sz="3600" b="1"/>
          </a:p>
        </p:txBody>
      </p:sp>
      <p:sp>
        <p:nvSpPr>
          <p:cNvPr id="18" name="文本框 17"/>
          <p:cNvSpPr txBox="1"/>
          <p:nvPr/>
        </p:nvSpPr>
        <p:spPr>
          <a:xfrm>
            <a:off x="6672580" y="2991485"/>
            <a:ext cx="563880" cy="46378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3A</a:t>
            </a:r>
            <a:endParaRPr lang="zh-CN" altLang="en-US" sz="3600" b="1"/>
          </a:p>
        </p:txBody>
      </p:sp>
      <p:sp>
        <p:nvSpPr>
          <p:cNvPr id="19" name="文本框 18"/>
          <p:cNvSpPr txBox="1"/>
          <p:nvPr/>
        </p:nvSpPr>
        <p:spPr>
          <a:xfrm>
            <a:off x="7461250" y="2987675"/>
            <a:ext cx="7975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0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0.1A</a:t>
            </a:r>
            <a:endParaRPr lang="zh-CN" altLang="en-US" sz="3600" b="1"/>
          </a:p>
        </p:txBody>
      </p:sp>
      <p:sp>
        <p:nvSpPr>
          <p:cNvPr id="21" name="文本框 20"/>
          <p:cNvSpPr txBox="1"/>
          <p:nvPr/>
        </p:nvSpPr>
        <p:spPr>
          <a:xfrm>
            <a:off x="6748145" y="3543300"/>
            <a:ext cx="49022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0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3V</a:t>
            </a:r>
            <a:endParaRPr lang="zh-CN" altLang="en-US" sz="3600" b="1"/>
          </a:p>
        </p:txBody>
      </p:sp>
      <p:sp>
        <p:nvSpPr>
          <p:cNvPr id="22" name="文本框 21"/>
          <p:cNvSpPr txBox="1"/>
          <p:nvPr/>
        </p:nvSpPr>
        <p:spPr>
          <a:xfrm>
            <a:off x="7465060" y="3543300"/>
            <a:ext cx="7975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0.1V</a:t>
            </a:r>
            <a:endParaRPr lang="zh-CN" altLang="en-US" sz="3600" b="1"/>
          </a:p>
        </p:txBody>
      </p:sp>
      <p:sp>
        <p:nvSpPr>
          <p:cNvPr id="23" name="文本框 22"/>
          <p:cNvSpPr txBox="1"/>
          <p:nvPr/>
        </p:nvSpPr>
        <p:spPr>
          <a:xfrm>
            <a:off x="6643370" y="4167505"/>
            <a:ext cx="643890" cy="49720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15V</a:t>
            </a:r>
            <a:endParaRPr lang="zh-CN" altLang="en-US" sz="3600" b="1"/>
          </a:p>
        </p:txBody>
      </p:sp>
      <p:sp>
        <p:nvSpPr>
          <p:cNvPr id="24" name="文本框 23"/>
          <p:cNvSpPr txBox="1"/>
          <p:nvPr/>
        </p:nvSpPr>
        <p:spPr>
          <a:xfrm>
            <a:off x="7456805" y="4214495"/>
            <a:ext cx="79756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0.5V</a:t>
            </a:r>
            <a:endParaRPr lang="zh-CN" altLang="en-US" sz="3600" b="1"/>
          </a:p>
        </p:txBody>
      </p:sp>
      <p:sp>
        <p:nvSpPr>
          <p:cNvPr id="26" name="文本框 25"/>
          <p:cNvSpPr txBox="1"/>
          <p:nvPr/>
        </p:nvSpPr>
        <p:spPr>
          <a:xfrm>
            <a:off x="8464550" y="2480310"/>
            <a:ext cx="571500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先看量程再读</a:t>
            </a:r>
            <a:endParaRPr lang="zh-CN" altLang="en-US" sz="3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622" y="3436594"/>
            <a:ext cx="941784" cy="14013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自选图形 4"/>
          <p:cNvSpPr/>
          <p:nvPr/>
        </p:nvSpPr>
        <p:spPr>
          <a:xfrm>
            <a:off x="3044190" y="2254065"/>
            <a:ext cx="4246721" cy="1182529"/>
          </a:xfrm>
          <a:prstGeom prst="cloudCallout">
            <a:avLst>
              <a:gd name="adj1" fmla="val -85751"/>
              <a:gd name="adj2" fmla="val 83870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是谁在推动电荷发生定向移动呢？</a:t>
            </a:r>
          </a:p>
        </p:txBody>
      </p:sp>
      <p:sp>
        <p:nvSpPr>
          <p:cNvPr id="20485" name="文本框 5"/>
          <p:cNvSpPr txBox="1"/>
          <p:nvPr/>
        </p:nvSpPr>
        <p:spPr>
          <a:xfrm>
            <a:off x="4470876" y="718476"/>
            <a:ext cx="4000024" cy="1198880"/>
          </a:xfrm>
          <a:prstGeom prst="rect">
            <a:avLst/>
          </a:prstGeom>
          <a:ln w="41275" cmpd="thinThick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电路中在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没有电源接入时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，这些电荷并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不能产生定向移动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，不能形成电流。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0486" name="文本框 6"/>
          <p:cNvSpPr txBox="1"/>
          <p:nvPr/>
        </p:nvSpPr>
        <p:spPr>
          <a:xfrm>
            <a:off x="2872740" y="3661860"/>
            <a:ext cx="4923473" cy="1198880"/>
          </a:xfrm>
          <a:prstGeom prst="rect">
            <a:avLst/>
          </a:prstGeom>
          <a:ln w="38100" cmpd="thinThick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当电路中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接入电源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时，导体中的自由电子便在电源推动作用下做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定向移动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，形成电流。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6990" y="804545"/>
            <a:ext cx="4086860" cy="1869440"/>
            <a:chOff x="74" y="1267"/>
            <a:chExt cx="6436" cy="2944"/>
          </a:xfrm>
        </p:grpSpPr>
        <p:sp>
          <p:nvSpPr>
            <p:cNvPr id="14339" name="自选图形 3"/>
            <p:cNvSpPr/>
            <p:nvPr/>
          </p:nvSpPr>
          <p:spPr>
            <a:xfrm>
              <a:off x="74" y="1267"/>
              <a:ext cx="6436" cy="2944"/>
            </a:xfrm>
            <a:prstGeom prst="cloudCallout">
              <a:avLst>
                <a:gd name="adj1" fmla="val -19645"/>
                <a:gd name="adj2" fmla="val 114876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" y="1504"/>
              <a:ext cx="5046" cy="2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 anchor="t">
              <a:spAutoFit/>
            </a:bodyPr>
            <a:lstStyle/>
            <a:p>
              <a:pPr algn="ctr" defTabSz="685800" fontAlgn="base">
                <a:buFont typeface="Arial" panose="020B0604020202020204" pitchFamily="34" charset="0"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金属中有大量自由电子所以能导电，可金属导体上的电子为什么能够定向移动？</a:t>
              </a:r>
              <a:endParaRPr lang="zh-CN" altLang="en-US" sz="3600" b="1"/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20485" grpId="0" animBg="1"/>
      <p:bldP spid="2048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006" y="615765"/>
            <a:ext cx="8450580" cy="194950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如图甲所示，是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表的刻度盘，当指针如图所示时，读数是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，若把这个表接在图乙所示电路中使用，应接在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（选填“a”或“b”）处。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11905" y="748665"/>
            <a:ext cx="1050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07398" y="1400942"/>
            <a:ext cx="883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8.5V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9399" y="2068327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10" name="图片 9" descr="646286be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2658" y="2890335"/>
            <a:ext cx="6212205" cy="191166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71681" descr="PU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951" y="2031656"/>
            <a:ext cx="268605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文本框 71682"/>
          <p:cNvSpPr txBox="1"/>
          <p:nvPr/>
        </p:nvSpPr>
        <p:spPr>
          <a:xfrm>
            <a:off x="419735" y="478790"/>
            <a:ext cx="85172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将下图中的元件连接起来，其中灯泡L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串联，电压表V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两端的电压，V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与L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串联后的总电压，并画出电路图。</a:t>
            </a:r>
          </a:p>
        </p:txBody>
      </p:sp>
      <p:sp>
        <p:nvSpPr>
          <p:cNvPr id="71684" name="文本框 71683"/>
          <p:cNvSpPr txBox="1"/>
          <p:nvPr/>
        </p:nvSpPr>
        <p:spPr>
          <a:xfrm>
            <a:off x="1131332" y="2984156"/>
            <a:ext cx="358775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1350" b="1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en-US" altLang="zh-CN" sz="1350" b="1" baseline="-25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685" name="文本框 71684"/>
          <p:cNvSpPr txBox="1"/>
          <p:nvPr/>
        </p:nvSpPr>
        <p:spPr>
          <a:xfrm>
            <a:off x="2102882" y="2869856"/>
            <a:ext cx="358775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1350" b="1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en-US" altLang="zh-CN" sz="1350" b="1" baseline="-25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71686" name="文本框 71685"/>
          <p:cNvSpPr txBox="1"/>
          <p:nvPr/>
        </p:nvSpPr>
        <p:spPr>
          <a:xfrm>
            <a:off x="968216" y="4298606"/>
            <a:ext cx="34925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1350" b="1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1350" b="1" baseline="-25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1687" name="文本框 71686"/>
          <p:cNvSpPr txBox="1"/>
          <p:nvPr/>
        </p:nvSpPr>
        <p:spPr>
          <a:xfrm>
            <a:off x="2017157" y="4270031"/>
            <a:ext cx="34925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1350" b="1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1350" b="1" baseline="-25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71688" name="未知"/>
          <p:cNvSpPr/>
          <p:nvPr/>
        </p:nvSpPr>
        <p:spPr>
          <a:xfrm>
            <a:off x="2225516" y="2098331"/>
            <a:ext cx="742950" cy="1085850"/>
          </a:xfrm>
          <a:custGeom>
            <a:avLst/>
            <a:gdLst/>
            <a:ahLst/>
            <a:cxnLst/>
            <a:rect l="0" t="0" r="0" b="0"/>
            <a:pathLst>
              <a:path w="528" h="912">
                <a:moveTo>
                  <a:pt x="0" y="144"/>
                </a:moveTo>
                <a:cubicBezTo>
                  <a:pt x="140" y="72"/>
                  <a:pt x="280" y="0"/>
                  <a:pt x="336" y="96"/>
                </a:cubicBezTo>
                <a:cubicBezTo>
                  <a:pt x="392" y="192"/>
                  <a:pt x="304" y="584"/>
                  <a:pt x="336" y="720"/>
                </a:cubicBezTo>
                <a:cubicBezTo>
                  <a:pt x="368" y="856"/>
                  <a:pt x="448" y="884"/>
                  <a:pt x="528" y="912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89" name="未知"/>
          <p:cNvSpPr/>
          <p:nvPr/>
        </p:nvSpPr>
        <p:spPr>
          <a:xfrm>
            <a:off x="2339816" y="3184181"/>
            <a:ext cx="1000125" cy="1162050"/>
          </a:xfrm>
          <a:custGeom>
            <a:avLst/>
            <a:gdLst/>
            <a:ahLst/>
            <a:cxnLst/>
            <a:rect l="0" t="0" r="0" b="0"/>
            <a:pathLst>
              <a:path w="840" h="976">
                <a:moveTo>
                  <a:pt x="720" y="0"/>
                </a:moveTo>
                <a:cubicBezTo>
                  <a:pt x="780" y="8"/>
                  <a:pt x="840" y="16"/>
                  <a:pt x="816" y="96"/>
                </a:cubicBezTo>
                <a:cubicBezTo>
                  <a:pt x="792" y="176"/>
                  <a:pt x="680" y="344"/>
                  <a:pt x="576" y="480"/>
                </a:cubicBezTo>
                <a:cubicBezTo>
                  <a:pt x="472" y="616"/>
                  <a:pt x="288" y="848"/>
                  <a:pt x="192" y="912"/>
                </a:cubicBezTo>
                <a:cubicBezTo>
                  <a:pt x="96" y="976"/>
                  <a:pt x="48" y="920"/>
                  <a:pt x="0" y="864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0" name="未知"/>
          <p:cNvSpPr/>
          <p:nvPr/>
        </p:nvSpPr>
        <p:spPr>
          <a:xfrm>
            <a:off x="1368266" y="4203356"/>
            <a:ext cx="685800" cy="66675"/>
          </a:xfrm>
          <a:custGeom>
            <a:avLst/>
            <a:gdLst/>
            <a:ahLst/>
            <a:cxnLst/>
            <a:rect l="0" t="0" r="0" b="0"/>
            <a:pathLst>
              <a:path w="576" h="56">
                <a:moveTo>
                  <a:pt x="576" y="8"/>
                </a:moveTo>
                <a:cubicBezTo>
                  <a:pt x="536" y="4"/>
                  <a:pt x="496" y="0"/>
                  <a:pt x="432" y="8"/>
                </a:cubicBezTo>
                <a:cubicBezTo>
                  <a:pt x="368" y="16"/>
                  <a:pt x="264" y="56"/>
                  <a:pt x="192" y="56"/>
                </a:cubicBezTo>
                <a:cubicBezTo>
                  <a:pt x="120" y="56"/>
                  <a:pt x="32" y="16"/>
                  <a:pt x="0" y="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1" name="未知"/>
          <p:cNvSpPr/>
          <p:nvPr/>
        </p:nvSpPr>
        <p:spPr>
          <a:xfrm>
            <a:off x="653891" y="2326931"/>
            <a:ext cx="1171575" cy="1885950"/>
          </a:xfrm>
          <a:custGeom>
            <a:avLst/>
            <a:gdLst/>
            <a:ahLst/>
            <a:cxnLst/>
            <a:rect l="0" t="0" r="0" b="0"/>
            <a:pathLst>
              <a:path w="984" h="1584">
                <a:moveTo>
                  <a:pt x="360" y="1584"/>
                </a:moveTo>
                <a:cubicBezTo>
                  <a:pt x="204" y="1568"/>
                  <a:pt x="48" y="1552"/>
                  <a:pt x="24" y="1392"/>
                </a:cubicBezTo>
                <a:cubicBezTo>
                  <a:pt x="0" y="1232"/>
                  <a:pt x="152" y="808"/>
                  <a:pt x="216" y="624"/>
                </a:cubicBezTo>
                <a:cubicBezTo>
                  <a:pt x="280" y="440"/>
                  <a:pt x="280" y="392"/>
                  <a:pt x="408" y="288"/>
                </a:cubicBezTo>
                <a:cubicBezTo>
                  <a:pt x="536" y="184"/>
                  <a:pt x="760" y="92"/>
                  <a:pt x="984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2" name="未知"/>
          <p:cNvSpPr/>
          <p:nvPr/>
        </p:nvSpPr>
        <p:spPr>
          <a:xfrm>
            <a:off x="1368266" y="3641381"/>
            <a:ext cx="114300" cy="571500"/>
          </a:xfrm>
          <a:custGeom>
            <a:avLst/>
            <a:gdLst/>
            <a:ahLst/>
            <a:cxnLst/>
            <a:rect l="0" t="0" r="0" b="0"/>
            <a:pathLst>
              <a:path w="96" h="480">
                <a:moveTo>
                  <a:pt x="0" y="0"/>
                </a:moveTo>
                <a:cubicBezTo>
                  <a:pt x="48" y="104"/>
                  <a:pt x="96" y="208"/>
                  <a:pt x="96" y="288"/>
                </a:cubicBezTo>
                <a:cubicBezTo>
                  <a:pt x="96" y="368"/>
                  <a:pt x="48" y="424"/>
                  <a:pt x="0" y="480"/>
                </a:cubicBezTo>
              </a:path>
            </a:pathLst>
          </a:custGeom>
          <a:noFill/>
          <a:ln w="3810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3" name="未知"/>
          <p:cNvSpPr/>
          <p:nvPr/>
        </p:nvSpPr>
        <p:spPr>
          <a:xfrm rot="20791293">
            <a:off x="1019414" y="3656860"/>
            <a:ext cx="166688" cy="544115"/>
          </a:xfrm>
          <a:custGeom>
            <a:avLst/>
            <a:gdLst/>
            <a:ahLst/>
            <a:cxnLst/>
            <a:rect l="0" t="0" r="0" b="0"/>
            <a:pathLst>
              <a:path w="56" h="480">
                <a:moveTo>
                  <a:pt x="48" y="0"/>
                </a:moveTo>
                <a:cubicBezTo>
                  <a:pt x="52" y="80"/>
                  <a:pt x="56" y="160"/>
                  <a:pt x="48" y="240"/>
                </a:cubicBezTo>
                <a:cubicBezTo>
                  <a:pt x="40" y="320"/>
                  <a:pt x="0" y="432"/>
                  <a:pt x="0" y="480"/>
                </a:cubicBezTo>
              </a:path>
            </a:pathLst>
          </a:custGeom>
          <a:noFill/>
          <a:ln w="38100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4" name="未知"/>
          <p:cNvSpPr/>
          <p:nvPr/>
        </p:nvSpPr>
        <p:spPr>
          <a:xfrm>
            <a:off x="2339816" y="3527081"/>
            <a:ext cx="114300" cy="685800"/>
          </a:xfrm>
          <a:custGeom>
            <a:avLst/>
            <a:gdLst/>
            <a:ahLst/>
            <a:cxnLst/>
            <a:rect l="0" t="0" r="0" b="0"/>
            <a:pathLst>
              <a:path w="96" h="576">
                <a:moveTo>
                  <a:pt x="0" y="0"/>
                </a:moveTo>
                <a:cubicBezTo>
                  <a:pt x="48" y="120"/>
                  <a:pt x="96" y="240"/>
                  <a:pt x="96" y="336"/>
                </a:cubicBezTo>
                <a:cubicBezTo>
                  <a:pt x="96" y="432"/>
                  <a:pt x="48" y="504"/>
                  <a:pt x="0" y="576"/>
                </a:cubicBezTo>
              </a:path>
            </a:pathLst>
          </a:custGeom>
          <a:noFill/>
          <a:ln w="38100" cap="flat" cmpd="sng">
            <a:solidFill>
              <a:srgbClr val="33CC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5" name="未知"/>
          <p:cNvSpPr/>
          <p:nvPr/>
        </p:nvSpPr>
        <p:spPr>
          <a:xfrm>
            <a:off x="853916" y="2898431"/>
            <a:ext cx="1257300" cy="1314450"/>
          </a:xfrm>
          <a:custGeom>
            <a:avLst/>
            <a:gdLst/>
            <a:ahLst/>
            <a:cxnLst/>
            <a:rect l="0" t="0" r="0" b="0"/>
            <a:pathLst>
              <a:path w="1056" h="1104">
                <a:moveTo>
                  <a:pt x="1056" y="576"/>
                </a:moveTo>
                <a:cubicBezTo>
                  <a:pt x="948" y="580"/>
                  <a:pt x="840" y="584"/>
                  <a:pt x="768" y="528"/>
                </a:cubicBezTo>
                <a:cubicBezTo>
                  <a:pt x="696" y="472"/>
                  <a:pt x="696" y="320"/>
                  <a:pt x="624" y="240"/>
                </a:cubicBezTo>
                <a:cubicBezTo>
                  <a:pt x="552" y="160"/>
                  <a:pt x="432" y="0"/>
                  <a:pt x="336" y="48"/>
                </a:cubicBezTo>
                <a:cubicBezTo>
                  <a:pt x="240" y="96"/>
                  <a:pt x="96" y="384"/>
                  <a:pt x="48" y="528"/>
                </a:cubicBezTo>
                <a:cubicBezTo>
                  <a:pt x="0" y="672"/>
                  <a:pt x="24" y="816"/>
                  <a:pt x="48" y="912"/>
                </a:cubicBezTo>
                <a:cubicBezTo>
                  <a:pt x="72" y="1008"/>
                  <a:pt x="132" y="1056"/>
                  <a:pt x="192" y="1104"/>
                </a:cubicBezTo>
              </a:path>
            </a:pathLst>
          </a:custGeom>
          <a:noFill/>
          <a:ln w="38100" cap="flat" cmpd="sng">
            <a:solidFill>
              <a:srgbClr val="33CC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1696" name="椭圆 71695"/>
          <p:cNvSpPr/>
          <p:nvPr/>
        </p:nvSpPr>
        <p:spPr>
          <a:xfrm>
            <a:off x="6899672" y="3774493"/>
            <a:ext cx="514350" cy="571500"/>
          </a:xfrm>
          <a:prstGeom prst="ellipse">
            <a:avLst/>
          </a:prstGeom>
          <a:solidFill>
            <a:srgbClr val="FFFFCC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1697" name="组合 71696"/>
          <p:cNvGrpSpPr/>
          <p:nvPr/>
        </p:nvGrpSpPr>
        <p:grpSpPr>
          <a:xfrm>
            <a:off x="5673566" y="1862350"/>
            <a:ext cx="3128963" cy="2514600"/>
            <a:chOff x="0" y="0"/>
            <a:chExt cx="2628" cy="2112"/>
          </a:xfrm>
        </p:grpSpPr>
        <p:sp>
          <p:nvSpPr>
            <p:cNvPr id="71698" name="直接连接符 71697"/>
            <p:cNvSpPr/>
            <p:nvPr/>
          </p:nvSpPr>
          <p:spPr>
            <a:xfrm>
              <a:off x="0" y="1373"/>
              <a:ext cx="480" cy="1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699" name="直接连接符 71698"/>
            <p:cNvSpPr/>
            <p:nvPr/>
          </p:nvSpPr>
          <p:spPr>
            <a:xfrm>
              <a:off x="2436" y="485"/>
              <a:ext cx="192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0" name="直接连接符 71699"/>
            <p:cNvSpPr/>
            <p:nvPr/>
          </p:nvSpPr>
          <p:spPr>
            <a:xfrm>
              <a:off x="0" y="149"/>
              <a:ext cx="0" cy="12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1" name="直接连接符 71700"/>
            <p:cNvSpPr/>
            <p:nvPr/>
          </p:nvSpPr>
          <p:spPr>
            <a:xfrm>
              <a:off x="0" y="161"/>
              <a:ext cx="100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2" name="椭圆 71701"/>
            <p:cNvSpPr/>
            <p:nvPr/>
          </p:nvSpPr>
          <p:spPr>
            <a:xfrm>
              <a:off x="444" y="538"/>
              <a:ext cx="432" cy="480"/>
            </a:xfrm>
            <a:prstGeom prst="ellipse">
              <a:avLst/>
            </a:prstGeom>
            <a:solidFill>
              <a:srgbClr val="FFFFCC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03" name="直接连接符 71702"/>
            <p:cNvSpPr/>
            <p:nvPr/>
          </p:nvSpPr>
          <p:spPr>
            <a:xfrm>
              <a:off x="1008" y="48"/>
              <a:ext cx="0" cy="24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4" name="直接连接符 71703"/>
            <p:cNvSpPr/>
            <p:nvPr/>
          </p:nvSpPr>
          <p:spPr>
            <a:xfrm>
              <a:off x="1104" y="0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5" name="直接连接符 71704"/>
            <p:cNvSpPr/>
            <p:nvPr/>
          </p:nvSpPr>
          <p:spPr>
            <a:xfrm>
              <a:off x="2424" y="713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6" name="直接连接符 71705"/>
            <p:cNvSpPr/>
            <p:nvPr/>
          </p:nvSpPr>
          <p:spPr>
            <a:xfrm flipV="1">
              <a:off x="888" y="1373"/>
              <a:ext cx="624" cy="1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07" name="椭圆 71706"/>
            <p:cNvSpPr/>
            <p:nvPr/>
          </p:nvSpPr>
          <p:spPr>
            <a:xfrm>
              <a:off x="2376" y="413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08" name="椭圆 71707"/>
            <p:cNvSpPr/>
            <p:nvPr/>
          </p:nvSpPr>
          <p:spPr>
            <a:xfrm>
              <a:off x="2388" y="665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09" name="直接连接符 71708"/>
            <p:cNvSpPr/>
            <p:nvPr/>
          </p:nvSpPr>
          <p:spPr>
            <a:xfrm flipV="1">
              <a:off x="1104" y="790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0" name="直接连接符 71709"/>
            <p:cNvSpPr/>
            <p:nvPr/>
          </p:nvSpPr>
          <p:spPr>
            <a:xfrm flipV="1">
              <a:off x="228" y="814"/>
              <a:ext cx="0" cy="55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1" name="椭圆 71710"/>
            <p:cNvSpPr/>
            <p:nvPr/>
          </p:nvSpPr>
          <p:spPr>
            <a:xfrm>
              <a:off x="1068" y="1337"/>
              <a:ext cx="73" cy="73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12" name="椭圆 71711"/>
            <p:cNvSpPr/>
            <p:nvPr/>
          </p:nvSpPr>
          <p:spPr>
            <a:xfrm>
              <a:off x="192" y="1349"/>
              <a:ext cx="73" cy="73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13" name="直接连接符 71712"/>
            <p:cNvSpPr/>
            <p:nvPr/>
          </p:nvSpPr>
          <p:spPr>
            <a:xfrm>
              <a:off x="864" y="785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4" name="直接连接符 71713"/>
            <p:cNvSpPr/>
            <p:nvPr/>
          </p:nvSpPr>
          <p:spPr>
            <a:xfrm>
              <a:off x="228" y="809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5" name="直接连接符 71714"/>
            <p:cNvSpPr/>
            <p:nvPr/>
          </p:nvSpPr>
          <p:spPr>
            <a:xfrm flipV="1">
              <a:off x="1441" y="1894"/>
              <a:ext cx="767" cy="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6" name="直接连接符 71715"/>
            <p:cNvSpPr/>
            <p:nvPr/>
          </p:nvSpPr>
          <p:spPr>
            <a:xfrm>
              <a:off x="240" y="1894"/>
              <a:ext cx="80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7" name="椭圆 71716"/>
            <p:cNvSpPr/>
            <p:nvPr/>
          </p:nvSpPr>
          <p:spPr>
            <a:xfrm>
              <a:off x="2159" y="1354"/>
              <a:ext cx="73" cy="73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18" name="直接连接符 71717"/>
            <p:cNvSpPr/>
            <p:nvPr/>
          </p:nvSpPr>
          <p:spPr>
            <a:xfrm>
              <a:off x="2208" y="1373"/>
              <a:ext cx="0" cy="5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19" name="直接连接符 71718"/>
            <p:cNvSpPr/>
            <p:nvPr/>
          </p:nvSpPr>
          <p:spPr>
            <a:xfrm>
              <a:off x="228" y="1361"/>
              <a:ext cx="0" cy="5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20" name="直接连接符 71719"/>
            <p:cNvSpPr/>
            <p:nvPr/>
          </p:nvSpPr>
          <p:spPr>
            <a:xfrm>
              <a:off x="1932" y="1373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21" name="直接连接符 71720"/>
            <p:cNvSpPr/>
            <p:nvPr/>
          </p:nvSpPr>
          <p:spPr>
            <a:xfrm flipV="1">
              <a:off x="1117" y="161"/>
              <a:ext cx="1286" cy="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22" name="直接连接符 71721"/>
            <p:cNvSpPr/>
            <p:nvPr/>
          </p:nvSpPr>
          <p:spPr>
            <a:xfrm>
              <a:off x="2400" y="161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23" name="文本框 71722"/>
            <p:cNvSpPr txBox="1"/>
            <p:nvPr/>
          </p:nvSpPr>
          <p:spPr>
            <a:xfrm>
              <a:off x="509" y="585"/>
              <a:ext cx="42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fontAlgn="base"/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  <a:r>
                <a:rPr lang="en-US" altLang="zh-CN" sz="2400" b="1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</a:p>
          </p:txBody>
        </p:sp>
        <p:sp>
          <p:nvSpPr>
            <p:cNvPr id="71724" name="文本框 71723"/>
            <p:cNvSpPr txBox="1"/>
            <p:nvPr/>
          </p:nvSpPr>
          <p:spPr>
            <a:xfrm>
              <a:off x="1073" y="1725"/>
              <a:ext cx="42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fontAlgn="base"/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  <a:r>
                <a:rPr lang="en-US" altLang="zh-CN" sz="2400" b="1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71725" name="文本框 71724"/>
            <p:cNvSpPr txBox="1"/>
            <p:nvPr/>
          </p:nvSpPr>
          <p:spPr>
            <a:xfrm>
              <a:off x="675" y="1521"/>
              <a:ext cx="40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fontAlgn="base"/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</a:p>
          </p:txBody>
        </p:sp>
        <p:sp>
          <p:nvSpPr>
            <p:cNvPr id="71726" name="文本框 71725"/>
            <p:cNvSpPr txBox="1"/>
            <p:nvPr/>
          </p:nvSpPr>
          <p:spPr>
            <a:xfrm>
              <a:off x="1536" y="797"/>
              <a:ext cx="40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fontAlgn="base"/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71727" name="椭圆 71726"/>
            <p:cNvSpPr/>
            <p:nvPr/>
          </p:nvSpPr>
          <p:spPr>
            <a:xfrm>
              <a:off x="491" y="1174"/>
              <a:ext cx="409" cy="409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28" name="直接连接符 71727"/>
            <p:cNvSpPr/>
            <p:nvPr/>
          </p:nvSpPr>
          <p:spPr>
            <a:xfrm>
              <a:off x="536" y="1264"/>
              <a:ext cx="318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29" name="直接连接符 71728"/>
            <p:cNvSpPr/>
            <p:nvPr/>
          </p:nvSpPr>
          <p:spPr>
            <a:xfrm flipV="1">
              <a:off x="536" y="1264"/>
              <a:ext cx="318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30" name="椭圆 71729"/>
            <p:cNvSpPr/>
            <p:nvPr/>
          </p:nvSpPr>
          <p:spPr>
            <a:xfrm>
              <a:off x="1507" y="1174"/>
              <a:ext cx="409" cy="409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71731" name="直接连接符 71730"/>
            <p:cNvSpPr/>
            <p:nvPr/>
          </p:nvSpPr>
          <p:spPr>
            <a:xfrm>
              <a:off x="1552" y="1264"/>
              <a:ext cx="318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32" name="直接连接符 71731"/>
            <p:cNvSpPr/>
            <p:nvPr/>
          </p:nvSpPr>
          <p:spPr>
            <a:xfrm flipV="1">
              <a:off x="1552" y="1264"/>
              <a:ext cx="318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3339941" y="1969744"/>
            <a:ext cx="2333149" cy="119888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时，注意电表的量程和正负接线柱；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39941" y="3393255"/>
            <a:ext cx="2333149" cy="82994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连接时遵照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先串后并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的顺序。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2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2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6" grpId="0" animBg="1"/>
      <p:bldP spid="2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48298" y="1482874"/>
            <a:ext cx="8447246" cy="13031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快乐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学习，轻松考试，请你写出：一节新干电池的电压为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V，我国家庭电路的电压为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20069" y="2264081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1.5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91229" y="2134462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</a:t>
            </a: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 bwMode="auto">
          <a:xfrm>
            <a:off x="3251518" y="746830"/>
            <a:ext cx="2411016" cy="450056"/>
            <a:chOff x="3564387" y="597378"/>
            <a:chExt cx="2247990" cy="419195"/>
          </a:xfrm>
        </p:grpSpPr>
        <p:sp>
          <p:nvSpPr>
            <p:cNvPr id="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216990" y="70396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2898" y="1080902"/>
            <a:ext cx="8498205" cy="3449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如图所示，爱动手的小江在烧杯中加入盐水，然后将连在电压表上的铜片和锌片插入盐水中，制成了一个盐水电池。观察电压表的接线和指针偏转可知：铜片是盐水电池的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“正“或“负”）极，盐水电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池的电压为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0721" y="279905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04916" y="3887602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</a:p>
        </p:txBody>
      </p:sp>
      <p:pic>
        <p:nvPicPr>
          <p:cNvPr id="7" name="图片 6" descr="ed9836ee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0958" y="3043211"/>
            <a:ext cx="3631883" cy="2020253"/>
          </a:xfrm>
          <a:prstGeom prst="rect">
            <a:avLst/>
          </a:prstGeom>
        </p:spPr>
      </p:pic>
      <p:grpSp>
        <p:nvGrpSpPr>
          <p:cNvPr id="16" name="组合 1"/>
          <p:cNvGrpSpPr>
            <a:grpSpLocks noChangeAspect="1"/>
          </p:cNvGrpSpPr>
          <p:nvPr/>
        </p:nvGrpSpPr>
        <p:grpSpPr bwMode="auto">
          <a:xfrm>
            <a:off x="3251518" y="539010"/>
            <a:ext cx="2411016" cy="450056"/>
            <a:chOff x="3564387" y="597378"/>
            <a:chExt cx="2247990" cy="419195"/>
          </a:xfrm>
        </p:grpSpPr>
        <p:sp>
          <p:nvSpPr>
            <p:cNvPr id="1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216990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1045" y="1079500"/>
            <a:ext cx="7600950" cy="65684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图所示，电压表的示数是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2190" y="1146938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</a:t>
            </a:r>
          </a:p>
        </p:txBody>
      </p:sp>
      <p:pic>
        <p:nvPicPr>
          <p:cNvPr id="12" name="图片 11" descr="28e7fbb0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3185" y="1926246"/>
            <a:ext cx="3318034" cy="2672715"/>
          </a:xfrm>
          <a:prstGeom prst="rect">
            <a:avLst/>
          </a:prstGeom>
        </p:spPr>
      </p:pic>
      <p:grpSp>
        <p:nvGrpSpPr>
          <p:cNvPr id="16" name="组合 1"/>
          <p:cNvGrpSpPr>
            <a:grpSpLocks noChangeAspect="1"/>
          </p:cNvGrpSpPr>
          <p:nvPr/>
        </p:nvGrpSpPr>
        <p:grpSpPr bwMode="auto">
          <a:xfrm>
            <a:off x="3251518" y="539010"/>
            <a:ext cx="2411016" cy="450056"/>
            <a:chOff x="3564387" y="597378"/>
            <a:chExt cx="2247990" cy="419195"/>
          </a:xfrm>
        </p:grpSpPr>
        <p:sp>
          <p:nvSpPr>
            <p:cNvPr id="1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216990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4045" y="1275715"/>
            <a:ext cx="835406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4.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如图所示，闭合开关后，要使L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都发光，甲是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表；乙是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9471" y="1999112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45339" y="1999112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电压</a:t>
            </a:r>
          </a:p>
        </p:txBody>
      </p:sp>
      <p:pic>
        <p:nvPicPr>
          <p:cNvPr id="5" name="图片 4" descr="31179e69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6814" y="2332646"/>
            <a:ext cx="3660934" cy="2331720"/>
          </a:xfrm>
          <a:prstGeom prst="rect">
            <a:avLst/>
          </a:prstGeom>
        </p:spPr>
      </p:pic>
      <p:grpSp>
        <p:nvGrpSpPr>
          <p:cNvPr id="16" name="组合 1"/>
          <p:cNvGrpSpPr>
            <a:grpSpLocks noChangeAspect="1"/>
          </p:cNvGrpSpPr>
          <p:nvPr/>
        </p:nvGrpSpPr>
        <p:grpSpPr bwMode="auto">
          <a:xfrm>
            <a:off x="3251518" y="539010"/>
            <a:ext cx="2411016" cy="450056"/>
            <a:chOff x="3564387" y="597378"/>
            <a:chExt cx="2247990" cy="419195"/>
          </a:xfrm>
        </p:grpSpPr>
        <p:sp>
          <p:nvSpPr>
            <p:cNvPr id="1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216990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830" y="855980"/>
            <a:ext cx="856234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在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右图所示电路中，开关闭合后电压表测量的是（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和电源两端电压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D．电源两端电压 </a:t>
            </a:r>
          </a:p>
        </p:txBody>
      </p:sp>
      <p:pic>
        <p:nvPicPr>
          <p:cNvPr id="4" name="图片 3" descr="1fb3ff0f[1]"/>
          <p:cNvPicPr>
            <a:picLocks noChangeAspect="1"/>
          </p:cNvPicPr>
          <p:nvPr/>
        </p:nvPicPr>
        <p:blipFill>
          <a:blip r:embed="rId2" cstate="print">
            <a:lum bright="-18000" contrast="36000"/>
          </a:blip>
          <a:stretch>
            <a:fillRect/>
          </a:stretch>
        </p:blipFill>
        <p:spPr>
          <a:xfrm>
            <a:off x="4021138" y="1551120"/>
            <a:ext cx="4831556" cy="319373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7442" y="1626295"/>
            <a:ext cx="310039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 bwMode="auto">
          <a:xfrm>
            <a:off x="3251518" y="539010"/>
            <a:ext cx="2411016" cy="450056"/>
            <a:chOff x="3564387" y="597378"/>
            <a:chExt cx="2247990" cy="419195"/>
          </a:xfrm>
        </p:grpSpPr>
        <p:sp>
          <p:nvSpPr>
            <p:cNvPr id="1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216990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978116" y="1868779"/>
            <a:ext cx="5919311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</p:txBody>
      </p:sp>
      <p:sp>
        <p:nvSpPr>
          <p:cNvPr id="75778" name="椭圆 75777"/>
          <p:cNvSpPr/>
          <p:nvPr/>
        </p:nvSpPr>
        <p:spPr>
          <a:xfrm>
            <a:off x="4873705" y="3931100"/>
            <a:ext cx="86915" cy="86916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779" name="椭圆 75778"/>
          <p:cNvSpPr/>
          <p:nvPr/>
        </p:nvSpPr>
        <p:spPr>
          <a:xfrm>
            <a:off x="6375083" y="4559750"/>
            <a:ext cx="514350" cy="571500"/>
          </a:xfrm>
          <a:prstGeom prst="ellipse">
            <a:avLst/>
          </a:prstGeom>
          <a:solidFill>
            <a:srgbClr val="FFFFCC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780" name="直接连接符 75779"/>
          <p:cNvSpPr/>
          <p:nvPr/>
        </p:nvSpPr>
        <p:spPr>
          <a:xfrm flipV="1">
            <a:off x="6875145" y="4845500"/>
            <a:ext cx="1370410" cy="833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81" name="直接连接符 75780"/>
          <p:cNvSpPr/>
          <p:nvPr/>
        </p:nvSpPr>
        <p:spPr>
          <a:xfrm>
            <a:off x="4930855" y="4845500"/>
            <a:ext cx="1472803" cy="2381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82" name="椭圆 75781"/>
          <p:cNvSpPr/>
          <p:nvPr/>
        </p:nvSpPr>
        <p:spPr>
          <a:xfrm>
            <a:off x="8188405" y="3873950"/>
            <a:ext cx="86915" cy="86916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783" name="直接连接符 75782"/>
          <p:cNvSpPr/>
          <p:nvPr/>
        </p:nvSpPr>
        <p:spPr>
          <a:xfrm>
            <a:off x="6645355" y="3922766"/>
            <a:ext cx="1585913" cy="8334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84" name="文本框 75783"/>
          <p:cNvSpPr txBox="1"/>
          <p:nvPr/>
        </p:nvSpPr>
        <p:spPr>
          <a:xfrm>
            <a:off x="6436995" y="4630950"/>
            <a:ext cx="5022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75785" name="直接连接符 75784"/>
          <p:cNvSpPr/>
          <p:nvPr/>
        </p:nvSpPr>
        <p:spPr>
          <a:xfrm>
            <a:off x="6531055" y="3816800"/>
            <a:ext cx="0" cy="2857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86" name="直接连接符 75785"/>
          <p:cNvSpPr/>
          <p:nvPr/>
        </p:nvSpPr>
        <p:spPr>
          <a:xfrm>
            <a:off x="6645355" y="3759650"/>
            <a:ext cx="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87" name="文本框 75786"/>
          <p:cNvSpPr txBox="1"/>
          <p:nvPr/>
        </p:nvSpPr>
        <p:spPr>
          <a:xfrm>
            <a:off x="5502355" y="3302450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75788" name="文本框 75787"/>
          <p:cNvSpPr txBox="1"/>
          <p:nvPr/>
        </p:nvSpPr>
        <p:spPr>
          <a:xfrm>
            <a:off x="7126367" y="3098853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75789" name="直接连接符 75788"/>
          <p:cNvSpPr/>
          <p:nvPr/>
        </p:nvSpPr>
        <p:spPr>
          <a:xfrm>
            <a:off x="5959555" y="3931100"/>
            <a:ext cx="5715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0" name="直接连接符 75789"/>
          <p:cNvSpPr/>
          <p:nvPr/>
        </p:nvSpPr>
        <p:spPr>
          <a:xfrm>
            <a:off x="4902280" y="3956103"/>
            <a:ext cx="5715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1" name="直接连接符 75790"/>
          <p:cNvSpPr/>
          <p:nvPr/>
        </p:nvSpPr>
        <p:spPr>
          <a:xfrm>
            <a:off x="8231267" y="2959550"/>
            <a:ext cx="0" cy="18859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2" name="直接连接符 75791"/>
          <p:cNvSpPr/>
          <p:nvPr/>
        </p:nvSpPr>
        <p:spPr>
          <a:xfrm>
            <a:off x="7502605" y="2945262"/>
            <a:ext cx="7429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3" name="直接连接符 75792"/>
          <p:cNvSpPr/>
          <p:nvPr/>
        </p:nvSpPr>
        <p:spPr>
          <a:xfrm>
            <a:off x="4916567" y="2959550"/>
            <a:ext cx="0" cy="18859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4" name="直接连接符 75793"/>
          <p:cNvSpPr/>
          <p:nvPr/>
        </p:nvSpPr>
        <p:spPr>
          <a:xfrm flipH="1">
            <a:off x="4916567" y="2959550"/>
            <a:ext cx="21145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795" name="文本框 75794"/>
          <p:cNvSpPr txBox="1"/>
          <p:nvPr/>
        </p:nvSpPr>
        <p:spPr>
          <a:xfrm>
            <a:off x="390684" y="987875"/>
            <a:ext cx="8361998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在下图所示的电路中，电压表测量的是哪个灯泡两端的电压，并在电压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表两端标出它的“+”、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“-”符号。</a:t>
            </a:r>
          </a:p>
        </p:txBody>
      </p:sp>
      <p:sp>
        <p:nvSpPr>
          <p:cNvPr id="75798" name="椭圆 75797"/>
          <p:cNvSpPr/>
          <p:nvPr/>
        </p:nvSpPr>
        <p:spPr>
          <a:xfrm>
            <a:off x="5467826" y="3706072"/>
            <a:ext cx="484585" cy="484584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799" name="直接连接符 75798"/>
          <p:cNvSpPr/>
          <p:nvPr/>
        </p:nvSpPr>
        <p:spPr>
          <a:xfrm>
            <a:off x="5522595" y="3814419"/>
            <a:ext cx="377429" cy="27027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800" name="直接连接符 75799"/>
          <p:cNvSpPr/>
          <p:nvPr/>
        </p:nvSpPr>
        <p:spPr>
          <a:xfrm flipV="1">
            <a:off x="5522595" y="3814419"/>
            <a:ext cx="377429" cy="27027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801" name="椭圆 75800"/>
          <p:cNvSpPr/>
          <p:nvPr/>
        </p:nvSpPr>
        <p:spPr>
          <a:xfrm>
            <a:off x="7033499" y="2733331"/>
            <a:ext cx="484584" cy="484585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802" name="直接连接符 75801"/>
          <p:cNvSpPr/>
          <p:nvPr/>
        </p:nvSpPr>
        <p:spPr>
          <a:xfrm>
            <a:off x="7088267" y="2841678"/>
            <a:ext cx="377428" cy="27027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803" name="直接连接符 75802"/>
          <p:cNvSpPr/>
          <p:nvPr/>
        </p:nvSpPr>
        <p:spPr>
          <a:xfrm flipV="1">
            <a:off x="7088267" y="2841678"/>
            <a:ext cx="377428" cy="27027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5804" name="文本框 75803"/>
          <p:cNvSpPr txBox="1"/>
          <p:nvPr/>
        </p:nvSpPr>
        <p:spPr>
          <a:xfrm>
            <a:off x="6926342" y="4462119"/>
            <a:ext cx="37742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+</a:t>
            </a:r>
          </a:p>
        </p:txBody>
      </p:sp>
      <p:sp>
        <p:nvSpPr>
          <p:cNvPr id="75805" name="文本框 75804"/>
          <p:cNvSpPr txBox="1"/>
          <p:nvPr/>
        </p:nvSpPr>
        <p:spPr>
          <a:xfrm>
            <a:off x="6056471" y="4462119"/>
            <a:ext cx="37742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-</a:t>
            </a:r>
          </a:p>
        </p:txBody>
      </p:sp>
      <p:sp>
        <p:nvSpPr>
          <p:cNvPr id="2" name="直接连接符 1"/>
          <p:cNvSpPr/>
          <p:nvPr/>
        </p:nvSpPr>
        <p:spPr>
          <a:xfrm flipV="1">
            <a:off x="6875145" y="2298991"/>
            <a:ext cx="1370410" cy="83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直接连接符 2"/>
          <p:cNvSpPr/>
          <p:nvPr/>
        </p:nvSpPr>
        <p:spPr>
          <a:xfrm>
            <a:off x="4930855" y="2298991"/>
            <a:ext cx="1472803" cy="238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文本框 3"/>
          <p:cNvSpPr txBox="1"/>
          <p:nvPr/>
        </p:nvSpPr>
        <p:spPr>
          <a:xfrm>
            <a:off x="6436995" y="2100157"/>
            <a:ext cx="5022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6" name="椭圆 5"/>
          <p:cNvSpPr/>
          <p:nvPr/>
        </p:nvSpPr>
        <p:spPr>
          <a:xfrm>
            <a:off x="6412230" y="2033720"/>
            <a:ext cx="514350" cy="5715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429125" y="2316612"/>
            <a:ext cx="519589" cy="1635919"/>
          </a:xfrm>
          <a:custGeom>
            <a:avLst/>
            <a:gdLst>
              <a:gd name="connisteX0" fmla="*/ 693067 w 693067"/>
              <a:gd name="connsiteY0" fmla="*/ 0 h 2181225"/>
              <a:gd name="connisteX1" fmla="*/ 614962 w 693067"/>
              <a:gd name="connsiteY1" fmla="*/ 15875 h 2181225"/>
              <a:gd name="connisteX2" fmla="*/ 520982 w 693067"/>
              <a:gd name="connsiteY2" fmla="*/ 46990 h 2181225"/>
              <a:gd name="connisteX3" fmla="*/ 442242 w 693067"/>
              <a:gd name="connsiteY3" fmla="*/ 78740 h 2181225"/>
              <a:gd name="connisteX4" fmla="*/ 348262 w 693067"/>
              <a:gd name="connsiteY4" fmla="*/ 109855 h 2181225"/>
              <a:gd name="connisteX5" fmla="*/ 269522 w 693067"/>
              <a:gd name="connsiteY5" fmla="*/ 141605 h 2181225"/>
              <a:gd name="connisteX6" fmla="*/ 191417 w 693067"/>
              <a:gd name="connsiteY6" fmla="*/ 235585 h 2181225"/>
              <a:gd name="connisteX7" fmla="*/ 128552 w 693067"/>
              <a:gd name="connsiteY7" fmla="*/ 313690 h 2181225"/>
              <a:gd name="connisteX8" fmla="*/ 65687 w 693067"/>
              <a:gd name="connsiteY8" fmla="*/ 408305 h 2181225"/>
              <a:gd name="connisteX9" fmla="*/ 34572 w 693067"/>
              <a:gd name="connsiteY9" fmla="*/ 486410 h 2181225"/>
              <a:gd name="connisteX10" fmla="*/ 2822 w 693067"/>
              <a:gd name="connsiteY10" fmla="*/ 580390 h 2181225"/>
              <a:gd name="connisteX11" fmla="*/ 2822 w 693067"/>
              <a:gd name="connsiteY11" fmla="*/ 659130 h 2181225"/>
              <a:gd name="connisteX12" fmla="*/ 2822 w 693067"/>
              <a:gd name="connsiteY12" fmla="*/ 737870 h 2181225"/>
              <a:gd name="connisteX13" fmla="*/ 2822 w 693067"/>
              <a:gd name="connsiteY13" fmla="*/ 815975 h 2181225"/>
              <a:gd name="connisteX14" fmla="*/ 2822 w 693067"/>
              <a:gd name="connsiteY14" fmla="*/ 894715 h 2181225"/>
              <a:gd name="connisteX15" fmla="*/ 2822 w 693067"/>
              <a:gd name="connsiteY15" fmla="*/ 972820 h 2181225"/>
              <a:gd name="connisteX16" fmla="*/ 18697 w 693067"/>
              <a:gd name="connsiteY16" fmla="*/ 1051560 h 2181225"/>
              <a:gd name="connisteX17" fmla="*/ 34572 w 693067"/>
              <a:gd name="connsiteY17" fmla="*/ 1129665 h 2181225"/>
              <a:gd name="connisteX18" fmla="*/ 34572 w 693067"/>
              <a:gd name="connsiteY18" fmla="*/ 1208405 h 2181225"/>
              <a:gd name="connisteX19" fmla="*/ 65687 w 693067"/>
              <a:gd name="connsiteY19" fmla="*/ 1286510 h 2181225"/>
              <a:gd name="connisteX20" fmla="*/ 96802 w 693067"/>
              <a:gd name="connsiteY20" fmla="*/ 1365250 h 2181225"/>
              <a:gd name="connisteX21" fmla="*/ 112677 w 693067"/>
              <a:gd name="connsiteY21" fmla="*/ 1443990 h 2181225"/>
              <a:gd name="connisteX22" fmla="*/ 159667 w 693067"/>
              <a:gd name="connsiteY22" fmla="*/ 1522095 h 2181225"/>
              <a:gd name="connisteX23" fmla="*/ 238407 w 693067"/>
              <a:gd name="connsiteY23" fmla="*/ 1600835 h 2181225"/>
              <a:gd name="connisteX24" fmla="*/ 301272 w 693067"/>
              <a:gd name="connsiteY24" fmla="*/ 1694815 h 2181225"/>
              <a:gd name="connisteX25" fmla="*/ 363502 w 693067"/>
              <a:gd name="connsiteY25" fmla="*/ 1772920 h 2181225"/>
              <a:gd name="connisteX26" fmla="*/ 411127 w 693067"/>
              <a:gd name="connsiteY26" fmla="*/ 1867535 h 2181225"/>
              <a:gd name="connisteX27" fmla="*/ 458117 w 693067"/>
              <a:gd name="connsiteY27" fmla="*/ 1945640 h 2181225"/>
              <a:gd name="connisteX28" fmla="*/ 505107 w 693067"/>
              <a:gd name="connsiteY28" fmla="*/ 2024380 h 2181225"/>
              <a:gd name="connisteX29" fmla="*/ 567972 w 693067"/>
              <a:gd name="connsiteY29" fmla="*/ 2102485 h 2181225"/>
              <a:gd name="connisteX30" fmla="*/ 599087 w 693067"/>
              <a:gd name="connsiteY30" fmla="*/ 2181225 h 21812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</a:cxnLst>
            <a:rect l="l" t="t" r="r" b="b"/>
            <a:pathLst>
              <a:path w="693067" h="2181225">
                <a:moveTo>
                  <a:pt x="693067" y="0"/>
                </a:moveTo>
                <a:cubicBezTo>
                  <a:pt x="679097" y="2540"/>
                  <a:pt x="649252" y="6350"/>
                  <a:pt x="614962" y="15875"/>
                </a:cubicBezTo>
                <a:cubicBezTo>
                  <a:pt x="580672" y="25400"/>
                  <a:pt x="555272" y="34290"/>
                  <a:pt x="520982" y="46990"/>
                </a:cubicBezTo>
                <a:cubicBezTo>
                  <a:pt x="486692" y="59690"/>
                  <a:pt x="476532" y="66040"/>
                  <a:pt x="442242" y="78740"/>
                </a:cubicBezTo>
                <a:cubicBezTo>
                  <a:pt x="407952" y="91440"/>
                  <a:pt x="382552" y="97155"/>
                  <a:pt x="348262" y="109855"/>
                </a:cubicBezTo>
                <a:cubicBezTo>
                  <a:pt x="313972" y="122555"/>
                  <a:pt x="300637" y="116205"/>
                  <a:pt x="269522" y="141605"/>
                </a:cubicBezTo>
                <a:cubicBezTo>
                  <a:pt x="238407" y="167005"/>
                  <a:pt x="219357" y="201295"/>
                  <a:pt x="191417" y="235585"/>
                </a:cubicBezTo>
                <a:cubicBezTo>
                  <a:pt x="163477" y="269875"/>
                  <a:pt x="153952" y="279400"/>
                  <a:pt x="128552" y="313690"/>
                </a:cubicBezTo>
                <a:cubicBezTo>
                  <a:pt x="103152" y="347980"/>
                  <a:pt x="84737" y="374015"/>
                  <a:pt x="65687" y="408305"/>
                </a:cubicBezTo>
                <a:cubicBezTo>
                  <a:pt x="46637" y="442595"/>
                  <a:pt x="47272" y="452120"/>
                  <a:pt x="34572" y="486410"/>
                </a:cubicBezTo>
                <a:cubicBezTo>
                  <a:pt x="21872" y="520700"/>
                  <a:pt x="9172" y="546100"/>
                  <a:pt x="2822" y="580390"/>
                </a:cubicBezTo>
                <a:cubicBezTo>
                  <a:pt x="-3528" y="614680"/>
                  <a:pt x="2822" y="627380"/>
                  <a:pt x="2822" y="659130"/>
                </a:cubicBezTo>
                <a:cubicBezTo>
                  <a:pt x="2822" y="690880"/>
                  <a:pt x="2822" y="706755"/>
                  <a:pt x="2822" y="737870"/>
                </a:cubicBezTo>
                <a:cubicBezTo>
                  <a:pt x="2822" y="768985"/>
                  <a:pt x="2822" y="784860"/>
                  <a:pt x="2822" y="815975"/>
                </a:cubicBezTo>
                <a:cubicBezTo>
                  <a:pt x="2822" y="847090"/>
                  <a:pt x="2822" y="863600"/>
                  <a:pt x="2822" y="894715"/>
                </a:cubicBezTo>
                <a:cubicBezTo>
                  <a:pt x="2822" y="925830"/>
                  <a:pt x="-353" y="941705"/>
                  <a:pt x="2822" y="972820"/>
                </a:cubicBezTo>
                <a:cubicBezTo>
                  <a:pt x="5997" y="1003935"/>
                  <a:pt x="12347" y="1020445"/>
                  <a:pt x="18697" y="1051560"/>
                </a:cubicBezTo>
                <a:cubicBezTo>
                  <a:pt x="25047" y="1082675"/>
                  <a:pt x="31397" y="1098550"/>
                  <a:pt x="34572" y="1129665"/>
                </a:cubicBezTo>
                <a:cubicBezTo>
                  <a:pt x="37747" y="1160780"/>
                  <a:pt x="28222" y="1177290"/>
                  <a:pt x="34572" y="1208405"/>
                </a:cubicBezTo>
                <a:cubicBezTo>
                  <a:pt x="40922" y="1239520"/>
                  <a:pt x="52987" y="1255395"/>
                  <a:pt x="65687" y="1286510"/>
                </a:cubicBezTo>
                <a:cubicBezTo>
                  <a:pt x="78387" y="1317625"/>
                  <a:pt x="87277" y="1333500"/>
                  <a:pt x="96802" y="1365250"/>
                </a:cubicBezTo>
                <a:cubicBezTo>
                  <a:pt x="106327" y="1397000"/>
                  <a:pt x="99977" y="1412875"/>
                  <a:pt x="112677" y="1443990"/>
                </a:cubicBezTo>
                <a:cubicBezTo>
                  <a:pt x="125377" y="1475105"/>
                  <a:pt x="134267" y="1490980"/>
                  <a:pt x="159667" y="1522095"/>
                </a:cubicBezTo>
                <a:cubicBezTo>
                  <a:pt x="185067" y="1553210"/>
                  <a:pt x="209832" y="1566545"/>
                  <a:pt x="238407" y="1600835"/>
                </a:cubicBezTo>
                <a:cubicBezTo>
                  <a:pt x="266982" y="1635125"/>
                  <a:pt x="276507" y="1660525"/>
                  <a:pt x="301272" y="1694815"/>
                </a:cubicBezTo>
                <a:cubicBezTo>
                  <a:pt x="326037" y="1729105"/>
                  <a:pt x="341277" y="1738630"/>
                  <a:pt x="363502" y="1772920"/>
                </a:cubicBezTo>
                <a:cubicBezTo>
                  <a:pt x="385727" y="1807210"/>
                  <a:pt x="392077" y="1833245"/>
                  <a:pt x="411127" y="1867535"/>
                </a:cubicBezTo>
                <a:cubicBezTo>
                  <a:pt x="430177" y="1901825"/>
                  <a:pt x="439067" y="1914525"/>
                  <a:pt x="458117" y="1945640"/>
                </a:cubicBezTo>
                <a:cubicBezTo>
                  <a:pt x="477167" y="1976755"/>
                  <a:pt x="482882" y="1993265"/>
                  <a:pt x="505107" y="2024380"/>
                </a:cubicBezTo>
                <a:cubicBezTo>
                  <a:pt x="527332" y="2055495"/>
                  <a:pt x="548922" y="2071370"/>
                  <a:pt x="567972" y="2102485"/>
                </a:cubicBezTo>
                <a:cubicBezTo>
                  <a:pt x="587022" y="2133600"/>
                  <a:pt x="594007" y="2167255"/>
                  <a:pt x="599087" y="218122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/>
        </p:nvSpPr>
        <p:spPr>
          <a:xfrm>
            <a:off x="8231505" y="2328519"/>
            <a:ext cx="449104" cy="1612106"/>
          </a:xfrm>
          <a:custGeom>
            <a:avLst/>
            <a:gdLst>
              <a:gd name="connisteX0" fmla="*/ 0 w 599087"/>
              <a:gd name="connsiteY0" fmla="*/ 0 h 2149475"/>
              <a:gd name="connisteX1" fmla="*/ 78740 w 599087"/>
              <a:gd name="connsiteY1" fmla="*/ 15875 h 2149475"/>
              <a:gd name="connisteX2" fmla="*/ 156845 w 599087"/>
              <a:gd name="connsiteY2" fmla="*/ 62865 h 2149475"/>
              <a:gd name="connisteX3" fmla="*/ 266700 w 599087"/>
              <a:gd name="connsiteY3" fmla="*/ 125730 h 2149475"/>
              <a:gd name="connisteX4" fmla="*/ 361315 w 599087"/>
              <a:gd name="connsiteY4" fmla="*/ 172720 h 2149475"/>
              <a:gd name="connisteX5" fmla="*/ 392430 w 599087"/>
              <a:gd name="connsiteY5" fmla="*/ 250825 h 2149475"/>
              <a:gd name="connisteX6" fmla="*/ 455295 w 599087"/>
              <a:gd name="connsiteY6" fmla="*/ 329565 h 2149475"/>
              <a:gd name="connisteX7" fmla="*/ 470535 w 599087"/>
              <a:gd name="connsiteY7" fmla="*/ 407670 h 2149475"/>
              <a:gd name="connisteX8" fmla="*/ 518160 w 599087"/>
              <a:gd name="connsiteY8" fmla="*/ 502285 h 2149475"/>
              <a:gd name="connisteX9" fmla="*/ 549275 w 599087"/>
              <a:gd name="connsiteY9" fmla="*/ 596265 h 2149475"/>
              <a:gd name="connisteX10" fmla="*/ 565150 w 599087"/>
              <a:gd name="connsiteY10" fmla="*/ 674370 h 2149475"/>
              <a:gd name="connisteX11" fmla="*/ 596265 w 599087"/>
              <a:gd name="connsiteY11" fmla="*/ 768985 h 2149475"/>
              <a:gd name="connisteX12" fmla="*/ 596265 w 599087"/>
              <a:gd name="connsiteY12" fmla="*/ 847090 h 2149475"/>
              <a:gd name="connisteX13" fmla="*/ 596265 w 599087"/>
              <a:gd name="connsiteY13" fmla="*/ 925830 h 2149475"/>
              <a:gd name="connisteX14" fmla="*/ 596265 w 599087"/>
              <a:gd name="connsiteY14" fmla="*/ 1019810 h 2149475"/>
              <a:gd name="connisteX15" fmla="*/ 596265 w 599087"/>
              <a:gd name="connsiteY15" fmla="*/ 1098550 h 2149475"/>
              <a:gd name="connisteX16" fmla="*/ 596265 w 599087"/>
              <a:gd name="connsiteY16" fmla="*/ 1176655 h 2149475"/>
              <a:gd name="connisteX17" fmla="*/ 565150 w 599087"/>
              <a:gd name="connsiteY17" fmla="*/ 1255395 h 2149475"/>
              <a:gd name="connisteX18" fmla="*/ 549275 w 599087"/>
              <a:gd name="connsiteY18" fmla="*/ 1333500 h 2149475"/>
              <a:gd name="connisteX19" fmla="*/ 533400 w 599087"/>
              <a:gd name="connsiteY19" fmla="*/ 1428115 h 2149475"/>
              <a:gd name="connisteX20" fmla="*/ 502285 w 599087"/>
              <a:gd name="connsiteY20" fmla="*/ 1506220 h 2149475"/>
              <a:gd name="connisteX21" fmla="*/ 439420 w 599087"/>
              <a:gd name="connsiteY21" fmla="*/ 1584960 h 2149475"/>
              <a:gd name="connisteX22" fmla="*/ 439420 w 599087"/>
              <a:gd name="connsiteY22" fmla="*/ 1663065 h 2149475"/>
              <a:gd name="connisteX23" fmla="*/ 408305 w 599087"/>
              <a:gd name="connsiteY23" fmla="*/ 1741805 h 2149475"/>
              <a:gd name="connisteX24" fmla="*/ 345440 w 599087"/>
              <a:gd name="connsiteY24" fmla="*/ 1819910 h 2149475"/>
              <a:gd name="connisteX25" fmla="*/ 298450 w 599087"/>
              <a:gd name="connsiteY25" fmla="*/ 1898650 h 2149475"/>
              <a:gd name="connisteX26" fmla="*/ 235585 w 599087"/>
              <a:gd name="connsiteY26" fmla="*/ 1976755 h 2149475"/>
              <a:gd name="connisteX27" fmla="*/ 172720 w 599087"/>
              <a:gd name="connsiteY27" fmla="*/ 2055495 h 2149475"/>
              <a:gd name="connisteX28" fmla="*/ 93980 w 599087"/>
              <a:gd name="connsiteY28" fmla="*/ 2134235 h 2149475"/>
              <a:gd name="connisteX29" fmla="*/ 15875 w 599087"/>
              <a:gd name="connsiteY29" fmla="*/ 2149475 h 21494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</a:cxnLst>
            <a:rect l="l" t="t" r="r" b="b"/>
            <a:pathLst>
              <a:path w="599087" h="2149475">
                <a:moveTo>
                  <a:pt x="0" y="0"/>
                </a:moveTo>
                <a:cubicBezTo>
                  <a:pt x="13970" y="2540"/>
                  <a:pt x="47625" y="3175"/>
                  <a:pt x="78740" y="15875"/>
                </a:cubicBezTo>
                <a:cubicBezTo>
                  <a:pt x="109855" y="28575"/>
                  <a:pt x="119380" y="40640"/>
                  <a:pt x="156845" y="62865"/>
                </a:cubicBezTo>
                <a:cubicBezTo>
                  <a:pt x="194310" y="85090"/>
                  <a:pt x="226060" y="103505"/>
                  <a:pt x="266700" y="125730"/>
                </a:cubicBezTo>
                <a:cubicBezTo>
                  <a:pt x="307340" y="147955"/>
                  <a:pt x="335915" y="147955"/>
                  <a:pt x="361315" y="172720"/>
                </a:cubicBezTo>
                <a:cubicBezTo>
                  <a:pt x="386715" y="197485"/>
                  <a:pt x="373380" y="219710"/>
                  <a:pt x="392430" y="250825"/>
                </a:cubicBezTo>
                <a:cubicBezTo>
                  <a:pt x="411480" y="281940"/>
                  <a:pt x="439420" y="298450"/>
                  <a:pt x="455295" y="329565"/>
                </a:cubicBezTo>
                <a:cubicBezTo>
                  <a:pt x="471170" y="360680"/>
                  <a:pt x="457835" y="373380"/>
                  <a:pt x="470535" y="407670"/>
                </a:cubicBezTo>
                <a:cubicBezTo>
                  <a:pt x="483235" y="441960"/>
                  <a:pt x="502285" y="464820"/>
                  <a:pt x="518160" y="502285"/>
                </a:cubicBezTo>
                <a:cubicBezTo>
                  <a:pt x="534035" y="539750"/>
                  <a:pt x="539750" y="561975"/>
                  <a:pt x="549275" y="596265"/>
                </a:cubicBezTo>
                <a:cubicBezTo>
                  <a:pt x="558800" y="630555"/>
                  <a:pt x="555625" y="640080"/>
                  <a:pt x="565150" y="674370"/>
                </a:cubicBezTo>
                <a:cubicBezTo>
                  <a:pt x="574675" y="708660"/>
                  <a:pt x="589915" y="734695"/>
                  <a:pt x="596265" y="768985"/>
                </a:cubicBezTo>
                <a:cubicBezTo>
                  <a:pt x="602615" y="803275"/>
                  <a:pt x="596265" y="815975"/>
                  <a:pt x="596265" y="847090"/>
                </a:cubicBezTo>
                <a:cubicBezTo>
                  <a:pt x="596265" y="878205"/>
                  <a:pt x="596265" y="891540"/>
                  <a:pt x="596265" y="925830"/>
                </a:cubicBezTo>
                <a:cubicBezTo>
                  <a:pt x="596265" y="960120"/>
                  <a:pt x="596265" y="985520"/>
                  <a:pt x="596265" y="1019810"/>
                </a:cubicBezTo>
                <a:cubicBezTo>
                  <a:pt x="596265" y="1054100"/>
                  <a:pt x="596265" y="1067435"/>
                  <a:pt x="596265" y="1098550"/>
                </a:cubicBezTo>
                <a:cubicBezTo>
                  <a:pt x="596265" y="1129665"/>
                  <a:pt x="602615" y="1145540"/>
                  <a:pt x="596265" y="1176655"/>
                </a:cubicBezTo>
                <a:cubicBezTo>
                  <a:pt x="589915" y="1207770"/>
                  <a:pt x="574675" y="1224280"/>
                  <a:pt x="565150" y="1255395"/>
                </a:cubicBezTo>
                <a:cubicBezTo>
                  <a:pt x="555625" y="1286510"/>
                  <a:pt x="555625" y="1299210"/>
                  <a:pt x="549275" y="1333500"/>
                </a:cubicBezTo>
                <a:cubicBezTo>
                  <a:pt x="542925" y="1367790"/>
                  <a:pt x="542925" y="1393825"/>
                  <a:pt x="533400" y="1428115"/>
                </a:cubicBezTo>
                <a:cubicBezTo>
                  <a:pt x="523875" y="1462405"/>
                  <a:pt x="521335" y="1475105"/>
                  <a:pt x="502285" y="1506220"/>
                </a:cubicBezTo>
                <a:cubicBezTo>
                  <a:pt x="483235" y="1537335"/>
                  <a:pt x="452120" y="1553845"/>
                  <a:pt x="439420" y="1584960"/>
                </a:cubicBezTo>
                <a:cubicBezTo>
                  <a:pt x="426720" y="1616075"/>
                  <a:pt x="445770" y="1631950"/>
                  <a:pt x="439420" y="1663065"/>
                </a:cubicBezTo>
                <a:cubicBezTo>
                  <a:pt x="433070" y="1694180"/>
                  <a:pt x="427355" y="1710690"/>
                  <a:pt x="408305" y="1741805"/>
                </a:cubicBezTo>
                <a:cubicBezTo>
                  <a:pt x="389255" y="1772920"/>
                  <a:pt x="367665" y="1788795"/>
                  <a:pt x="345440" y="1819910"/>
                </a:cubicBezTo>
                <a:cubicBezTo>
                  <a:pt x="323215" y="1851025"/>
                  <a:pt x="320675" y="1867535"/>
                  <a:pt x="298450" y="1898650"/>
                </a:cubicBezTo>
                <a:cubicBezTo>
                  <a:pt x="276225" y="1929765"/>
                  <a:pt x="260985" y="1945640"/>
                  <a:pt x="235585" y="1976755"/>
                </a:cubicBezTo>
                <a:cubicBezTo>
                  <a:pt x="210185" y="2007870"/>
                  <a:pt x="201295" y="2023745"/>
                  <a:pt x="172720" y="2055495"/>
                </a:cubicBezTo>
                <a:cubicBezTo>
                  <a:pt x="144145" y="2087245"/>
                  <a:pt x="125095" y="2115185"/>
                  <a:pt x="93980" y="2134235"/>
                </a:cubicBezTo>
                <a:cubicBezTo>
                  <a:pt x="62865" y="2153285"/>
                  <a:pt x="29845" y="2148205"/>
                  <a:pt x="15875" y="214947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文本框 16"/>
          <p:cNvSpPr txBox="1"/>
          <p:nvPr/>
        </p:nvSpPr>
        <p:spPr>
          <a:xfrm>
            <a:off x="3885724" y="2265019"/>
            <a:ext cx="988219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sp>
        <p:nvSpPr>
          <p:cNvPr id="18" name="文本框 17"/>
          <p:cNvSpPr txBox="1"/>
          <p:nvPr/>
        </p:nvSpPr>
        <p:spPr>
          <a:xfrm>
            <a:off x="8239125" y="2257425"/>
            <a:ext cx="619760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sp>
        <p:nvSpPr>
          <p:cNvPr id="75797" name="文本框 75796"/>
          <p:cNvSpPr txBox="1"/>
          <p:nvPr/>
        </p:nvSpPr>
        <p:spPr>
          <a:xfrm>
            <a:off x="4999196" y="1578425"/>
            <a:ext cx="32397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sz="2400" b="1">
                <a:solidFill>
                  <a:srgbClr val="3333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电压表测</a:t>
            </a:r>
            <a:r>
              <a:rPr lang="en-US" altLang="zh-CN" sz="2400" b="1">
                <a:solidFill>
                  <a:srgbClr val="3333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>
                <a:solidFill>
                  <a:srgbClr val="3333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solidFill>
                  <a:srgbClr val="3333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两端的电压</a:t>
            </a:r>
          </a:p>
        </p:txBody>
      </p:sp>
      <p:sp>
        <p:nvSpPr>
          <p:cNvPr id="75796" name="左大括号 75795"/>
          <p:cNvSpPr/>
          <p:nvPr/>
        </p:nvSpPr>
        <p:spPr>
          <a:xfrm rot="5400000">
            <a:off x="6406039" y="1003115"/>
            <a:ext cx="400050" cy="3314700"/>
          </a:xfrm>
          <a:prstGeom prst="leftBrace">
            <a:avLst>
              <a:gd name="adj1" fmla="val 6904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49177" y="3485330"/>
            <a:ext cx="37742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+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53626" y="3436276"/>
            <a:ext cx="37742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-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 bwMode="auto">
          <a:xfrm>
            <a:off x="3251518" y="539010"/>
            <a:ext cx="2411016" cy="450056"/>
            <a:chOff x="3564387" y="597378"/>
            <a:chExt cx="2247990" cy="419195"/>
          </a:xfrm>
        </p:grpSpPr>
        <p:sp>
          <p:nvSpPr>
            <p:cNvPr id="1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216990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5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5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5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5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5804" grpId="0"/>
      <p:bldP spid="75805" grpId="0"/>
      <p:bldP spid="4" grpId="0"/>
      <p:bldP spid="6" grpId="0" bldLvl="0" animBg="1"/>
      <p:bldP spid="9" grpId="0" bldLvl="0" animBg="1"/>
      <p:bldP spid="10" grpId="0" bldLvl="0" animBg="1"/>
      <p:bldP spid="17" grpId="0" bldLvl="0" animBg="1"/>
      <p:bldP spid="18" grpId="0" bldLvl="0" animBg="1"/>
      <p:bldP spid="75797" grpId="0"/>
      <p:bldP spid="75796" grpId="0" bldLvl="0" animBg="1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2"/>
          <p:cNvSpPr/>
          <p:nvPr/>
        </p:nvSpPr>
        <p:spPr>
          <a:xfrm>
            <a:off x="769620" y="990600"/>
            <a:ext cx="8070850" cy="1042929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电源给用电器两端提供电压。电压通常用字母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表示，单位是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伏特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，符号是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3556" name="TextBox 3"/>
          <p:cNvSpPr/>
          <p:nvPr/>
        </p:nvSpPr>
        <p:spPr>
          <a:xfrm>
            <a:off x="769620" y="2236470"/>
            <a:ext cx="8070215" cy="1944922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电压表与被测用电器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并联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，正、负接线柱的接法要正确（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电流从正接线柱流入，从负接线柱流出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），被测电压不能超过电压表的最大测量值。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68960" y="2626360"/>
            <a:ext cx="7414895" cy="1637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知道</a:t>
            </a:r>
            <a:r>
              <a:rPr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电源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的作用、</a:t>
            </a:r>
            <a:r>
              <a:rPr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的单位，知道生活、生产中常见的</a:t>
            </a:r>
            <a:r>
              <a:rPr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电压值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。知道</a:t>
            </a:r>
            <a:r>
              <a:rPr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表是测量电路两端电压的仪表和电压表在电路中的符号</a:t>
            </a:r>
            <a:r>
              <a:rPr lang="zh-CN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252220" y="1106170"/>
            <a:ext cx="7347585" cy="12598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sz="2800" b="1" i="0" u="none" strike="noStrike" kern="1200" cap="none" spc="0" normalizeH="0" baseline="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学会正确连接电压表</a:t>
            </a:r>
            <a:r>
              <a:rPr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，会读电压表的读数。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8960" y="485775"/>
            <a:ext cx="8249920" cy="3888105"/>
            <a:chOff x="987" y="819"/>
            <a:chExt cx="12937" cy="6123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7938" y="4337736"/>
            <a:ext cx="2801620" cy="338554"/>
          </a:xfrm>
          <a:prstGeom prst="rect">
            <a:avLst/>
          </a:prstGeom>
          <a:ln w="31750" cmpd="thinThick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点击图片，认识</a:t>
            </a:r>
            <a:r>
              <a:rPr lang="zh-CN" altLang="en-US" sz="1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电压与水压</a:t>
            </a:r>
          </a:p>
        </p:txBody>
      </p:sp>
      <p:sp>
        <p:nvSpPr>
          <p:cNvPr id="18" name="文本框 18445"/>
          <p:cNvSpPr txBox="1"/>
          <p:nvPr/>
        </p:nvSpPr>
        <p:spPr>
          <a:xfrm>
            <a:off x="4780317" y="1179645"/>
            <a:ext cx="9272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电源                                               </a:t>
            </a:r>
          </a:p>
        </p:txBody>
      </p:sp>
      <p:sp>
        <p:nvSpPr>
          <p:cNvPr id="19" name="文本框 18446"/>
          <p:cNvSpPr txBox="1"/>
          <p:nvPr/>
        </p:nvSpPr>
        <p:spPr>
          <a:xfrm>
            <a:off x="5907760" y="994542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相当于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5707576" y="1393957"/>
            <a:ext cx="145399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161567" y="1179645"/>
            <a:ext cx="110109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抽水机</a:t>
            </a:r>
          </a:p>
        </p:txBody>
      </p:sp>
      <p:sp>
        <p:nvSpPr>
          <p:cNvPr id="22" name="文本框 18445"/>
          <p:cNvSpPr txBox="1"/>
          <p:nvPr/>
        </p:nvSpPr>
        <p:spPr>
          <a:xfrm>
            <a:off x="4780317" y="2038324"/>
            <a:ext cx="9272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开关                                               </a:t>
            </a:r>
          </a:p>
        </p:txBody>
      </p:sp>
      <p:sp>
        <p:nvSpPr>
          <p:cNvPr id="23" name="文本框 18446"/>
          <p:cNvSpPr txBox="1"/>
          <p:nvPr/>
        </p:nvSpPr>
        <p:spPr>
          <a:xfrm>
            <a:off x="5884106" y="1874017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相当于</a:t>
            </a: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5708528" y="2334234"/>
            <a:ext cx="145351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296028" y="2038165"/>
            <a:ext cx="1055846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阀门</a:t>
            </a:r>
          </a:p>
        </p:txBody>
      </p:sp>
      <p:sp>
        <p:nvSpPr>
          <p:cNvPr id="26" name="文本框 18445"/>
          <p:cNvSpPr txBox="1"/>
          <p:nvPr/>
        </p:nvSpPr>
        <p:spPr>
          <a:xfrm>
            <a:off x="4779841" y="2828422"/>
            <a:ext cx="9272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电流                                               </a:t>
            </a:r>
          </a:p>
        </p:txBody>
      </p:sp>
      <p:sp>
        <p:nvSpPr>
          <p:cNvPr id="27" name="文本框 18446"/>
          <p:cNvSpPr txBox="1"/>
          <p:nvPr/>
        </p:nvSpPr>
        <p:spPr>
          <a:xfrm>
            <a:off x="5866643" y="2663640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相当于</a:t>
            </a: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5707100" y="3042735"/>
            <a:ext cx="145399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161091" y="2828422"/>
            <a:ext cx="79502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水流</a:t>
            </a:r>
          </a:p>
        </p:txBody>
      </p:sp>
      <p:sp>
        <p:nvSpPr>
          <p:cNvPr id="30" name="文本框 18445"/>
          <p:cNvSpPr txBox="1"/>
          <p:nvPr/>
        </p:nvSpPr>
        <p:spPr>
          <a:xfrm>
            <a:off x="4780317" y="3628522"/>
            <a:ext cx="9272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灯泡                                               </a:t>
            </a:r>
          </a:p>
        </p:txBody>
      </p:sp>
      <p:sp>
        <p:nvSpPr>
          <p:cNvPr id="31" name="文本框 18446"/>
          <p:cNvSpPr txBox="1"/>
          <p:nvPr/>
        </p:nvSpPr>
        <p:spPr>
          <a:xfrm>
            <a:off x="5867120" y="3463740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相当于</a:t>
            </a: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5707576" y="3842835"/>
            <a:ext cx="145399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161567" y="3628522"/>
            <a:ext cx="110109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水轮机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534062" y="4088765"/>
            <a:ext cx="1943100" cy="1028065"/>
            <a:chOff x="9846" y="6439"/>
            <a:chExt cx="3060" cy="1619"/>
          </a:xfrm>
        </p:grpSpPr>
        <p:sp>
          <p:nvSpPr>
            <p:cNvPr id="14" name="上箭头标注 13"/>
            <p:cNvSpPr/>
            <p:nvPr/>
          </p:nvSpPr>
          <p:spPr>
            <a:xfrm>
              <a:off x="9846" y="6439"/>
              <a:ext cx="3061" cy="1604"/>
            </a:xfrm>
            <a:prstGeom prst="upArrowCallout">
              <a:avLst>
                <a:gd name="adj1" fmla="val 26995"/>
                <a:gd name="adj2" fmla="val 35068"/>
                <a:gd name="adj3" fmla="val 14588"/>
                <a:gd name="adj4" fmla="val 53865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323" y="7236"/>
              <a:ext cx="2341" cy="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类比法</a:t>
              </a:r>
            </a:p>
          </p:txBody>
        </p:sp>
      </p:grpSp>
      <p:grpSp>
        <p:nvGrpSpPr>
          <p:cNvPr id="8200" name="组合 18"/>
          <p:cNvGrpSpPr/>
          <p:nvPr/>
        </p:nvGrpSpPr>
        <p:grpSpPr bwMode="auto">
          <a:xfrm>
            <a:off x="2659063" y="550836"/>
            <a:ext cx="1487805" cy="426720"/>
            <a:chOff x="2004695" y="686607"/>
            <a:chExt cx="1983740" cy="570436"/>
          </a:xfrm>
        </p:grpSpPr>
        <p:sp>
          <p:nvSpPr>
            <p:cNvPr id="6" name="圆角矩形 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352290" y="553720"/>
            <a:ext cx="15595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电    压</a:t>
            </a:r>
          </a:p>
        </p:txBody>
      </p:sp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50" y="1304211"/>
            <a:ext cx="3946361" cy="2718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21" grpId="0" bldLvl="0" animBg="1"/>
      <p:bldP spid="23" grpId="0"/>
      <p:bldP spid="25" grpId="0" bldLvl="0" animBg="1"/>
      <p:bldP spid="27" grpId="0"/>
      <p:bldP spid="29" grpId="0" bldLvl="0" animBg="1"/>
      <p:bldP spid="31" grpId="0"/>
      <p:bldP spid="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文本框 18445"/>
          <p:cNvSpPr txBox="1"/>
          <p:nvPr/>
        </p:nvSpPr>
        <p:spPr>
          <a:xfrm>
            <a:off x="1082040" y="842460"/>
            <a:ext cx="1185863" cy="460375"/>
          </a:xfrm>
          <a:prstGeom prst="rect">
            <a:avLst/>
          </a:prstGeom>
          <a:ln w="2222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抽水机                                                 </a:t>
            </a:r>
          </a:p>
        </p:txBody>
      </p:sp>
      <p:sp>
        <p:nvSpPr>
          <p:cNvPr id="18446" name="文本框 18446"/>
          <p:cNvSpPr txBox="1"/>
          <p:nvPr/>
        </p:nvSpPr>
        <p:spPr>
          <a:xfrm>
            <a:off x="2810748" y="666724"/>
            <a:ext cx="8108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提供</a:t>
            </a: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2344261" y="1078680"/>
            <a:ext cx="175355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V="1">
            <a:off x="5051743" y="1104397"/>
            <a:ext cx="175355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8446"/>
          <p:cNvSpPr txBox="1"/>
          <p:nvPr/>
        </p:nvSpPr>
        <p:spPr>
          <a:xfrm>
            <a:off x="5522992" y="678630"/>
            <a:ext cx="8108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形成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25925" y="842460"/>
            <a:ext cx="795020" cy="460375"/>
          </a:xfrm>
          <a:prstGeom prst="rect">
            <a:avLst/>
          </a:prstGeom>
          <a:ln w="222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水压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05295" y="842460"/>
            <a:ext cx="795020" cy="460375"/>
          </a:xfrm>
          <a:prstGeom prst="rect">
            <a:avLst/>
          </a:prstGeom>
          <a:ln w="2222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水流</a:t>
            </a:r>
          </a:p>
        </p:txBody>
      </p:sp>
      <p:sp>
        <p:nvSpPr>
          <p:cNvPr id="17" name="文本框 18445"/>
          <p:cNvSpPr txBox="1"/>
          <p:nvPr/>
        </p:nvSpPr>
        <p:spPr>
          <a:xfrm>
            <a:off x="1081723" y="1596364"/>
            <a:ext cx="1185863" cy="460375"/>
          </a:xfrm>
          <a:prstGeom prst="rect">
            <a:avLst/>
          </a:prstGeom>
          <a:ln w="222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电源                                                 </a:t>
            </a:r>
          </a:p>
        </p:txBody>
      </p:sp>
      <p:sp>
        <p:nvSpPr>
          <p:cNvPr id="18" name="文本框 18446"/>
          <p:cNvSpPr txBox="1"/>
          <p:nvPr/>
        </p:nvSpPr>
        <p:spPr>
          <a:xfrm>
            <a:off x="2805986" y="1420627"/>
            <a:ext cx="8108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提供</a:t>
            </a: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2339499" y="1832584"/>
            <a:ext cx="175355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5046980" y="1858301"/>
            <a:ext cx="175355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8446"/>
          <p:cNvSpPr txBox="1"/>
          <p:nvPr/>
        </p:nvSpPr>
        <p:spPr>
          <a:xfrm>
            <a:off x="5518230" y="1432534"/>
            <a:ext cx="8108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形成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21163" y="1596364"/>
            <a:ext cx="795020" cy="460375"/>
          </a:xfrm>
          <a:prstGeom prst="rect">
            <a:avLst/>
          </a:prstGeom>
          <a:ln w="22225"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电压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00533" y="1596364"/>
            <a:ext cx="795020" cy="460375"/>
          </a:xfrm>
          <a:prstGeom prst="rect">
            <a:avLst/>
          </a:prstGeom>
          <a:ln w="22225"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电流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56736" y="3598042"/>
            <a:ext cx="3064669" cy="460375"/>
          </a:xfrm>
          <a:prstGeom prst="rect">
            <a:avLst/>
          </a:prstGeom>
          <a:solidFill>
            <a:schemeClr val="bg1"/>
          </a:solidFill>
          <a:ln w="19050" cmpd="thinThick">
            <a:solidFill>
              <a:schemeClr val="accent1">
                <a:lumMod val="75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电压的符号用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表示；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19513" y="3598201"/>
            <a:ext cx="4938236" cy="460375"/>
          </a:xfrm>
          <a:prstGeom prst="rect">
            <a:avLst/>
          </a:prstGeom>
          <a:solidFill>
            <a:schemeClr val="bg1"/>
          </a:solidFill>
          <a:ln w="19050" cmpd="thinThick">
            <a:solidFill>
              <a:schemeClr val="accent1">
                <a:lumMod val="75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 fontAlgn="base">
              <a:lnSpc>
                <a:spcPct val="100000"/>
              </a:lnSpc>
            </a:pP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电压的单位是：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伏特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，简称伏（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460" name="TextBox 10"/>
          <p:cNvSpPr txBox="1"/>
          <p:nvPr/>
        </p:nvSpPr>
        <p:spPr>
          <a:xfrm>
            <a:off x="1637348" y="4243996"/>
            <a:ext cx="5643086" cy="5340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ctr" fontAlgn="base"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1kV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</a:t>
            </a:r>
            <a:r>
              <a:rPr lang="en-US" altLang="zh-CN" sz="2400" b="1" baseline="30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    1V=10</a:t>
            </a:r>
            <a:r>
              <a:rPr lang="en-US" altLang="zh-CN" sz="2400" b="1" baseline="300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mV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8719" y="2990030"/>
            <a:ext cx="3549650" cy="497205"/>
          </a:xfrm>
          <a:prstGeom prst="rect">
            <a:avLst/>
          </a:prstGeom>
          <a:ln w="222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just" fontAlgn="base">
              <a:lnSpc>
                <a:spcPct val="11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电源是提供电压的装置。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07214" y="2471394"/>
            <a:ext cx="5692140" cy="460375"/>
          </a:xfrm>
          <a:prstGeom prst="rect">
            <a:avLst/>
          </a:prstGeom>
          <a:noFill/>
          <a:ln w="2222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C000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电压是促使电荷定向移动形成电流的原因</a:t>
            </a:r>
          </a:p>
        </p:txBody>
      </p:sp>
      <p:sp>
        <p:nvSpPr>
          <p:cNvPr id="7" name="下箭头 6"/>
          <p:cNvSpPr/>
          <p:nvPr/>
        </p:nvSpPr>
        <p:spPr>
          <a:xfrm>
            <a:off x="4442460" y="2056765"/>
            <a:ext cx="403860" cy="41465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下箭头 7"/>
          <p:cNvSpPr/>
          <p:nvPr/>
        </p:nvSpPr>
        <p:spPr>
          <a:xfrm>
            <a:off x="1553210" y="2056765"/>
            <a:ext cx="283845" cy="93281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build="allAtOnce" bldLvl="0" animBg="1"/>
      <p:bldP spid="18446" grpId="0"/>
      <p:bldP spid="4" grpId="0"/>
      <p:bldP spid="15" grpId="0" bldLvl="0" animBg="1"/>
      <p:bldP spid="16" grpId="0" bldLvl="0" animBg="1"/>
      <p:bldP spid="17" grpId="0" build="allAtOnce" bldLvl="0" animBg="1"/>
      <p:bldP spid="18" grpId="0"/>
      <p:bldP spid="21" grpId="0"/>
      <p:bldP spid="22" grpId="0" bldLvl="0" animBg="1"/>
      <p:bldP spid="23" grpId="0" bldLvl="0" animBg="1"/>
      <p:bldP spid="25" grpId="0" bldLvl="0" animBg="1"/>
      <p:bldP spid="26" grpId="0" bldLvl="0" animBg="1"/>
      <p:bldP spid="19460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4"/>
          <p:cNvGrpSpPr/>
          <p:nvPr/>
        </p:nvGrpSpPr>
        <p:grpSpPr>
          <a:xfrm>
            <a:off x="-305435" y="437515"/>
            <a:ext cx="9220835" cy="5523230"/>
            <a:chOff x="-3593057" y="1592170"/>
            <a:chExt cx="8776917" cy="5103987"/>
          </a:xfrm>
        </p:grpSpPr>
        <p:pic>
          <p:nvPicPr>
            <p:cNvPr id="34819" name="一个圆顶角并剪去另一个顶角的矩形 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593057" y="1592170"/>
              <a:ext cx="8776917" cy="5103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-2747302" y="1767880"/>
              <a:ext cx="3172819" cy="6440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1505" name="Rectangle 2"/>
          <p:cNvSpPr/>
          <p:nvPr/>
        </p:nvSpPr>
        <p:spPr>
          <a:xfrm>
            <a:off x="2983230" y="1289024"/>
            <a:ext cx="302895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zh-CN" altLang="en-US" sz="27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电源之父：伏特</a:t>
            </a:r>
            <a:r>
              <a:rPr lang="zh-CN" altLang="en-US" sz="21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1507" name="Rectangle 3"/>
          <p:cNvSpPr/>
          <p:nvPr/>
        </p:nvSpPr>
        <p:spPr>
          <a:xfrm>
            <a:off x="315595" y="1795780"/>
            <a:ext cx="8150860" cy="3192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base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伏特是意大利物理学家。善于思考、喜欢探</a:t>
            </a:r>
          </a:p>
          <a:p>
            <a:pPr algn="just" fontAlgn="base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求、勇于实践的他在青少年时期就开始了电学实</a:t>
            </a:r>
          </a:p>
          <a:p>
            <a:pPr algn="just" fontAlgn="base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验，他读了很多电学的书，他的实验超出了当时</a:t>
            </a:r>
          </a:p>
          <a:p>
            <a:pPr algn="just" fontAlgn="base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已知的一切电学知识。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1800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日他宣布发</a:t>
            </a:r>
          </a:p>
          <a:p>
            <a:pPr algn="just" fontAlgn="base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明了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伏打电堆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，这一神奇发明，对电学的研究具有划时代的意义，伏特被称为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电源之父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。后人为纪念这位著名的物理学家，把电压的单位规定为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伏特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2" name="Picture 4" descr="20060502233346415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7685" y="1619885"/>
            <a:ext cx="1707515" cy="1903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4821" name="组 1"/>
          <p:cNvGrpSpPr/>
          <p:nvPr/>
        </p:nvGrpSpPr>
        <p:grpSpPr>
          <a:xfrm>
            <a:off x="1109980" y="503873"/>
            <a:ext cx="3183255" cy="655320"/>
            <a:chOff x="7647436" y="3815009"/>
            <a:chExt cx="3452021" cy="601051"/>
          </a:xfrm>
        </p:grpSpPr>
        <p:sp>
          <p:nvSpPr>
            <p:cNvPr id="34822" name="文本框 30"/>
            <p:cNvSpPr txBox="1"/>
            <p:nvPr/>
          </p:nvSpPr>
          <p:spPr>
            <a:xfrm>
              <a:off x="8483529" y="3925464"/>
              <a:ext cx="2615928" cy="4787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相关链接</a:t>
              </a:r>
            </a:p>
          </p:txBody>
        </p:sp>
        <p:pic>
          <p:nvPicPr>
            <p:cNvPr id="34823" name="图片 9" descr="book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advTm="502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图片 18" descr="干电池.jpg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6974" y="1130909"/>
            <a:ext cx="2699861" cy="15559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0" descr="氧化银电池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5851" y="1098841"/>
            <a:ext cx="2544128" cy="150780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9" name="图片 21" descr="锂电池.jpg"/>
          <p:cNvPicPr preferRelativeResize="0">
            <a:picLocks noChangeAspect="1"/>
          </p:cNvPicPr>
          <p:nvPr/>
        </p:nvPicPr>
        <p:blipFill>
          <a:blip r:embed="rId4" cstate="print"/>
          <a:srcRect l="5616" t="12082" r="6730" b="12082"/>
          <a:stretch>
            <a:fillRect/>
          </a:stretch>
        </p:blipFill>
        <p:spPr>
          <a:xfrm>
            <a:off x="1273493" y="3005429"/>
            <a:ext cx="2612708" cy="15440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3" name="TextBox 15"/>
          <p:cNvSpPr/>
          <p:nvPr/>
        </p:nvSpPr>
        <p:spPr>
          <a:xfrm>
            <a:off x="1005205" y="2616491"/>
            <a:ext cx="2960370" cy="53403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节干电池：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1.5V</a:t>
            </a:r>
          </a:p>
        </p:txBody>
      </p:sp>
      <p:sp>
        <p:nvSpPr>
          <p:cNvPr id="46094" name="TextBox 15"/>
          <p:cNvSpPr/>
          <p:nvPr/>
        </p:nvSpPr>
        <p:spPr>
          <a:xfrm>
            <a:off x="4764881" y="2616809"/>
            <a:ext cx="2825591" cy="53403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氧化银电池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1.5V</a:t>
            </a:r>
          </a:p>
        </p:txBody>
      </p:sp>
      <p:sp>
        <p:nvSpPr>
          <p:cNvPr id="46095" name="TextBox 15"/>
          <p:cNvSpPr/>
          <p:nvPr/>
        </p:nvSpPr>
        <p:spPr>
          <a:xfrm>
            <a:off x="4551521" y="4550066"/>
            <a:ext cx="3252311" cy="53403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一节蓄电池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2V</a:t>
            </a:r>
          </a:p>
        </p:txBody>
      </p:sp>
      <p:sp>
        <p:nvSpPr>
          <p:cNvPr id="46097" name="TextBox 15"/>
          <p:cNvSpPr/>
          <p:nvPr/>
        </p:nvSpPr>
        <p:spPr>
          <a:xfrm>
            <a:off x="1186974" y="4550066"/>
            <a:ext cx="2911793" cy="53403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手机电池：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3.7V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36929" y="3055911"/>
            <a:ext cx="3269456" cy="1484948"/>
          </a:xfrm>
          <a:prstGeom prst="rect">
            <a:avLst/>
          </a:prstGeom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538216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几组常见的电压值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5" grpId="0"/>
      <p:bldP spid="46097" grpId="0"/>
      <p:bldP spid="3277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4577" descr="当心触电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60"/>
          <a:stretch>
            <a:fillRect/>
          </a:stretch>
        </p:blipFill>
        <p:spPr>
          <a:xfrm>
            <a:off x="5657850" y="612431"/>
            <a:ext cx="2265045" cy="27103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24578" descr="当心触电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664" y="709110"/>
            <a:ext cx="3132773" cy="4176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9" name="文本框 24579"/>
          <p:cNvSpPr txBox="1"/>
          <p:nvPr/>
        </p:nvSpPr>
        <p:spPr>
          <a:xfrm>
            <a:off x="3998675" y="3520731"/>
            <a:ext cx="5085080" cy="521970"/>
          </a:xfrm>
          <a:prstGeom prst="rect">
            <a:avLst/>
          </a:prstGeom>
          <a:noFill/>
          <a:ln w="31750" cmpd="thinThick">
            <a:solidFill>
              <a:srgbClr val="0000FF"/>
            </a:solidFill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对人体的安全电压：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不高于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36V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5601"/>
          <p:cNvSpPr>
            <a:spLocks noGrp="1"/>
          </p:cNvSpPr>
          <p:nvPr>
            <p:ph type="title" idx="4294967295"/>
          </p:nvPr>
        </p:nvSpPr>
        <p:spPr>
          <a:xfrm>
            <a:off x="0" y="2216150"/>
            <a:ext cx="4116388" cy="5397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我国家庭电路电压：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</p:txBody>
      </p:sp>
      <p:pic>
        <p:nvPicPr>
          <p:cNvPr id="25602" name="图片 25602" descr="室内灯效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0286" y="738637"/>
            <a:ext cx="2894171" cy="14768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9811" y="587190"/>
            <a:ext cx="3100388" cy="1714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96460" y="2215489"/>
            <a:ext cx="363474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无轨电车电源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550V~600V</a:t>
            </a:r>
          </a:p>
        </p:txBody>
      </p:sp>
      <p:pic>
        <p:nvPicPr>
          <p:cNvPr id="29699" name="Picture 1032" descr="http://hiphotos.baidu.com/hui_yue/pic/item/b8eed836a639730d0b55a9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42681" y="2653162"/>
            <a:ext cx="2894648" cy="15149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0286" y="2653162"/>
            <a:ext cx="2894171" cy="151542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4045" y="4168114"/>
            <a:ext cx="3859530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>
                <a:latin typeface="楷体_GB2312" panose="02010609030101010101" pitchFamily="49" charset="-122"/>
                <a:ea typeface="宋体" panose="02010600030101010101" pitchFamily="2" charset="-122"/>
                <a:sym typeface="+mn-ea"/>
              </a:rPr>
              <a:t>高压电线的电压可以达到几万伏</a:t>
            </a:r>
            <a:endParaRPr lang="zh-CN" altLang="en-US" sz="2700" b="1"/>
          </a:p>
        </p:txBody>
      </p:sp>
      <p:sp>
        <p:nvSpPr>
          <p:cNvPr id="9" name="文本框 8"/>
          <p:cNvSpPr txBox="1"/>
          <p:nvPr/>
        </p:nvSpPr>
        <p:spPr>
          <a:xfrm>
            <a:off x="4620578" y="4168907"/>
            <a:ext cx="4255294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闪电时云层间电压可达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4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e1e6199-f7c0-4c34-ad87-5c05c8bc848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1_1"/>
  <p:tag name="KSO_WM_UNIT_ID" val="diagram20187653_2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1_2"/>
  <p:tag name="KSO_WM_UNIT_ID" val="diagram20187653_2*l_h_i*1_1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1_3"/>
  <p:tag name="KSO_WM_UNIT_ID" val="diagram20187653_2*l_h_i*1_1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a"/>
  <p:tag name="KSO_WM_UNIT_INDEX" val="1_1_1"/>
  <p:tag name="KSO_WM_UNIT_ID" val="diagram20187653_2*l_h_a*1_1_1"/>
  <p:tag name="KSO_WM_UNIT_LAYERLEVEL" val="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2_1"/>
  <p:tag name="KSO_WM_UNIT_ID" val="diagram20187653_2*l_h_i*1_2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2_2"/>
  <p:tag name="KSO_WM_UNIT_ID" val="diagram20187653_2*l_h_i*1_2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i"/>
  <p:tag name="KSO_WM_UNIT_INDEX" val="1_2_3"/>
  <p:tag name="KSO_WM_UNIT_ID" val="diagram20187653_2*l_h_i*1_2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53"/>
  <p:tag name="KSO_WM_UNIT_TYPE" val="l_h_a"/>
  <p:tag name="KSO_WM_UNIT_INDEX" val="1_2_1"/>
  <p:tag name="KSO_WM_UNIT_ID" val="diagram20187653_2*l_h_a*1_2_1"/>
  <p:tag name="KSO_WM_UNIT_LAYERLEVEL" val="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i"/>
  <p:tag name="KSO_WM_UNIT_INDEX" val="1_1_1"/>
  <p:tag name="KSO_WM_UNIT_ID" val="diagram20181260_1*l_h_i*1_1_1"/>
  <p:tag name="KSO_WM_UNIT_LAYERLEVEL" val="1_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i"/>
  <p:tag name="KSO_WM_UNIT_INDEX" val="1_1_2"/>
  <p:tag name="KSO_WM_UNIT_ID" val="diagram20181260_1*l_h_i*1_1_2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i"/>
  <p:tag name="KSO_WM_UNIT_INDEX" val="1_1_3"/>
  <p:tag name="KSO_WM_UNIT_ID" val="diagram20181260_1*l_h_i*1_1_3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i"/>
  <p:tag name="KSO_WM_UNIT_INDEX" val="1_1_4"/>
  <p:tag name="KSO_WM_UNIT_ID" val="diagram20181260_1*l_h_i*1_1_4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i"/>
  <p:tag name="KSO_WM_UNIT_INDEX" val="1_1_5"/>
  <p:tag name="KSO_WM_UNIT_ID" val="diagram20181260_1*l_h_i*1_1_5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1260"/>
  <p:tag name="KSO_WM_UNIT_TYPE" val="l_h_a"/>
  <p:tag name="KSO_WM_UNIT_INDEX" val="1_1_1"/>
  <p:tag name="KSO_WM_UNIT_ID" val="diagram20181260_1*l_h_a*1_1_1"/>
  <p:tag name="KSO_WM_UNIT_LAYERLEVEL" val="1_1_1"/>
  <p:tag name="KSO_WM_UNIT_VALUE" val="7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l1-1"/>
  <p:tag name="KSO_WM_UNIT_PRESET_TEXT" val="输入标题内容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1140</Words>
  <Application>Microsoft Office PowerPoint</Application>
  <PresentationFormat>全屏显示(16:9)</PresentationFormat>
  <Paragraphs>212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Times New Roman</vt:lpstr>
      <vt:lpstr>微软雅黑</vt:lpstr>
      <vt:lpstr>楷体</vt:lpstr>
      <vt:lpstr>黑体</vt:lpstr>
      <vt:lpstr>楷体_GB2312</vt:lpstr>
      <vt:lpstr>Wingdings</vt:lpstr>
      <vt:lpstr>Calibri</vt:lpstr>
      <vt:lpstr>Impact</vt:lpstr>
      <vt:lpstr>1_《七彩课堂》课件模板（新）</vt:lpstr>
      <vt:lpstr> 第十六章  电压 电阻 第1节   电压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我国家庭电路电压：220V </vt:lpstr>
      <vt:lpstr>会放电的鱼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26</cp:revision>
  <dcterms:created xsi:type="dcterms:W3CDTF">2018-03-01T02:03:00Z</dcterms:created>
  <dcterms:modified xsi:type="dcterms:W3CDTF">2020-09-16T08:53:15Z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