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bin" ContentType="application/vnd.openxmlformats-officedocument.oleObject"/>
  <Default Extension="png" ContentType="image/png"/>
  <Default Extension="tiff" ContentType="image/tiff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sldIdLst>
    <p:sldId id="258" r:id="rId3"/>
    <p:sldId id="259" r:id="rId4"/>
    <p:sldId id="260" r:id="rId5"/>
    <p:sldId id="261" r:id="rId6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8" Type="http://schemas.openxmlformats.org/officeDocument/2006/relationships/tableStyles" Target="tableStyles.xml"/><Relationship Id="rId47" Type="http://schemas.openxmlformats.org/officeDocument/2006/relationships/viewProps" Target="viewProps.xml"/><Relationship Id="rId46" Type="http://schemas.openxmlformats.org/officeDocument/2006/relationships/presProps" Target="presProps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slide" Target="slides/slide2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image" Target="../media/image2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r>
              <a:rPr lang="zh-CN" altLang="en-US"/>
              <a:t>同种均匀</a:t>
            </a:r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file:///C:\Documents and Settings\Administrator\&#26700;&#38754;\2020&#35797;&#39064;&#30740;&#31350;&#38271;&#27801;&#29289;&#29702;\SW19.TIF" TargetMode="External"/><Relationship Id="rId3" Type="http://schemas.openxmlformats.org/officeDocument/2006/relationships/image" Target="../media/image6.png"/><Relationship Id="rId2" Type="http://schemas.openxmlformats.org/officeDocument/2006/relationships/slide" Target="slide3.xml"/><Relationship Id="rId1" Type="http://schemas.openxmlformats.org/officeDocument/2006/relationships/tags" Target="../tags/tag1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7.png"/><Relationship Id="rId1" Type="http://schemas.openxmlformats.org/officeDocument/2006/relationships/slide" Target="slide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slide" Target="slide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7.xml"/><Relationship Id="rId1" Type="http://schemas.openxmlformats.org/officeDocument/2006/relationships/slide" Target="slide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slide" Target="slide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8.png"/><Relationship Id="rId1" Type="http://schemas.openxmlformats.org/officeDocument/2006/relationships/image" Target="../media/image2.tif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.tiff"/><Relationship Id="rId1" Type="http://schemas.openxmlformats.org/officeDocument/2006/relationships/image" Target="../media/image2.tiff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slide" Target="slide18.xml"/><Relationship Id="rId8" Type="http://schemas.openxmlformats.org/officeDocument/2006/relationships/slide" Target="slide15.xml"/><Relationship Id="rId7" Type="http://schemas.openxmlformats.org/officeDocument/2006/relationships/slide" Target="slide4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slide" Target="slide33.xml"/><Relationship Id="rId3" Type="http://schemas.openxmlformats.org/officeDocument/2006/relationships/image" Target="../media/image1.png"/><Relationship Id="rId2" Type="http://schemas.openxmlformats.org/officeDocument/2006/relationships/tags" Target="../tags/tag3.xml"/><Relationship Id="rId14" Type="http://schemas.openxmlformats.org/officeDocument/2006/relationships/slideLayout" Target="../slideLayouts/slideLayout7.xml"/><Relationship Id="rId13" Type="http://schemas.openxmlformats.org/officeDocument/2006/relationships/tags" Target="../tags/tag8.xml"/><Relationship Id="rId12" Type="http://schemas.openxmlformats.org/officeDocument/2006/relationships/slide" Target="slide26.xml"/><Relationship Id="rId11" Type="http://schemas.openxmlformats.org/officeDocument/2006/relationships/tags" Target="../tags/tag7.xml"/><Relationship Id="rId10" Type="http://schemas.openxmlformats.org/officeDocument/2006/relationships/tags" Target="../tags/tag6.xml"/><Relationship Id="rId1" Type="http://schemas.openxmlformats.org/officeDocument/2006/relationships/tags" Target="../tags/tag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5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6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7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8.png"/></Relationships>
</file>

<file path=ppt/slides/_rels/slide2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9.png"/><Relationship Id="rId3" Type="http://schemas.openxmlformats.org/officeDocument/2006/relationships/image" Target="../media/image5.tiff"/><Relationship Id="rId2" Type="http://schemas.openxmlformats.org/officeDocument/2006/relationships/image" Target="../media/image4.tiff"/><Relationship Id="rId1" Type="http://schemas.openxmlformats.org/officeDocument/2006/relationships/image" Target="../media/image1.tiff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8.tiff"/><Relationship Id="rId4" Type="http://schemas.openxmlformats.org/officeDocument/2006/relationships/image" Target="../media/image7.tiff"/><Relationship Id="rId3" Type="http://schemas.openxmlformats.org/officeDocument/2006/relationships/image" Target="file:///C:\Documents%20and%20Settings\Administrator\&#26700;&#38754;\&#36149;&#24030;&#29289;&#29702;(&#20219;)\AQ143.TIF" TargetMode="External"/><Relationship Id="rId2" Type="http://schemas.openxmlformats.org/officeDocument/2006/relationships/image" Target="../media/image20.png"/><Relationship Id="rId1" Type="http://schemas.openxmlformats.org/officeDocument/2006/relationships/image" Target="../media/image6.tiff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tags" Target="../tags/tag9.xml"/><Relationship Id="rId3" Type="http://schemas.openxmlformats.org/officeDocument/2006/relationships/slide" Target="slide4.xml"/><Relationship Id="rId2" Type="http://schemas.openxmlformats.org/officeDocument/2006/relationships/slide" Target="slide6.xml"/><Relationship Id="rId1" Type="http://schemas.openxmlformats.org/officeDocument/2006/relationships/slide" Target="slide13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8.tiff"/><Relationship Id="rId1" Type="http://schemas.openxmlformats.org/officeDocument/2006/relationships/image" Target="../media/image7.tiff"/></Relationships>
</file>

<file path=ppt/slides/_rels/slide3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9.tiff"/><Relationship Id="rId2" Type="http://schemas.openxmlformats.org/officeDocument/2006/relationships/image" Target="../media/image21.png"/><Relationship Id="rId1" Type="http://schemas.openxmlformats.org/officeDocument/2006/relationships/image" Target="../media/image1.tiff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2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tiff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tiff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9.tiff"/><Relationship Id="rId1" Type="http://schemas.openxmlformats.org/officeDocument/2006/relationships/image" Target="../media/image23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4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5.png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vmlDrawing" Target="../drawings/vmlDrawing1.vml"/><Relationship Id="rId8" Type="http://schemas.openxmlformats.org/officeDocument/2006/relationships/slideLayout" Target="../slideLayouts/slideLayout7.xml"/><Relationship Id="rId7" Type="http://schemas.openxmlformats.org/officeDocument/2006/relationships/slide" Target="slide3.xml"/><Relationship Id="rId6" Type="http://schemas.openxmlformats.org/officeDocument/2006/relationships/image" Target="../media/image3.w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2.wmf"/><Relationship Id="rId3" Type="http://schemas.openxmlformats.org/officeDocument/2006/relationships/oleObject" Target="../embeddings/oleObject1.bin"/><Relationship Id="rId2" Type="http://schemas.openxmlformats.org/officeDocument/2006/relationships/image" Target="../media/image2.tiff"/><Relationship Id="rId10" Type="http://schemas.openxmlformats.org/officeDocument/2006/relationships/notesSlide" Target="../notesSlides/notesSlide1.xml"/><Relationship Id="rId1" Type="http://schemas.openxmlformats.org/officeDocument/2006/relationships/image" Target="../media/image1.tiff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6.png"/></Relationships>
</file>

<file path=ppt/slides/_rels/slide4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8.png"/><Relationship Id="rId2" Type="http://schemas.openxmlformats.org/officeDocument/2006/relationships/image" Target="NULL" TargetMode="External"/><Relationship Id="rId1" Type="http://schemas.openxmlformats.org/officeDocument/2006/relationships/image" Target="../media/image27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9.tiff"/><Relationship Id="rId1" Type="http://schemas.openxmlformats.org/officeDocument/2006/relationships/image" Target="../media/image2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slide" Target="slide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7.xml"/><Relationship Id="rId1" Type="http://schemas.openxmlformats.org/officeDocument/2006/relationships/slide" Target="slide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slide" Target="slide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.png"/><Relationship Id="rId1" Type="http://schemas.openxmlformats.org/officeDocument/2006/relationships/slide" Target="slide3.xml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file:///C:\Documents and Settings\Administrator\&#26700;&#38754;\2020&#35797;&#39064;&#30740;&#31350;&#38271;&#27801;&#29289;&#29702;\SW18.TIF" TargetMode="External"/><Relationship Id="rId2" Type="http://schemas.openxmlformats.org/officeDocument/2006/relationships/image" Target="../media/image5.png"/><Relationship Id="rId1" Type="http://schemas.openxmlformats.org/officeDocument/2006/relationships/slide" Target="slid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矩形 103"/>
          <p:cNvSpPr/>
          <p:nvPr/>
        </p:nvSpPr>
        <p:spPr>
          <a:xfrm>
            <a:off x="2570163" y="1844677"/>
            <a:ext cx="7176135" cy="124650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6000" b="1" dirty="0" smtClean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/>
                </a:solidFill>
                <a:effectLst>
                  <a:outerShdw blurRad="12700" dist="38100" dir="2700000" algn="tl" rotWithShape="0">
                    <a:prstClr val="white">
                      <a:lumMod val="50000"/>
                    </a:prstClr>
                  </a:outerShdw>
                </a:effectLst>
                <a:latin typeface="Tahoma" panose="020B0604030504040204" pitchFamily="34" charset="0"/>
                <a:ea typeface="黑体" panose="02010609060101010101" pitchFamily="49" charset="-122"/>
                <a:cs typeface="Tahoma" panose="020B0604030504040204" pitchFamily="34" charset="0"/>
              </a:rPr>
              <a:t>第二讲  </a:t>
            </a:r>
            <a:r>
              <a:rPr lang="zh-CN" altLang="en-US" sz="6000" b="1" dirty="0" smtClean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/>
                </a:solidFill>
                <a:effectLst>
                  <a:outerShdw blurRad="12700" dist="38100" dir="2700000" algn="tl" rotWithShape="0">
                    <a:prstClr val="white">
                      <a:lumMod val="50000"/>
                    </a:prst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 光现象</a:t>
            </a:r>
            <a:endParaRPr lang="zh-CN" altLang="en-US" sz="6000" b="1" dirty="0">
              <a:ln w="9525">
                <a:solidFill>
                  <a:prstClr val="white"/>
                </a:solidFill>
                <a:prstDash val="solid"/>
              </a:ln>
              <a:solidFill>
                <a:prstClr val="black"/>
              </a:solidFill>
              <a:effectLst>
                <a:outerShdw blurRad="12700" dist="38100" dir="2700000" algn="tl" rotWithShape="0">
                  <a:prstClr val="white">
                    <a:lumMod val="50000"/>
                  </a:prst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Tahoma" panose="020B0604030504040204" pitchFamily="34" charset="0"/>
              <a:sym typeface="+mn-ea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783398" y="3608705"/>
            <a:ext cx="8502650" cy="77597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>
              <a:lnSpc>
                <a:spcPct val="150000"/>
              </a:lnSpc>
            </a:pPr>
            <a:r>
              <a:rPr lang="zh-CN" altLang="en-US" sz="40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命题点</a:t>
            </a:r>
            <a:r>
              <a:rPr lang="en-US" altLang="zh-CN" sz="40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  </a:t>
            </a:r>
            <a:r>
              <a:rPr lang="zh-CN" altLang="en-US" sz="40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光的直线传播、反射与折射</a:t>
            </a:r>
            <a:endParaRPr lang="zh-CN" altLang="en-US" sz="4000" b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8" name="表格 7"/>
          <p:cNvGraphicFramePr/>
          <p:nvPr>
            <p:custDataLst>
              <p:tags r:id="rId1"/>
            </p:custDataLst>
          </p:nvPr>
        </p:nvGraphicFramePr>
        <p:xfrm>
          <a:off x="447993" y="1691005"/>
          <a:ext cx="11272520" cy="31464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78205"/>
                <a:gridCol w="2653030"/>
                <a:gridCol w="2315210"/>
                <a:gridCol w="1167130"/>
                <a:gridCol w="1938655"/>
                <a:gridCol w="2320290"/>
              </a:tblGrid>
              <a:tr h="860425">
                <a:tc>
                  <a:txBody>
                    <a:bodyPr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现象 </a:t>
                      </a:r>
                      <a:endParaRPr lang="zh-CN" altLang="en-US" sz="2400" b="0">
                        <a:ln>
                          <a:noFill/>
                        </a:ln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定义 </a:t>
                      </a:r>
                      <a:endParaRPr lang="zh-CN" altLang="en-US" sz="2400" b="0">
                        <a:ln>
                          <a:noFill/>
                        </a:ln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图示</a:t>
                      </a:r>
                      <a:endParaRPr lang="zh-CN" altLang="en-US" sz="2400" b="0">
                        <a:ln>
                          <a:noFill/>
                        </a:ln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共同点</a:t>
                      </a:r>
                      <a:endParaRPr lang="zh-CN" altLang="en-US" sz="2400" b="0">
                        <a:ln>
                          <a:noFill/>
                        </a:ln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看到的结果 </a:t>
                      </a:r>
                      <a:endParaRPr lang="zh-CN" altLang="en-US" sz="2400" b="0">
                        <a:ln>
                          <a:noFill/>
                        </a:ln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举例</a:t>
                      </a:r>
                      <a:endParaRPr lang="zh-CN" altLang="en-US" sz="2400" b="0">
                        <a:ln>
                          <a:noFill/>
                        </a:ln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2286000">
                <a:tc>
                  <a:txBody>
                    <a:bodyPr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漫</a:t>
                      </a:r>
                      <a:endParaRPr lang="zh-CN" altLang="en-US" sz="2400" b="0" dirty="0">
                        <a:ln>
                          <a:noFill/>
                        </a:ln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反</a:t>
                      </a:r>
                      <a:endParaRPr lang="zh-CN" altLang="en-US" sz="2400" b="0" dirty="0">
                        <a:ln>
                          <a:noFill/>
                        </a:ln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射</a:t>
                      </a:r>
                      <a:endParaRPr lang="zh-CN" altLang="en-US" sz="2400" b="0" dirty="0">
                        <a:ln>
                          <a:noFill/>
                        </a:ln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l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凹凸不平的表面会把平行的入射光线向着</a:t>
                      </a:r>
                      <a:r>
                        <a:rPr lang="en-US" altLang="zh-CN" sz="24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</a:t>
                      </a:r>
                      <a:r>
                        <a:rPr lang="zh-CN" altLang="en-US" sz="24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反射</a:t>
                      </a:r>
                      <a:endParaRPr lang="zh-CN" altLang="en-US" sz="2400" b="0" dirty="0">
                        <a:ln>
                          <a:noFill/>
                        </a:ln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l" fontAlgn="auto">
                        <a:lnSpc>
                          <a:spcPct val="150000"/>
                        </a:lnSpc>
                        <a:buNone/>
                      </a:pPr>
                      <a:endParaRPr lang="zh-CN" altLang="en-US" sz="2400" b="0" dirty="0">
                        <a:ln>
                          <a:noFill/>
                        </a:ln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l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sym typeface="Arial" panose="020B0604020202020204" pitchFamily="34" charset="0"/>
                        </a:rPr>
                        <a:t>都遵循 光的反 射定律</a:t>
                      </a:r>
                      <a:endParaRPr lang="zh-CN" altLang="en-US" sz="2400" b="0" dirty="0">
                        <a:ln>
                          <a:noFill/>
                        </a:ln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l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人能从各个方向看到物体</a:t>
                      </a:r>
                      <a:endParaRPr lang="zh-CN" altLang="en-US" sz="2400" b="0" dirty="0">
                        <a:ln>
                          <a:noFill/>
                        </a:ln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l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电影屏幕、书本上的字、能从不同方向看到不发光的物体</a:t>
                      </a:r>
                      <a:endParaRPr lang="zh-CN" altLang="en-US" sz="2400" b="0" dirty="0">
                        <a:ln>
                          <a:noFill/>
                        </a:ln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00" name="文本框 99"/>
          <p:cNvSpPr txBox="1"/>
          <p:nvPr/>
        </p:nvSpPr>
        <p:spPr>
          <a:xfrm>
            <a:off x="1940243" y="4034790"/>
            <a:ext cx="145796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四面八方</a:t>
            </a:r>
            <a:endParaRPr lang="en-US" altLang="zh-CN" sz="2400" b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" name="流程图: 终止 3">
            <a:hlinkClick r:id="rId2" action="ppaction://hlinksldjump"/>
          </p:cNvPr>
          <p:cNvSpPr/>
          <p:nvPr/>
        </p:nvSpPr>
        <p:spPr>
          <a:xfrm>
            <a:off x="9670098" y="5168265"/>
            <a:ext cx="2034540" cy="477520"/>
          </a:xfrm>
          <a:prstGeom prst="flowChartTerminator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p>
            <a:pPr algn="ctr" fontAlgn="base">
              <a:lnSpc>
                <a:spcPct val="100000"/>
              </a:lnSpc>
            </a:pPr>
            <a:r>
              <a:rPr lang="zh-CN" altLang="en-US" sz="1815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返回思维导图</a:t>
            </a:r>
            <a:endParaRPr lang="zh-CN" altLang="en-US" sz="1815" b="1" strike="noStrike" noProof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pic>
        <p:nvPicPr>
          <p:cNvPr id="2" name="图片 -2147482584" descr="C:\Documents and Settings\Administrator\桌面\2020试题研究长沙物理\SW19.TIF"/>
          <p:cNvPicPr>
            <a:picLocks noChangeAspect="1"/>
          </p:cNvPicPr>
          <p:nvPr/>
        </p:nvPicPr>
        <p:blipFill>
          <a:blip r:embed="rId3" r:link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18598" y="3011805"/>
            <a:ext cx="2272030" cy="12287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467043" y="1057910"/>
            <a:ext cx="297878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六、光的折射规律</a:t>
            </a:r>
            <a:endParaRPr lang="zh-CN" altLang="en-US" sz="24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aphicFrame>
        <p:nvGraphicFramePr>
          <p:cNvPr id="8" name="表格 7"/>
          <p:cNvGraphicFramePr/>
          <p:nvPr/>
        </p:nvGraphicFramePr>
        <p:xfrm>
          <a:off x="538798" y="1587500"/>
          <a:ext cx="11154410" cy="457835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228975"/>
                <a:gridCol w="7925435"/>
              </a:tblGrid>
              <a:tr h="4578350">
                <a:tc>
                  <a:txBody>
                    <a:bodyPr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endParaRPr lang="zh-CN" altLang="en-US" sz="2400" b="0">
                        <a:ln>
                          <a:noFill/>
                        </a:ln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l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光的折射规律</a:t>
                      </a:r>
                      <a:r>
                        <a:rPr lang="zh-CN" altLang="en-US" sz="2400" b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：</a:t>
                      </a:r>
                      <a:endParaRPr lang="zh-CN" altLang="en-US" sz="2400" b="0">
                        <a:ln>
                          <a:noFill/>
                        </a:ln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l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</a:t>
                      </a:r>
                      <a:r>
                        <a:rPr lang="zh-CN" altLang="en-US" sz="2400" b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折射光线与入射光线、法线在</a:t>
                      </a:r>
                      <a:r>
                        <a:rPr lang="en-US" altLang="zh-CN" sz="2400" b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</a:t>
                      </a:r>
                      <a:r>
                        <a:rPr lang="zh-CN" altLang="en-US" sz="2400" b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平面内．(三线共面)</a:t>
                      </a:r>
                      <a:endParaRPr lang="zh-CN" altLang="en-US" sz="2400" b="0">
                        <a:ln>
                          <a:noFill/>
                        </a:ln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l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</a:t>
                      </a:r>
                      <a:r>
                        <a:rPr lang="zh-CN" altLang="en-US" sz="2400" b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折射光线跟入射光线分居</a:t>
                      </a:r>
                      <a:r>
                        <a:rPr lang="en-US" altLang="zh-CN" sz="2400" b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</a:t>
                      </a:r>
                      <a:r>
                        <a:rPr lang="zh-CN" altLang="en-US" sz="2400" b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两侧．(两线分居) </a:t>
                      </a:r>
                      <a:endParaRPr lang="zh-CN" altLang="en-US" sz="2400" b="0">
                        <a:ln>
                          <a:noFill/>
                        </a:ln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l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3.</a:t>
                      </a:r>
                      <a:r>
                        <a:rPr lang="zh-CN" altLang="en-US" sz="2400" b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当光从空气斜射入水中或其他介质中时，折射光线向法线方向偏折，折 射角</a:t>
                      </a:r>
                      <a:r>
                        <a:rPr lang="en-US" altLang="zh-CN" sz="2400" b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</a:t>
                      </a:r>
                      <a:r>
                        <a:rPr lang="zh-CN" altLang="en-US" sz="2400" b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入射角；当入射角增大时，折射角也</a:t>
                      </a:r>
                      <a:r>
                        <a:rPr lang="en-US" altLang="zh-CN" sz="2400" b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</a:t>
                      </a:r>
                      <a:r>
                        <a:rPr lang="zh-CN" altLang="en-US" sz="2400" b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．当光从空气 垂直射入水中或其他介质中时，传播方向</a:t>
                      </a:r>
                      <a:r>
                        <a:rPr lang="en-US" altLang="zh-CN" sz="2400" b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</a:t>
                      </a:r>
                      <a:r>
                        <a:rPr lang="zh-CN" altLang="en-US" sz="2400" b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．(</a:t>
                      </a:r>
                      <a:r>
                        <a:rPr lang="zh-CN" altLang="en-US" sz="2400" b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光斜射入某种介质 时，空气中的角始终是“大角”</a:t>
                      </a:r>
                      <a:r>
                        <a:rPr lang="zh-CN" altLang="en-US" sz="2400" b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zh-CN" altLang="en-US" sz="2400" b="0">
                        <a:ln>
                          <a:noFill/>
                        </a:ln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100" name="文本框 99"/>
          <p:cNvSpPr txBox="1"/>
          <p:nvPr/>
        </p:nvSpPr>
        <p:spPr>
          <a:xfrm>
            <a:off x="8046403" y="2331085"/>
            <a:ext cx="96710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同一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7485063" y="2837180"/>
            <a:ext cx="86995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法线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6709093" y="3961765"/>
            <a:ext cx="91948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小于</a:t>
            </a:r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4911408" y="4528185"/>
            <a:ext cx="82169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增大</a:t>
            </a:r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5733098" y="5071745"/>
            <a:ext cx="86995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不变</a:t>
            </a:r>
            <a:endParaRPr lang="zh-CN" altLang="en-US"/>
          </a:p>
        </p:txBody>
      </p:sp>
      <p:sp>
        <p:nvSpPr>
          <p:cNvPr id="7" name="流程图: 终止 6">
            <a:hlinkClick r:id="rId1" action="ppaction://hlinksldjump"/>
          </p:cNvPr>
          <p:cNvSpPr/>
          <p:nvPr/>
        </p:nvSpPr>
        <p:spPr>
          <a:xfrm>
            <a:off x="9433878" y="5573395"/>
            <a:ext cx="2034540" cy="477520"/>
          </a:xfrm>
          <a:prstGeom prst="flowChartTerminator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p>
            <a:pPr algn="ctr" fontAlgn="base">
              <a:lnSpc>
                <a:spcPct val="100000"/>
              </a:lnSpc>
            </a:pPr>
            <a:r>
              <a:rPr lang="zh-CN" altLang="en-US" sz="1815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返回思维导图</a:t>
            </a:r>
            <a:endParaRPr lang="zh-CN" altLang="en-US" sz="1815" b="1" strike="noStrike" noProof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pic>
        <p:nvPicPr>
          <p:cNvPr id="10" name="图片 9" descr="987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56273" y="2397125"/>
            <a:ext cx="3046095" cy="28067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4" grpId="0"/>
      <p:bldP spid="5" grpId="0"/>
      <p:bldP spid="6" grpId="0"/>
      <p:bldP spid="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251903" y="2183765"/>
            <a:ext cx="9688830" cy="28613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ct val="150000"/>
              </a:lnSpc>
            </a:pP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在光的折射现象中，光路是</a:t>
            </a: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________</a:t>
            </a: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的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． </a:t>
            </a:r>
            <a:endParaRPr lang="zh-CN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折射现象举例：折射使池水变浅、水面折枝、海市蜃楼等． </a:t>
            </a:r>
            <a:endParaRPr lang="zh-CN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注意：</a:t>
            </a: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1)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当光斜射到两种介质的表面时，一般要同时发生反射和折射；</a:t>
            </a:r>
            <a:endParaRPr lang="zh-CN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>
              <a:lnSpc>
                <a:spcPct val="150000"/>
              </a:lnSpc>
            </a:pP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反射光线与对应的入射光线 在同种介质中，折射光线与对应的入射光线在不同介质中 </a:t>
            </a: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altLang="zh-CN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5244783" y="2327275"/>
            <a:ext cx="91948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可逆</a:t>
            </a:r>
            <a:endParaRPr lang="zh-CN" altLang="en-US"/>
          </a:p>
        </p:txBody>
      </p:sp>
      <p:sp>
        <p:nvSpPr>
          <p:cNvPr id="4" name="流程图: 终止 3">
            <a:hlinkClick r:id="rId1" action="ppaction://hlinksldjump"/>
          </p:cNvPr>
          <p:cNvSpPr/>
          <p:nvPr/>
        </p:nvSpPr>
        <p:spPr>
          <a:xfrm>
            <a:off x="8580438" y="4844415"/>
            <a:ext cx="2034540" cy="477520"/>
          </a:xfrm>
          <a:prstGeom prst="flowChartTerminator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p>
            <a:pPr algn="ctr" fontAlgn="base">
              <a:lnSpc>
                <a:spcPct val="100000"/>
              </a:lnSpc>
            </a:pPr>
            <a:r>
              <a:rPr lang="zh-CN" altLang="en-US" sz="1815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返回思维导图</a:t>
            </a:r>
            <a:endParaRPr lang="zh-CN" altLang="en-US" sz="1815" b="1" strike="noStrike" noProof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716598" y="705485"/>
            <a:ext cx="11084560" cy="57759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ct val="140000"/>
              </a:lnSpc>
            </a:pP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七、光的色散</a:t>
            </a:r>
            <a:endParaRPr lang="zh-CN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>
              <a:lnSpc>
                <a:spcPct val="140000"/>
              </a:lnSpc>
            </a:pP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1.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定义：太阳光是白光，它通过棱镜后被分解成各种颜色的光，这种现象叫光的</a:t>
            </a: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 ．如果用一 个白屏来承接，在白屏上就形成一条彩色的光带，颜色从上到下依次是红、橙、黄、绿、蓝、靛、紫． </a:t>
            </a:r>
            <a:endParaRPr lang="zh-CN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>
              <a:lnSpc>
                <a:spcPct val="140000"/>
              </a:lnSpc>
            </a:pP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2.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色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光的三原色：</a:t>
            </a: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 ．</a:t>
            </a:r>
            <a:endParaRPr lang="zh-CN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>
              <a:lnSpc>
                <a:spcPct val="140000"/>
              </a:lnSpc>
            </a:pP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3.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物体的颜色 </a:t>
            </a:r>
            <a:endParaRPr lang="zh-CN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>
              <a:lnSpc>
                <a:spcPct val="140000"/>
              </a:lnSpc>
            </a:pP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透明物体的颜色是由它通过的光的颜色决定的；如蓝色的玻璃只能透过</a:t>
            </a: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_____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色光，无色物体能透过</a:t>
            </a: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色光． </a:t>
            </a:r>
            <a:endParaRPr lang="zh-CN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>
              <a:lnSpc>
                <a:spcPct val="140000"/>
              </a:lnSpc>
            </a:pP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不透明物体的颜色是由它</a:t>
            </a: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光的颜色决定的；如白色不透明物体</a:t>
            </a: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_________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所有 </a:t>
            </a:r>
            <a:endParaRPr lang="zh-CN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>
              <a:lnSpc>
                <a:spcPct val="140000"/>
              </a:lnSpc>
            </a:pP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色光，黑色不透明物体</a:t>
            </a: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______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所有色光 ．</a:t>
            </a:r>
            <a:endParaRPr lang="zh-CN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986473" y="1856105"/>
            <a:ext cx="94361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色散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3292793" y="2833370"/>
            <a:ext cx="184975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红、绿、蓝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0727373" y="3872230"/>
            <a:ext cx="57658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蓝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3711258" y="4404360"/>
            <a:ext cx="10414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所有</a:t>
            </a:r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4598353" y="4864735"/>
            <a:ext cx="99314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反射</a:t>
            </a:r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1077913" y="5396865"/>
            <a:ext cx="99314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反射</a:t>
            </a:r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4237038" y="5928995"/>
            <a:ext cx="106553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吸收</a:t>
            </a:r>
            <a:endParaRPr lang="zh-CN" altLang="en-US"/>
          </a:p>
        </p:txBody>
      </p:sp>
      <p:sp>
        <p:nvSpPr>
          <p:cNvPr id="9" name="流程图: 终止 8">
            <a:hlinkClick r:id="rId1" action="ppaction://hlinksldjump"/>
          </p:cNvPr>
          <p:cNvSpPr/>
          <p:nvPr/>
        </p:nvSpPr>
        <p:spPr>
          <a:xfrm>
            <a:off x="9150668" y="5657215"/>
            <a:ext cx="2034540" cy="477520"/>
          </a:xfrm>
          <a:prstGeom prst="flowChartTerminator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p>
            <a:pPr algn="ctr" fontAlgn="base">
              <a:lnSpc>
                <a:spcPct val="100000"/>
              </a:lnSpc>
            </a:pPr>
            <a:r>
              <a:rPr lang="zh-CN" altLang="en-US" sz="1815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返回思维导图</a:t>
            </a:r>
            <a:endParaRPr lang="zh-CN" altLang="en-US" sz="1815" b="1" strike="noStrike" noProof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3" grpId="0"/>
      <p:bldP spid="4" grpId="0"/>
      <p:bldP spid="5" grpId="0"/>
      <p:bldP spid="6" grpId="0"/>
      <p:bldP spid="7" grpId="0"/>
      <p:bldP spid="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881823" y="1119505"/>
            <a:ext cx="2042795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ct val="150000"/>
              </a:lnSpc>
            </a:pP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4.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看不见的光</a:t>
            </a:r>
            <a:endParaRPr lang="zh-CN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8" name="表格 7"/>
          <p:cNvGraphicFramePr/>
          <p:nvPr/>
        </p:nvGraphicFramePr>
        <p:xfrm>
          <a:off x="1958658" y="1916430"/>
          <a:ext cx="8275320" cy="4114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24280"/>
                <a:gridCol w="1760855"/>
                <a:gridCol w="2059305"/>
                <a:gridCol w="3230880"/>
              </a:tblGrid>
              <a:tr h="640080">
                <a:tc>
                  <a:txBody>
                    <a:bodyPr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光线</a:t>
                      </a:r>
                      <a:endParaRPr lang="zh-CN" altLang="en-US" sz="2400" b="0">
                        <a:ln>
                          <a:noFill/>
                        </a:ln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定义</a:t>
                      </a:r>
                      <a:endParaRPr lang="zh-CN" altLang="en-US" sz="2400" b="0">
                        <a:ln>
                          <a:noFill/>
                        </a:ln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特性</a:t>
                      </a:r>
                      <a:endParaRPr lang="zh-CN" altLang="en-US" sz="2400" b="0">
                        <a:ln>
                          <a:noFill/>
                        </a:ln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 应用</a:t>
                      </a:r>
                      <a:endParaRPr lang="zh-CN" altLang="en-US" sz="2400" b="0">
                        <a:ln>
                          <a:noFill/>
                        </a:ln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</a:tr>
              <a:tr h="1737360">
                <a:tc>
                  <a:txBody>
                    <a:bodyPr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红外线</a:t>
                      </a:r>
                      <a:endParaRPr lang="zh-CN" altLang="en-US" sz="2400" b="0" dirty="0">
                        <a:ln>
                          <a:noFill/>
                        </a:ln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algn="l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光谱上红光以外的光</a:t>
                      </a:r>
                      <a:endParaRPr lang="zh-CN" altLang="en-US" sz="2400" b="0" dirty="0">
                        <a:ln>
                          <a:noFill/>
                        </a:ln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l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热效应、穿透云雾 能力强</a:t>
                      </a:r>
                      <a:endParaRPr lang="zh-CN" altLang="en-US" sz="2400" b="0" dirty="0">
                        <a:ln>
                          <a:noFill/>
                        </a:ln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l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诊断疾病、红外线夜视仪、电视机 遥控器、烤箱、红外线治疗仪等</a:t>
                      </a:r>
                      <a:endParaRPr lang="zh-CN" altLang="en-US" sz="2400" b="0" dirty="0">
                        <a:ln>
                          <a:noFill/>
                        </a:ln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</a:tr>
              <a:tr h="1737360">
                <a:tc>
                  <a:txBody>
                    <a:bodyPr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紫外线</a:t>
                      </a:r>
                      <a:endParaRPr lang="zh-CN" altLang="en-US" sz="2400" b="0" dirty="0">
                        <a:ln>
                          <a:noFill/>
                        </a:ln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algn="l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光谱上紫光以外的光</a:t>
                      </a:r>
                      <a:endParaRPr lang="zh-CN" altLang="en-US" sz="2400" b="0" dirty="0">
                        <a:ln>
                          <a:noFill/>
                        </a:ln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+mn-ea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l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荧光效应、化学作用强、生物作用强</a:t>
                      </a:r>
                      <a:endParaRPr lang="zh-CN" altLang="en-US" sz="2400" b="0" dirty="0">
                        <a:ln>
                          <a:noFill/>
                        </a:ln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l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灭菌、杀死微生物、合成维生素 </a:t>
                      </a:r>
                      <a:r>
                        <a:rPr lang="en-US" altLang="zh-CN" sz="24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</a:t>
                      </a:r>
                      <a:r>
                        <a:rPr lang="zh-CN" altLang="en-US" sz="24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、使荧光物质发光、验钞等</a:t>
                      </a:r>
                      <a:endParaRPr lang="zh-CN" altLang="en-US" sz="2400" b="0" dirty="0">
                        <a:ln>
                          <a:noFill/>
                        </a:ln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4" name="流程图: 终止 3">
            <a:hlinkClick r:id="rId1" action="ppaction://hlinksldjump"/>
          </p:cNvPr>
          <p:cNvSpPr/>
          <p:nvPr/>
        </p:nvSpPr>
        <p:spPr>
          <a:xfrm>
            <a:off x="8212138" y="1236980"/>
            <a:ext cx="2034540" cy="477520"/>
          </a:xfrm>
          <a:prstGeom prst="flowChartTerminator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p>
            <a:pPr algn="ctr" fontAlgn="base">
              <a:lnSpc>
                <a:spcPct val="100000"/>
              </a:lnSpc>
            </a:pPr>
            <a:r>
              <a:rPr lang="zh-CN" altLang="en-US" sz="1815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返回思维导图</a:t>
            </a:r>
            <a:endParaRPr lang="zh-CN" altLang="en-US" sz="1815" b="1" strike="noStrike" noProof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921703" y="979170"/>
            <a:ext cx="10075545" cy="570230"/>
            <a:chOff x="1676" y="1655"/>
            <a:chExt cx="15867" cy="898"/>
          </a:xfrm>
        </p:grpSpPr>
        <p:pic>
          <p:nvPicPr>
            <p:cNvPr id="9" name="图片 8" descr="9"/>
            <p:cNvPicPr>
              <a:picLocks noChangeAspect="1"/>
            </p:cNvPicPr>
            <p:nvPr/>
          </p:nvPicPr>
          <p:blipFill>
            <a:blip r:embed="rId1"/>
            <a:srcRect t="9289" r="40169" b="9736"/>
            <a:stretch>
              <a:fillRect/>
            </a:stretch>
          </p:blipFill>
          <p:spPr>
            <a:xfrm>
              <a:off x="1676" y="1655"/>
              <a:ext cx="15867" cy="898"/>
            </a:xfrm>
            <a:prstGeom prst="rect">
              <a:avLst/>
            </a:prstGeom>
          </p:spPr>
        </p:pic>
        <p:sp>
          <p:nvSpPr>
            <p:cNvPr id="10" name="文本框 78"/>
            <p:cNvSpPr txBox="1"/>
            <p:nvPr/>
          </p:nvSpPr>
          <p:spPr>
            <a:xfrm>
              <a:off x="3660" y="1682"/>
              <a:ext cx="3434" cy="87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algn="l"/>
              <a:r>
                <a:rPr lang="zh-CN" altLang="en-US" sz="3000" b="1" dirty="0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rPr>
                <a:t>回归教材</a:t>
              </a:r>
              <a:endParaRPr lang="zh-CN" altLang="en-US" sz="30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778828" y="1727200"/>
            <a:ext cx="10779125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1. (RJ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八上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P87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，动手动脑学物理改编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红外线和紫外线的应用非常广泛，下列仪器中，属于利用紫外线工作的是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)A. 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电视遥控器　   　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B. 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医用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“B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超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机　  　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C. 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验钞机  　　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D. 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夜视仪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2. (RJ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八上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P83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，想想议议改编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陶瓷碗底部放有一枚硬币，在某一位置时碗看起来是空的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如图甲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，这是因为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；</a:t>
            </a:r>
            <a:endParaRPr lang="zh-CN" sz="2400" b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0">
              <a:lnSpc>
                <a:spcPct val="150000"/>
              </a:lnSpc>
            </a:pP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往碗中慢慢倒入一些水后，在同一位置又能够</a:t>
            </a:r>
            <a:endParaRPr lang="zh-CN" sz="2400" b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0">
              <a:lnSpc>
                <a:spcPct val="150000"/>
              </a:lnSpc>
            </a:pP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看见硬币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如图乙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，此时看到的是硬币的</a:t>
            </a:r>
            <a:endParaRPr lang="zh-CN" sz="2400" b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0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________(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选填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虚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实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”)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像．</a:t>
            </a:r>
            <a:endParaRPr lang="zh-CN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8836343" y="5941060"/>
            <a:ext cx="111125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algn="ctr"/>
            <a:r>
              <a:rPr lang="zh-CN" b="0">
                <a:cs typeface="楷体_GB2312" charset="0"/>
              </a:rPr>
              <a:t>第</a:t>
            </a:r>
            <a:r>
              <a:rPr lang="en-US" b="0">
                <a:latin typeface="Times New Roman" panose="02020603050405020304" pitchFamily="18" charset="0"/>
                <a:ea typeface="Times New Roman" panose="02020603050405020304" pitchFamily="18" charset="0"/>
                <a:cs typeface="楷体_GB2312" charset="0"/>
              </a:rPr>
              <a:t>2</a:t>
            </a:r>
            <a:r>
              <a:rPr lang="zh-CN" b="0">
                <a:cs typeface="楷体_GB2312" charset="0"/>
              </a:rPr>
              <a:t>题图</a:t>
            </a:r>
            <a:endParaRPr lang="zh-CN" altLang="en-US">
              <a:cs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341938" y="2441575"/>
            <a:ext cx="38163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4809173" y="4057650"/>
            <a:ext cx="202120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光沿直线传播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158558" y="5705475"/>
            <a:ext cx="60134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虚</a:t>
            </a:r>
            <a:endParaRPr lang="zh-CN" altLang="en-US"/>
          </a:p>
        </p:txBody>
      </p:sp>
      <p:pic>
        <p:nvPicPr>
          <p:cNvPr id="2" name="图片 -214748259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31723" y="4131310"/>
            <a:ext cx="3903345" cy="173799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837883" y="1015365"/>
            <a:ext cx="10372725" cy="28613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ct val="150000"/>
              </a:lnSpc>
            </a:pP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3.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RJ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八上 </a:t>
            </a: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P70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，想想做做改编)如图所示，小孔成像利用了光在同种均匀介质中沿</a:t>
            </a: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______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传播的原理，所成的像</a:t>
            </a: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____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是 (选填“实”或“虚”)像．</a:t>
            </a:r>
            <a:endParaRPr lang="zh-CN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4.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如图，小红能从各个方向看到掉在地上的课本，这是由于发生了</a:t>
            </a: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(选填“镜面”或“漫”)反射，发生这种 反射时，课本呈现绿色，是因为它</a:t>
            </a: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(选填“吸收”或“反射”)了绿色的光．</a:t>
            </a:r>
            <a:endParaRPr lang="zh-CN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501708" y="5871845"/>
            <a:ext cx="111125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algn="ctr"/>
            <a:r>
              <a:rPr lang="zh-CN" b="0">
                <a:cs typeface="楷体_GB2312" charset="0"/>
              </a:rPr>
              <a:t>第</a:t>
            </a:r>
            <a:r>
              <a:rPr lang="en-US" b="0">
                <a:latin typeface="Times New Roman" panose="02020603050405020304" pitchFamily="18" charset="0"/>
                <a:ea typeface="Times New Roman" panose="02020603050405020304" pitchFamily="18" charset="0"/>
                <a:cs typeface="楷体_GB2312" charset="0"/>
              </a:rPr>
              <a:t>3</a:t>
            </a:r>
            <a:r>
              <a:rPr lang="zh-CN" b="0">
                <a:cs typeface="楷体_GB2312" charset="0"/>
              </a:rPr>
              <a:t>题图</a:t>
            </a:r>
            <a:endParaRPr lang="zh-CN" altLang="en-US">
              <a:cs typeface="Times New Roman" panose="02020603050405020304" pitchFamily="18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348028" y="5871845"/>
            <a:ext cx="111125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algn="ctr"/>
            <a:r>
              <a:rPr lang="zh-CN" b="0">
                <a:cs typeface="楷体_GB2312" charset="0"/>
              </a:rPr>
              <a:t>第</a:t>
            </a:r>
            <a:r>
              <a:rPr lang="en-US" b="0">
                <a:latin typeface="Times New Roman" panose="02020603050405020304" pitchFamily="18" charset="0"/>
                <a:ea typeface="Times New Roman" panose="02020603050405020304" pitchFamily="18" charset="0"/>
                <a:cs typeface="楷体_GB2312" charset="0"/>
              </a:rPr>
              <a:t>4</a:t>
            </a:r>
            <a:r>
              <a:rPr lang="zh-CN" b="0">
                <a:cs typeface="楷体_GB2312" charset="0"/>
              </a:rPr>
              <a:t>题图</a:t>
            </a:r>
            <a:endParaRPr lang="zh-CN" altLang="en-US">
              <a:cs typeface="Times New Roman" panose="02020603050405020304" pitchFamily="18" charset="0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1581468" y="1676400"/>
            <a:ext cx="120777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直线</a:t>
            </a:r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5618163" y="1676400"/>
            <a:ext cx="52578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实</a:t>
            </a:r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1166178" y="2741930"/>
            <a:ext cx="62039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漫</a:t>
            </a:r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2010728" y="3324225"/>
            <a:ext cx="81534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反射</a:t>
            </a:r>
            <a:endParaRPr lang="zh-CN" altLang="en-US"/>
          </a:p>
        </p:txBody>
      </p:sp>
      <p:pic>
        <p:nvPicPr>
          <p:cNvPr id="3" name="图片 -2147482594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732088" y="3963670"/>
            <a:ext cx="2697480" cy="189357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-214748259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66978" y="3933825"/>
            <a:ext cx="2303780" cy="19113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6" grpId="0"/>
      <p:bldP spid="7" grpId="0"/>
      <p:bldP spid="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644208" y="821055"/>
            <a:ext cx="10695940" cy="50774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5. 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有经验的渔民都知道，只有瞄准鱼的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________(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选填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上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下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”)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方才能叉到鱼，说明人眼看到鱼在水中的位置比实际的位置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________(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选填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高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低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”)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，这是光的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________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现象引起的．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6. (RJ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八上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P85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，想想做做改编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在水槽中装满水，</a:t>
            </a:r>
            <a:endParaRPr lang="zh-CN" sz="2400" b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0">
              <a:lnSpc>
                <a:spcPct val="150000"/>
              </a:lnSpc>
            </a:pP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将一个平面镜斜放在水槽中，使平面镜的下部</a:t>
            </a:r>
            <a:endParaRPr lang="zh-CN" sz="2400" b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0">
              <a:lnSpc>
                <a:spcPct val="150000"/>
              </a:lnSpc>
            </a:pP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浸入水中，让太阳光照射在水下的平面镜上，</a:t>
            </a:r>
            <a:endParaRPr lang="zh-CN" sz="2400" b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0">
              <a:lnSpc>
                <a:spcPct val="150000"/>
              </a:lnSpc>
            </a:pP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调节水面高度和镜面角度，可以观察到白纸上</a:t>
            </a:r>
            <a:endParaRPr lang="zh-CN" sz="2400" b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0">
              <a:lnSpc>
                <a:spcPct val="150000"/>
              </a:lnSpc>
            </a:pP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出现一道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彩虹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，如图所示，这是光的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________</a:t>
            </a:r>
            <a:endParaRPr lang="en-US" sz="2400" b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0">
              <a:lnSpc>
                <a:spcPct val="150000"/>
              </a:lnSpc>
            </a:pP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现象，说明白光是由各种色光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________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而成的．</a:t>
            </a:r>
            <a:endParaRPr lang="zh-CN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8793163" y="3790950"/>
            <a:ext cx="111125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algn="ctr"/>
            <a:r>
              <a:rPr lang="zh-CN" b="0">
                <a:cs typeface="楷体_GB2312" charset="0"/>
              </a:rPr>
              <a:t>第</a:t>
            </a:r>
            <a:r>
              <a:rPr lang="en-US" b="0">
                <a:latin typeface="Times New Roman" panose="02020603050405020304" pitchFamily="18" charset="0"/>
                <a:ea typeface="Times New Roman" panose="02020603050405020304" pitchFamily="18" charset="0"/>
                <a:cs typeface="楷体_GB2312" charset="0"/>
              </a:rPr>
              <a:t>5</a:t>
            </a:r>
            <a:r>
              <a:rPr lang="zh-CN" b="0">
                <a:cs typeface="楷体_GB2312" charset="0"/>
              </a:rPr>
              <a:t>题图</a:t>
            </a:r>
            <a:endParaRPr lang="zh-CN" altLang="en-US">
              <a:cs typeface="Times New Roman" panose="02020603050405020304" pitchFamily="18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890318" y="6133465"/>
            <a:ext cx="111125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algn="ctr"/>
            <a:r>
              <a:rPr lang="zh-CN" b="0">
                <a:cs typeface="楷体_GB2312" charset="0"/>
              </a:rPr>
              <a:t>第</a:t>
            </a:r>
            <a:r>
              <a:rPr lang="en-US" b="0">
                <a:latin typeface="Times New Roman" panose="02020603050405020304" pitchFamily="18" charset="0"/>
                <a:ea typeface="Times New Roman" panose="02020603050405020304" pitchFamily="18" charset="0"/>
                <a:cs typeface="楷体_GB2312" charset="0"/>
              </a:rPr>
              <a:t>6</a:t>
            </a:r>
            <a:r>
              <a:rPr lang="zh-CN" b="0">
                <a:cs typeface="楷体_GB2312" charset="0"/>
              </a:rPr>
              <a:t>题图</a:t>
            </a:r>
            <a:endParaRPr lang="zh-CN" altLang="en-US">
              <a:cs typeface="Times New Roman" panose="02020603050405020304" pitchFamily="18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249988" y="969645"/>
            <a:ext cx="57658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下</a:t>
            </a:r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6826568" y="1501775"/>
            <a:ext cx="57658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高</a:t>
            </a:r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1233488" y="2024380"/>
            <a:ext cx="82169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折射</a:t>
            </a:r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6073458" y="4809490"/>
            <a:ext cx="96837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色散</a:t>
            </a:r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4879023" y="5341620"/>
            <a:ext cx="84518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混合</a:t>
            </a:r>
            <a:endParaRPr lang="zh-CN" altLang="en-US"/>
          </a:p>
        </p:txBody>
      </p:sp>
      <p:pic>
        <p:nvPicPr>
          <p:cNvPr id="2" name="图片 -214748259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134668" y="1991360"/>
            <a:ext cx="2333625" cy="178371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-214748259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63903" y="4424680"/>
            <a:ext cx="2388235" cy="154749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771208" y="1153160"/>
            <a:ext cx="10075545" cy="570230"/>
            <a:chOff x="1676" y="1655"/>
            <a:chExt cx="15867" cy="898"/>
          </a:xfrm>
        </p:grpSpPr>
        <p:pic>
          <p:nvPicPr>
            <p:cNvPr id="3" name="图片 2" descr="9"/>
            <p:cNvPicPr>
              <a:picLocks noChangeAspect="1"/>
            </p:cNvPicPr>
            <p:nvPr/>
          </p:nvPicPr>
          <p:blipFill>
            <a:blip r:embed="rId1"/>
            <a:srcRect t="9289" r="40169" b="9736"/>
            <a:stretch>
              <a:fillRect/>
            </a:stretch>
          </p:blipFill>
          <p:spPr>
            <a:xfrm>
              <a:off x="1676" y="1655"/>
              <a:ext cx="15867" cy="898"/>
            </a:xfrm>
            <a:prstGeom prst="rect">
              <a:avLst/>
            </a:prstGeom>
          </p:spPr>
        </p:pic>
        <p:sp>
          <p:nvSpPr>
            <p:cNvPr id="4" name="文本框 78"/>
            <p:cNvSpPr txBox="1"/>
            <p:nvPr/>
          </p:nvSpPr>
          <p:spPr>
            <a:xfrm>
              <a:off x="3660" y="1682"/>
              <a:ext cx="3434" cy="87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algn="l"/>
              <a:r>
                <a:rPr lang="zh-CN" altLang="en-US" sz="3000" b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rPr>
                <a:t>重难点突破</a:t>
              </a:r>
              <a:endParaRPr lang="zh-CN" altLang="en-US" sz="30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9041025" y="2211442"/>
            <a:ext cx="1863725" cy="1621790"/>
            <a:chOff x="11092" y="5329"/>
            <a:chExt cx="2935" cy="2554"/>
          </a:xfrm>
        </p:grpSpPr>
        <p:grpSp>
          <p:nvGrpSpPr>
            <p:cNvPr id="29" name="组合 28"/>
            <p:cNvGrpSpPr/>
            <p:nvPr/>
          </p:nvGrpSpPr>
          <p:grpSpPr>
            <a:xfrm>
              <a:off x="11205" y="5329"/>
              <a:ext cx="2691" cy="2554"/>
              <a:chOff x="3914" y="4432"/>
              <a:chExt cx="3298" cy="2934"/>
            </a:xfrm>
          </p:grpSpPr>
          <p:sp>
            <p:nvSpPr>
              <p:cNvPr id="10" name="矩形 9"/>
              <p:cNvSpPr/>
              <p:nvPr/>
            </p:nvSpPr>
            <p:spPr>
              <a:xfrm>
                <a:off x="5435" y="7031"/>
                <a:ext cx="57" cy="283"/>
              </a:xfrm>
              <a:prstGeom prst="rect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/>
                <a:endParaRPr lang="zh-CN" altLang="en-US" strike="noStrike" noProof="1">
                  <a:cs typeface="Times New Roman" panose="02020603050405020304" pitchFamily="18" charset="0"/>
                </a:endParaRPr>
              </a:p>
            </p:txBody>
          </p:sp>
          <p:grpSp>
            <p:nvGrpSpPr>
              <p:cNvPr id="27" name="组合 26"/>
              <p:cNvGrpSpPr/>
              <p:nvPr/>
            </p:nvGrpSpPr>
            <p:grpSpPr>
              <a:xfrm>
                <a:off x="3914" y="4432"/>
                <a:ext cx="3298" cy="2935"/>
                <a:chOff x="3288" y="4279"/>
                <a:chExt cx="4119" cy="3575"/>
              </a:xfrm>
            </p:grpSpPr>
            <p:sp>
              <p:nvSpPr>
                <p:cNvPr id="11" name="圆角矩形 10"/>
                <p:cNvSpPr/>
                <p:nvPr/>
              </p:nvSpPr>
              <p:spPr>
                <a:xfrm>
                  <a:off x="3289" y="4279"/>
                  <a:ext cx="4118" cy="3088"/>
                </a:xfrm>
                <a:prstGeom prst="roundRect">
                  <a:avLst/>
                </a:prstGeom>
                <a:noFill/>
                <a:ln w="47625"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lt1"/>
                      </a:solidFill>
                    </a14:hiddenFill>
                  </a:ext>
                </a:extLst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 fontAlgn="base"/>
                  <a:endParaRPr lang="zh-CN" altLang="en-US" strike="noStrike" noProof="1"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2" name="流程图: 终止 11"/>
                <p:cNvSpPr/>
                <p:nvPr/>
              </p:nvSpPr>
              <p:spPr>
                <a:xfrm>
                  <a:off x="3288" y="7735"/>
                  <a:ext cx="3703" cy="119"/>
                </a:xfrm>
                <a:prstGeom prst="flowChartTerminator">
                  <a:avLst/>
                </a:prstGeom>
                <a:solidFill>
                  <a:schemeClr val="accent6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fontAlgn="base"/>
                  <a:endParaRPr lang="zh-CN" altLang="en-US" strike="noStrike" noProof="1">
                    <a:cs typeface="Times New Roman" panose="02020603050405020304" pitchFamily="18" charset="0"/>
                  </a:endParaRPr>
                </a:p>
              </p:txBody>
            </p:sp>
            <p:grpSp>
              <p:nvGrpSpPr>
                <p:cNvPr id="21516" name="组合 7"/>
                <p:cNvGrpSpPr/>
                <p:nvPr/>
              </p:nvGrpSpPr>
              <p:grpSpPr>
                <a:xfrm>
                  <a:off x="4951" y="6931"/>
                  <a:ext cx="578" cy="566"/>
                  <a:chOff x="13340" y="9527"/>
                  <a:chExt cx="680" cy="680"/>
                </a:xfrm>
              </p:grpSpPr>
              <p:sp>
                <p:nvSpPr>
                  <p:cNvPr id="20" name="椭圆 19"/>
                  <p:cNvSpPr/>
                  <p:nvPr/>
                </p:nvSpPr>
                <p:spPr>
                  <a:xfrm>
                    <a:off x="13340" y="9527"/>
                    <a:ext cx="680" cy="680"/>
                  </a:xfrm>
                  <a:prstGeom prst="ellipse">
                    <a:avLst/>
                  </a:prstGeom>
                  <a:solidFill>
                    <a:schemeClr val="accent6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fontAlgn="base"/>
                    <a:endParaRPr lang="zh-CN" altLang="en-US" strike="noStrike" noProof="1"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21" name="流程图: 摘录 20"/>
                  <p:cNvSpPr/>
                  <p:nvPr/>
                </p:nvSpPr>
                <p:spPr>
                  <a:xfrm rot="5400000">
                    <a:off x="13546" y="9753"/>
                    <a:ext cx="340" cy="227"/>
                  </a:xfrm>
                  <a:prstGeom prst="flowChartExtract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fontAlgn="base"/>
                    <a:endParaRPr lang="zh-CN" altLang="en-US" strike="noStrike" noProof="1">
                      <a:cs typeface="Times New Roman" panose="02020603050405020304" pitchFamily="18" charset="0"/>
                    </a:endParaRPr>
                  </a:p>
                </p:txBody>
              </p:sp>
            </p:grpSp>
          </p:grpSp>
        </p:grpSp>
        <p:sp>
          <p:nvSpPr>
            <p:cNvPr id="28" name="文本框 27"/>
            <p:cNvSpPr txBox="1"/>
            <p:nvPr/>
          </p:nvSpPr>
          <p:spPr>
            <a:xfrm>
              <a:off x="11092" y="5329"/>
              <a:ext cx="2935" cy="18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2400" b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Flash</a:t>
              </a:r>
              <a:r>
                <a:rPr lang="zh-CN" altLang="en-US" sz="2400" b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动画</a:t>
              </a:r>
              <a:r>
                <a:rPr lang="zh-CN" altLang="en-US" sz="2400" b="1" dirty="0"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rPr>
                <a:t>见超值配赠</a:t>
              </a:r>
              <a:endPara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706437" y="1810385"/>
            <a:ext cx="2510413" cy="737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光现象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作图</a:t>
            </a:r>
            <a:endParaRPr lang="zh-CN" altLang="en-US" sz="2800" dirty="0">
              <a:cs typeface="Times New Roman" panose="02020603050405020304" pitchFamily="18" charset="0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749617" y="2880995"/>
            <a:ext cx="2621915" cy="516890"/>
            <a:chOff x="1564" y="5627"/>
            <a:chExt cx="4129" cy="814"/>
          </a:xfrm>
        </p:grpSpPr>
        <p:pic>
          <p:nvPicPr>
            <p:cNvPr id="18" name="图片 17" descr="方块小标4字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564" y="5627"/>
              <a:ext cx="3815" cy="814"/>
            </a:xfrm>
            <a:prstGeom prst="rect">
              <a:avLst/>
            </a:prstGeom>
          </p:spPr>
        </p:pic>
        <p:sp>
          <p:nvSpPr>
            <p:cNvPr id="19" name="文本框 5"/>
            <p:cNvSpPr txBox="1"/>
            <p:nvPr/>
          </p:nvSpPr>
          <p:spPr>
            <a:xfrm>
              <a:off x="1609" y="5669"/>
              <a:ext cx="4084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rPr>
                <a:t>注  意  事  项</a:t>
              </a:r>
              <a:endParaRPr lang="zh-CN" altLang="en-US" sz="24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706438" y="3607435"/>
            <a:ext cx="10639425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50000"/>
              </a:lnSpc>
            </a:pPr>
            <a:r>
              <a:rPr lang="en-US" sz="2400" b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(1)</a:t>
            </a:r>
            <a:r>
              <a:rPr lang="zh-CN" sz="2400" b="0">
                <a:solidFill>
                  <a:srgbClr val="0000FF"/>
                </a:solidFill>
                <a:ea typeface="宋体" panose="02010600030101010101" pitchFamily="2" charset="-122"/>
              </a:rPr>
              <a:t>作图时必须使用直尺、铅笔</a:t>
            </a:r>
            <a:r>
              <a:rPr lang="en-US" sz="2400" b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 b="0">
                <a:solidFill>
                  <a:srgbClr val="0000FF"/>
                </a:solidFill>
                <a:ea typeface="宋体" panose="02010600030101010101" pitchFamily="2" charset="-122"/>
              </a:rPr>
              <a:t>有答题纸的先用铅笔，</a:t>
            </a:r>
            <a:endParaRPr lang="zh-CN" sz="2400" b="0">
              <a:solidFill>
                <a:srgbClr val="0000FF"/>
              </a:solidFill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zh-CN" sz="2400" b="0">
                <a:solidFill>
                  <a:srgbClr val="0000FF"/>
                </a:solidFill>
                <a:ea typeface="宋体" panose="02010600030101010101" pitchFamily="2" charset="-122"/>
              </a:rPr>
              <a:t>确认无误后用黑色签字笔描绘</a:t>
            </a:r>
            <a:r>
              <a:rPr lang="en-US" sz="2400" b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 b="0">
                <a:solidFill>
                  <a:srgbClr val="0000FF"/>
                </a:solidFill>
                <a:ea typeface="宋体" panose="02010600030101010101" pitchFamily="2" charset="-122"/>
              </a:rPr>
              <a:t>；</a:t>
            </a:r>
            <a:r>
              <a:rPr lang="en-US" sz="2400" b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(2)</a:t>
            </a:r>
            <a:r>
              <a:rPr lang="zh-CN" sz="2400" b="0">
                <a:solidFill>
                  <a:srgbClr val="0000FF"/>
                </a:solidFill>
                <a:ea typeface="宋体" panose="02010600030101010101" pitchFamily="2" charset="-122"/>
              </a:rPr>
              <a:t>实际光线</a:t>
            </a:r>
            <a:r>
              <a:rPr lang="en-US" sz="2400" b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 b="0">
                <a:solidFill>
                  <a:srgbClr val="0000FF"/>
                </a:solidFill>
                <a:ea typeface="宋体" panose="02010600030101010101" pitchFamily="2" charset="-122"/>
              </a:rPr>
              <a:t>入射光线、反射光线及折射光线</a:t>
            </a:r>
            <a:r>
              <a:rPr lang="en-US" sz="2400" b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 b="0">
                <a:solidFill>
                  <a:srgbClr val="0000FF"/>
                </a:solidFill>
                <a:ea typeface="宋体" panose="02010600030101010101" pitchFamily="2" charset="-122"/>
              </a:rPr>
              <a:t>用实线表示，不是实际光线</a:t>
            </a:r>
            <a:r>
              <a:rPr lang="en-US" sz="2400" b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 b="0">
                <a:solidFill>
                  <a:srgbClr val="0000FF"/>
                </a:solidFill>
                <a:ea typeface="宋体" panose="02010600030101010101" pitchFamily="2" charset="-122"/>
              </a:rPr>
              <a:t>虚像、法线、光线的反向延长线等辅助光线</a:t>
            </a:r>
            <a:r>
              <a:rPr lang="en-US" sz="2400" b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 b="0">
                <a:solidFill>
                  <a:srgbClr val="0000FF"/>
                </a:solidFill>
                <a:ea typeface="宋体" panose="02010600030101010101" pitchFamily="2" charset="-122"/>
              </a:rPr>
              <a:t>用虚线</a:t>
            </a:r>
            <a:r>
              <a:rPr lang="zh-CN" sz="2400" b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表示；</a:t>
            </a:r>
            <a:endParaRPr lang="zh-CN" altLang="en-US" sz="2400" b="0">
              <a:solidFill>
                <a:srgbClr val="0000FF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634683" y="2028825"/>
            <a:ext cx="10639425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50000"/>
              </a:lnSpc>
            </a:pPr>
            <a:r>
              <a:rPr lang="en-US" sz="2400" b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(3)</a:t>
            </a:r>
            <a:r>
              <a:rPr lang="zh-CN" sz="2400" b="0">
                <a:solidFill>
                  <a:srgbClr val="0000FF"/>
                </a:solidFill>
                <a:ea typeface="宋体" panose="02010600030101010101" pitchFamily="2" charset="-122"/>
              </a:rPr>
              <a:t>光线一定带箭头，光线不能断开，且入射光线的箭头方向都是</a:t>
            </a:r>
            <a:r>
              <a:rPr lang="en-US" sz="2400" b="0">
                <a:solidFill>
                  <a:srgbClr val="0000FF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 b="0">
                <a:solidFill>
                  <a:srgbClr val="0000FF"/>
                </a:solidFill>
                <a:ea typeface="宋体" panose="02010600030101010101" pitchFamily="2" charset="-122"/>
              </a:rPr>
              <a:t>指向界面</a:t>
            </a:r>
            <a:r>
              <a:rPr lang="en-US" sz="2400" b="0">
                <a:solidFill>
                  <a:srgbClr val="0000FF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 b="0">
                <a:solidFill>
                  <a:srgbClr val="0000FF"/>
                </a:solidFill>
                <a:ea typeface="宋体" panose="02010600030101010101" pitchFamily="2" charset="-122"/>
              </a:rPr>
              <a:t>，反射、折射光线的箭头方向都是</a:t>
            </a:r>
            <a:r>
              <a:rPr lang="en-US" sz="2400" b="0">
                <a:solidFill>
                  <a:srgbClr val="0000FF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 b="0">
                <a:solidFill>
                  <a:srgbClr val="0000FF"/>
                </a:solidFill>
                <a:ea typeface="宋体" panose="02010600030101010101" pitchFamily="2" charset="-122"/>
              </a:rPr>
              <a:t>背离界面</a:t>
            </a:r>
            <a:r>
              <a:rPr lang="en-US" sz="2400" b="0">
                <a:solidFill>
                  <a:srgbClr val="0000FF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 b="0">
                <a:solidFill>
                  <a:srgbClr val="0000FF"/>
                </a:solidFill>
                <a:ea typeface="宋体" panose="02010600030101010101" pitchFamily="2" charset="-122"/>
              </a:rPr>
              <a:t>；</a:t>
            </a:r>
            <a:r>
              <a:rPr lang="en-US" sz="2400" b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(4)</a:t>
            </a:r>
            <a:r>
              <a:rPr lang="zh-CN" sz="2400" b="0">
                <a:solidFill>
                  <a:srgbClr val="0000FF"/>
                </a:solidFill>
                <a:ea typeface="宋体" panose="02010600030101010101" pitchFamily="2" charset="-122"/>
              </a:rPr>
              <a:t>法线与界面垂直，像、物连线与平面镜垂直，应标注垂直符号；</a:t>
            </a:r>
            <a:r>
              <a:rPr lang="en-US" sz="2400" b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(5)</a:t>
            </a:r>
            <a:r>
              <a:rPr lang="zh-CN" sz="2400" b="0">
                <a:solidFill>
                  <a:srgbClr val="0000FF"/>
                </a:solidFill>
                <a:ea typeface="宋体" panose="02010600030101010101" pitchFamily="2" charset="-122"/>
              </a:rPr>
              <a:t>画平面镜时，一定要用斜线标注出背面涂层；</a:t>
            </a:r>
            <a:r>
              <a:rPr lang="en-US" sz="2400" b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(6)</a:t>
            </a:r>
            <a:r>
              <a:rPr lang="zh-CN" sz="2400" b="0">
                <a:solidFill>
                  <a:srgbClr val="0000FF"/>
                </a:solidFill>
                <a:ea typeface="宋体" panose="02010600030101010101" pitchFamily="2" charset="-122"/>
              </a:rPr>
              <a:t>所画光线应符合光的反射、折射规律和平面镜成像特点．</a:t>
            </a:r>
            <a:endParaRPr lang="zh-CN" altLang="en-US" sz="2400" b="0">
              <a:solidFill>
                <a:srgbClr val="0000FF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流程图: 离页连接符 16"/>
          <p:cNvSpPr/>
          <p:nvPr/>
        </p:nvSpPr>
        <p:spPr>
          <a:xfrm rot="5400000">
            <a:off x="10196154" y="3291205"/>
            <a:ext cx="2831465" cy="1164590"/>
          </a:xfrm>
          <a:prstGeom prst="flowChartOffpageConnector">
            <a:avLst/>
          </a:prstGeom>
          <a:solidFill>
            <a:srgbClr val="008E40"/>
          </a:solidFill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vert270" rtlCol="0" anchor="ctr"/>
          <a:lstStyle/>
          <a:p>
            <a:pPr algn="ctr"/>
            <a:r>
              <a:rPr lang="zh-CN" altLang="en-US" sz="4400" b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栏目导航</a:t>
            </a:r>
            <a:endParaRPr lang="zh-CN" altLang="en-US" sz="4400" b="1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2648903" y="4687570"/>
            <a:ext cx="6904355" cy="828040"/>
            <a:chOff x="4509" y="3668"/>
            <a:chExt cx="10873" cy="1304"/>
          </a:xfrm>
        </p:grpSpPr>
        <p:sp>
          <p:nvSpPr>
            <p:cNvPr id="10" name="圆角矩形 6"/>
            <p:cNvSpPr/>
            <p:nvPr>
              <p:custDataLst>
                <p:tags r:id="rId1"/>
              </p:custDataLst>
            </p:nvPr>
          </p:nvSpPr>
          <p:spPr>
            <a:xfrm flipV="1">
              <a:off x="6040" y="3668"/>
              <a:ext cx="9342" cy="1247"/>
            </a:xfrm>
            <a:prstGeom prst="snip1Rect">
              <a:avLst/>
            </a:prstGeom>
            <a:ln>
              <a:solidFill>
                <a:srgbClr val="008E4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pPr algn="ctr" fontAlgn="auto"/>
              <a:endParaRPr lang="zh-CN" altLang="en-US" sz="3200" strike="noStrike" noProof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endParaRPr>
            </a:p>
          </p:txBody>
        </p:sp>
        <p:sp>
          <p:nvSpPr>
            <p:cNvPr id="13" name="椭圆 7"/>
            <p:cNvSpPr>
              <a:spLocks noChangeAspect="1"/>
            </p:cNvSpPr>
            <p:nvPr>
              <p:custDataLst>
                <p:tags r:id="rId2"/>
              </p:custDataLst>
            </p:nvPr>
          </p:nvSpPr>
          <p:spPr>
            <a:xfrm rot="16200000">
              <a:off x="4510" y="3669"/>
              <a:ext cx="1302" cy="1304"/>
            </a:xfrm>
            <a:prstGeom prst="snipRoundRect">
              <a:avLst/>
            </a:prstGeom>
            <a:solidFill>
              <a:srgbClr val="008E40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<a:normAutofit/>
            </a:bodyPr>
            <a:lstStyle/>
            <a:p>
              <a:pPr algn="ctr" fontAlgn="auto"/>
              <a:endParaRPr lang="zh-CN" altLang="en-US" strike="noStrike" noProof="1">
                <a:cs typeface="Times New Roman" panose="02020603050405020304" pitchFamily="18" charset="0"/>
              </a:endParaRPr>
            </a:p>
          </p:txBody>
        </p:sp>
        <p:pic>
          <p:nvPicPr>
            <p:cNvPr id="16" name="图片 8" descr="11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826" y="3942"/>
              <a:ext cx="785" cy="69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9" name="文本框 18">
              <a:hlinkClick r:id="rId4" action="ppaction://hlinksldjump"/>
            </p:cNvPr>
            <p:cNvSpPr txBox="1"/>
            <p:nvPr/>
          </p:nvSpPr>
          <p:spPr>
            <a:xfrm>
              <a:off x="6089" y="3812"/>
              <a:ext cx="9092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玩转广东省卷</a:t>
              </a:r>
              <a:r>
                <a:rPr lang="en-US" altLang="zh-CN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10</a:t>
              </a:r>
              <a:r>
                <a: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年中考真题</a:t>
              </a:r>
              <a:endPara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2648905" y="1668145"/>
            <a:ext cx="6904354" cy="828040"/>
            <a:chOff x="4509" y="3668"/>
            <a:chExt cx="10873" cy="1304"/>
          </a:xfrm>
        </p:grpSpPr>
        <p:sp>
          <p:nvSpPr>
            <p:cNvPr id="21" name="圆角矩形 6"/>
            <p:cNvSpPr/>
            <p:nvPr>
              <p:custDataLst>
                <p:tags r:id="rId5"/>
              </p:custDataLst>
            </p:nvPr>
          </p:nvSpPr>
          <p:spPr>
            <a:xfrm flipV="1">
              <a:off x="6040" y="3668"/>
              <a:ext cx="9342" cy="1247"/>
            </a:xfrm>
            <a:prstGeom prst="snip1Rect">
              <a:avLst/>
            </a:prstGeom>
            <a:ln>
              <a:solidFill>
                <a:srgbClr val="008E4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pPr algn="ctr"/>
              <a:endParaRPr lang="zh-CN" altLang="en-US" sz="3200" noProof="1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endParaRPr>
            </a:p>
          </p:txBody>
        </p:sp>
        <p:sp>
          <p:nvSpPr>
            <p:cNvPr id="22" name="椭圆 7"/>
            <p:cNvSpPr>
              <a:spLocks noChangeAspect="1"/>
            </p:cNvSpPr>
            <p:nvPr>
              <p:custDataLst>
                <p:tags r:id="rId6"/>
              </p:custDataLst>
            </p:nvPr>
          </p:nvSpPr>
          <p:spPr>
            <a:xfrm rot="16200000">
              <a:off x="4510" y="3669"/>
              <a:ext cx="1302" cy="1304"/>
            </a:xfrm>
            <a:prstGeom prst="snipRoundRect">
              <a:avLst/>
            </a:prstGeom>
            <a:solidFill>
              <a:srgbClr val="008E40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<a:normAutofit/>
            </a:bodyPr>
            <a:lstStyle/>
            <a:p>
              <a:pPr algn="ctr"/>
              <a:endParaRPr lang="zh-CN" altLang="en-US" noProof="1">
                <a:solidFill>
                  <a:prstClr val="black"/>
                </a:solidFill>
                <a:cs typeface="Times New Roman" panose="02020603050405020304" pitchFamily="18" charset="0"/>
              </a:endParaRPr>
            </a:p>
          </p:txBody>
        </p:sp>
        <p:pic>
          <p:nvPicPr>
            <p:cNvPr id="23" name="图片 8" descr="11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826" y="3942"/>
              <a:ext cx="785" cy="69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4" name="文本框 23">
              <a:hlinkClick r:id="rId7" action="ppaction://hlinksldjump"/>
            </p:cNvPr>
            <p:cNvSpPr txBox="1"/>
            <p:nvPr/>
          </p:nvSpPr>
          <p:spPr>
            <a:xfrm>
              <a:off x="6444" y="3812"/>
              <a:ext cx="8325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b="1" dirty="0" smtClean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</a:rPr>
                <a:t>知识精讲</a:t>
              </a:r>
              <a:endParaRPr lang="zh-CN" altLang="en-US" sz="32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endParaRPr>
            </a:p>
          </p:txBody>
        </p:sp>
      </p:grpSp>
      <p:sp>
        <p:nvSpPr>
          <p:cNvPr id="29" name="文本框 78">
            <a:hlinkClick r:id="rId7" action="ppaction://hlinksldjump"/>
          </p:cNvPr>
          <p:cNvSpPr txBox="1"/>
          <p:nvPr/>
        </p:nvSpPr>
        <p:spPr>
          <a:xfrm>
            <a:off x="3332798" y="2640330"/>
            <a:ext cx="1893570" cy="55308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zh-CN" altLang="en-US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考点清单</a:t>
            </a:r>
            <a:endParaRPr lang="zh-CN" altLang="en-US" sz="300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0" name="文本框 78">
            <a:hlinkClick r:id="rId8" action="ppaction://hlinksldjump"/>
          </p:cNvPr>
          <p:cNvSpPr txBox="1"/>
          <p:nvPr/>
        </p:nvSpPr>
        <p:spPr>
          <a:xfrm>
            <a:off x="5511483" y="2640965"/>
            <a:ext cx="1892935" cy="55308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zh-CN" altLang="en-US" sz="30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回归教材</a:t>
            </a:r>
            <a:endParaRPr lang="zh-CN" altLang="en-US" sz="30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1" name="文本框 78">
            <a:hlinkClick r:id="rId9" action="ppaction://hlinksldjump"/>
          </p:cNvPr>
          <p:cNvSpPr txBox="1"/>
          <p:nvPr/>
        </p:nvSpPr>
        <p:spPr>
          <a:xfrm>
            <a:off x="7527608" y="2641600"/>
            <a:ext cx="2379345" cy="55308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zh-CN" altLang="en-US" sz="30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重难点突破</a:t>
            </a:r>
            <a:endParaRPr lang="zh-CN" altLang="en-US" sz="30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2647633" y="3388995"/>
            <a:ext cx="6904355" cy="828040"/>
            <a:chOff x="4370" y="4659"/>
            <a:chExt cx="10873" cy="1304"/>
          </a:xfrm>
        </p:grpSpPr>
        <p:grpSp>
          <p:nvGrpSpPr>
            <p:cNvPr id="2" name="组合 1"/>
            <p:cNvGrpSpPr/>
            <p:nvPr/>
          </p:nvGrpSpPr>
          <p:grpSpPr>
            <a:xfrm>
              <a:off x="4370" y="4659"/>
              <a:ext cx="10873" cy="1304"/>
              <a:chOff x="4509" y="3668"/>
              <a:chExt cx="10873" cy="1304"/>
            </a:xfrm>
          </p:grpSpPr>
          <p:sp>
            <p:nvSpPr>
              <p:cNvPr id="3" name="圆角矩形 6"/>
              <p:cNvSpPr/>
              <p:nvPr>
                <p:custDataLst>
                  <p:tags r:id="rId10"/>
                </p:custDataLst>
              </p:nvPr>
            </p:nvSpPr>
            <p:spPr>
              <a:xfrm flipV="1">
                <a:off x="6040" y="3668"/>
                <a:ext cx="9342" cy="1247"/>
              </a:xfrm>
              <a:prstGeom prst="snip1Rect">
                <a:avLst/>
              </a:prstGeom>
              <a:ln>
                <a:solidFill>
                  <a:srgbClr val="008E40"/>
                </a:solidFill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  <a:p>
                <a:pPr algn="ctr" fontAlgn="auto"/>
                <a:endParaRPr lang="zh-CN" altLang="en-US" sz="3200" strike="noStrike" noProof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  <a:sym typeface="+mn-ea"/>
                </a:endParaRPr>
              </a:p>
            </p:txBody>
          </p:sp>
          <p:sp>
            <p:nvSpPr>
              <p:cNvPr id="4" name="椭圆 7"/>
              <p:cNvSpPr>
                <a:spLocks noChangeAspect="1"/>
              </p:cNvSpPr>
              <p:nvPr>
                <p:custDataLst>
                  <p:tags r:id="rId11"/>
                </p:custDataLst>
              </p:nvPr>
            </p:nvSpPr>
            <p:spPr>
              <a:xfrm rot="16200000">
                <a:off x="4510" y="3669"/>
                <a:ext cx="1302" cy="1304"/>
              </a:xfrm>
              <a:prstGeom prst="snipRoundRect">
                <a:avLst/>
              </a:prstGeom>
              <a:solidFill>
                <a:srgbClr val="008E40"/>
              </a:solidFill>
              <a:ln w="12700" cap="flat" cmpd="sng" algn="ctr">
                <a:noFill/>
                <a:prstDash val="solid"/>
                <a:miter lim="800000"/>
              </a:ln>
              <a:effectLst>
                <a:outerShdw blurRad="50800" dist="38100" dir="18900000" algn="bl" rotWithShape="0">
                  <a:prstClr val="black">
                    <a:alpha val="40000"/>
                  </a:prstClr>
                </a:outerShdw>
              </a:effectLst>
            </p:spPr>
            <p:txBody>
  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  <a:normAutofit/>
              </a:bodyPr>
              <a:p>
                <a:pPr algn="ctr" fontAlgn="auto"/>
                <a:endParaRPr lang="zh-CN" altLang="en-US" strike="noStrike" noProof="1">
                  <a:cs typeface="Times New Roman" panose="02020603050405020304" pitchFamily="18" charset="0"/>
                </a:endParaRPr>
              </a:p>
            </p:txBody>
          </p:sp>
          <p:pic>
            <p:nvPicPr>
              <p:cNvPr id="5" name="图片 8" descr="113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4826" y="3942"/>
                <a:ext cx="785" cy="698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sp>
          <p:nvSpPr>
            <p:cNvPr id="8" name="文本框 7">
              <a:hlinkClick r:id="rId12" action="ppaction://hlinksldjump"/>
            </p:cNvPr>
            <p:cNvSpPr txBox="1"/>
            <p:nvPr/>
          </p:nvSpPr>
          <p:spPr>
            <a:xfrm>
              <a:off x="6163" y="4812"/>
              <a:ext cx="8692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3200" b="1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</a:rPr>
                <a:t>实验突破</a:t>
              </a:r>
              <a:r>
                <a:rPr lang="en-US" altLang="zh-CN" sz="3200" b="1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</a:rPr>
                <a:t>--</a:t>
              </a:r>
              <a:r>
                <a:rPr lang="zh-CN" altLang="en-US" sz="3200" b="1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</a:rPr>
                <a:t>科学探究素养提升</a:t>
              </a:r>
              <a:endParaRPr lang="zh-CN" altLang="en-US" sz="3200" b="1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endParaRPr>
            </a:p>
          </p:txBody>
        </p:sp>
      </p:grpSp>
    </p:spTree>
    <p:custDataLst>
      <p:tags r:id="rId1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ldLvl="0" animBg="1"/>
      <p:bldP spid="17" grpId="1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5664111" y="5877525"/>
            <a:ext cx="982980" cy="3683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cs typeface="Times New Roman" panose="02020603050405020304" pitchFamily="18" charset="0"/>
              </a:rPr>
              <a:t>例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dirty="0">
                <a:cs typeface="Times New Roman" panose="02020603050405020304" pitchFamily="18" charset="0"/>
              </a:rPr>
              <a:t>题图</a:t>
            </a:r>
            <a:endParaRPr lang="zh-CN" altLang="en-US" dirty="0">
              <a:cs typeface="Times New Roman" panose="02020603050405020304" pitchFamily="18" charset="0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1155383" y="995680"/>
            <a:ext cx="9556750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考向一  光的反射作图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0" fontAlgn="auto">
              <a:lnSpc>
                <a:spcPct val="150000"/>
              </a:lnSpc>
            </a:pP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例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1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如图所示，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MN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为平面镜，根据光的反射定律画出反射光线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OB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的入射光线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AO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，并标出入射角的度数．</a:t>
            </a:r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2" name="图片 -214748258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453063" y="2936240"/>
            <a:ext cx="1416685" cy="26257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" name="文本框 16"/>
          <p:cNvSpPr txBox="1"/>
          <p:nvPr/>
        </p:nvSpPr>
        <p:spPr>
          <a:xfrm>
            <a:off x="6215698" y="4399915"/>
            <a:ext cx="72644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60</a:t>
            </a:r>
            <a:r>
              <a:rPr lang="zh-CN" altLang="en-US">
                <a:solidFill>
                  <a:srgbClr val="FF0000"/>
                </a:solidFill>
                <a:latin typeface="Times New Roman" panose="02020603050405020304" pitchFamily="18" charset="0"/>
              </a:rPr>
              <a:t>°</a:t>
            </a:r>
            <a:endParaRPr lang="zh-CN" altLang="en-US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cxnSp>
        <p:nvCxnSpPr>
          <p:cNvPr id="3" name="直接连接符 2"/>
          <p:cNvCxnSpPr/>
          <p:nvPr/>
        </p:nvCxnSpPr>
        <p:spPr>
          <a:xfrm flipH="1">
            <a:off x="4943158" y="4391025"/>
            <a:ext cx="2232025" cy="0"/>
          </a:xfrm>
          <a:prstGeom prst="line">
            <a:avLst/>
          </a:prstGeom>
          <a:ln w="28575">
            <a:solidFill>
              <a:srgbClr val="FF0000"/>
            </a:solidFill>
            <a:prstDash val="dash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矩形 3"/>
          <p:cNvSpPr/>
          <p:nvPr/>
        </p:nvSpPr>
        <p:spPr>
          <a:xfrm>
            <a:off x="5862638" y="4390390"/>
            <a:ext cx="126000" cy="126000"/>
          </a:xfrm>
          <a:prstGeom prst="rect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grpSp>
        <p:nvGrpSpPr>
          <p:cNvPr id="35" name="组合 34"/>
          <p:cNvGrpSpPr/>
          <p:nvPr/>
        </p:nvGrpSpPr>
        <p:grpSpPr>
          <a:xfrm>
            <a:off x="5884863" y="4411980"/>
            <a:ext cx="598805" cy="1150620"/>
            <a:chOff x="11752" y="7513"/>
            <a:chExt cx="2192" cy="2272"/>
          </a:xfrm>
        </p:grpSpPr>
        <p:cxnSp>
          <p:nvCxnSpPr>
            <p:cNvPr id="11" name="直接连接符 10"/>
            <p:cNvCxnSpPr/>
            <p:nvPr/>
          </p:nvCxnSpPr>
          <p:spPr>
            <a:xfrm>
              <a:off x="11752" y="7513"/>
              <a:ext cx="2193" cy="2273"/>
            </a:xfrm>
            <a:prstGeom prst="line">
              <a:avLst/>
            </a:prstGeom>
            <a:ln w="28575">
              <a:solidFill>
                <a:srgbClr val="FF0000"/>
              </a:solidFill>
              <a:prstDash val="solid"/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>
              <a:off x="12660" y="8462"/>
              <a:ext cx="420" cy="411"/>
            </a:xfrm>
            <a:prstGeom prst="line">
              <a:avLst/>
            </a:prstGeom>
            <a:ln w="28575">
              <a:solidFill>
                <a:srgbClr val="FF0000"/>
              </a:solidFill>
              <a:prstDash val="solid"/>
              <a:headEnd type="none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2" name="任意多边形 21"/>
          <p:cNvSpPr/>
          <p:nvPr/>
        </p:nvSpPr>
        <p:spPr>
          <a:xfrm rot="1680000">
            <a:off x="6013133" y="4413250"/>
            <a:ext cx="78105" cy="225425"/>
          </a:xfrm>
          <a:custGeom>
            <a:avLst/>
            <a:gdLst>
              <a:gd name="connisteX0" fmla="*/ 0 w 78167"/>
              <a:gd name="connsiteY0" fmla="*/ 0 h 225425"/>
              <a:gd name="connisteX1" fmla="*/ 70485 w 78167"/>
              <a:gd name="connsiteY1" fmla="*/ 70485 h 225425"/>
              <a:gd name="connisteX2" fmla="*/ 70485 w 78167"/>
              <a:gd name="connsiteY2" fmla="*/ 168910 h 225425"/>
              <a:gd name="connisteX3" fmla="*/ 42545 w 78167"/>
              <a:gd name="connsiteY3" fmla="*/ 225425 h 225425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</a:cxnLst>
            <a:rect l="l" t="t" r="r" b="b"/>
            <a:pathLst>
              <a:path w="78167" h="225425">
                <a:moveTo>
                  <a:pt x="0" y="0"/>
                </a:moveTo>
                <a:cubicBezTo>
                  <a:pt x="13970" y="12065"/>
                  <a:pt x="56515" y="36830"/>
                  <a:pt x="70485" y="70485"/>
                </a:cubicBezTo>
                <a:cubicBezTo>
                  <a:pt x="84455" y="104140"/>
                  <a:pt x="76200" y="137795"/>
                  <a:pt x="70485" y="168910"/>
                </a:cubicBezTo>
                <a:cubicBezTo>
                  <a:pt x="64770" y="200025"/>
                  <a:pt x="48260" y="215900"/>
                  <a:pt x="42545" y="225425"/>
                </a:cubicBezTo>
              </a:path>
            </a:pathLst>
          </a:cu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4" grpId="0" bldLvl="0" animBg="1"/>
      <p:bldP spid="22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1421448" y="1304925"/>
            <a:ext cx="928878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例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2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(2019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青岛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自行车尾灯的反光原理如图所示．请完成反射光路，并标出反射角度数．</a:t>
            </a:r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5602288" y="5516880"/>
            <a:ext cx="122491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1800">
                <a:latin typeface="Times New Roman" panose="02020603050405020304" pitchFamily="18" charset="0"/>
                <a:cs typeface="Times New Roman" panose="02020603050405020304" pitchFamily="18" charset="0"/>
              </a:rPr>
              <a:t>例</a:t>
            </a:r>
            <a:r>
              <a:rPr lang="en-US" altLang="zh-CN" sz="180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sz="1800">
                <a:latin typeface="Times New Roman" panose="02020603050405020304" pitchFamily="18" charset="0"/>
                <a:cs typeface="Times New Roman" panose="02020603050405020304" pitchFamily="18" charset="0"/>
              </a:rPr>
              <a:t>题图</a:t>
            </a:r>
            <a:endParaRPr lang="zh-CN" altLang="en-US" sz="18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81538" y="2738120"/>
            <a:ext cx="2853690" cy="2498725"/>
          </a:xfrm>
          <a:prstGeom prst="rect">
            <a:avLst/>
          </a:prstGeom>
        </p:spPr>
      </p:pic>
      <p:cxnSp>
        <p:nvCxnSpPr>
          <p:cNvPr id="19" name="直接连接符 18"/>
          <p:cNvCxnSpPr/>
          <p:nvPr/>
        </p:nvCxnSpPr>
        <p:spPr>
          <a:xfrm flipH="1">
            <a:off x="6427788" y="2781300"/>
            <a:ext cx="676275" cy="1285875"/>
          </a:xfrm>
          <a:prstGeom prst="line">
            <a:avLst/>
          </a:prstGeom>
          <a:ln w="28575">
            <a:solidFill>
              <a:srgbClr val="FF0000"/>
            </a:solidFill>
            <a:prstDash val="dash"/>
            <a:headEnd type="none" w="med" len="med"/>
            <a:tailEnd type="none" w="med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>
            <a:off x="6744018" y="3861435"/>
            <a:ext cx="791845" cy="431800"/>
          </a:xfrm>
          <a:prstGeom prst="line">
            <a:avLst/>
          </a:prstGeom>
          <a:ln w="28575">
            <a:solidFill>
              <a:srgbClr val="FF0000"/>
            </a:solidFill>
            <a:prstDash val="dash"/>
            <a:headEnd type="none" w="med" len="med"/>
            <a:tailEnd type="none" w="med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24" name="矩形 23"/>
          <p:cNvSpPr/>
          <p:nvPr/>
        </p:nvSpPr>
        <p:spPr>
          <a:xfrm rot="1680000" flipV="1">
            <a:off x="6703121" y="3229154"/>
            <a:ext cx="126000" cy="126000"/>
          </a:xfrm>
          <a:prstGeom prst="rect">
            <a:avLst/>
          </a:prstGeom>
          <a:noFill/>
          <a:ln w="28575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 rot="18000000" flipV="1">
            <a:off x="7015195" y="4076722"/>
            <a:ext cx="126000" cy="126000"/>
          </a:xfrm>
          <a:prstGeom prst="rect">
            <a:avLst/>
          </a:prstGeom>
          <a:noFill/>
          <a:ln w="28575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grpSp>
        <p:nvGrpSpPr>
          <p:cNvPr id="43039" name="组合 43038"/>
          <p:cNvGrpSpPr/>
          <p:nvPr/>
        </p:nvGrpSpPr>
        <p:grpSpPr>
          <a:xfrm flipV="1">
            <a:off x="6757353" y="3361055"/>
            <a:ext cx="421640" cy="762635"/>
            <a:chOff x="5546" y="3030"/>
            <a:chExt cx="183" cy="635"/>
          </a:xfrm>
        </p:grpSpPr>
        <p:sp>
          <p:nvSpPr>
            <p:cNvPr id="10245" name="直接连接符 43034"/>
            <p:cNvSpPr/>
            <p:nvPr/>
          </p:nvSpPr>
          <p:spPr>
            <a:xfrm flipV="1">
              <a:off x="5547" y="3030"/>
              <a:ext cx="182" cy="635"/>
            </a:xfrm>
            <a:prstGeom prst="line">
              <a:avLst/>
            </a:prstGeom>
            <a:ln w="28575" cap="flat" cmpd="sng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0246" name="直接连接符 43036"/>
            <p:cNvSpPr/>
            <p:nvPr/>
          </p:nvSpPr>
          <p:spPr>
            <a:xfrm flipV="1">
              <a:off x="5546" y="3204"/>
              <a:ext cx="137" cy="453"/>
            </a:xfrm>
            <a:prstGeom prst="line">
              <a:avLst/>
            </a:prstGeom>
            <a:ln w="28575" cap="flat" cmpd="sng">
              <a:solidFill>
                <a:srgbClr val="FF0000"/>
              </a:solidFill>
              <a:prstDash val="solid"/>
              <a:round/>
              <a:headEnd type="none" w="lg" len="lg"/>
              <a:tailEnd type="stealth" w="lg" len="lg"/>
            </a:ln>
          </p:spPr>
        </p:sp>
      </p:grpSp>
      <p:grpSp>
        <p:nvGrpSpPr>
          <p:cNvPr id="22" name="组合 21"/>
          <p:cNvGrpSpPr/>
          <p:nvPr/>
        </p:nvGrpSpPr>
        <p:grpSpPr>
          <a:xfrm flipH="1" flipV="1">
            <a:off x="5001578" y="4122420"/>
            <a:ext cx="2143760" cy="76200"/>
            <a:chOff x="5546" y="3030"/>
            <a:chExt cx="183" cy="635"/>
          </a:xfrm>
        </p:grpSpPr>
        <p:sp>
          <p:nvSpPr>
            <p:cNvPr id="23" name="直接连接符 43034"/>
            <p:cNvSpPr/>
            <p:nvPr/>
          </p:nvSpPr>
          <p:spPr>
            <a:xfrm flipV="1">
              <a:off x="5547" y="3030"/>
              <a:ext cx="182" cy="635"/>
            </a:xfrm>
            <a:prstGeom prst="line">
              <a:avLst/>
            </a:prstGeom>
            <a:ln w="28575" cap="flat" cmpd="sng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25" name="直接连接符 43036"/>
            <p:cNvSpPr/>
            <p:nvPr/>
          </p:nvSpPr>
          <p:spPr>
            <a:xfrm flipV="1">
              <a:off x="5546" y="3204"/>
              <a:ext cx="137" cy="453"/>
            </a:xfrm>
            <a:prstGeom prst="line">
              <a:avLst/>
            </a:prstGeom>
            <a:ln w="28575" cap="flat" cmpd="sng">
              <a:solidFill>
                <a:srgbClr val="FF0000"/>
              </a:solidFill>
              <a:prstDash val="solid"/>
              <a:round/>
              <a:headEnd type="none" w="lg" len="lg"/>
              <a:tailEnd type="stealth" w="lg" len="lg"/>
            </a:ln>
          </p:spPr>
        </p:sp>
      </p:grpSp>
      <p:sp>
        <p:nvSpPr>
          <p:cNvPr id="26" name="文本框 25"/>
          <p:cNvSpPr txBox="1"/>
          <p:nvPr/>
        </p:nvSpPr>
        <p:spPr>
          <a:xfrm>
            <a:off x="6105208" y="3392170"/>
            <a:ext cx="81978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60</a:t>
            </a:r>
            <a:r>
              <a:rPr lang="zh-CN" altLang="en-US" sz="24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endParaRPr lang="zh-CN" altLang="en-US" sz="240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7" name="弧形 26"/>
          <p:cNvSpPr/>
          <p:nvPr/>
        </p:nvSpPr>
        <p:spPr>
          <a:xfrm rot="1680000">
            <a:off x="6430328" y="3330575"/>
            <a:ext cx="499110" cy="287655"/>
          </a:xfrm>
          <a:prstGeom prst="arc">
            <a:avLst>
              <a:gd name="adj1" fmla="val 207069"/>
              <a:gd name="adj2" fmla="val 3724405"/>
            </a:avLst>
          </a:prstGeom>
          <a:ln w="28575">
            <a:solidFill>
              <a:srgbClr val="FF0000"/>
            </a:solidFill>
            <a:prstDash val="solid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/>
          <a:p>
            <a:endParaRPr lang="zh-CN" altLang="en-US"/>
          </a:p>
        </p:txBody>
      </p:sp>
      <p:sp>
        <p:nvSpPr>
          <p:cNvPr id="2" name="弧形 1"/>
          <p:cNvSpPr/>
          <p:nvPr/>
        </p:nvSpPr>
        <p:spPr>
          <a:xfrm rot="7680000">
            <a:off x="6761798" y="3775075"/>
            <a:ext cx="499110" cy="287655"/>
          </a:xfrm>
          <a:prstGeom prst="arc">
            <a:avLst>
              <a:gd name="adj1" fmla="val 207069"/>
              <a:gd name="adj2" fmla="val 3724405"/>
            </a:avLst>
          </a:prstGeom>
          <a:ln w="28575">
            <a:solidFill>
              <a:srgbClr val="FF0000"/>
            </a:solidFill>
            <a:prstDash val="solid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/>
          <a:p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6375718" y="4164965"/>
            <a:ext cx="81978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</a:t>
            </a:r>
            <a:r>
              <a:rPr lang="zh-CN" altLang="en-US" sz="24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endParaRPr lang="zh-CN" altLang="en-US" sz="240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30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bldLvl="0" animBg="1"/>
      <p:bldP spid="24" grpId="1" animBg="1"/>
      <p:bldP spid="21" grpId="0" bldLvl="0" animBg="1"/>
      <p:bldP spid="21" grpId="1" animBg="1"/>
      <p:bldP spid="27" grpId="0" bldLvl="0" animBg="1"/>
      <p:bldP spid="27" grpId="1" animBg="1"/>
      <p:bldP spid="26" grpId="0"/>
      <p:bldP spid="26" grpId="1"/>
      <p:bldP spid="2" grpId="0" bldLvl="0" animBg="1"/>
      <p:bldP spid="2" grpId="1" animBg="1"/>
      <p:bldP spid="3" grpId="0"/>
      <p:bldP spid="3" grpId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1011873" y="1127125"/>
            <a:ext cx="10098405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考向二  光的折射作图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0" fontAlgn="auto">
              <a:lnSpc>
                <a:spcPct val="150000"/>
              </a:lnSpc>
            </a:pP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例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3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水池里有盏小射灯，如图所示，已经画出了小射灯射向水面的一条光线，请完成下列要求：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①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画出射入空气的折射光线的大致方向；</a:t>
            </a:r>
            <a:endParaRPr lang="zh-CN" sz="2400" b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 fontAlgn="auto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②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标出入射角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2" name="图片 -214748258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128453" y="3492500"/>
            <a:ext cx="3634740" cy="196977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矩形 5"/>
          <p:cNvSpPr/>
          <p:nvPr/>
        </p:nvSpPr>
        <p:spPr>
          <a:xfrm>
            <a:off x="5663883" y="5758180"/>
            <a:ext cx="1081405" cy="368300"/>
          </a:xfrm>
          <a:prstGeom prst="rect">
            <a:avLst/>
          </a:prstGeom>
        </p:spPr>
        <p:txBody>
          <a:bodyPr wrap="square">
            <a:spAutoFit/>
          </a:bodyPr>
          <a:p>
            <a:r>
              <a:rPr lang="zh-CN" altLang="zh-CN" dirty="0">
                <a:cs typeface="Times New Roman" panose="02020603050405020304" pitchFamily="18" charset="0"/>
              </a:rPr>
              <a:t>例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dirty="0">
                <a:cs typeface="Times New Roman" panose="02020603050405020304" pitchFamily="18" charset="0"/>
              </a:rPr>
              <a:t>题图</a:t>
            </a:r>
            <a:endParaRPr lang="zh-CN" altLang="en-US" dirty="0">
              <a:cs typeface="Times New Roman" panose="02020603050405020304" pitchFamily="18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755958" y="4164965"/>
            <a:ext cx="1530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i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endParaRPr lang="en-US" altLang="zh-CN" sz="2400" i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6075998" y="3264535"/>
            <a:ext cx="0" cy="1224280"/>
          </a:xfrm>
          <a:prstGeom prst="line">
            <a:avLst/>
          </a:prstGeom>
          <a:ln w="28575">
            <a:solidFill>
              <a:srgbClr val="FF0000"/>
            </a:solidFill>
            <a:prstDash val="dash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/>
          <p:cNvSpPr/>
          <p:nvPr/>
        </p:nvSpPr>
        <p:spPr>
          <a:xfrm>
            <a:off x="6077903" y="3790315"/>
            <a:ext cx="126000" cy="126000"/>
          </a:xfrm>
          <a:prstGeom prst="rect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grpSp>
        <p:nvGrpSpPr>
          <p:cNvPr id="35" name="组合 34"/>
          <p:cNvGrpSpPr/>
          <p:nvPr/>
        </p:nvGrpSpPr>
        <p:grpSpPr>
          <a:xfrm flipV="1">
            <a:off x="6084888" y="3434080"/>
            <a:ext cx="1233805" cy="475615"/>
            <a:chOff x="11752" y="7513"/>
            <a:chExt cx="2192" cy="2272"/>
          </a:xfrm>
        </p:grpSpPr>
        <p:cxnSp>
          <p:nvCxnSpPr>
            <p:cNvPr id="9" name="直接连接符 8"/>
            <p:cNvCxnSpPr/>
            <p:nvPr/>
          </p:nvCxnSpPr>
          <p:spPr>
            <a:xfrm>
              <a:off x="11752" y="7513"/>
              <a:ext cx="2193" cy="2273"/>
            </a:xfrm>
            <a:prstGeom prst="line">
              <a:avLst/>
            </a:prstGeom>
            <a:ln w="28575">
              <a:solidFill>
                <a:srgbClr val="FF0000"/>
              </a:solidFill>
              <a:prstDash val="solid"/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>
              <a:off x="12660" y="8462"/>
              <a:ext cx="420" cy="411"/>
            </a:xfrm>
            <a:prstGeom prst="line">
              <a:avLst/>
            </a:prstGeom>
            <a:ln w="28575">
              <a:solidFill>
                <a:srgbClr val="FF0000"/>
              </a:solidFill>
              <a:prstDash val="solid"/>
              <a:headEnd type="none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2" name="任意多边形 21"/>
          <p:cNvSpPr/>
          <p:nvPr/>
        </p:nvSpPr>
        <p:spPr>
          <a:xfrm rot="6300000">
            <a:off x="5956618" y="4054475"/>
            <a:ext cx="78105" cy="225425"/>
          </a:xfrm>
          <a:custGeom>
            <a:avLst/>
            <a:gdLst>
              <a:gd name="connisteX0" fmla="*/ 0 w 78167"/>
              <a:gd name="connsiteY0" fmla="*/ 0 h 225425"/>
              <a:gd name="connisteX1" fmla="*/ 70485 w 78167"/>
              <a:gd name="connsiteY1" fmla="*/ 70485 h 225425"/>
              <a:gd name="connisteX2" fmla="*/ 70485 w 78167"/>
              <a:gd name="connsiteY2" fmla="*/ 168910 h 225425"/>
              <a:gd name="connisteX3" fmla="*/ 42545 w 78167"/>
              <a:gd name="connsiteY3" fmla="*/ 225425 h 225425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</a:cxnLst>
            <a:rect l="l" t="t" r="r" b="b"/>
            <a:pathLst>
              <a:path w="78167" h="225425">
                <a:moveTo>
                  <a:pt x="0" y="0"/>
                </a:moveTo>
                <a:cubicBezTo>
                  <a:pt x="13970" y="12065"/>
                  <a:pt x="56515" y="36830"/>
                  <a:pt x="70485" y="70485"/>
                </a:cubicBezTo>
                <a:cubicBezTo>
                  <a:pt x="84455" y="104140"/>
                  <a:pt x="76200" y="137795"/>
                  <a:pt x="70485" y="168910"/>
                </a:cubicBezTo>
                <a:cubicBezTo>
                  <a:pt x="64770" y="200025"/>
                  <a:pt x="48260" y="215900"/>
                  <a:pt x="42545" y="225425"/>
                </a:cubicBezTo>
              </a:path>
            </a:pathLst>
          </a:cu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8" grpId="0" bldLvl="0" animBg="1"/>
      <p:bldP spid="22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1185228" y="1634490"/>
            <a:ext cx="999553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例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4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请在图中画出一束单色光照射到三棱镜后发生折射的大致光路图</a:t>
            </a:r>
            <a:r>
              <a:rPr lang="zh-CN" sz="2400" b="0">
                <a:ea typeface="宋体" panose="02010600030101010101" pitchFamily="2" charset="-122"/>
              </a:rPr>
              <a:t>．</a:t>
            </a:r>
            <a:endParaRPr lang="zh-CN" altLang="en-US"/>
          </a:p>
        </p:txBody>
      </p:sp>
      <p:pic>
        <p:nvPicPr>
          <p:cNvPr id="2" name="图片 -214748258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98378" y="2621280"/>
            <a:ext cx="2912745" cy="229933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矩形 5"/>
          <p:cNvSpPr/>
          <p:nvPr/>
        </p:nvSpPr>
        <p:spPr>
          <a:xfrm>
            <a:off x="6065838" y="5195570"/>
            <a:ext cx="1081405" cy="368300"/>
          </a:xfrm>
          <a:prstGeom prst="rect">
            <a:avLst/>
          </a:prstGeom>
        </p:spPr>
        <p:txBody>
          <a:bodyPr wrap="square">
            <a:spAutoFit/>
          </a:bodyPr>
          <a:p>
            <a:r>
              <a:rPr lang="zh-CN" altLang="zh-CN" dirty="0">
                <a:cs typeface="Times New Roman" panose="02020603050405020304" pitchFamily="18" charset="0"/>
              </a:rPr>
              <a:t>例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dirty="0">
                <a:cs typeface="Times New Roman" panose="02020603050405020304" pitchFamily="18" charset="0"/>
              </a:rPr>
              <a:t>题图</a:t>
            </a:r>
            <a:endParaRPr lang="zh-CN" altLang="en-US" dirty="0">
              <a:cs typeface="Times New Roman" panose="02020603050405020304" pitchFamily="18" charset="0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4941888" y="3513455"/>
            <a:ext cx="1368425" cy="792480"/>
          </a:xfrm>
          <a:prstGeom prst="line">
            <a:avLst/>
          </a:prstGeom>
          <a:ln w="28575">
            <a:solidFill>
              <a:srgbClr val="FF0000"/>
            </a:solidFill>
            <a:prstDash val="dash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矩形 12"/>
          <p:cNvSpPr/>
          <p:nvPr/>
        </p:nvSpPr>
        <p:spPr>
          <a:xfrm rot="1740000">
            <a:off x="5708333" y="4003675"/>
            <a:ext cx="126000" cy="126000"/>
          </a:xfrm>
          <a:prstGeom prst="rect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grpSp>
        <p:nvGrpSpPr>
          <p:cNvPr id="35" name="组合 34"/>
          <p:cNvGrpSpPr/>
          <p:nvPr/>
        </p:nvGrpSpPr>
        <p:grpSpPr>
          <a:xfrm flipV="1">
            <a:off x="5746433" y="3877310"/>
            <a:ext cx="1383665" cy="79375"/>
            <a:chOff x="11752" y="7513"/>
            <a:chExt cx="2192" cy="2272"/>
          </a:xfrm>
        </p:grpSpPr>
        <p:cxnSp>
          <p:nvCxnSpPr>
            <p:cNvPr id="14" name="直接连接符 13"/>
            <p:cNvCxnSpPr/>
            <p:nvPr/>
          </p:nvCxnSpPr>
          <p:spPr>
            <a:xfrm>
              <a:off x="11752" y="7513"/>
              <a:ext cx="2193" cy="2273"/>
            </a:xfrm>
            <a:prstGeom prst="line">
              <a:avLst/>
            </a:prstGeom>
            <a:ln w="28575">
              <a:solidFill>
                <a:srgbClr val="FF0000"/>
              </a:solidFill>
              <a:prstDash val="solid"/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>
              <a:off x="12660" y="8462"/>
              <a:ext cx="420" cy="411"/>
            </a:xfrm>
            <a:prstGeom prst="line">
              <a:avLst/>
            </a:prstGeom>
            <a:ln w="28575">
              <a:solidFill>
                <a:srgbClr val="FF0000"/>
              </a:solidFill>
              <a:prstDash val="solid"/>
              <a:headEnd type="none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5" name="直接连接符 14"/>
          <p:cNvCxnSpPr/>
          <p:nvPr/>
        </p:nvCxnSpPr>
        <p:spPr>
          <a:xfrm flipH="1">
            <a:off x="6735763" y="3585845"/>
            <a:ext cx="957580" cy="498475"/>
          </a:xfrm>
          <a:prstGeom prst="line">
            <a:avLst/>
          </a:prstGeom>
          <a:ln w="28575">
            <a:solidFill>
              <a:srgbClr val="FF0000"/>
            </a:solidFill>
            <a:prstDash val="dash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矩形 15"/>
          <p:cNvSpPr/>
          <p:nvPr/>
        </p:nvSpPr>
        <p:spPr>
          <a:xfrm rot="3360000">
            <a:off x="7055168" y="3926205"/>
            <a:ext cx="126000" cy="126000"/>
          </a:xfrm>
          <a:prstGeom prst="rect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grpSp>
        <p:nvGrpSpPr>
          <p:cNvPr id="17" name="组合 16"/>
          <p:cNvGrpSpPr/>
          <p:nvPr/>
        </p:nvGrpSpPr>
        <p:grpSpPr>
          <a:xfrm>
            <a:off x="7134543" y="3892550"/>
            <a:ext cx="1257300" cy="540385"/>
            <a:chOff x="11752" y="7513"/>
            <a:chExt cx="2192" cy="2272"/>
          </a:xfrm>
        </p:grpSpPr>
        <p:cxnSp>
          <p:nvCxnSpPr>
            <p:cNvPr id="18" name="直接连接符 17"/>
            <p:cNvCxnSpPr/>
            <p:nvPr/>
          </p:nvCxnSpPr>
          <p:spPr>
            <a:xfrm>
              <a:off x="11752" y="7513"/>
              <a:ext cx="2193" cy="2273"/>
            </a:xfrm>
            <a:prstGeom prst="line">
              <a:avLst/>
            </a:prstGeom>
            <a:ln w="28575">
              <a:solidFill>
                <a:srgbClr val="FF0000"/>
              </a:solidFill>
              <a:prstDash val="solid"/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>
              <a:off x="12660" y="8462"/>
              <a:ext cx="420" cy="411"/>
            </a:xfrm>
            <a:prstGeom prst="line">
              <a:avLst/>
            </a:prstGeom>
            <a:ln w="28575">
              <a:solidFill>
                <a:srgbClr val="FF0000"/>
              </a:solidFill>
              <a:prstDash val="solid"/>
              <a:headEnd type="none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6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1183958" y="1223010"/>
            <a:ext cx="982408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考向</a:t>
            </a:r>
            <a:r>
              <a:rPr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3  </a:t>
            </a: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综合作图</a:t>
            </a:r>
            <a:endParaRPr lang="zh-CN" altLang="en-US" sz="2400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0" fontAlgn="auto">
              <a:lnSpc>
                <a:spcPct val="150000"/>
              </a:lnSpc>
            </a:pP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例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5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sz="2400" b="0">
                <a:ea typeface="宋体" panose="02010600030101010101" pitchFamily="2" charset="-122"/>
              </a:rPr>
              <a:t>请在图中作出反射光线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</a:rPr>
              <a:t>OA</a:t>
            </a:r>
            <a:r>
              <a:rPr lang="zh-CN" sz="2400" b="0">
                <a:ea typeface="宋体" panose="02010600030101010101" pitchFamily="2" charset="-122"/>
              </a:rPr>
              <a:t>的入射光线，并大致作出其折射光线．</a:t>
            </a:r>
            <a:endParaRPr lang="zh-CN" altLang="en-US"/>
          </a:p>
        </p:txBody>
      </p:sp>
      <p:pic>
        <p:nvPicPr>
          <p:cNvPr id="2" name="图片 -214748258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28503" y="2781300"/>
            <a:ext cx="3061970" cy="234759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矩形 5"/>
          <p:cNvSpPr/>
          <p:nvPr/>
        </p:nvSpPr>
        <p:spPr>
          <a:xfrm>
            <a:off x="5512118" y="5405755"/>
            <a:ext cx="1081405" cy="368300"/>
          </a:xfrm>
          <a:prstGeom prst="rect">
            <a:avLst/>
          </a:prstGeom>
        </p:spPr>
        <p:txBody>
          <a:bodyPr wrap="square">
            <a:spAutoFit/>
          </a:bodyPr>
          <a:p>
            <a:pPr algn="ctr"/>
            <a:r>
              <a:rPr lang="zh-CN" altLang="zh-CN" dirty="0">
                <a:cs typeface="Times New Roman" panose="02020603050405020304" pitchFamily="18" charset="0"/>
              </a:rPr>
              <a:t>例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zh-CN" altLang="zh-CN" dirty="0">
                <a:cs typeface="Times New Roman" panose="02020603050405020304" pitchFamily="18" charset="0"/>
              </a:rPr>
              <a:t>题图</a:t>
            </a:r>
            <a:endParaRPr lang="zh-CN" altLang="en-US" dirty="0">
              <a:cs typeface="Times New Roman" panose="02020603050405020304" pitchFamily="18" charset="0"/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4750118" y="3274060"/>
            <a:ext cx="1381125" cy="650875"/>
            <a:chOff x="11752" y="7513"/>
            <a:chExt cx="2192" cy="2272"/>
          </a:xfrm>
        </p:grpSpPr>
        <p:cxnSp>
          <p:nvCxnSpPr>
            <p:cNvPr id="11" name="直接连接符 10"/>
            <p:cNvCxnSpPr/>
            <p:nvPr/>
          </p:nvCxnSpPr>
          <p:spPr>
            <a:xfrm>
              <a:off x="11752" y="7513"/>
              <a:ext cx="2193" cy="2273"/>
            </a:xfrm>
            <a:prstGeom prst="line">
              <a:avLst/>
            </a:prstGeom>
            <a:ln w="28575">
              <a:solidFill>
                <a:srgbClr val="FF0000"/>
              </a:solidFill>
              <a:prstDash val="solid"/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>
              <a:off x="12660" y="8462"/>
              <a:ext cx="420" cy="411"/>
            </a:xfrm>
            <a:prstGeom prst="line">
              <a:avLst/>
            </a:prstGeom>
            <a:ln w="28575">
              <a:solidFill>
                <a:srgbClr val="FF0000"/>
              </a:solidFill>
              <a:prstDash val="solid"/>
              <a:headEnd type="none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" name="组合 2"/>
          <p:cNvGrpSpPr/>
          <p:nvPr/>
        </p:nvGrpSpPr>
        <p:grpSpPr>
          <a:xfrm>
            <a:off x="6090603" y="3918585"/>
            <a:ext cx="653415" cy="967105"/>
            <a:chOff x="11752" y="7513"/>
            <a:chExt cx="2192" cy="2272"/>
          </a:xfrm>
        </p:grpSpPr>
        <p:cxnSp>
          <p:nvCxnSpPr>
            <p:cNvPr id="4" name="直接连接符 3"/>
            <p:cNvCxnSpPr/>
            <p:nvPr/>
          </p:nvCxnSpPr>
          <p:spPr>
            <a:xfrm>
              <a:off x="11752" y="7513"/>
              <a:ext cx="2193" cy="2273"/>
            </a:xfrm>
            <a:prstGeom prst="line">
              <a:avLst/>
            </a:prstGeom>
            <a:ln w="28575">
              <a:solidFill>
                <a:srgbClr val="FF0000"/>
              </a:solidFill>
              <a:prstDash val="solid"/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4"/>
            <p:cNvCxnSpPr/>
            <p:nvPr/>
          </p:nvCxnSpPr>
          <p:spPr>
            <a:xfrm>
              <a:off x="12660" y="8462"/>
              <a:ext cx="420" cy="411"/>
            </a:xfrm>
            <a:prstGeom prst="line">
              <a:avLst/>
            </a:prstGeom>
            <a:ln w="28575">
              <a:solidFill>
                <a:srgbClr val="FF0000"/>
              </a:solidFill>
              <a:prstDash val="solid"/>
              <a:headEnd type="none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1349693" y="1377315"/>
            <a:ext cx="947102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例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6</a:t>
            </a:r>
            <a:r>
              <a:rPr lang="zh-CN" sz="2400" b="0">
                <a:ea typeface="宋体" panose="02010600030101010101" pitchFamily="2" charset="-122"/>
              </a:rPr>
              <a:t>　如图所示，光线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</a:rPr>
              <a:t>AO</a:t>
            </a:r>
            <a:r>
              <a:rPr lang="zh-CN" sz="2400" b="0">
                <a:ea typeface="宋体" panose="02010600030101010101" pitchFamily="2" charset="-122"/>
              </a:rPr>
              <a:t>由玻璃斜射进入空气，作出反射光线和大致的折射光线．</a:t>
            </a:r>
            <a:endParaRPr lang="zh-CN" altLang="en-US"/>
          </a:p>
        </p:txBody>
      </p:sp>
      <p:pic>
        <p:nvPicPr>
          <p:cNvPr id="2" name="图片 -214748258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15143" y="2597785"/>
            <a:ext cx="3561715" cy="270637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矩形 5"/>
          <p:cNvSpPr/>
          <p:nvPr/>
        </p:nvSpPr>
        <p:spPr>
          <a:xfrm>
            <a:off x="5620068" y="5715000"/>
            <a:ext cx="1081405" cy="368300"/>
          </a:xfrm>
          <a:prstGeom prst="rect">
            <a:avLst/>
          </a:prstGeom>
        </p:spPr>
        <p:txBody>
          <a:bodyPr wrap="square">
            <a:spAutoFit/>
          </a:bodyPr>
          <a:p>
            <a:r>
              <a:rPr lang="zh-CN" altLang="zh-CN" dirty="0">
                <a:cs typeface="Times New Roman" panose="02020603050405020304" pitchFamily="18" charset="0"/>
              </a:rPr>
              <a:t>例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zh-CN" altLang="zh-CN" dirty="0">
                <a:cs typeface="Times New Roman" panose="02020603050405020304" pitchFamily="18" charset="0"/>
              </a:rPr>
              <a:t>题图</a:t>
            </a:r>
            <a:endParaRPr lang="zh-CN" altLang="en-US" dirty="0">
              <a:cs typeface="Times New Roman" panose="02020603050405020304" pitchFamily="18" charset="0"/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6078538" y="3794760"/>
            <a:ext cx="1317625" cy="1125855"/>
            <a:chOff x="11752" y="7513"/>
            <a:chExt cx="2192" cy="2272"/>
          </a:xfrm>
        </p:grpSpPr>
        <p:cxnSp>
          <p:nvCxnSpPr>
            <p:cNvPr id="11" name="直接连接符 10"/>
            <p:cNvCxnSpPr/>
            <p:nvPr/>
          </p:nvCxnSpPr>
          <p:spPr>
            <a:xfrm>
              <a:off x="11752" y="7513"/>
              <a:ext cx="2193" cy="2273"/>
            </a:xfrm>
            <a:prstGeom prst="line">
              <a:avLst/>
            </a:prstGeom>
            <a:ln w="28575">
              <a:solidFill>
                <a:srgbClr val="FF0000"/>
              </a:solidFill>
              <a:prstDash val="solid"/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>
              <a:off x="12660" y="8462"/>
              <a:ext cx="420" cy="411"/>
            </a:xfrm>
            <a:prstGeom prst="line">
              <a:avLst/>
            </a:prstGeom>
            <a:ln w="28575">
              <a:solidFill>
                <a:srgbClr val="FF0000"/>
              </a:solidFill>
              <a:prstDash val="solid"/>
              <a:headEnd type="none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" name="组合 7"/>
          <p:cNvGrpSpPr/>
          <p:nvPr/>
        </p:nvGrpSpPr>
        <p:grpSpPr>
          <a:xfrm flipV="1">
            <a:off x="6078538" y="3421380"/>
            <a:ext cx="1587500" cy="377825"/>
            <a:chOff x="11752" y="7513"/>
            <a:chExt cx="2192" cy="2272"/>
          </a:xfrm>
        </p:grpSpPr>
        <p:cxnSp>
          <p:nvCxnSpPr>
            <p:cNvPr id="9" name="直接连接符 8"/>
            <p:cNvCxnSpPr/>
            <p:nvPr/>
          </p:nvCxnSpPr>
          <p:spPr>
            <a:xfrm>
              <a:off x="11752" y="7513"/>
              <a:ext cx="2193" cy="2273"/>
            </a:xfrm>
            <a:prstGeom prst="line">
              <a:avLst/>
            </a:prstGeom>
            <a:ln w="28575">
              <a:solidFill>
                <a:srgbClr val="FF0000"/>
              </a:solidFill>
              <a:prstDash val="solid"/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>
              <a:off x="12660" y="8462"/>
              <a:ext cx="420" cy="411"/>
            </a:xfrm>
            <a:prstGeom prst="line">
              <a:avLst/>
            </a:prstGeom>
            <a:ln w="28575">
              <a:solidFill>
                <a:srgbClr val="FF0000"/>
              </a:solidFill>
              <a:prstDash val="solid"/>
              <a:headEnd type="none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2207424" y="981735"/>
            <a:ext cx="7909560" cy="645795"/>
            <a:chOff x="3297" y="1732"/>
            <a:chExt cx="12456" cy="1017"/>
          </a:xfrm>
        </p:grpSpPr>
        <p:pic>
          <p:nvPicPr>
            <p:cNvPr id="15" name="图片 12" descr="2020试题研究版式2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3297" y="1732"/>
              <a:ext cx="12456" cy="9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6" name="文本框 15"/>
            <p:cNvSpPr txBox="1"/>
            <p:nvPr/>
          </p:nvSpPr>
          <p:spPr>
            <a:xfrm>
              <a:off x="4667" y="1733"/>
              <a:ext cx="10165" cy="101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r>
                <a:rPr lang="zh-CN" altLang="en-US" sz="3600" b="1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实验突破</a:t>
              </a:r>
              <a:r>
                <a:rPr lang="en-US" altLang="zh-CN" sz="3600" b="1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--</a:t>
              </a:r>
              <a:r>
                <a:rPr lang="zh-CN" altLang="en-US" sz="3600" b="1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科学探究素养提升</a:t>
              </a:r>
              <a:endParaRPr lang="zh-CN" altLang="en-US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837248" y="2484700"/>
            <a:ext cx="1848485" cy="521970"/>
            <a:chOff x="1642" y="4118"/>
            <a:chExt cx="2911" cy="822"/>
          </a:xfrm>
        </p:grpSpPr>
        <p:pic>
          <p:nvPicPr>
            <p:cNvPr id="10" name="图片 9" descr="方块小标3字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642" y="4136"/>
              <a:ext cx="2608" cy="779"/>
            </a:xfrm>
            <a:prstGeom prst="rect">
              <a:avLst/>
            </a:prstGeom>
          </p:spPr>
        </p:pic>
        <p:sp>
          <p:nvSpPr>
            <p:cNvPr id="5" name="文本框 3"/>
            <p:cNvSpPr txBox="1"/>
            <p:nvPr/>
          </p:nvSpPr>
          <p:spPr>
            <a:xfrm>
              <a:off x="1643" y="4118"/>
              <a:ext cx="2910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spc="10" dirty="0">
                  <a:solidFill>
                    <a:schemeClr val="bg1"/>
                  </a:solidFill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rPr>
                <a:t>命 题 点</a:t>
              </a:r>
              <a:endParaRPr lang="zh-CN" altLang="en-US" sz="2800" b="1" spc="10" dirty="0">
                <a:solidFill>
                  <a:schemeClr val="bg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9443110" y="1862801"/>
            <a:ext cx="1863725" cy="1621790"/>
            <a:chOff x="11092" y="5329"/>
            <a:chExt cx="2935" cy="2554"/>
          </a:xfrm>
        </p:grpSpPr>
        <p:grpSp>
          <p:nvGrpSpPr>
            <p:cNvPr id="19" name="组合 18"/>
            <p:cNvGrpSpPr/>
            <p:nvPr/>
          </p:nvGrpSpPr>
          <p:grpSpPr>
            <a:xfrm>
              <a:off x="11205" y="5329"/>
              <a:ext cx="2691" cy="2554"/>
              <a:chOff x="3914" y="4432"/>
              <a:chExt cx="3298" cy="2934"/>
            </a:xfrm>
          </p:grpSpPr>
          <p:sp>
            <p:nvSpPr>
              <p:cNvPr id="21" name="矩形 20"/>
              <p:cNvSpPr/>
              <p:nvPr/>
            </p:nvSpPr>
            <p:spPr>
              <a:xfrm>
                <a:off x="5435" y="7031"/>
                <a:ext cx="57" cy="283"/>
              </a:xfrm>
              <a:prstGeom prst="rect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/>
                <a:endParaRPr lang="zh-CN" altLang="en-US" strike="noStrike" noProof="1">
                  <a:cs typeface="Times New Roman" panose="02020603050405020304" pitchFamily="18" charset="0"/>
                </a:endParaRPr>
              </a:p>
            </p:txBody>
          </p:sp>
          <p:grpSp>
            <p:nvGrpSpPr>
              <p:cNvPr id="22" name="组合 21"/>
              <p:cNvGrpSpPr/>
              <p:nvPr/>
            </p:nvGrpSpPr>
            <p:grpSpPr>
              <a:xfrm>
                <a:off x="3914" y="4432"/>
                <a:ext cx="3298" cy="2935"/>
                <a:chOff x="3288" y="4279"/>
                <a:chExt cx="4119" cy="3575"/>
              </a:xfrm>
            </p:grpSpPr>
            <p:sp>
              <p:nvSpPr>
                <p:cNvPr id="24" name="圆角矩形 23"/>
                <p:cNvSpPr/>
                <p:nvPr/>
              </p:nvSpPr>
              <p:spPr>
                <a:xfrm>
                  <a:off x="3289" y="4279"/>
                  <a:ext cx="4118" cy="3088"/>
                </a:xfrm>
                <a:prstGeom prst="roundRect">
                  <a:avLst/>
                </a:prstGeom>
                <a:noFill/>
                <a:ln w="47625"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lt1"/>
                      </a:solidFill>
                    </a14:hiddenFill>
                  </a:ext>
                </a:extLst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 fontAlgn="base"/>
                  <a:endParaRPr lang="zh-CN" altLang="en-US" strike="noStrike" noProof="1"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25" name="流程图: 终止 24"/>
                <p:cNvSpPr/>
                <p:nvPr/>
              </p:nvSpPr>
              <p:spPr>
                <a:xfrm>
                  <a:off x="3288" y="7735"/>
                  <a:ext cx="3703" cy="119"/>
                </a:xfrm>
                <a:prstGeom prst="flowChartTerminator">
                  <a:avLst/>
                </a:prstGeom>
                <a:solidFill>
                  <a:schemeClr val="accent6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fontAlgn="base"/>
                  <a:endParaRPr lang="zh-CN" altLang="en-US" strike="noStrike" noProof="1">
                    <a:cs typeface="Times New Roman" panose="02020603050405020304" pitchFamily="18" charset="0"/>
                  </a:endParaRPr>
                </a:p>
              </p:txBody>
            </p:sp>
            <p:grpSp>
              <p:nvGrpSpPr>
                <p:cNvPr id="27" name="组合 7"/>
                <p:cNvGrpSpPr/>
                <p:nvPr/>
              </p:nvGrpSpPr>
              <p:grpSpPr>
                <a:xfrm>
                  <a:off x="4951" y="6931"/>
                  <a:ext cx="578" cy="566"/>
                  <a:chOff x="13340" y="9527"/>
                  <a:chExt cx="680" cy="680"/>
                </a:xfrm>
              </p:grpSpPr>
              <p:sp>
                <p:nvSpPr>
                  <p:cNvPr id="28" name="椭圆 27"/>
                  <p:cNvSpPr/>
                  <p:nvPr/>
                </p:nvSpPr>
                <p:spPr>
                  <a:xfrm>
                    <a:off x="13340" y="9527"/>
                    <a:ext cx="680" cy="680"/>
                  </a:xfrm>
                  <a:prstGeom prst="ellipse">
                    <a:avLst/>
                  </a:prstGeom>
                  <a:solidFill>
                    <a:schemeClr val="accent6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fontAlgn="base"/>
                    <a:endParaRPr lang="zh-CN" altLang="en-US" strike="noStrike" noProof="1"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29" name="流程图: 摘录 28"/>
                  <p:cNvSpPr/>
                  <p:nvPr/>
                </p:nvSpPr>
                <p:spPr>
                  <a:xfrm rot="5400000">
                    <a:off x="13546" y="9753"/>
                    <a:ext cx="340" cy="227"/>
                  </a:xfrm>
                  <a:prstGeom prst="flowChartExtract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fontAlgn="base"/>
                    <a:endParaRPr lang="zh-CN" altLang="en-US" strike="noStrike" noProof="1">
                      <a:cs typeface="Times New Roman" panose="02020603050405020304" pitchFamily="18" charset="0"/>
                    </a:endParaRPr>
                  </a:p>
                </p:txBody>
              </p:sp>
            </p:grpSp>
          </p:grpSp>
        </p:grpSp>
        <p:sp>
          <p:nvSpPr>
            <p:cNvPr id="20" name="文本框 27"/>
            <p:cNvSpPr txBox="1"/>
            <p:nvPr/>
          </p:nvSpPr>
          <p:spPr>
            <a:xfrm>
              <a:off x="11092" y="5329"/>
              <a:ext cx="2935" cy="18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2400" b="1"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rPr>
                <a:t>实验视频见超值配赠</a:t>
              </a:r>
              <a:endParaRPr lang="zh-CN" altLang="en-US" sz="2400" b="1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865823" y="1816735"/>
            <a:ext cx="4979670" cy="558165"/>
            <a:chOff x="1388" y="4017"/>
            <a:chExt cx="7842" cy="879"/>
          </a:xfrm>
        </p:grpSpPr>
        <p:pic>
          <p:nvPicPr>
            <p:cNvPr id="65" name="图片 64" descr="无序号考点3字以上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388" y="4017"/>
              <a:ext cx="1740" cy="879"/>
            </a:xfrm>
            <a:prstGeom prst="rect">
              <a:avLst/>
            </a:prstGeom>
          </p:spPr>
        </p:pic>
        <p:grpSp>
          <p:nvGrpSpPr>
            <p:cNvPr id="66" name="组合 65"/>
            <p:cNvGrpSpPr/>
            <p:nvPr/>
          </p:nvGrpSpPr>
          <p:grpSpPr>
            <a:xfrm>
              <a:off x="1570" y="4047"/>
              <a:ext cx="7660" cy="824"/>
              <a:chOff x="1457" y="4047"/>
              <a:chExt cx="7660" cy="824"/>
            </a:xfrm>
          </p:grpSpPr>
          <p:sp>
            <p:nvSpPr>
              <p:cNvPr id="67" name="文本框 66"/>
              <p:cNvSpPr txBox="1"/>
              <p:nvPr/>
            </p:nvSpPr>
            <p:spPr>
              <a:xfrm>
                <a:off x="1457" y="4049"/>
                <a:ext cx="1558" cy="82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r>
                  <a:rPr lang="zh-CN" altLang="en-US" sz="2800" b="1" dirty="0">
                    <a:solidFill>
                      <a:schemeClr val="bg1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实验</a:t>
                </a:r>
                <a:endParaRPr lang="zh-CN" altLang="en-US" sz="28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68" name="文本框 67"/>
              <p:cNvSpPr txBox="1"/>
              <p:nvPr/>
            </p:nvSpPr>
            <p:spPr>
              <a:xfrm>
                <a:off x="3536" y="4047"/>
                <a:ext cx="5581" cy="82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r>
                  <a:rPr sz="2800" dirty="0">
                    <a:latin typeface="黑体" panose="02010609060101010101" pitchFamily="49" charset="-122"/>
                    <a:ea typeface="黑体" panose="02010609060101010101" pitchFamily="49" charset="-122"/>
                    <a:cs typeface="Times New Roman" panose="02020603050405020304" pitchFamily="18" charset="0"/>
                  </a:rPr>
                  <a:t>探究光反射时的规律</a:t>
                </a:r>
                <a:endParaRPr sz="2800" dirty="0"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100" name="文本框 99"/>
          <p:cNvSpPr txBox="1"/>
          <p:nvPr/>
        </p:nvSpPr>
        <p:spPr>
          <a:xfrm>
            <a:off x="766128" y="2921000"/>
            <a:ext cx="9764395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1. </a:t>
            </a:r>
            <a:r>
              <a:rPr lang="zh-CN" sz="2400" b="0">
                <a:ea typeface="宋体" panose="02010600030101010101" pitchFamily="2" charset="-122"/>
              </a:rPr>
              <a:t>实验装置图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2. </a:t>
            </a:r>
            <a:r>
              <a:rPr lang="zh-CN" sz="2400" b="0">
                <a:ea typeface="宋体" panose="02010600030101010101" pitchFamily="2" charset="-122"/>
              </a:rPr>
              <a:t>实验主要仪器补充：激光笔、笔、刻度尺、量角器、平面镜等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3. </a:t>
            </a:r>
            <a:r>
              <a:rPr lang="zh-CN" sz="2400" b="0">
                <a:ea typeface="宋体" panose="02010600030101010101" pitchFamily="2" charset="-122"/>
              </a:rPr>
              <a:t>实验主要仪器的作用：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(1)</a:t>
            </a:r>
            <a:r>
              <a:rPr lang="zh-CN" sz="2400" b="0">
                <a:ea typeface="宋体" panose="02010600030101010101" pitchFamily="2" charset="-122"/>
              </a:rPr>
              <a:t>量角器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 b="0">
                <a:ea typeface="宋体" panose="02010600030101010101" pitchFamily="2" charset="-122"/>
              </a:rPr>
              <a:t>测量</a:t>
            </a:r>
            <a:r>
              <a:rPr lang="zh-CN" sz="2400" b="0" u="sng">
                <a:ea typeface="宋体" panose="02010600030101010101" pitchFamily="2" charset="-122"/>
              </a:rPr>
              <a:t>入射角和反射角</a:t>
            </a:r>
            <a:r>
              <a:rPr lang="zh-CN" sz="2400" b="0">
                <a:ea typeface="宋体" panose="02010600030101010101" pitchFamily="2" charset="-122"/>
              </a:rPr>
              <a:t>的度数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 b="0">
                <a:ea typeface="宋体" panose="02010600030101010101" pitchFamily="2" charset="-122"/>
              </a:rPr>
              <a:t>；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(2)</a:t>
            </a:r>
            <a:r>
              <a:rPr lang="zh-CN" sz="2400" b="0">
                <a:ea typeface="宋体" panose="02010600030101010101" pitchFamily="2" charset="-122"/>
              </a:rPr>
              <a:t>可翻折的粗糙硬纸板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a.</a:t>
            </a:r>
            <a:r>
              <a:rPr lang="zh-CN" sz="2400" b="0">
                <a:ea typeface="宋体" panose="02010600030101010101" pitchFamily="2" charset="-122"/>
              </a:rPr>
              <a:t>显示光的传播路径；</a:t>
            </a:r>
            <a:endParaRPr lang="zh-CN" sz="2400" b="0">
              <a:ea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b.</a:t>
            </a:r>
            <a:r>
              <a:rPr lang="zh-CN" sz="2400" b="0">
                <a:ea typeface="宋体" panose="02010600030101010101" pitchFamily="2" charset="-122"/>
              </a:rPr>
              <a:t>探究反射光线、入射光线和法线</a:t>
            </a:r>
            <a:r>
              <a:rPr lang="zh-CN" sz="2400" b="0" u="sng">
                <a:ea typeface="宋体" panose="02010600030101010101" pitchFamily="2" charset="-122"/>
              </a:rPr>
              <a:t>是否在同一平面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zh-CN" altLang="en-US"/>
          </a:p>
        </p:txBody>
      </p:sp>
      <p:pic>
        <p:nvPicPr>
          <p:cNvPr id="2" name="图片 -214748257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725853" y="4266565"/>
            <a:ext cx="1804670" cy="192595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961708" y="747395"/>
            <a:ext cx="10367010" cy="56311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5. </a:t>
            </a:r>
            <a:r>
              <a:rPr lang="zh-CN" sz="2400" b="0">
                <a:ea typeface="宋体" panose="02010600030101010101" pitchFamily="2" charset="-122"/>
              </a:rPr>
              <a:t>实验操作中的注意事项：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(1)</a:t>
            </a:r>
            <a:r>
              <a:rPr lang="zh-CN" sz="2400" b="0">
                <a:ea typeface="宋体" panose="02010600030101010101" pitchFamily="2" charset="-122"/>
              </a:rPr>
              <a:t>硬纸板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 b="0">
                <a:ea typeface="宋体" panose="02010600030101010101" pitchFamily="2" charset="-122"/>
              </a:rPr>
              <a:t>光屏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 b="0">
                <a:ea typeface="宋体" panose="02010600030101010101" pitchFamily="2" charset="-122"/>
              </a:rPr>
              <a:t>垂直放置在平面镜上；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2)</a:t>
            </a:r>
            <a:r>
              <a:rPr lang="zh-CN" sz="2400" b="0">
                <a:ea typeface="宋体" panose="02010600030101010101" pitchFamily="2" charset="-122"/>
              </a:rPr>
              <a:t>让光线紧贴纸板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 b="0">
                <a:ea typeface="宋体" panose="02010600030101010101" pitchFamily="2" charset="-122"/>
              </a:rPr>
              <a:t>光屏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 b="0">
                <a:ea typeface="宋体" panose="02010600030101010101" pitchFamily="2" charset="-122"/>
              </a:rPr>
              <a:t>射向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</a:rPr>
              <a:t>O</a:t>
            </a:r>
            <a:r>
              <a:rPr lang="zh-CN" sz="2400" b="0">
                <a:ea typeface="宋体" panose="02010600030101010101" pitchFamily="2" charset="-122"/>
              </a:rPr>
              <a:t>点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6. </a:t>
            </a:r>
            <a:r>
              <a:rPr lang="zh-CN" sz="2400" b="0">
                <a:ea typeface="宋体" panose="02010600030101010101" pitchFamily="2" charset="-122"/>
              </a:rPr>
              <a:t>探究反射角与入射角的大小关系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 b="0">
                <a:ea typeface="宋体" panose="02010600030101010101" pitchFamily="2" charset="-122"/>
              </a:rPr>
              <a:t>多次改变入射角的大小，分别测量反射角的大小，比较反射角和入射角的大小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7. </a:t>
            </a:r>
            <a:r>
              <a:rPr lang="zh-CN" sz="2400" b="0">
                <a:ea typeface="宋体" panose="02010600030101010101" pitchFamily="2" charset="-122"/>
              </a:rPr>
              <a:t>探究反射光线和入射光线、法线是否在同一平面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 b="0">
                <a:ea typeface="宋体" panose="02010600030101010101" pitchFamily="2" charset="-122"/>
              </a:rPr>
              <a:t>将纸板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</a:rPr>
              <a:t>NOF</a:t>
            </a:r>
            <a:r>
              <a:rPr lang="zh-CN" sz="2400" b="0" u="sng">
                <a:ea typeface="宋体" panose="02010600030101010101" pitchFamily="2" charset="-122"/>
              </a:rPr>
              <a:t>向前或向后转折</a:t>
            </a:r>
            <a:r>
              <a:rPr lang="zh-CN" sz="2400" b="0">
                <a:ea typeface="宋体" panose="02010600030101010101" pitchFamily="2" charset="-122"/>
              </a:rPr>
              <a:t>，观察纸板上是否显示光线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8. </a:t>
            </a:r>
            <a:r>
              <a:rPr lang="zh-CN" sz="2400" b="0">
                <a:ea typeface="宋体" panose="02010600030101010101" pitchFamily="2" charset="-122"/>
              </a:rPr>
              <a:t>验证光路是否是可逆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 b="0">
                <a:ea typeface="宋体" panose="02010600030101010101" pitchFamily="2" charset="-122"/>
              </a:rPr>
              <a:t>将激光笔沿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</a:rPr>
              <a:t>FO</a:t>
            </a:r>
            <a:r>
              <a:rPr lang="zh-CN" sz="2400" b="0">
                <a:ea typeface="宋体" panose="02010600030101010101" pitchFamily="2" charset="-122"/>
              </a:rPr>
              <a:t>射入，观察反射光线</a:t>
            </a:r>
            <a:r>
              <a:rPr lang="zh-CN" sz="2400" b="0" u="sng">
                <a:ea typeface="宋体" panose="02010600030101010101" pitchFamily="2" charset="-122"/>
              </a:rPr>
              <a:t>是否沿着</a:t>
            </a:r>
            <a:r>
              <a:rPr lang="en-US" sz="2400" b="0" i="1" u="sng">
                <a:latin typeface="Times New Roman" panose="02020603050405020304" pitchFamily="18" charset="0"/>
                <a:ea typeface="宋体" panose="02010600030101010101" pitchFamily="2" charset="-122"/>
              </a:rPr>
              <a:t>OE</a:t>
            </a:r>
            <a:r>
              <a:rPr lang="zh-CN" sz="2400" b="0" u="sng">
                <a:ea typeface="宋体" panose="02010600030101010101" pitchFamily="2" charset="-122"/>
              </a:rPr>
              <a:t>射出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9. </a:t>
            </a:r>
            <a:r>
              <a:rPr lang="zh-CN" sz="2400" b="0">
                <a:ea typeface="宋体" panose="02010600030101010101" pitchFamily="2" charset="-122"/>
              </a:rPr>
              <a:t>记录光线的方法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 b="0">
                <a:ea typeface="宋体" panose="02010600030101010101" pitchFamily="2" charset="-122"/>
              </a:rPr>
              <a:t>在每条光线上各取两点记录在纸板上，并在纸板上将两点用直线连接起来，即为光路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en-US" sz="2400" b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10. </a:t>
            </a:r>
            <a:r>
              <a:rPr lang="zh-CN" altLang="en-US" sz="2400"/>
              <a:t>实验表格设计及数据记录</a:t>
            </a:r>
            <a:endParaRPr lang="zh-CN" altLang="en-US" sz="2400"/>
          </a:p>
        </p:txBody>
      </p:sp>
    </p:spTree>
  </p:cSld>
  <p:clrMapOvr>
    <a:masterClrMapping/>
  </p:clrMapOvr>
  <p:transition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858203" y="665480"/>
            <a:ext cx="10762615" cy="57759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40000"/>
              </a:lnSpc>
            </a:pPr>
            <a:r>
              <a:rPr lang="zh-CN" sz="2400" b="0">
                <a:ea typeface="黑体" panose="02010609060101010101" pitchFamily="49" charset="-122"/>
              </a:rPr>
              <a:t>【分析数据和现象、总结结论】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11. </a:t>
            </a:r>
            <a:r>
              <a:rPr lang="zh-CN" sz="2400" b="0">
                <a:ea typeface="宋体" panose="02010600030101010101" pitchFamily="2" charset="-122"/>
              </a:rPr>
              <a:t>根据实验数据、现象，总结实验结论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12. </a:t>
            </a:r>
            <a:r>
              <a:rPr lang="zh-CN" sz="2400" b="0">
                <a:ea typeface="宋体" panose="02010600030101010101" pitchFamily="2" charset="-122"/>
              </a:rPr>
              <a:t>数据的判断及原因分析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 b="0">
                <a:ea typeface="宋体" panose="02010600030101010101" pitchFamily="2" charset="-122"/>
              </a:rPr>
              <a:t>反射角大小与入射角大小是否一致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 b="0">
                <a:ea typeface="黑体" panose="02010609060101010101" pitchFamily="49" charset="-122"/>
              </a:rPr>
              <a:t>【交流与反思】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13. </a:t>
            </a:r>
            <a:r>
              <a:rPr lang="zh-CN" sz="2400" b="0">
                <a:ea typeface="宋体" panose="02010600030101010101" pitchFamily="2" charset="-122"/>
              </a:rPr>
              <a:t>实验评估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 b="0">
                <a:ea typeface="宋体" panose="02010600030101010101" pitchFamily="2" charset="-122"/>
              </a:rPr>
              <a:t>一次测量实验具有偶然性，应改变入射角大小，多次测量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14. </a:t>
            </a:r>
            <a:r>
              <a:rPr lang="zh-CN" sz="2400" b="0">
                <a:ea typeface="宋体" panose="02010600030101010101" pitchFamily="2" charset="-122"/>
              </a:rPr>
              <a:t>实验改进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 b="0">
                <a:ea typeface="宋体" panose="02010600030101010101" pitchFamily="2" charset="-122"/>
              </a:rPr>
              <a:t>在纸板上</a:t>
            </a:r>
            <a:r>
              <a:rPr lang="zh-CN" sz="2400" b="0" u="sng">
                <a:ea typeface="宋体" panose="02010600030101010101" pitchFamily="2" charset="-122"/>
              </a:rPr>
              <a:t>标上刻度</a:t>
            </a:r>
            <a:r>
              <a:rPr lang="zh-CN" sz="2400" b="0">
                <a:ea typeface="宋体" panose="02010600030101010101" pitchFamily="2" charset="-122"/>
              </a:rPr>
              <a:t>，方便测量反射角和入射角大小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15. </a:t>
            </a:r>
            <a:r>
              <a:rPr lang="zh-CN" sz="2400" b="0">
                <a:ea typeface="宋体" panose="02010600030101010101" pitchFamily="2" charset="-122"/>
              </a:rPr>
              <a:t>实验时从光屏前的不同位置都能看到光的传播路径的原因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 b="0">
                <a:ea typeface="宋体" panose="02010600030101010101" pitchFamily="2" charset="-122"/>
              </a:rPr>
              <a:t>光在纸板上发生漫反射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 b="0">
                <a:ea typeface="宋体" panose="02010600030101010101" pitchFamily="2" charset="-122"/>
              </a:rPr>
              <a:t>．</a:t>
            </a:r>
            <a:endParaRPr lang="zh-CN" sz="2400" b="0">
              <a:ea typeface="宋体" panose="02010600030101010101" pitchFamily="2" charset="-122"/>
            </a:endParaRPr>
          </a:p>
          <a:p>
            <a:pPr indent="0" fontAlgn="auto">
              <a:lnSpc>
                <a:spcPct val="140000"/>
              </a:lnSpc>
            </a:pP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16. 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反射定律的应用</a:t>
            </a:r>
            <a:endParaRPr lang="zh-CN" sz="240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0" fontAlgn="auto">
              <a:lnSpc>
                <a:spcPct val="140000"/>
              </a:lnSpc>
            </a:pP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实验结论：</a:t>
            </a:r>
            <a:r>
              <a:rPr 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①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反射光线、入射光线和法线都在</a:t>
            </a:r>
            <a:r>
              <a:rPr lang="zh-CN" sz="2400" u="sng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同一平面内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；</a:t>
            </a:r>
            <a:endParaRPr lang="zh-CN" sz="2400" b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0" fontAlgn="auto">
              <a:lnSpc>
                <a:spcPct val="140000"/>
              </a:lnSpc>
            </a:pPr>
            <a:r>
              <a:rPr 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②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反射光线、入射光线分别位于法线的</a:t>
            </a:r>
            <a:r>
              <a:rPr lang="zh-CN" sz="2400" u="sng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两侧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；</a:t>
            </a:r>
            <a:r>
              <a:rPr 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③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反射角</a:t>
            </a:r>
            <a:r>
              <a:rPr lang="zh-CN" sz="2400" u="sng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等于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入射角</a:t>
            </a:r>
            <a:endParaRPr lang="zh-CN" altLang="en-US" sz="2400"/>
          </a:p>
        </p:txBody>
      </p:sp>
    </p:spTree>
  </p:cSld>
  <p:clrMapOvr>
    <a:masterClrMapping/>
  </p:clrMapOvr>
  <p:transition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990658" y="1195740"/>
            <a:ext cx="4774565" cy="522605"/>
            <a:chOff x="6509" y="1650"/>
            <a:chExt cx="7519" cy="823"/>
          </a:xfrm>
        </p:grpSpPr>
        <p:pic>
          <p:nvPicPr>
            <p:cNvPr id="3" name="图片 2" descr="方框小标7字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6509" y="1651"/>
              <a:ext cx="6519" cy="822"/>
            </a:xfrm>
            <a:prstGeom prst="rect">
              <a:avLst/>
            </a:prstGeom>
          </p:spPr>
        </p:pic>
        <p:sp>
          <p:nvSpPr>
            <p:cNvPr id="4" name="文本框 3"/>
            <p:cNvSpPr txBox="1"/>
            <p:nvPr/>
          </p:nvSpPr>
          <p:spPr>
            <a:xfrm>
              <a:off x="6520" y="1650"/>
              <a:ext cx="7508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spc="1900" dirty="0">
                  <a:solidFill>
                    <a:srgbClr val="068A3D"/>
                  </a:solidFill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rPr>
                <a:t>全国视野分层练</a:t>
              </a:r>
              <a:endParaRPr lang="zh-CN" altLang="en-US" sz="2800" b="1" spc="1900" dirty="0">
                <a:solidFill>
                  <a:srgbClr val="068A3D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550882" y="1771298"/>
            <a:ext cx="10874375" cy="41541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例 　如图甲所示，在“探究光的反射规律”实验中：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>
              <a:lnSpc>
                <a:spcPct val="200000"/>
              </a:lnSpc>
            </a:pPr>
            <a:endParaRPr lang="zh-CN" altLang="en-US" sz="2400" dirty="0" smtClean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fontAlgn="auto"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1)图中反射角是________度；   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为了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使光线更加明显，实验</a:t>
            </a:r>
            <a:r>
              <a:rPr lang="zh-CN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应在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较</a:t>
            </a:r>
            <a:r>
              <a:rPr lang="zh-CN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(</a:t>
            </a:r>
            <a:r>
              <a:rPr lang="zh-CN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选</a:t>
            </a:r>
            <a:endParaRPr lang="zh-CN" altLang="en-US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填</a:t>
            </a:r>
            <a:r>
              <a:rPr lang="zh-CN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“亮”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zh-CN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“暗”</a:t>
            </a:r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的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环境下进行.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实验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中，硬纸板的表面应该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选填“光滑”或“粗糙”)些；硬纸板的作用是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_______________________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876608" y="3761740"/>
            <a:ext cx="65468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cs typeface="Times New Roman" panose="02020603050405020304" pitchFamily="18" charset="0"/>
              </a:rPr>
              <a:t>暗</a:t>
            </a:r>
            <a:endParaRPr lang="zh-CN" altLang="en-US" sz="2400" dirty="0">
              <a:solidFill>
                <a:srgbClr val="FF0000"/>
              </a:solidFill>
              <a:cs typeface="Times New Roman" panose="02020603050405020304" pitchFamily="18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872673" y="4824730"/>
            <a:ext cx="94234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cs typeface="Times New Roman" panose="02020603050405020304" pitchFamily="18" charset="0"/>
              </a:rPr>
              <a:t>粗糙</a:t>
            </a:r>
            <a:r>
              <a:rPr lang="zh-CN" altLang="en-US" dirty="0">
                <a:cs typeface="Times New Roman" panose="02020603050405020304" pitchFamily="18" charset="0"/>
              </a:rPr>
              <a:t>　</a:t>
            </a:r>
            <a:endParaRPr lang="zh-CN" altLang="en-US" dirty="0">
              <a:cs typeface="Times New Roman" panose="02020603050405020304" pitchFamily="18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700848" y="5374640"/>
            <a:ext cx="317119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cs typeface="Times New Roman" panose="02020603050405020304" pitchFamily="18" charset="0"/>
              </a:rPr>
              <a:t>显示光的传播路径</a:t>
            </a:r>
            <a:endParaRPr lang="zh-CN" altLang="en-US" sz="2400" dirty="0">
              <a:solidFill>
                <a:srgbClr val="FF0000"/>
              </a:solidFill>
              <a:cs typeface="Times New Roman" panose="02020603050405020304" pitchFamily="18" charset="0"/>
            </a:endParaRPr>
          </a:p>
        </p:txBody>
      </p:sp>
      <p:pic>
        <p:nvPicPr>
          <p:cNvPr id="21506" name="Picture 2" descr="C:\Documents and Settings\Administrator\桌面\贵州物理(任)\AQ143.TIF"/>
          <p:cNvPicPr>
            <a:picLocks noChangeAspect="1" noChangeArrowheads="1"/>
          </p:cNvPicPr>
          <p:nvPr/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84391" y="2497051"/>
            <a:ext cx="1992110" cy="18745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矩形 10"/>
          <p:cNvSpPr/>
          <p:nvPr/>
        </p:nvSpPr>
        <p:spPr>
          <a:xfrm>
            <a:off x="8616945" y="4481314"/>
            <a:ext cx="1097280" cy="3683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cs typeface="Times New Roman" panose="02020603050405020304" pitchFamily="18" charset="0"/>
              </a:rPr>
              <a:t>例题图甲</a:t>
            </a:r>
            <a:endParaRPr lang="en-US" altLang="zh-CN" dirty="0">
              <a:cs typeface="Times New Roman" panose="02020603050405020304" pitchFamily="18" charset="0"/>
            </a:endParaRPr>
          </a:p>
        </p:txBody>
      </p:sp>
      <p:grpSp>
        <p:nvGrpSpPr>
          <p:cNvPr id="14" name="组合 5"/>
          <p:cNvGrpSpPr/>
          <p:nvPr/>
        </p:nvGrpSpPr>
        <p:grpSpPr>
          <a:xfrm>
            <a:off x="639154" y="2536531"/>
            <a:ext cx="2411412" cy="460375"/>
            <a:chOff x="1007" y="5038"/>
            <a:chExt cx="3796" cy="725"/>
          </a:xfrm>
        </p:grpSpPr>
        <p:pic>
          <p:nvPicPr>
            <p:cNvPr id="23" name="图片 2" descr="48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982" y="5145"/>
              <a:ext cx="821" cy="51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5" name="图片 3" descr="47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007" y="5145"/>
              <a:ext cx="821" cy="51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6" name="文本框 69"/>
            <p:cNvSpPr txBox="1"/>
            <p:nvPr/>
          </p:nvSpPr>
          <p:spPr>
            <a:xfrm>
              <a:off x="1715" y="5038"/>
              <a:ext cx="2376" cy="72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 algn="ctr"/>
              <a:r>
                <a:rPr lang="zh-CN" altLang="en-US" sz="2400" b="1">
                  <a:solidFill>
                    <a:srgbClr val="18924B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rPr>
                <a:t>基础设问</a:t>
              </a:r>
              <a:endParaRPr lang="zh-CN" altLang="en-US" sz="2400" b="1">
                <a:solidFill>
                  <a:srgbClr val="18924B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101" name="文本框 100"/>
          <p:cNvSpPr txBox="1"/>
          <p:nvPr/>
        </p:nvSpPr>
        <p:spPr>
          <a:xfrm>
            <a:off x="3193733" y="3157855"/>
            <a:ext cx="52959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30</a:t>
            </a: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0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1" name="MainIdea"/>
          <p:cNvSpPr/>
          <p:nvPr/>
        </p:nvSpPr>
        <p:spPr>
          <a:xfrm>
            <a:off x="5331778" y="2804795"/>
            <a:ext cx="1273175" cy="897255"/>
          </a:xfrm>
          <a:custGeom>
            <a:avLst/>
            <a:gdLst>
              <a:gd name="rtl" fmla="*/ 195360 w 1053360"/>
              <a:gd name="rtt" fmla="*/ 114840 h 475200"/>
              <a:gd name="rtr" fmla="*/ 855360 w 1053360"/>
              <a:gd name="rtb" fmla="*/ 372240 h 475200"/>
            </a:gdLst>
            <a:ahLst/>
            <a:cxnLst/>
            <a:rect l="rtl" t="rtt" r="rtr" b="rtb"/>
            <a:pathLst>
              <a:path w="1053360" h="475200">
                <a:moveTo>
                  <a:pt x="237600" y="0"/>
                </a:moveTo>
                <a:lnTo>
                  <a:pt x="815760" y="0"/>
                </a:lnTo>
                <a:cubicBezTo>
                  <a:pt x="946986" y="0"/>
                  <a:pt x="1053360" y="106374"/>
                  <a:pt x="1053360" y="237600"/>
                </a:cubicBezTo>
                <a:cubicBezTo>
                  <a:pt x="1053360" y="368826"/>
                  <a:pt x="946986" y="475200"/>
                  <a:pt x="815760" y="475200"/>
                </a:cubicBezTo>
                <a:lnTo>
                  <a:pt x="237600" y="475200"/>
                </a:lnTo>
                <a:cubicBezTo>
                  <a:pt x="106374" y="475200"/>
                  <a:pt x="0" y="368826"/>
                  <a:pt x="0" y="237600"/>
                </a:cubicBezTo>
                <a:cubicBezTo>
                  <a:pt x="0" y="106374"/>
                  <a:pt x="106374" y="0"/>
                  <a:pt x="237600" y="0"/>
                </a:cubicBezTo>
                <a:close/>
              </a:path>
            </a:pathLst>
          </a:custGeom>
          <a:solidFill>
            <a:srgbClr val="FFFFFF"/>
          </a:solidFill>
          <a:ln w="26400" cap="flat">
            <a:solidFill>
              <a:srgbClr val="96E54E"/>
            </a:solidFill>
            <a:round/>
          </a:ln>
        </p:spPr>
        <p:txBody>
          <a:bodyPr wrap="none" lIns="0" tIns="0" rIns="0" bIns="22500" rtlCol="0" anchor="ctr"/>
          <a:p>
            <a:pPr algn="ctr">
              <a:lnSpc>
                <a:spcPct val="100000"/>
              </a:lnSpc>
            </a:pPr>
            <a:r>
              <a:rPr sz="2400" b="1">
                <a:solidFill>
                  <a:srgbClr val="454545"/>
                </a:solidFill>
                <a:latin typeface="+mn-ea"/>
              </a:rPr>
              <a:t>光现象</a:t>
            </a:r>
            <a:endParaRPr sz="2400" b="1">
              <a:solidFill>
                <a:srgbClr val="454545"/>
              </a:solidFill>
              <a:latin typeface="+mn-ea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6705283" y="3944620"/>
            <a:ext cx="2078355" cy="974090"/>
            <a:chOff x="10558" y="7003"/>
            <a:chExt cx="3273" cy="1534"/>
          </a:xfrm>
        </p:grpSpPr>
        <p:sp>
          <p:nvSpPr>
            <p:cNvPr id="105" name="MMConnector"/>
            <p:cNvSpPr/>
            <p:nvPr/>
          </p:nvSpPr>
          <p:spPr>
            <a:xfrm>
              <a:off x="10558" y="7003"/>
              <a:ext cx="1476" cy="1474"/>
            </a:xfrm>
            <a:custGeom>
              <a:avLst/>
              <a:gdLst/>
              <a:ahLst/>
              <a:cxnLst/>
              <a:pathLst>
                <a:path w="775541" h="519563">
                  <a:moveTo>
                    <a:pt x="-150548" y="-187199"/>
                  </a:moveTo>
                  <a:cubicBezTo>
                    <a:pt x="-162752" y="-198499"/>
                    <a:pt x="-178290" y="-197536"/>
                    <a:pt x="-186624" y="-187946"/>
                  </a:cubicBezTo>
                  <a:cubicBezTo>
                    <a:pt x="-194958" y="-178356"/>
                    <a:pt x="-193511" y="-163116"/>
                    <a:pt x="-180853" y="-152327"/>
                  </a:cubicBezTo>
                  <a:cubicBezTo>
                    <a:pt x="-169344" y="-142518"/>
                    <a:pt x="-157834" y="-132708"/>
                    <a:pt x="-146503" y="-122631"/>
                  </a:cubicBezTo>
                  <a:cubicBezTo>
                    <a:pt x="-135171" y="-112553"/>
                    <a:pt x="-124018" y="-102208"/>
                    <a:pt x="-112955" y="-91729"/>
                  </a:cubicBezTo>
                  <a:cubicBezTo>
                    <a:pt x="-101893" y="-81250"/>
                    <a:pt x="-90923" y="-70636"/>
                    <a:pt x="-80024" y="-59909"/>
                  </a:cubicBezTo>
                  <a:cubicBezTo>
                    <a:pt x="-69126" y="-49182"/>
                    <a:pt x="-58299" y="-38342"/>
                    <a:pt x="-47506" y="-27436"/>
                  </a:cubicBezTo>
                  <a:cubicBezTo>
                    <a:pt x="-36712" y="-16529"/>
                    <a:pt x="-25951" y="-5557"/>
                    <a:pt x="-15187" y="5442"/>
                  </a:cubicBezTo>
                  <a:cubicBezTo>
                    <a:pt x="-4423" y="16442"/>
                    <a:pt x="6344" y="27470"/>
                    <a:pt x="17152" y="38485"/>
                  </a:cubicBezTo>
                  <a:cubicBezTo>
                    <a:pt x="27959" y="49500"/>
                    <a:pt x="38808" y="60503"/>
                    <a:pt x="49736" y="71453"/>
                  </a:cubicBezTo>
                  <a:cubicBezTo>
                    <a:pt x="60663" y="82403"/>
                    <a:pt x="71669" y="93300"/>
                    <a:pt x="82793" y="104101"/>
                  </a:cubicBezTo>
                  <a:cubicBezTo>
                    <a:pt x="93916" y="114901"/>
                    <a:pt x="105157" y="125605"/>
                    <a:pt x="116551" y="136165"/>
                  </a:cubicBezTo>
                  <a:cubicBezTo>
                    <a:pt x="127946" y="146724"/>
                    <a:pt x="139496" y="157139"/>
                    <a:pt x="151235" y="167357"/>
                  </a:cubicBezTo>
                  <a:cubicBezTo>
                    <a:pt x="162975" y="177574"/>
                    <a:pt x="174905" y="187594"/>
                    <a:pt x="187056" y="197356"/>
                  </a:cubicBezTo>
                  <a:cubicBezTo>
                    <a:pt x="199207" y="207118"/>
                    <a:pt x="211581" y="216623"/>
                    <a:pt x="224200" y="225805"/>
                  </a:cubicBezTo>
                  <a:cubicBezTo>
                    <a:pt x="236820" y="234986"/>
                    <a:pt x="249687" y="243845"/>
                    <a:pt x="262814" y="252309"/>
                  </a:cubicBezTo>
                  <a:cubicBezTo>
                    <a:pt x="275942" y="260774"/>
                    <a:pt x="289331" y="268845"/>
                    <a:pt x="302981" y="276450"/>
                  </a:cubicBezTo>
                  <a:cubicBezTo>
                    <a:pt x="316631" y="284056"/>
                    <a:pt x="330541" y="291196"/>
                    <a:pt x="344699" y="297806"/>
                  </a:cubicBezTo>
                  <a:cubicBezTo>
                    <a:pt x="358857" y="304416"/>
                    <a:pt x="373262" y="310495"/>
                    <a:pt x="387870" y="315990"/>
                  </a:cubicBezTo>
                  <a:cubicBezTo>
                    <a:pt x="402477" y="321485"/>
                    <a:pt x="417286" y="326396"/>
                    <a:pt x="432295" y="330694"/>
                  </a:cubicBezTo>
                  <a:cubicBezTo>
                    <a:pt x="447304" y="334991"/>
                    <a:pt x="462512" y="338674"/>
                    <a:pt x="477699" y="341726"/>
                  </a:cubicBezTo>
                  <a:cubicBezTo>
                    <a:pt x="492886" y="344778"/>
                    <a:pt x="508052" y="347199"/>
                    <a:pt x="523763" y="349036"/>
                  </a:cubicBezTo>
                  <a:cubicBezTo>
                    <a:pt x="539474" y="350872"/>
                    <a:pt x="555731" y="352125"/>
                    <a:pt x="570168" y="352705"/>
                  </a:cubicBezTo>
                  <a:cubicBezTo>
                    <a:pt x="584605" y="353285"/>
                    <a:pt x="597222" y="353193"/>
                    <a:pt x="609840" y="353100"/>
                  </a:cubicBezTo>
                  <a:cubicBezTo>
                    <a:pt x="612216" y="353083"/>
                    <a:pt x="613800" y="351615"/>
                    <a:pt x="613800" y="349800"/>
                  </a:cubicBezTo>
                  <a:cubicBezTo>
                    <a:pt x="613800" y="347985"/>
                    <a:pt x="612215" y="346580"/>
                    <a:pt x="609840" y="346500"/>
                  </a:cubicBezTo>
                  <a:cubicBezTo>
                    <a:pt x="597363" y="346078"/>
                    <a:pt x="584885" y="345656"/>
                    <a:pt x="570672" y="344499"/>
                  </a:cubicBezTo>
                  <a:cubicBezTo>
                    <a:pt x="556459" y="343342"/>
                    <a:pt x="540511" y="341450"/>
                    <a:pt x="525154" y="339011"/>
                  </a:cubicBezTo>
                  <a:cubicBezTo>
                    <a:pt x="509797" y="336573"/>
                    <a:pt x="495032" y="333588"/>
                    <a:pt x="480298" y="329991"/>
                  </a:cubicBezTo>
                  <a:cubicBezTo>
                    <a:pt x="465564" y="326395"/>
                    <a:pt x="450861" y="322186"/>
                    <a:pt x="436401" y="317395"/>
                  </a:cubicBezTo>
                  <a:cubicBezTo>
                    <a:pt x="421940" y="312603"/>
                    <a:pt x="407721" y="307229"/>
                    <a:pt x="393736" y="301301"/>
                  </a:cubicBezTo>
                  <a:cubicBezTo>
                    <a:pt x="379751" y="295373"/>
                    <a:pt x="366001" y="288892"/>
                    <a:pt x="352518" y="281909"/>
                  </a:cubicBezTo>
                  <a:cubicBezTo>
                    <a:pt x="339034" y="274925"/>
                    <a:pt x="325819" y="267440"/>
                    <a:pt x="312873" y="259512"/>
                  </a:cubicBezTo>
                  <a:cubicBezTo>
                    <a:pt x="299927" y="251585"/>
                    <a:pt x="287251" y="243215"/>
                    <a:pt x="274837" y="234468"/>
                  </a:cubicBezTo>
                  <a:cubicBezTo>
                    <a:pt x="262422" y="225721"/>
                    <a:pt x="250269" y="216596"/>
                    <a:pt x="238356" y="207156"/>
                  </a:cubicBezTo>
                  <a:cubicBezTo>
                    <a:pt x="226443" y="197716"/>
                    <a:pt x="214769" y="187961"/>
                    <a:pt x="203306" y="177949"/>
                  </a:cubicBezTo>
                  <a:cubicBezTo>
                    <a:pt x="191843" y="167938"/>
                    <a:pt x="180591" y="157670"/>
                    <a:pt x="169513" y="147199"/>
                  </a:cubicBezTo>
                  <a:cubicBezTo>
                    <a:pt x="158436" y="136727"/>
                    <a:pt x="147534" y="126052"/>
                    <a:pt x="136768" y="115221"/>
                  </a:cubicBezTo>
                  <a:cubicBezTo>
                    <a:pt x="126003" y="104389"/>
                    <a:pt x="115375" y="93401"/>
                    <a:pt x="104843" y="82299"/>
                  </a:cubicBezTo>
                  <a:cubicBezTo>
                    <a:pt x="94312" y="71198"/>
                    <a:pt x="83878" y="59981"/>
                    <a:pt x="73499" y="48690"/>
                  </a:cubicBezTo>
                  <a:cubicBezTo>
                    <a:pt x="63121" y="37398"/>
                    <a:pt x="52798" y="26030"/>
                    <a:pt x="42491" y="14623"/>
                  </a:cubicBezTo>
                  <a:cubicBezTo>
                    <a:pt x="32183" y="3215"/>
                    <a:pt x="21890" y="-8232"/>
                    <a:pt x="11570" y="-19684"/>
                  </a:cubicBezTo>
                  <a:cubicBezTo>
                    <a:pt x="1249" y="-31136"/>
                    <a:pt x="-9099" y="-42593"/>
                    <a:pt x="-19514" y="-54021"/>
                  </a:cubicBezTo>
                  <a:cubicBezTo>
                    <a:pt x="-29930" y="-65449"/>
                    <a:pt x="-40414" y="-76847"/>
                    <a:pt x="-51015" y="-88175"/>
                  </a:cubicBezTo>
                  <a:cubicBezTo>
                    <a:pt x="-61615" y="-99503"/>
                    <a:pt x="-72332" y="-110759"/>
                    <a:pt x="-83185" y="-121923"/>
                  </a:cubicBezTo>
                  <a:cubicBezTo>
                    <a:pt x="-94039" y="-133087"/>
                    <a:pt x="-105030" y="-144158"/>
                    <a:pt x="-116281" y="-155022"/>
                  </a:cubicBezTo>
                  <a:cubicBezTo>
                    <a:pt x="-127531" y="-165886"/>
                    <a:pt x="-139039" y="-176543"/>
                    <a:pt x="-150548" y="-187199"/>
                  </a:cubicBezTo>
                  <a:close/>
                </a:path>
              </a:pathLst>
            </a:custGeom>
            <a:solidFill>
              <a:srgbClr val="96E54E"/>
            </a:solidFill>
            <a:ln w="6600" cap="rnd">
              <a:solidFill>
                <a:srgbClr val="96E54E"/>
              </a:solidFill>
              <a:round/>
            </a:ln>
          </p:spPr>
        </p:sp>
        <p:sp>
          <p:nvSpPr>
            <p:cNvPr id="104" name="MainTopic"/>
            <p:cNvSpPr/>
            <p:nvPr/>
          </p:nvSpPr>
          <p:spPr>
            <a:xfrm>
              <a:off x="11720" y="7456"/>
              <a:ext cx="2111" cy="1081"/>
            </a:xfrm>
            <a:custGeom>
              <a:avLst/>
              <a:gdLst>
                <a:gd name="rtl" fmla="*/ 117480 w 1108800"/>
                <a:gd name="rtt" fmla="*/ 62040 h 363000"/>
                <a:gd name="rtr" fmla="*/ 988680 w 1108800"/>
                <a:gd name="rtb" fmla="*/ 312840 h 363000"/>
              </a:gdLst>
              <a:ahLst/>
              <a:cxnLst/>
              <a:rect l="rtl" t="rtt" r="rtr" b="rtb"/>
              <a:pathLst>
                <a:path w="1108800" h="363000">
                  <a:moveTo>
                    <a:pt x="26400" y="0"/>
                  </a:moveTo>
                  <a:lnTo>
                    <a:pt x="1082400" y="0"/>
                  </a:lnTo>
                  <a:cubicBezTo>
                    <a:pt x="1096973" y="0"/>
                    <a:pt x="1108800" y="11827"/>
                    <a:pt x="1108800" y="26400"/>
                  </a:cubicBezTo>
                  <a:lnTo>
                    <a:pt x="1108800" y="336600"/>
                  </a:lnTo>
                  <a:cubicBezTo>
                    <a:pt x="1108800" y="351173"/>
                    <a:pt x="1096973" y="363000"/>
                    <a:pt x="1082400" y="363000"/>
                  </a:cubicBezTo>
                  <a:lnTo>
                    <a:pt x="26400" y="363000"/>
                  </a:lnTo>
                  <a:cubicBezTo>
                    <a:pt x="11827" y="363000"/>
                    <a:pt x="0" y="351173"/>
                    <a:pt x="0" y="336600"/>
                  </a:cubicBezTo>
                  <a:lnTo>
                    <a:pt x="0" y="26400"/>
                  </a:lnTo>
                  <a:cubicBezTo>
                    <a:pt x="0" y="11827"/>
                    <a:pt x="11827" y="0"/>
                    <a:pt x="26400" y="0"/>
                  </a:cubicBezTo>
                  <a:close/>
                </a:path>
              </a:pathLst>
            </a:custGeom>
            <a:noFill/>
            <a:ln w="13200" cap="flat">
              <a:solidFill>
                <a:srgbClr val="96E54E"/>
              </a:solidFill>
              <a:round/>
            </a:ln>
          </p:spPr>
          <p:txBody>
            <a:bodyPr wrap="none" lIns="0" tIns="0" rIns="0" bIns="22500" rtlCol="0" anchor="ctr"/>
            <a:p>
              <a:pPr algn="ctr">
                <a:lnSpc>
                  <a:spcPct val="100000"/>
                </a:lnSpc>
              </a:pPr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  <a:hlinkClick r:id="rId1" action="ppaction://hlinksldjump"/>
                </a:rPr>
                <a:t>光的色散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216593" y="4435475"/>
            <a:ext cx="3006725" cy="1943735"/>
            <a:chOff x="5066" y="7084"/>
            <a:chExt cx="4735" cy="3061"/>
          </a:xfrm>
        </p:grpSpPr>
        <p:sp>
          <p:nvSpPr>
            <p:cNvPr id="111" name="MMConnector"/>
            <p:cNvSpPr/>
            <p:nvPr/>
          </p:nvSpPr>
          <p:spPr>
            <a:xfrm>
              <a:off x="8237" y="7084"/>
              <a:ext cx="1564" cy="3061"/>
            </a:xfrm>
            <a:custGeom>
              <a:avLst/>
              <a:gdLst/>
              <a:ahLst/>
              <a:cxnLst/>
              <a:pathLst>
                <a:path w="821925" h="835577">
                  <a:moveTo>
                    <a:pt x="230067" y="-297614"/>
                  </a:moveTo>
                  <a:cubicBezTo>
                    <a:pt x="240539" y="-310535"/>
                    <a:pt x="239376" y="-325717"/>
                    <a:pt x="229486" y="-333693"/>
                  </a:cubicBezTo>
                  <a:cubicBezTo>
                    <a:pt x="219596" y="-341668"/>
                    <a:pt x="204154" y="-339867"/>
                    <a:pt x="194103" y="-326616"/>
                  </a:cubicBezTo>
                  <a:cubicBezTo>
                    <a:pt x="184584" y="-314064"/>
                    <a:pt x="175064" y="-301513"/>
                    <a:pt x="165908" y="-288755"/>
                  </a:cubicBezTo>
                  <a:cubicBezTo>
                    <a:pt x="156751" y="-275998"/>
                    <a:pt x="147959" y="-263034"/>
                    <a:pt x="139370" y="-249972"/>
                  </a:cubicBezTo>
                  <a:cubicBezTo>
                    <a:pt x="130780" y="-236910"/>
                    <a:pt x="122393" y="-223750"/>
                    <a:pt x="114194" y="-210505"/>
                  </a:cubicBezTo>
                  <a:cubicBezTo>
                    <a:pt x="105994" y="-197260"/>
                    <a:pt x="97982" y="-183930"/>
                    <a:pt x="90107" y="-170545"/>
                  </a:cubicBezTo>
                  <a:cubicBezTo>
                    <a:pt x="82231" y="-157160"/>
                    <a:pt x="74494" y="-143719"/>
                    <a:pt x="66856" y="-130244"/>
                  </a:cubicBezTo>
                  <a:cubicBezTo>
                    <a:pt x="59219" y="-116769"/>
                    <a:pt x="51683" y="-103258"/>
                    <a:pt x="44210" y="-89731"/>
                  </a:cubicBezTo>
                  <a:cubicBezTo>
                    <a:pt x="36738" y="-76205"/>
                    <a:pt x="29330" y="-62662"/>
                    <a:pt x="21951" y="-49119"/>
                  </a:cubicBezTo>
                  <a:cubicBezTo>
                    <a:pt x="14573" y="-35577"/>
                    <a:pt x="7224" y="-22035"/>
                    <a:pt x="-127" y="-8510"/>
                  </a:cubicBezTo>
                  <a:cubicBezTo>
                    <a:pt x="-7479" y="5014"/>
                    <a:pt x="-14834" y="18522"/>
                    <a:pt x="-22225" y="31996"/>
                  </a:cubicBezTo>
                  <a:cubicBezTo>
                    <a:pt x="-29615" y="45470"/>
                    <a:pt x="-37042" y="58910"/>
                    <a:pt x="-44538" y="72298"/>
                  </a:cubicBezTo>
                  <a:cubicBezTo>
                    <a:pt x="-52033" y="85687"/>
                    <a:pt x="-59597" y="99024"/>
                    <a:pt x="-67264" y="112289"/>
                  </a:cubicBezTo>
                  <a:cubicBezTo>
                    <a:pt x="-74930" y="125553"/>
                    <a:pt x="-82698" y="138747"/>
                    <a:pt x="-90604" y="151845"/>
                  </a:cubicBezTo>
                  <a:cubicBezTo>
                    <a:pt x="-98509" y="164943"/>
                    <a:pt x="-106551" y="177947"/>
                    <a:pt x="-114766" y="190828"/>
                  </a:cubicBezTo>
                  <a:cubicBezTo>
                    <a:pt x="-122981" y="203709"/>
                    <a:pt x="-131369" y="216468"/>
                    <a:pt x="-139967" y="229071"/>
                  </a:cubicBezTo>
                  <a:cubicBezTo>
                    <a:pt x="-148564" y="241675"/>
                    <a:pt x="-157372" y="254123"/>
                    <a:pt x="-166429" y="266375"/>
                  </a:cubicBezTo>
                  <a:cubicBezTo>
                    <a:pt x="-175486" y="278628"/>
                    <a:pt x="-184791" y="290685"/>
                    <a:pt x="-194383" y="302498"/>
                  </a:cubicBezTo>
                  <a:cubicBezTo>
                    <a:pt x="-203975" y="314311"/>
                    <a:pt x="-213853" y="325880"/>
                    <a:pt x="-224055" y="337147"/>
                  </a:cubicBezTo>
                  <a:cubicBezTo>
                    <a:pt x="-234256" y="348413"/>
                    <a:pt x="-244780" y="359378"/>
                    <a:pt x="-255657" y="369972"/>
                  </a:cubicBezTo>
                  <a:cubicBezTo>
                    <a:pt x="-266534" y="380566"/>
                    <a:pt x="-277764" y="390789"/>
                    <a:pt x="-289366" y="400567"/>
                  </a:cubicBezTo>
                  <a:cubicBezTo>
                    <a:pt x="-300969" y="410345"/>
                    <a:pt x="-312944" y="419676"/>
                    <a:pt x="-325294" y="428483"/>
                  </a:cubicBezTo>
                  <a:cubicBezTo>
                    <a:pt x="-337643" y="437289"/>
                    <a:pt x="-350367" y="445571"/>
                    <a:pt x="-363455" y="453253"/>
                  </a:cubicBezTo>
                  <a:cubicBezTo>
                    <a:pt x="-376542" y="460936"/>
                    <a:pt x="-389994" y="468019"/>
                    <a:pt x="-403740" y="474445"/>
                  </a:cubicBezTo>
                  <a:cubicBezTo>
                    <a:pt x="-417487" y="480871"/>
                    <a:pt x="-431530" y="486638"/>
                    <a:pt x="-445913" y="491717"/>
                  </a:cubicBezTo>
                  <a:cubicBezTo>
                    <a:pt x="-460296" y="496797"/>
                    <a:pt x="-475021" y="501189"/>
                    <a:pt x="-489625" y="504876"/>
                  </a:cubicBezTo>
                  <a:cubicBezTo>
                    <a:pt x="-504229" y="508562"/>
                    <a:pt x="-518711" y="511542"/>
                    <a:pt x="-534467" y="513896"/>
                  </a:cubicBezTo>
                  <a:cubicBezTo>
                    <a:pt x="-550224" y="516251"/>
                    <a:pt x="-567254" y="517980"/>
                    <a:pt x="-580028" y="518920"/>
                  </a:cubicBezTo>
                  <a:cubicBezTo>
                    <a:pt x="-592803" y="519860"/>
                    <a:pt x="-601321" y="520011"/>
                    <a:pt x="-609840" y="520163"/>
                  </a:cubicBezTo>
                  <a:cubicBezTo>
                    <a:pt x="-612216" y="520205"/>
                    <a:pt x="-613800" y="521647"/>
                    <a:pt x="-613800" y="523463"/>
                  </a:cubicBezTo>
                  <a:cubicBezTo>
                    <a:pt x="-613800" y="525278"/>
                    <a:pt x="-612216" y="526728"/>
                    <a:pt x="-609840" y="526763"/>
                  </a:cubicBezTo>
                  <a:cubicBezTo>
                    <a:pt x="-601226" y="526887"/>
                    <a:pt x="-592613" y="527012"/>
                    <a:pt x="-579639" y="526475"/>
                  </a:cubicBezTo>
                  <a:cubicBezTo>
                    <a:pt x="-566664" y="525939"/>
                    <a:pt x="-549330" y="524742"/>
                    <a:pt x="-533232" y="522863"/>
                  </a:cubicBezTo>
                  <a:cubicBezTo>
                    <a:pt x="-517134" y="520984"/>
                    <a:pt x="-502273" y="518423"/>
                    <a:pt x="-487237" y="515139"/>
                  </a:cubicBezTo>
                  <a:cubicBezTo>
                    <a:pt x="-472202" y="511855"/>
                    <a:pt x="-456992" y="507847"/>
                    <a:pt x="-442084" y="503115"/>
                  </a:cubicBezTo>
                  <a:cubicBezTo>
                    <a:pt x="-427175" y="498383"/>
                    <a:pt x="-412567" y="492927"/>
                    <a:pt x="-398224" y="486777"/>
                  </a:cubicBezTo>
                  <a:cubicBezTo>
                    <a:pt x="-383882" y="480627"/>
                    <a:pt x="-369804" y="473783"/>
                    <a:pt x="-356074" y="466306"/>
                  </a:cubicBezTo>
                  <a:cubicBezTo>
                    <a:pt x="-342344" y="458830"/>
                    <a:pt x="-328960" y="450720"/>
                    <a:pt x="-315946" y="442056"/>
                  </a:cubicBezTo>
                  <a:cubicBezTo>
                    <a:pt x="-302931" y="433393"/>
                    <a:pt x="-290284" y="424177"/>
                    <a:pt x="-278014" y="414493"/>
                  </a:cubicBezTo>
                  <a:cubicBezTo>
                    <a:pt x="-265743" y="404810"/>
                    <a:pt x="-253848" y="394660"/>
                    <a:pt x="-242313" y="384127"/>
                  </a:cubicBezTo>
                  <a:cubicBezTo>
                    <a:pt x="-230779" y="373593"/>
                    <a:pt x="-219605" y="362677"/>
                    <a:pt x="-208764" y="351452"/>
                  </a:cubicBezTo>
                  <a:cubicBezTo>
                    <a:pt x="-197923" y="340227"/>
                    <a:pt x="-187416" y="328693"/>
                    <a:pt x="-177206" y="316915"/>
                  </a:cubicBezTo>
                  <a:cubicBezTo>
                    <a:pt x="-166997" y="305137"/>
                    <a:pt x="-157086" y="293114"/>
                    <a:pt x="-147434" y="280899"/>
                  </a:cubicBezTo>
                  <a:cubicBezTo>
                    <a:pt x="-137783" y="268684"/>
                    <a:pt x="-128392" y="256277"/>
                    <a:pt x="-119222" y="243722"/>
                  </a:cubicBezTo>
                  <a:cubicBezTo>
                    <a:pt x="-110052" y="231167"/>
                    <a:pt x="-101103" y="218464"/>
                    <a:pt x="-92338" y="205648"/>
                  </a:cubicBezTo>
                  <a:cubicBezTo>
                    <a:pt x="-83573" y="192833"/>
                    <a:pt x="-74991" y="179905"/>
                    <a:pt x="-66556" y="166895"/>
                  </a:cubicBezTo>
                  <a:cubicBezTo>
                    <a:pt x="-58122" y="153885"/>
                    <a:pt x="-49835" y="140792"/>
                    <a:pt x="-41660" y="127643"/>
                  </a:cubicBezTo>
                  <a:cubicBezTo>
                    <a:pt x="-33486" y="114494"/>
                    <a:pt x="-25424" y="101288"/>
                    <a:pt x="-17442" y="88048"/>
                  </a:cubicBezTo>
                  <a:cubicBezTo>
                    <a:pt x="-9459" y="74808"/>
                    <a:pt x="-1557" y="61533"/>
                    <a:pt x="6298" y="48245"/>
                  </a:cubicBezTo>
                  <a:cubicBezTo>
                    <a:pt x="14153" y="34957"/>
                    <a:pt x="21961" y="21655"/>
                    <a:pt x="29752" y="8359"/>
                  </a:cubicBezTo>
                  <a:cubicBezTo>
                    <a:pt x="37543" y="-4936"/>
                    <a:pt x="45318" y="-18226"/>
                    <a:pt x="53108" y="-31490"/>
                  </a:cubicBezTo>
                  <a:cubicBezTo>
                    <a:pt x="60897" y="-44753"/>
                    <a:pt x="68702" y="-57991"/>
                    <a:pt x="76553" y="-71182"/>
                  </a:cubicBezTo>
                  <a:cubicBezTo>
                    <a:pt x="84404" y="-84373"/>
                    <a:pt x="92301" y="-97517"/>
                    <a:pt x="100277" y="-110591"/>
                  </a:cubicBezTo>
                  <a:cubicBezTo>
                    <a:pt x="108252" y="-123665"/>
                    <a:pt x="116307" y="-136669"/>
                    <a:pt x="124472" y="-149578"/>
                  </a:cubicBezTo>
                  <a:cubicBezTo>
                    <a:pt x="132637" y="-162487"/>
                    <a:pt x="140912" y="-175301"/>
                    <a:pt x="149338" y="-187982"/>
                  </a:cubicBezTo>
                  <a:cubicBezTo>
                    <a:pt x="157764" y="-200663"/>
                    <a:pt x="166341" y="-213212"/>
                    <a:pt x="175082" y="-225615"/>
                  </a:cubicBezTo>
                  <a:cubicBezTo>
                    <a:pt x="183823" y="-238018"/>
                    <a:pt x="192728" y="-250275"/>
                    <a:pt x="201919" y="-262250"/>
                  </a:cubicBezTo>
                  <a:cubicBezTo>
                    <a:pt x="211110" y="-274226"/>
                    <a:pt x="220588" y="-285920"/>
                    <a:pt x="230067" y="-297614"/>
                  </a:cubicBezTo>
                  <a:close/>
                </a:path>
              </a:pathLst>
            </a:custGeom>
            <a:solidFill>
              <a:srgbClr val="96E54E"/>
            </a:solidFill>
            <a:ln w="6600" cap="rnd">
              <a:solidFill>
                <a:srgbClr val="96E54E"/>
              </a:solidFill>
              <a:round/>
            </a:ln>
          </p:spPr>
        </p:sp>
        <p:sp>
          <p:nvSpPr>
            <p:cNvPr id="110" name="MainTopic"/>
            <p:cNvSpPr/>
            <p:nvPr/>
          </p:nvSpPr>
          <p:spPr>
            <a:xfrm>
              <a:off x="5066" y="8490"/>
              <a:ext cx="2011" cy="1081"/>
            </a:xfrm>
            <a:custGeom>
              <a:avLst/>
              <a:gdLst>
                <a:gd name="rtl" fmla="*/ 117480 w 1953600"/>
                <a:gd name="rtt" fmla="*/ 62040 h 363000"/>
                <a:gd name="rtr" fmla="*/ 1833480 w 1953600"/>
                <a:gd name="rtb" fmla="*/ 312840 h 363000"/>
              </a:gdLst>
              <a:ahLst/>
              <a:cxnLst/>
              <a:rect l="rtl" t="rtt" r="rtr" b="rtb"/>
              <a:pathLst>
                <a:path w="1953600" h="363000">
                  <a:moveTo>
                    <a:pt x="26400" y="0"/>
                  </a:moveTo>
                  <a:lnTo>
                    <a:pt x="1927200" y="0"/>
                  </a:lnTo>
                  <a:cubicBezTo>
                    <a:pt x="1941773" y="0"/>
                    <a:pt x="1953600" y="11827"/>
                    <a:pt x="1953600" y="26400"/>
                  </a:cubicBezTo>
                  <a:lnTo>
                    <a:pt x="1953600" y="336600"/>
                  </a:lnTo>
                  <a:cubicBezTo>
                    <a:pt x="1953600" y="351173"/>
                    <a:pt x="1941773" y="363000"/>
                    <a:pt x="1927200" y="363000"/>
                  </a:cubicBezTo>
                  <a:lnTo>
                    <a:pt x="26400" y="363000"/>
                  </a:lnTo>
                  <a:cubicBezTo>
                    <a:pt x="11827" y="363000"/>
                    <a:pt x="0" y="351173"/>
                    <a:pt x="0" y="336600"/>
                  </a:cubicBezTo>
                  <a:lnTo>
                    <a:pt x="0" y="26400"/>
                  </a:lnTo>
                  <a:cubicBezTo>
                    <a:pt x="0" y="11827"/>
                    <a:pt x="11827" y="0"/>
                    <a:pt x="26400" y="0"/>
                  </a:cubicBezTo>
                  <a:close/>
                </a:path>
              </a:pathLst>
            </a:custGeom>
            <a:noFill/>
            <a:ln w="13200" cap="flat">
              <a:solidFill>
                <a:srgbClr val="96E54E"/>
              </a:solidFill>
              <a:round/>
            </a:ln>
          </p:spPr>
          <p:txBody>
            <a:bodyPr wrap="none" lIns="0" tIns="0" rIns="0" bIns="22500" rtlCol="0" anchor="ctr"/>
            <a:p>
              <a:pPr algn="ctr">
                <a:lnSpc>
                  <a:spcPct val="100000"/>
                </a:lnSpc>
              </a:pPr>
              <a:r>
                <a:rPr lang="zh-CN" sz="2400">
                  <a:solidFill>
                    <a:srgbClr val="303030"/>
                  </a:solidFill>
                  <a:latin typeface="宋体" panose="02010600030101010101" pitchFamily="2" charset="-122"/>
                  <a:hlinkClick r:id="rId2" action="ppaction://hlinksldjump"/>
                </a:rPr>
                <a:t>光的折射</a:t>
              </a:r>
              <a:endParaRPr lang="zh-CN"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3217228" y="3487420"/>
            <a:ext cx="2717165" cy="697230"/>
            <a:chOff x="5065" y="6961"/>
            <a:chExt cx="4279" cy="1098"/>
          </a:xfrm>
        </p:grpSpPr>
        <p:sp>
          <p:nvSpPr>
            <p:cNvPr id="113" name="MMConnector"/>
            <p:cNvSpPr/>
            <p:nvPr/>
          </p:nvSpPr>
          <p:spPr>
            <a:xfrm>
              <a:off x="8097" y="6961"/>
              <a:ext cx="1247" cy="907"/>
            </a:xfrm>
            <a:custGeom>
              <a:avLst/>
              <a:gdLst/>
              <a:ahLst/>
              <a:cxnLst/>
              <a:pathLst>
                <a:path w="750107" h="384196">
                  <a:moveTo>
                    <a:pt x="153178" y="-95679"/>
                  </a:moveTo>
                  <a:cubicBezTo>
                    <a:pt x="167099" y="-104780"/>
                    <a:pt x="170354" y="-119792"/>
                    <a:pt x="163253" y="-130327"/>
                  </a:cubicBezTo>
                  <a:cubicBezTo>
                    <a:pt x="156152" y="-140863"/>
                    <a:pt x="140843" y="-143721"/>
                    <a:pt x="127356" y="-133989"/>
                  </a:cubicBezTo>
                  <a:cubicBezTo>
                    <a:pt x="114678" y="-124841"/>
                    <a:pt x="102001" y="-115694"/>
                    <a:pt x="89512" y="-106358"/>
                  </a:cubicBezTo>
                  <a:cubicBezTo>
                    <a:pt x="77024" y="-97022"/>
                    <a:pt x="64725" y="-87498"/>
                    <a:pt x="52522" y="-77895"/>
                  </a:cubicBezTo>
                  <a:cubicBezTo>
                    <a:pt x="40319" y="-68293"/>
                    <a:pt x="28212" y="-58613"/>
                    <a:pt x="16181" y="-48882"/>
                  </a:cubicBezTo>
                  <a:cubicBezTo>
                    <a:pt x="4149" y="-39150"/>
                    <a:pt x="-7807" y="-29369"/>
                    <a:pt x="-19729" y="-19584"/>
                  </a:cubicBezTo>
                  <a:cubicBezTo>
                    <a:pt x="-31652" y="-9799"/>
                    <a:pt x="-43541" y="-12"/>
                    <a:pt x="-55434" y="9737"/>
                  </a:cubicBezTo>
                  <a:cubicBezTo>
                    <a:pt x="-67328" y="19486"/>
                    <a:pt x="-79225" y="29195"/>
                    <a:pt x="-91165" y="38821"/>
                  </a:cubicBezTo>
                  <a:cubicBezTo>
                    <a:pt x="-103105" y="48448"/>
                    <a:pt x="-115088" y="57990"/>
                    <a:pt x="-127150" y="67404"/>
                  </a:cubicBezTo>
                  <a:cubicBezTo>
                    <a:pt x="-139213" y="76817"/>
                    <a:pt x="-151355" y="86102"/>
                    <a:pt x="-163612" y="95208"/>
                  </a:cubicBezTo>
                  <a:cubicBezTo>
                    <a:pt x="-175868" y="104314"/>
                    <a:pt x="-188239" y="113243"/>
                    <a:pt x="-200757" y="121942"/>
                  </a:cubicBezTo>
                  <a:cubicBezTo>
                    <a:pt x="-213274" y="130641"/>
                    <a:pt x="-225937" y="139110"/>
                    <a:pt x="-238772" y="147296"/>
                  </a:cubicBezTo>
                  <a:cubicBezTo>
                    <a:pt x="-251607" y="155481"/>
                    <a:pt x="-264613" y="163383"/>
                    <a:pt x="-277810" y="170945"/>
                  </a:cubicBezTo>
                  <a:cubicBezTo>
                    <a:pt x="-291007" y="178507"/>
                    <a:pt x="-304394" y="185730"/>
                    <a:pt x="-317978" y="192559"/>
                  </a:cubicBezTo>
                  <a:cubicBezTo>
                    <a:pt x="-331561" y="199388"/>
                    <a:pt x="-345341" y="205823"/>
                    <a:pt x="-359322" y="211815"/>
                  </a:cubicBezTo>
                  <a:cubicBezTo>
                    <a:pt x="-373303" y="217807"/>
                    <a:pt x="-387485" y="223356"/>
                    <a:pt x="-401823" y="228421"/>
                  </a:cubicBezTo>
                  <a:cubicBezTo>
                    <a:pt x="-416161" y="233485"/>
                    <a:pt x="-430655" y="238065"/>
                    <a:pt x="-445389" y="242137"/>
                  </a:cubicBezTo>
                  <a:cubicBezTo>
                    <a:pt x="-460123" y="246209"/>
                    <a:pt x="-475097" y="249774"/>
                    <a:pt x="-489866" y="252804"/>
                  </a:cubicBezTo>
                  <a:cubicBezTo>
                    <a:pt x="-504635" y="255833"/>
                    <a:pt x="-519200" y="258327"/>
                    <a:pt x="-535057" y="260351"/>
                  </a:cubicBezTo>
                  <a:cubicBezTo>
                    <a:pt x="-550914" y="262374"/>
                    <a:pt x="-568063" y="263927"/>
                    <a:pt x="-580742" y="264801"/>
                  </a:cubicBezTo>
                  <a:cubicBezTo>
                    <a:pt x="-593421" y="265675"/>
                    <a:pt x="-601631" y="265869"/>
                    <a:pt x="-609840" y="266063"/>
                  </a:cubicBezTo>
                  <a:cubicBezTo>
                    <a:pt x="-612215" y="266119"/>
                    <a:pt x="-613800" y="267548"/>
                    <a:pt x="-613800" y="269363"/>
                  </a:cubicBezTo>
                  <a:cubicBezTo>
                    <a:pt x="-613800" y="271178"/>
                    <a:pt x="-612215" y="272609"/>
                    <a:pt x="-609840" y="272663"/>
                  </a:cubicBezTo>
                  <a:cubicBezTo>
                    <a:pt x="-601556" y="272848"/>
                    <a:pt x="-593272" y="273034"/>
                    <a:pt x="-580419" y="272741"/>
                  </a:cubicBezTo>
                  <a:cubicBezTo>
                    <a:pt x="-567566" y="272448"/>
                    <a:pt x="-550143" y="271676"/>
                    <a:pt x="-533974" y="270364"/>
                  </a:cubicBezTo>
                  <a:cubicBezTo>
                    <a:pt x="-517805" y="269052"/>
                    <a:pt x="-502890" y="267200"/>
                    <a:pt x="-487717" y="264810"/>
                  </a:cubicBezTo>
                  <a:cubicBezTo>
                    <a:pt x="-472545" y="262419"/>
                    <a:pt x="-457116" y="259488"/>
                    <a:pt x="-441885" y="256024"/>
                  </a:cubicBezTo>
                  <a:cubicBezTo>
                    <a:pt x="-426654" y="252559"/>
                    <a:pt x="-411622" y="248560"/>
                    <a:pt x="-396712" y="244053"/>
                  </a:cubicBezTo>
                  <a:cubicBezTo>
                    <a:pt x="-381802" y="239547"/>
                    <a:pt x="-367014" y="234532"/>
                    <a:pt x="-352404" y="229051"/>
                  </a:cubicBezTo>
                  <a:cubicBezTo>
                    <a:pt x="-337794" y="223570"/>
                    <a:pt x="-323363" y="217623"/>
                    <a:pt x="-309115" y="211263"/>
                  </a:cubicBezTo>
                  <a:cubicBezTo>
                    <a:pt x="-294867" y="204903"/>
                    <a:pt x="-280803" y="198131"/>
                    <a:pt x="-266927" y="191006"/>
                  </a:cubicBezTo>
                  <a:cubicBezTo>
                    <a:pt x="-253051" y="183881"/>
                    <a:pt x="-239362" y="176404"/>
                    <a:pt x="-225850" y="168636"/>
                  </a:cubicBezTo>
                  <a:cubicBezTo>
                    <a:pt x="-212339" y="160869"/>
                    <a:pt x="-199004" y="152812"/>
                    <a:pt x="-185827" y="144526"/>
                  </a:cubicBezTo>
                  <a:cubicBezTo>
                    <a:pt x="-172651" y="136241"/>
                    <a:pt x="-159632" y="127727"/>
                    <a:pt x="-146746" y="119043"/>
                  </a:cubicBezTo>
                  <a:cubicBezTo>
                    <a:pt x="-133861" y="110359"/>
                    <a:pt x="-121107" y="101506"/>
                    <a:pt x="-108456" y="92537"/>
                  </a:cubicBezTo>
                  <a:cubicBezTo>
                    <a:pt x="-95805" y="83569"/>
                    <a:pt x="-83257" y="74486"/>
                    <a:pt x="-70779" y="65339"/>
                  </a:cubicBezTo>
                  <a:cubicBezTo>
                    <a:pt x="-58301" y="56193"/>
                    <a:pt x="-45893" y="46984"/>
                    <a:pt x="-33523" y="37762"/>
                  </a:cubicBezTo>
                  <a:cubicBezTo>
                    <a:pt x="-21152" y="28539"/>
                    <a:pt x="-8818" y="19303"/>
                    <a:pt x="3510" y="10101"/>
                  </a:cubicBezTo>
                  <a:cubicBezTo>
                    <a:pt x="15839" y="898"/>
                    <a:pt x="28162" y="-8272"/>
                    <a:pt x="40515" y="-17357"/>
                  </a:cubicBezTo>
                  <a:cubicBezTo>
                    <a:pt x="52868" y="-26442"/>
                    <a:pt x="65250" y="-35441"/>
                    <a:pt x="77681" y="-44328"/>
                  </a:cubicBezTo>
                  <a:cubicBezTo>
                    <a:pt x="90112" y="-53215"/>
                    <a:pt x="102592" y="-61991"/>
                    <a:pt x="115183" y="-70531"/>
                  </a:cubicBezTo>
                  <a:cubicBezTo>
                    <a:pt x="127775" y="-79070"/>
                    <a:pt x="140476" y="-87375"/>
                    <a:pt x="153178" y="-95679"/>
                  </a:cubicBezTo>
                  <a:close/>
                </a:path>
              </a:pathLst>
            </a:custGeom>
            <a:solidFill>
              <a:srgbClr val="96E54E"/>
            </a:solidFill>
            <a:ln w="6600" cap="rnd">
              <a:solidFill>
                <a:srgbClr val="96E54E"/>
              </a:solidFill>
              <a:round/>
            </a:ln>
          </p:spPr>
        </p:sp>
        <p:sp>
          <p:nvSpPr>
            <p:cNvPr id="112" name="MainTopic"/>
            <p:cNvSpPr/>
            <p:nvPr/>
          </p:nvSpPr>
          <p:spPr>
            <a:xfrm>
              <a:off x="5065" y="6978"/>
              <a:ext cx="2011" cy="1081"/>
            </a:xfrm>
            <a:custGeom>
              <a:avLst/>
              <a:gdLst>
                <a:gd name="rtl" fmla="*/ 117480 w 2164800"/>
                <a:gd name="rtt" fmla="*/ 62040 h 363000"/>
                <a:gd name="rtr" fmla="*/ 2044680 w 2164800"/>
                <a:gd name="rtb" fmla="*/ 312840 h 363000"/>
              </a:gdLst>
              <a:ahLst/>
              <a:cxnLst/>
              <a:rect l="rtl" t="rtt" r="rtr" b="rtb"/>
              <a:pathLst>
                <a:path w="2164800" h="363000">
                  <a:moveTo>
                    <a:pt x="26400" y="0"/>
                  </a:moveTo>
                  <a:lnTo>
                    <a:pt x="2138400" y="0"/>
                  </a:lnTo>
                  <a:cubicBezTo>
                    <a:pt x="2152973" y="0"/>
                    <a:pt x="2164800" y="11827"/>
                    <a:pt x="2164800" y="26400"/>
                  </a:cubicBezTo>
                  <a:lnTo>
                    <a:pt x="2164800" y="336600"/>
                  </a:lnTo>
                  <a:cubicBezTo>
                    <a:pt x="2164800" y="351173"/>
                    <a:pt x="2152973" y="363000"/>
                    <a:pt x="2138400" y="363000"/>
                  </a:cubicBezTo>
                  <a:lnTo>
                    <a:pt x="26400" y="363000"/>
                  </a:lnTo>
                  <a:cubicBezTo>
                    <a:pt x="11827" y="363000"/>
                    <a:pt x="0" y="351173"/>
                    <a:pt x="0" y="336600"/>
                  </a:cubicBezTo>
                  <a:lnTo>
                    <a:pt x="0" y="26400"/>
                  </a:lnTo>
                  <a:cubicBezTo>
                    <a:pt x="0" y="11827"/>
                    <a:pt x="11827" y="0"/>
                    <a:pt x="26400" y="0"/>
                  </a:cubicBezTo>
                  <a:close/>
                </a:path>
              </a:pathLst>
            </a:custGeom>
            <a:noFill/>
            <a:ln w="13200" cap="flat">
              <a:solidFill>
                <a:srgbClr val="96E54E"/>
              </a:solidFill>
              <a:round/>
            </a:ln>
          </p:spPr>
          <p:txBody>
            <a:bodyPr wrap="none" lIns="0" tIns="0" rIns="0" bIns="22500" rtlCol="0" anchor="ctr"/>
            <a:p>
              <a:pPr algn="ctr">
                <a:lnSpc>
                  <a:spcPct val="100000"/>
                </a:lnSpc>
              </a:pPr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  <a:hlinkClick r:id="rId2" action="ppaction://hlinksldjump"/>
                </a:rPr>
                <a:t>光的反射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945833" y="1183640"/>
            <a:ext cx="5234305" cy="2526030"/>
            <a:chOff x="1488" y="3107"/>
            <a:chExt cx="8243" cy="3978"/>
          </a:xfrm>
        </p:grpSpPr>
        <p:sp>
          <p:nvSpPr>
            <p:cNvPr id="116" name="MainTopic"/>
            <p:cNvSpPr/>
            <p:nvPr/>
          </p:nvSpPr>
          <p:spPr>
            <a:xfrm>
              <a:off x="1488" y="3107"/>
              <a:ext cx="5587" cy="1081"/>
            </a:xfrm>
            <a:custGeom>
              <a:avLst/>
              <a:gdLst>
                <a:gd name="rtl" fmla="*/ 117480 w 1531200"/>
                <a:gd name="rtt" fmla="*/ 62040 h 363000"/>
                <a:gd name="rtr" fmla="*/ 1411080 w 1531200"/>
                <a:gd name="rtb" fmla="*/ 312840 h 363000"/>
              </a:gdLst>
              <a:ahLst/>
              <a:cxnLst/>
              <a:rect l="rtl" t="rtt" r="rtr" b="rtb"/>
              <a:pathLst>
                <a:path w="1531200" h="363000">
                  <a:moveTo>
                    <a:pt x="26400" y="0"/>
                  </a:moveTo>
                  <a:lnTo>
                    <a:pt x="1504800" y="0"/>
                  </a:lnTo>
                  <a:cubicBezTo>
                    <a:pt x="1519373" y="0"/>
                    <a:pt x="1531200" y="11827"/>
                    <a:pt x="1531200" y="26400"/>
                  </a:cubicBezTo>
                  <a:lnTo>
                    <a:pt x="1531200" y="336600"/>
                  </a:lnTo>
                  <a:cubicBezTo>
                    <a:pt x="1531200" y="351173"/>
                    <a:pt x="1519373" y="363000"/>
                    <a:pt x="1504800" y="363000"/>
                  </a:cubicBezTo>
                  <a:lnTo>
                    <a:pt x="26400" y="363000"/>
                  </a:lnTo>
                  <a:cubicBezTo>
                    <a:pt x="11827" y="363000"/>
                    <a:pt x="0" y="351173"/>
                    <a:pt x="0" y="336600"/>
                  </a:cubicBezTo>
                  <a:lnTo>
                    <a:pt x="0" y="26400"/>
                  </a:lnTo>
                  <a:cubicBezTo>
                    <a:pt x="0" y="11827"/>
                    <a:pt x="11827" y="0"/>
                    <a:pt x="26400" y="0"/>
                  </a:cubicBezTo>
                  <a:close/>
                </a:path>
              </a:pathLst>
            </a:custGeom>
            <a:noFill/>
            <a:ln w="13200" cap="flat">
              <a:solidFill>
                <a:srgbClr val="96E54E"/>
              </a:solidFill>
              <a:round/>
            </a:ln>
          </p:spPr>
          <p:txBody>
            <a:bodyPr wrap="none" lIns="0" tIns="0" rIns="0" bIns="22500" rtlCol="0" anchor="ctr"/>
            <a:p>
              <a:pPr algn="ctr">
                <a:lnSpc>
                  <a:spcPct val="100000"/>
                </a:lnSpc>
              </a:pPr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  <a:hlinkClick r:id="rId3" action="ppaction://hlinksldjump"/>
                </a:rPr>
                <a:t>光</a:t>
              </a:r>
              <a:r>
                <a:rPr lang="zh-CN" sz="2400">
                  <a:solidFill>
                    <a:srgbClr val="303030"/>
                  </a:solidFill>
                  <a:latin typeface="宋体" panose="02010600030101010101" pitchFamily="2" charset="-122"/>
                  <a:hlinkClick r:id="rId3" action="ppaction://hlinksldjump"/>
                </a:rPr>
                <a:t>源、光线、传播速度</a:t>
              </a:r>
              <a:endParaRPr lang="zh-CN"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  <p:sp>
          <p:nvSpPr>
            <p:cNvPr id="117" name="MMConnector"/>
            <p:cNvSpPr/>
            <p:nvPr/>
          </p:nvSpPr>
          <p:spPr>
            <a:xfrm>
              <a:off x="8237" y="4987"/>
              <a:ext cx="1494" cy="2098"/>
            </a:xfrm>
            <a:custGeom>
              <a:avLst/>
              <a:gdLst/>
              <a:ahLst/>
              <a:cxnLst/>
              <a:pathLst>
                <a:path w="784928" h="574578">
                  <a:moveTo>
                    <a:pt x="159253" y="210247"/>
                  </a:moveTo>
                  <a:cubicBezTo>
                    <a:pt x="171001" y="222021"/>
                    <a:pt x="186562" y="221680"/>
                    <a:pt x="195271" y="212430"/>
                  </a:cubicBezTo>
                  <a:cubicBezTo>
                    <a:pt x="203980" y="203179"/>
                    <a:pt x="203123" y="187912"/>
                    <a:pt x="190922" y="176609"/>
                  </a:cubicBezTo>
                  <a:cubicBezTo>
                    <a:pt x="179840" y="166343"/>
                    <a:pt x="168759" y="156078"/>
                    <a:pt x="157879" y="145537"/>
                  </a:cubicBezTo>
                  <a:cubicBezTo>
                    <a:pt x="146999" y="134997"/>
                    <a:pt x="136321" y="124182"/>
                    <a:pt x="125750" y="113228"/>
                  </a:cubicBezTo>
                  <a:cubicBezTo>
                    <a:pt x="115180" y="102274"/>
                    <a:pt x="104716" y="91180"/>
                    <a:pt x="94341" y="79966"/>
                  </a:cubicBezTo>
                  <a:cubicBezTo>
                    <a:pt x="83967" y="68752"/>
                    <a:pt x="73681" y="57417"/>
                    <a:pt x="63444" y="46007"/>
                  </a:cubicBezTo>
                  <a:cubicBezTo>
                    <a:pt x="53208" y="34597"/>
                    <a:pt x="43019" y="23112"/>
                    <a:pt x="32844" y="11587"/>
                  </a:cubicBezTo>
                  <a:cubicBezTo>
                    <a:pt x="22669" y="62"/>
                    <a:pt x="12508" y="-11504"/>
                    <a:pt x="2321" y="-23074"/>
                  </a:cubicBezTo>
                  <a:cubicBezTo>
                    <a:pt x="-7865" y="-34644"/>
                    <a:pt x="-18076" y="-46218"/>
                    <a:pt x="-28349" y="-57761"/>
                  </a:cubicBezTo>
                  <a:cubicBezTo>
                    <a:pt x="-38622" y="-69304"/>
                    <a:pt x="-48957" y="-80815"/>
                    <a:pt x="-59393" y="-92256"/>
                  </a:cubicBezTo>
                  <a:cubicBezTo>
                    <a:pt x="-69829" y="-103698"/>
                    <a:pt x="-80366" y="-115070"/>
                    <a:pt x="-91042" y="-126331"/>
                  </a:cubicBezTo>
                  <a:cubicBezTo>
                    <a:pt x="-101718" y="-137591"/>
                    <a:pt x="-112533" y="-148741"/>
                    <a:pt x="-123526" y="-159733"/>
                  </a:cubicBezTo>
                  <a:cubicBezTo>
                    <a:pt x="-134519" y="-170725"/>
                    <a:pt x="-145689" y="-181560"/>
                    <a:pt x="-157074" y="-192184"/>
                  </a:cubicBezTo>
                  <a:cubicBezTo>
                    <a:pt x="-168458" y="-202808"/>
                    <a:pt x="-180057" y="-213222"/>
                    <a:pt x="-191902" y="-223364"/>
                  </a:cubicBezTo>
                  <a:cubicBezTo>
                    <a:pt x="-203747" y="-233507"/>
                    <a:pt x="-215839" y="-243378"/>
                    <a:pt x="-228203" y="-252912"/>
                  </a:cubicBezTo>
                  <a:cubicBezTo>
                    <a:pt x="-240567" y="-262445"/>
                    <a:pt x="-253203" y="-271639"/>
                    <a:pt x="-266127" y="-280422"/>
                  </a:cubicBezTo>
                  <a:cubicBezTo>
                    <a:pt x="-279050" y="-289205"/>
                    <a:pt x="-292261" y="-297575"/>
                    <a:pt x="-305757" y="-305460"/>
                  </a:cubicBezTo>
                  <a:cubicBezTo>
                    <a:pt x="-319253" y="-313344"/>
                    <a:pt x="-333035" y="-320742"/>
                    <a:pt x="-347087" y="-327584"/>
                  </a:cubicBezTo>
                  <a:cubicBezTo>
                    <a:pt x="-361139" y="-334427"/>
                    <a:pt x="-375462" y="-340714"/>
                    <a:pt x="-390002" y="-346390"/>
                  </a:cubicBezTo>
                  <a:cubicBezTo>
                    <a:pt x="-404542" y="-352067"/>
                    <a:pt x="-419300" y="-357132"/>
                    <a:pt x="-434280" y="-361557"/>
                  </a:cubicBezTo>
                  <a:cubicBezTo>
                    <a:pt x="-449260" y="-365982"/>
                    <a:pt x="-464462" y="-369766"/>
                    <a:pt x="-479615" y="-372894"/>
                  </a:cubicBezTo>
                  <a:cubicBezTo>
                    <a:pt x="-494767" y="-376023"/>
                    <a:pt x="-509870" y="-378497"/>
                    <a:pt x="-525657" y="-380362"/>
                  </a:cubicBezTo>
                  <a:cubicBezTo>
                    <a:pt x="-541444" y="-382228"/>
                    <a:pt x="-557916" y="-383485"/>
                    <a:pt x="-572061" y="-384065"/>
                  </a:cubicBezTo>
                  <a:cubicBezTo>
                    <a:pt x="-586206" y="-384645"/>
                    <a:pt x="-598023" y="-384548"/>
                    <a:pt x="-609840" y="-384450"/>
                  </a:cubicBezTo>
                  <a:cubicBezTo>
                    <a:pt x="-612216" y="-384430"/>
                    <a:pt x="-613800" y="-382965"/>
                    <a:pt x="-613800" y="-381150"/>
                  </a:cubicBezTo>
                  <a:cubicBezTo>
                    <a:pt x="-613800" y="-379335"/>
                    <a:pt x="-612215" y="-377924"/>
                    <a:pt x="-609840" y="-377850"/>
                  </a:cubicBezTo>
                  <a:cubicBezTo>
                    <a:pt x="-598155" y="-377487"/>
                    <a:pt x="-586470" y="-377124"/>
                    <a:pt x="-572546" y="-376004"/>
                  </a:cubicBezTo>
                  <a:cubicBezTo>
                    <a:pt x="-558622" y="-374884"/>
                    <a:pt x="-542460" y="-373008"/>
                    <a:pt x="-527027" y="-370566"/>
                  </a:cubicBezTo>
                  <a:cubicBezTo>
                    <a:pt x="-511595" y="-368125"/>
                    <a:pt x="-496892" y="-365118"/>
                    <a:pt x="-482192" y="-361475"/>
                  </a:cubicBezTo>
                  <a:cubicBezTo>
                    <a:pt x="-467493" y="-357832"/>
                    <a:pt x="-452797" y="-353554"/>
                    <a:pt x="-438367" y="-348667"/>
                  </a:cubicBezTo>
                  <a:cubicBezTo>
                    <a:pt x="-423936" y="-343781"/>
                    <a:pt x="-409770" y="-338286"/>
                    <a:pt x="-395853" y="-332213"/>
                  </a:cubicBezTo>
                  <a:cubicBezTo>
                    <a:pt x="-381937" y="-326139"/>
                    <a:pt x="-368271" y="-319488"/>
                    <a:pt x="-354894" y="-312311"/>
                  </a:cubicBezTo>
                  <a:cubicBezTo>
                    <a:pt x="-341518" y="-305134"/>
                    <a:pt x="-328432" y="-297433"/>
                    <a:pt x="-315640" y="-289269"/>
                  </a:cubicBezTo>
                  <a:cubicBezTo>
                    <a:pt x="-302849" y="-281106"/>
                    <a:pt x="-290351" y="-272481"/>
                    <a:pt x="-278140" y="-263461"/>
                  </a:cubicBezTo>
                  <a:cubicBezTo>
                    <a:pt x="-265929" y="-254442"/>
                    <a:pt x="-254005" y="-245028"/>
                    <a:pt x="-242347" y="-235285"/>
                  </a:cubicBezTo>
                  <a:cubicBezTo>
                    <a:pt x="-230688" y="-225542"/>
                    <a:pt x="-219296" y="-215471"/>
                    <a:pt x="-208138" y="-205131"/>
                  </a:cubicBezTo>
                  <a:cubicBezTo>
                    <a:pt x="-196981" y="-194790"/>
                    <a:pt x="-186060" y="-184182"/>
                    <a:pt x="-175339" y="-173358"/>
                  </a:cubicBezTo>
                  <a:cubicBezTo>
                    <a:pt x="-164618" y="-162535"/>
                    <a:pt x="-154098" y="-151497"/>
                    <a:pt x="-143739" y="-140291"/>
                  </a:cubicBezTo>
                  <a:cubicBezTo>
                    <a:pt x="-133380" y="-129085"/>
                    <a:pt x="-123183" y="-117712"/>
                    <a:pt x="-113108" y="-106212"/>
                  </a:cubicBezTo>
                  <a:cubicBezTo>
                    <a:pt x="-103033" y="-94713"/>
                    <a:pt x="-93080" y="-83087"/>
                    <a:pt x="-83209" y="-71371"/>
                  </a:cubicBezTo>
                  <a:cubicBezTo>
                    <a:pt x="-73338" y="-59655"/>
                    <a:pt x="-63548" y="-47850"/>
                    <a:pt x="-53798" y="-35989"/>
                  </a:cubicBezTo>
                  <a:cubicBezTo>
                    <a:pt x="-44049" y="-24128"/>
                    <a:pt x="-34341" y="-12210"/>
                    <a:pt x="-24632" y="-268"/>
                  </a:cubicBezTo>
                  <a:cubicBezTo>
                    <a:pt x="-14923" y="11675"/>
                    <a:pt x="-5214" y="23642"/>
                    <a:pt x="4536" y="35603"/>
                  </a:cubicBezTo>
                  <a:cubicBezTo>
                    <a:pt x="14287" y="47564"/>
                    <a:pt x="24080" y="59518"/>
                    <a:pt x="33955" y="71435"/>
                  </a:cubicBezTo>
                  <a:cubicBezTo>
                    <a:pt x="43831" y="83353"/>
                    <a:pt x="53788" y="95233"/>
                    <a:pt x="63878" y="107037"/>
                  </a:cubicBezTo>
                  <a:cubicBezTo>
                    <a:pt x="73967" y="118841"/>
                    <a:pt x="84188" y="130568"/>
                    <a:pt x="94561" y="142200"/>
                  </a:cubicBezTo>
                  <a:cubicBezTo>
                    <a:pt x="104934" y="153831"/>
                    <a:pt x="115458" y="165367"/>
                    <a:pt x="126266" y="176692"/>
                  </a:cubicBezTo>
                  <a:cubicBezTo>
                    <a:pt x="137073" y="188017"/>
                    <a:pt x="148163" y="199132"/>
                    <a:pt x="159253" y="210247"/>
                  </a:cubicBezTo>
                  <a:close/>
                </a:path>
              </a:pathLst>
            </a:custGeom>
            <a:solidFill>
              <a:srgbClr val="96E54E"/>
            </a:solidFill>
            <a:ln w="6600" cap="rnd">
              <a:solidFill>
                <a:srgbClr val="96E54E"/>
              </a:solidFill>
              <a:round/>
            </a:ln>
          </p:spPr>
        </p:sp>
      </p:grpSp>
      <p:grpSp>
        <p:nvGrpSpPr>
          <p:cNvPr id="12" name="组合 11"/>
          <p:cNvGrpSpPr/>
          <p:nvPr/>
        </p:nvGrpSpPr>
        <p:grpSpPr>
          <a:xfrm>
            <a:off x="9170353" y="1050290"/>
            <a:ext cx="2316480" cy="1504315"/>
            <a:chOff x="14440" y="2445"/>
            <a:chExt cx="3648" cy="2369"/>
          </a:xfrm>
        </p:grpSpPr>
        <p:sp>
          <p:nvSpPr>
            <p:cNvPr id="121" name="MMConnector"/>
            <p:cNvSpPr/>
            <p:nvPr/>
          </p:nvSpPr>
          <p:spPr>
            <a:xfrm>
              <a:off x="14440" y="3808"/>
              <a:ext cx="415" cy="1007"/>
            </a:xfrm>
            <a:custGeom>
              <a:avLst/>
              <a:gdLst/>
              <a:ahLst/>
              <a:cxnLst/>
              <a:pathLst>
                <a:path w="217800" h="338250" fill="none">
                  <a:moveTo>
                    <a:pt x="-108900" y="169125"/>
                  </a:moveTo>
                  <a:cubicBezTo>
                    <a:pt x="15644" y="169125"/>
                    <a:pt x="-43764" y="-169125"/>
                    <a:pt x="108900" y="-169125"/>
                  </a:cubicBezTo>
                </a:path>
              </a:pathLst>
            </a:custGeom>
            <a:noFill/>
            <a:ln w="13200" cap="rnd">
              <a:solidFill>
                <a:srgbClr val="96E54E"/>
              </a:solidFill>
              <a:round/>
            </a:ln>
          </p:spPr>
        </p:sp>
        <p:sp>
          <p:nvSpPr>
            <p:cNvPr id="120" name="SubTopic"/>
            <p:cNvSpPr/>
            <p:nvPr/>
          </p:nvSpPr>
          <p:spPr>
            <a:xfrm>
              <a:off x="14646" y="2445"/>
              <a:ext cx="3443" cy="860"/>
            </a:xfrm>
            <a:custGeom>
              <a:avLst/>
              <a:gdLst>
                <a:gd name="rtl" fmla="*/ 47025 w 1808400"/>
                <a:gd name="rtt" fmla="*/ 22605 h 288750"/>
                <a:gd name="rtr" fmla="*/ 1763025 w 1808400"/>
                <a:gd name="rtb" fmla="*/ 273405 h 288750"/>
              </a:gdLst>
              <a:ahLst/>
              <a:cxnLst/>
              <a:rect l="rtl" t="rtt" r="rtr" b="rtb"/>
              <a:pathLst>
                <a:path w="1808400" h="288750" stroke="0">
                  <a:moveTo>
                    <a:pt x="0" y="0"/>
                  </a:moveTo>
                  <a:lnTo>
                    <a:pt x="1808400" y="0"/>
                  </a:lnTo>
                  <a:lnTo>
                    <a:pt x="1808400" y="288750"/>
                  </a:lnTo>
                  <a:lnTo>
                    <a:pt x="0" y="288750"/>
                  </a:lnTo>
                  <a:lnTo>
                    <a:pt x="0" y="0"/>
                  </a:lnTo>
                  <a:close/>
                </a:path>
                <a:path w="1808400" h="288750" fill="none">
                  <a:moveTo>
                    <a:pt x="0" y="288750"/>
                  </a:moveTo>
                  <a:lnTo>
                    <a:pt x="1808400" y="288750"/>
                  </a:lnTo>
                </a:path>
              </a:pathLst>
            </a:custGeom>
            <a:noFill/>
            <a:ln w="13200" cap="flat">
              <a:solidFill>
                <a:srgbClr val="96E54E"/>
              </a:solidFill>
              <a:round/>
            </a:ln>
          </p:spPr>
          <p:txBody>
            <a:bodyPr wrap="none" lIns="0" tIns="0" rIns="0" bIns="22500" rtlCol="0" anchor="ctr"/>
            <a:p>
              <a:pPr algn="ctr">
                <a:lnSpc>
                  <a:spcPct val="100000"/>
                </a:lnSpc>
              </a:pPr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平面镜成像的特点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9170353" y="1658620"/>
            <a:ext cx="1550670" cy="591820"/>
            <a:chOff x="14440" y="3403"/>
            <a:chExt cx="2442" cy="932"/>
          </a:xfrm>
        </p:grpSpPr>
        <p:sp>
          <p:nvSpPr>
            <p:cNvPr id="123" name="MMConnector"/>
            <p:cNvSpPr/>
            <p:nvPr/>
          </p:nvSpPr>
          <p:spPr>
            <a:xfrm>
              <a:off x="14440" y="4287"/>
              <a:ext cx="415" cy="49"/>
            </a:xfrm>
            <a:custGeom>
              <a:avLst/>
              <a:gdLst/>
              <a:ahLst/>
              <a:cxnLst/>
              <a:pathLst>
                <a:path w="217800" h="16500" fill="none">
                  <a:moveTo>
                    <a:pt x="-108900" y="8250"/>
                  </a:moveTo>
                  <a:cubicBezTo>
                    <a:pt x="-21780" y="8250"/>
                    <a:pt x="43560" y="-8250"/>
                    <a:pt x="108900" y="-8250"/>
                  </a:cubicBezTo>
                </a:path>
              </a:pathLst>
            </a:custGeom>
            <a:noFill/>
            <a:ln w="13200" cap="rnd">
              <a:solidFill>
                <a:srgbClr val="96E54E"/>
              </a:solidFill>
              <a:round/>
            </a:ln>
          </p:spPr>
        </p:sp>
        <p:sp>
          <p:nvSpPr>
            <p:cNvPr id="122" name="SubTopic"/>
            <p:cNvSpPr/>
            <p:nvPr/>
          </p:nvSpPr>
          <p:spPr>
            <a:xfrm>
              <a:off x="14646" y="3403"/>
              <a:ext cx="2236" cy="860"/>
            </a:xfrm>
            <a:custGeom>
              <a:avLst/>
              <a:gdLst>
                <a:gd name="rtl" fmla="*/ 47025 w 1174800"/>
                <a:gd name="rtt" fmla="*/ 22605 h 288750"/>
                <a:gd name="rtr" fmla="*/ 1129425 w 1174800"/>
                <a:gd name="rtb" fmla="*/ 273405 h 288750"/>
              </a:gdLst>
              <a:ahLst/>
              <a:cxnLst/>
              <a:rect l="rtl" t="rtt" r="rtr" b="rtb"/>
              <a:pathLst>
                <a:path w="1174800" h="288750" stroke="0">
                  <a:moveTo>
                    <a:pt x="0" y="0"/>
                  </a:moveTo>
                  <a:lnTo>
                    <a:pt x="1174800" y="0"/>
                  </a:lnTo>
                  <a:lnTo>
                    <a:pt x="1174800" y="288750"/>
                  </a:lnTo>
                  <a:lnTo>
                    <a:pt x="0" y="288750"/>
                  </a:lnTo>
                  <a:lnTo>
                    <a:pt x="0" y="0"/>
                  </a:lnTo>
                  <a:close/>
                </a:path>
                <a:path w="1174800" h="288750" fill="none">
                  <a:moveTo>
                    <a:pt x="0" y="288750"/>
                  </a:moveTo>
                  <a:lnTo>
                    <a:pt x="1174800" y="288750"/>
                  </a:lnTo>
                </a:path>
              </a:pathLst>
            </a:custGeom>
            <a:noFill/>
            <a:ln w="13200" cap="flat">
              <a:solidFill>
                <a:srgbClr val="96E54E"/>
              </a:solidFill>
              <a:round/>
            </a:ln>
          </p:spPr>
          <p:txBody>
            <a:bodyPr wrap="none" lIns="0" tIns="0" rIns="0" bIns="22500" rtlCol="0" anchor="ctr"/>
            <a:p>
              <a:pPr algn="ctr">
                <a:lnSpc>
                  <a:spcPct val="100000"/>
                </a:lnSpc>
              </a:pPr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虚像与实像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8914448" y="3695065"/>
            <a:ext cx="786130" cy="1046480"/>
            <a:chOff x="14037" y="6610"/>
            <a:chExt cx="1238" cy="1648"/>
          </a:xfrm>
        </p:grpSpPr>
        <p:sp>
          <p:nvSpPr>
            <p:cNvPr id="177" name="MMConnector"/>
            <p:cNvSpPr/>
            <p:nvPr/>
          </p:nvSpPr>
          <p:spPr>
            <a:xfrm>
              <a:off x="14037" y="7732"/>
              <a:ext cx="415" cy="527"/>
            </a:xfrm>
            <a:custGeom>
              <a:avLst/>
              <a:gdLst/>
              <a:ahLst/>
              <a:cxnLst/>
              <a:pathLst>
                <a:path w="217800" h="177375" fill="none">
                  <a:moveTo>
                    <a:pt x="-108900" y="88688"/>
                  </a:moveTo>
                  <a:cubicBezTo>
                    <a:pt x="-1238" y="88688"/>
                    <a:pt x="-4372" y="-88687"/>
                    <a:pt x="108900" y="-88687"/>
                  </a:cubicBezTo>
                </a:path>
              </a:pathLst>
            </a:custGeom>
            <a:noFill/>
            <a:ln w="13200" cap="rnd">
              <a:solidFill>
                <a:srgbClr val="96E54E"/>
              </a:solidFill>
              <a:round/>
            </a:ln>
          </p:spPr>
        </p:sp>
        <p:sp>
          <p:nvSpPr>
            <p:cNvPr id="156" name="SubTopic"/>
            <p:cNvSpPr/>
            <p:nvPr/>
          </p:nvSpPr>
          <p:spPr>
            <a:xfrm>
              <a:off x="14245" y="6610"/>
              <a:ext cx="1030" cy="860"/>
            </a:xfrm>
            <a:custGeom>
              <a:avLst/>
              <a:gdLst>
                <a:gd name="rtl" fmla="*/ 47025 w 541200"/>
                <a:gd name="rtt" fmla="*/ 22605 h 288750"/>
                <a:gd name="rtr" fmla="*/ 495825 w 541200"/>
                <a:gd name="rtb" fmla="*/ 273405 h 288750"/>
              </a:gdLst>
              <a:ahLst/>
              <a:cxnLst/>
              <a:rect l="rtl" t="rtt" r="rtr" b="rtb"/>
              <a:pathLst>
                <a:path w="541200" h="288750" stroke="0">
                  <a:moveTo>
                    <a:pt x="0" y="0"/>
                  </a:moveTo>
                  <a:lnTo>
                    <a:pt x="541200" y="0"/>
                  </a:lnTo>
                  <a:lnTo>
                    <a:pt x="541200" y="288750"/>
                  </a:lnTo>
                  <a:lnTo>
                    <a:pt x="0" y="288750"/>
                  </a:lnTo>
                  <a:lnTo>
                    <a:pt x="0" y="0"/>
                  </a:lnTo>
                  <a:close/>
                </a:path>
                <a:path w="541200" h="288750" fill="none">
                  <a:moveTo>
                    <a:pt x="0" y="288750"/>
                  </a:moveTo>
                  <a:lnTo>
                    <a:pt x="541200" y="288750"/>
                  </a:lnTo>
                </a:path>
              </a:pathLst>
            </a:custGeom>
            <a:noFill/>
            <a:ln w="13200" cap="flat">
              <a:solidFill>
                <a:srgbClr val="96E54E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定义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8914448" y="4303395"/>
            <a:ext cx="1551940" cy="680720"/>
            <a:chOff x="14037" y="7568"/>
            <a:chExt cx="2444" cy="1072"/>
          </a:xfrm>
        </p:grpSpPr>
        <p:sp>
          <p:nvSpPr>
            <p:cNvPr id="178" name="MMConnector"/>
            <p:cNvSpPr/>
            <p:nvPr/>
          </p:nvSpPr>
          <p:spPr>
            <a:xfrm>
              <a:off x="14037" y="8212"/>
              <a:ext cx="415" cy="429"/>
            </a:xfrm>
            <a:custGeom>
              <a:avLst/>
              <a:gdLst/>
              <a:ahLst/>
              <a:cxnLst/>
              <a:pathLst>
                <a:path w="217800" h="144375" fill="none">
                  <a:moveTo>
                    <a:pt x="-108900" y="-72187"/>
                  </a:moveTo>
                  <a:cubicBezTo>
                    <a:pt x="-4963" y="-72187"/>
                    <a:pt x="4320" y="72188"/>
                    <a:pt x="108900" y="72188"/>
                  </a:cubicBezTo>
                </a:path>
              </a:pathLst>
            </a:custGeom>
            <a:noFill/>
            <a:ln w="13200" cap="rnd">
              <a:solidFill>
                <a:srgbClr val="96E54E"/>
              </a:solidFill>
              <a:round/>
            </a:ln>
          </p:spPr>
        </p:sp>
        <p:sp>
          <p:nvSpPr>
            <p:cNvPr id="164" name="SubTopic"/>
            <p:cNvSpPr/>
            <p:nvPr/>
          </p:nvSpPr>
          <p:spPr>
            <a:xfrm>
              <a:off x="14245" y="7568"/>
              <a:ext cx="2236" cy="860"/>
            </a:xfrm>
            <a:custGeom>
              <a:avLst/>
              <a:gdLst>
                <a:gd name="rtl" fmla="*/ 47025 w 1174800"/>
                <a:gd name="rtt" fmla="*/ 22605 h 288750"/>
                <a:gd name="rtr" fmla="*/ 1129425 w 1174800"/>
                <a:gd name="rtb" fmla="*/ 273405 h 288750"/>
              </a:gdLst>
              <a:ahLst/>
              <a:cxnLst/>
              <a:rect l="rtl" t="rtt" r="rtr" b="rtb"/>
              <a:pathLst>
                <a:path w="1174800" h="288750" stroke="0">
                  <a:moveTo>
                    <a:pt x="0" y="0"/>
                  </a:moveTo>
                  <a:lnTo>
                    <a:pt x="1174800" y="0"/>
                  </a:lnTo>
                  <a:lnTo>
                    <a:pt x="1174800" y="288750"/>
                  </a:lnTo>
                  <a:lnTo>
                    <a:pt x="0" y="288750"/>
                  </a:lnTo>
                  <a:lnTo>
                    <a:pt x="0" y="0"/>
                  </a:lnTo>
                  <a:close/>
                </a:path>
                <a:path w="1174800" h="288750" fill="none">
                  <a:moveTo>
                    <a:pt x="0" y="288750"/>
                  </a:moveTo>
                  <a:lnTo>
                    <a:pt x="1174800" y="288750"/>
                  </a:lnTo>
                </a:path>
              </a:pathLst>
            </a:custGeom>
            <a:noFill/>
            <a:ln w="13200" cap="flat">
              <a:solidFill>
                <a:srgbClr val="96E54E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光的三原色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9170353" y="2266950"/>
            <a:ext cx="1805940" cy="833755"/>
            <a:chOff x="14440" y="4361"/>
            <a:chExt cx="2844" cy="1313"/>
          </a:xfrm>
        </p:grpSpPr>
        <p:sp>
          <p:nvSpPr>
            <p:cNvPr id="392" name="MMConnector"/>
            <p:cNvSpPr/>
            <p:nvPr/>
          </p:nvSpPr>
          <p:spPr>
            <a:xfrm>
              <a:off x="14440" y="4766"/>
              <a:ext cx="415" cy="909"/>
            </a:xfrm>
            <a:custGeom>
              <a:avLst/>
              <a:gdLst/>
              <a:ahLst/>
              <a:cxnLst/>
              <a:pathLst>
                <a:path w="217800" h="305250" fill="none">
                  <a:moveTo>
                    <a:pt x="-108900" y="-152625"/>
                  </a:moveTo>
                  <a:cubicBezTo>
                    <a:pt x="12393" y="-152625"/>
                    <a:pt x="-36177" y="152625"/>
                    <a:pt x="108900" y="152625"/>
                  </a:cubicBezTo>
                </a:path>
              </a:pathLst>
            </a:custGeom>
            <a:noFill/>
            <a:ln w="13200" cap="rnd">
              <a:solidFill>
                <a:srgbClr val="96E54E"/>
              </a:solidFill>
              <a:round/>
            </a:ln>
          </p:spPr>
        </p:sp>
        <p:sp>
          <p:nvSpPr>
            <p:cNvPr id="391" name="SubTopic"/>
            <p:cNvSpPr/>
            <p:nvPr/>
          </p:nvSpPr>
          <p:spPr>
            <a:xfrm>
              <a:off x="14646" y="4361"/>
              <a:ext cx="2639" cy="860"/>
            </a:xfrm>
            <a:custGeom>
              <a:avLst/>
              <a:gdLst>
                <a:gd name="rtl" fmla="*/ 47025 w 1386000"/>
                <a:gd name="rtt" fmla="*/ 22605 h 288750"/>
                <a:gd name="rtr" fmla="*/ 1340625 w 1386000"/>
                <a:gd name="rtb" fmla="*/ 273405 h 288750"/>
              </a:gdLst>
              <a:ahLst/>
              <a:cxnLst/>
              <a:rect l="rtl" t="rtt" r="rtr" b="rtb"/>
              <a:pathLst>
                <a:path w="1386000" h="288750" stroke="0">
                  <a:moveTo>
                    <a:pt x="0" y="0"/>
                  </a:moveTo>
                  <a:lnTo>
                    <a:pt x="1386000" y="0"/>
                  </a:lnTo>
                  <a:lnTo>
                    <a:pt x="1386000" y="288750"/>
                  </a:lnTo>
                  <a:lnTo>
                    <a:pt x="0" y="288750"/>
                  </a:lnTo>
                  <a:lnTo>
                    <a:pt x="0" y="0"/>
                  </a:lnTo>
                  <a:close/>
                </a:path>
                <a:path w="1386000" h="288750" fill="none">
                  <a:moveTo>
                    <a:pt x="0" y="288750"/>
                  </a:moveTo>
                  <a:lnTo>
                    <a:pt x="1386000" y="288750"/>
                  </a:lnTo>
                </a:path>
              </a:pathLst>
            </a:custGeom>
            <a:noFill/>
            <a:ln w="13200" cap="flat">
              <a:solidFill>
                <a:srgbClr val="96E54E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平面镜的应用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9170353" y="2828290"/>
            <a:ext cx="1040130" cy="1183640"/>
            <a:chOff x="14440" y="5245"/>
            <a:chExt cx="1638" cy="1864"/>
          </a:xfrm>
        </p:grpSpPr>
        <p:sp>
          <p:nvSpPr>
            <p:cNvPr id="394" name="MMConnector"/>
            <p:cNvSpPr/>
            <p:nvPr/>
          </p:nvSpPr>
          <p:spPr>
            <a:xfrm>
              <a:off x="14440" y="5245"/>
              <a:ext cx="415" cy="1865"/>
            </a:xfrm>
            <a:custGeom>
              <a:avLst/>
              <a:gdLst/>
              <a:ahLst/>
              <a:cxnLst/>
              <a:pathLst>
                <a:path w="217800" h="627000" fill="none">
                  <a:moveTo>
                    <a:pt x="-108900" y="-313500"/>
                  </a:moveTo>
                  <a:cubicBezTo>
                    <a:pt x="37328" y="-313500"/>
                    <a:pt x="-94359" y="313500"/>
                    <a:pt x="108900" y="313500"/>
                  </a:cubicBezTo>
                </a:path>
              </a:pathLst>
            </a:custGeom>
            <a:noFill/>
            <a:ln w="13200" cap="rnd">
              <a:solidFill>
                <a:srgbClr val="96E54E"/>
              </a:solidFill>
              <a:round/>
            </a:ln>
          </p:spPr>
        </p:sp>
        <p:sp>
          <p:nvSpPr>
            <p:cNvPr id="393" name="SubTopic"/>
            <p:cNvSpPr/>
            <p:nvPr/>
          </p:nvSpPr>
          <p:spPr>
            <a:xfrm>
              <a:off x="14646" y="5319"/>
              <a:ext cx="1432" cy="860"/>
            </a:xfrm>
            <a:custGeom>
              <a:avLst/>
              <a:gdLst>
                <a:gd name="rtl" fmla="*/ 47025 w 752400"/>
                <a:gd name="rtt" fmla="*/ 22605 h 288750"/>
                <a:gd name="rtr" fmla="*/ 707025 w 752400"/>
                <a:gd name="rtb" fmla="*/ 273405 h 288750"/>
              </a:gdLst>
              <a:ahLst/>
              <a:cxnLst/>
              <a:rect l="rtl" t="rtt" r="rtr" b="rtb"/>
              <a:pathLst>
                <a:path w="752400" h="288750" stroke="0">
                  <a:moveTo>
                    <a:pt x="0" y="0"/>
                  </a:moveTo>
                  <a:lnTo>
                    <a:pt x="752400" y="0"/>
                  </a:lnTo>
                  <a:lnTo>
                    <a:pt x="752400" y="288750"/>
                  </a:lnTo>
                  <a:lnTo>
                    <a:pt x="0" y="288750"/>
                  </a:lnTo>
                  <a:lnTo>
                    <a:pt x="0" y="0"/>
                  </a:lnTo>
                  <a:close/>
                </a:path>
                <a:path w="752400" h="288750" fill="none">
                  <a:moveTo>
                    <a:pt x="0" y="288750"/>
                  </a:moveTo>
                  <a:lnTo>
                    <a:pt x="752400" y="288750"/>
                  </a:lnTo>
                </a:path>
              </a:pathLst>
            </a:custGeom>
            <a:noFill/>
            <a:ln w="13200" cap="flat">
              <a:solidFill>
                <a:srgbClr val="96E54E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球面镜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8914448" y="4910455"/>
            <a:ext cx="1551940" cy="985520"/>
            <a:chOff x="14037" y="8524"/>
            <a:chExt cx="2444" cy="1552"/>
          </a:xfrm>
        </p:grpSpPr>
        <p:sp>
          <p:nvSpPr>
            <p:cNvPr id="396" name="MMConnector"/>
            <p:cNvSpPr/>
            <p:nvPr/>
          </p:nvSpPr>
          <p:spPr>
            <a:xfrm>
              <a:off x="14037" y="8690"/>
              <a:ext cx="415" cy="1387"/>
            </a:xfrm>
            <a:custGeom>
              <a:avLst/>
              <a:gdLst/>
              <a:ahLst/>
              <a:cxnLst/>
              <a:pathLst>
                <a:path w="217800" h="466125" fill="none">
                  <a:moveTo>
                    <a:pt x="-108900" y="-233062"/>
                  </a:moveTo>
                  <a:cubicBezTo>
                    <a:pt x="26894" y="-233062"/>
                    <a:pt x="-70013" y="233063"/>
                    <a:pt x="108900" y="233063"/>
                  </a:cubicBezTo>
                </a:path>
              </a:pathLst>
            </a:custGeom>
            <a:noFill/>
            <a:ln w="13200" cap="rnd">
              <a:solidFill>
                <a:srgbClr val="96E54E"/>
              </a:solidFill>
              <a:round/>
            </a:ln>
          </p:spPr>
        </p:sp>
        <p:sp>
          <p:nvSpPr>
            <p:cNvPr id="395" name="SubTopic"/>
            <p:cNvSpPr/>
            <p:nvPr/>
          </p:nvSpPr>
          <p:spPr>
            <a:xfrm>
              <a:off x="14245" y="8524"/>
              <a:ext cx="2236" cy="860"/>
            </a:xfrm>
            <a:custGeom>
              <a:avLst/>
              <a:gdLst>
                <a:gd name="rtl" fmla="*/ 47025 w 1174800"/>
                <a:gd name="rtt" fmla="*/ 22605 h 288750"/>
                <a:gd name="rtr" fmla="*/ 1129425 w 1174800"/>
                <a:gd name="rtb" fmla="*/ 273405 h 288750"/>
              </a:gdLst>
              <a:ahLst/>
              <a:cxnLst/>
              <a:rect l="rtl" t="rtt" r="rtr" b="rtb"/>
              <a:pathLst>
                <a:path w="1174800" h="288750" stroke="0">
                  <a:moveTo>
                    <a:pt x="0" y="0"/>
                  </a:moveTo>
                  <a:lnTo>
                    <a:pt x="1174800" y="0"/>
                  </a:lnTo>
                  <a:lnTo>
                    <a:pt x="1174800" y="288750"/>
                  </a:lnTo>
                  <a:lnTo>
                    <a:pt x="0" y="288750"/>
                  </a:lnTo>
                  <a:lnTo>
                    <a:pt x="0" y="0"/>
                  </a:lnTo>
                  <a:close/>
                </a:path>
                <a:path w="1174800" h="288750" fill="none">
                  <a:moveTo>
                    <a:pt x="0" y="288750"/>
                  </a:moveTo>
                  <a:lnTo>
                    <a:pt x="1174800" y="288750"/>
                  </a:lnTo>
                </a:path>
              </a:pathLst>
            </a:custGeom>
            <a:noFill/>
            <a:ln w="13200" cap="flat">
              <a:solidFill>
                <a:srgbClr val="96E54E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看不见的光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6712903" y="1892300"/>
            <a:ext cx="2333625" cy="1556385"/>
            <a:chOff x="10558" y="3772"/>
            <a:chExt cx="3675" cy="2451"/>
          </a:xfrm>
        </p:grpSpPr>
        <p:sp>
          <p:nvSpPr>
            <p:cNvPr id="103" name="MMConnector"/>
            <p:cNvSpPr/>
            <p:nvPr/>
          </p:nvSpPr>
          <p:spPr>
            <a:xfrm>
              <a:off x="10558" y="5089"/>
              <a:ext cx="1428" cy="1134"/>
            </a:xfrm>
            <a:custGeom>
              <a:avLst/>
              <a:gdLst/>
              <a:ahLst/>
              <a:cxnLst/>
              <a:pathLst>
                <a:path w="750107" h="384196">
                  <a:moveTo>
                    <a:pt x="-153178" y="95679"/>
                  </a:moveTo>
                  <a:cubicBezTo>
                    <a:pt x="-167099" y="104780"/>
                    <a:pt x="-170354" y="119792"/>
                    <a:pt x="-163253" y="130327"/>
                  </a:cubicBezTo>
                  <a:cubicBezTo>
                    <a:pt x="-156152" y="140863"/>
                    <a:pt x="-140843" y="143721"/>
                    <a:pt x="-127356" y="133989"/>
                  </a:cubicBezTo>
                  <a:cubicBezTo>
                    <a:pt x="-114678" y="124841"/>
                    <a:pt x="-102001" y="115694"/>
                    <a:pt x="-89512" y="106358"/>
                  </a:cubicBezTo>
                  <a:cubicBezTo>
                    <a:pt x="-77024" y="97022"/>
                    <a:pt x="-64725" y="87498"/>
                    <a:pt x="-52522" y="77895"/>
                  </a:cubicBezTo>
                  <a:cubicBezTo>
                    <a:pt x="-40319" y="68293"/>
                    <a:pt x="-28212" y="58613"/>
                    <a:pt x="-16181" y="48882"/>
                  </a:cubicBezTo>
                  <a:cubicBezTo>
                    <a:pt x="-4149" y="39150"/>
                    <a:pt x="7807" y="29369"/>
                    <a:pt x="19729" y="19584"/>
                  </a:cubicBezTo>
                  <a:cubicBezTo>
                    <a:pt x="31652" y="9799"/>
                    <a:pt x="43541" y="12"/>
                    <a:pt x="55434" y="-9737"/>
                  </a:cubicBezTo>
                  <a:cubicBezTo>
                    <a:pt x="67328" y="-19486"/>
                    <a:pt x="79225" y="-29195"/>
                    <a:pt x="91165" y="-38821"/>
                  </a:cubicBezTo>
                  <a:cubicBezTo>
                    <a:pt x="103105" y="-48448"/>
                    <a:pt x="115088" y="-57990"/>
                    <a:pt x="127150" y="-67404"/>
                  </a:cubicBezTo>
                  <a:cubicBezTo>
                    <a:pt x="139213" y="-76817"/>
                    <a:pt x="151355" y="-86102"/>
                    <a:pt x="163612" y="-95208"/>
                  </a:cubicBezTo>
                  <a:cubicBezTo>
                    <a:pt x="175868" y="-104314"/>
                    <a:pt x="188239" y="-113243"/>
                    <a:pt x="200757" y="-121942"/>
                  </a:cubicBezTo>
                  <a:cubicBezTo>
                    <a:pt x="213274" y="-130641"/>
                    <a:pt x="225937" y="-139110"/>
                    <a:pt x="238772" y="-147296"/>
                  </a:cubicBezTo>
                  <a:cubicBezTo>
                    <a:pt x="251607" y="-155481"/>
                    <a:pt x="264613" y="-163383"/>
                    <a:pt x="277810" y="-170945"/>
                  </a:cubicBezTo>
                  <a:cubicBezTo>
                    <a:pt x="291007" y="-178507"/>
                    <a:pt x="304394" y="-185730"/>
                    <a:pt x="317978" y="-192559"/>
                  </a:cubicBezTo>
                  <a:cubicBezTo>
                    <a:pt x="331561" y="-199388"/>
                    <a:pt x="345341" y="-205823"/>
                    <a:pt x="359322" y="-211815"/>
                  </a:cubicBezTo>
                  <a:cubicBezTo>
                    <a:pt x="373303" y="-217807"/>
                    <a:pt x="387485" y="-223356"/>
                    <a:pt x="401823" y="-228421"/>
                  </a:cubicBezTo>
                  <a:cubicBezTo>
                    <a:pt x="416161" y="-233485"/>
                    <a:pt x="430655" y="-238065"/>
                    <a:pt x="445389" y="-242137"/>
                  </a:cubicBezTo>
                  <a:cubicBezTo>
                    <a:pt x="460123" y="-246209"/>
                    <a:pt x="475097" y="-249774"/>
                    <a:pt x="489866" y="-252804"/>
                  </a:cubicBezTo>
                  <a:cubicBezTo>
                    <a:pt x="504635" y="-255833"/>
                    <a:pt x="519200" y="-258327"/>
                    <a:pt x="535057" y="-260351"/>
                  </a:cubicBezTo>
                  <a:cubicBezTo>
                    <a:pt x="550914" y="-262374"/>
                    <a:pt x="568063" y="-263927"/>
                    <a:pt x="580742" y="-264801"/>
                  </a:cubicBezTo>
                  <a:cubicBezTo>
                    <a:pt x="593421" y="-265675"/>
                    <a:pt x="601631" y="-265869"/>
                    <a:pt x="609840" y="-266062"/>
                  </a:cubicBezTo>
                  <a:cubicBezTo>
                    <a:pt x="612215" y="-266119"/>
                    <a:pt x="613800" y="-267547"/>
                    <a:pt x="613800" y="-269362"/>
                  </a:cubicBezTo>
                  <a:cubicBezTo>
                    <a:pt x="613800" y="-271177"/>
                    <a:pt x="612215" y="-272609"/>
                    <a:pt x="609840" y="-272662"/>
                  </a:cubicBezTo>
                  <a:cubicBezTo>
                    <a:pt x="601556" y="-272848"/>
                    <a:pt x="593272" y="-273034"/>
                    <a:pt x="580419" y="-272741"/>
                  </a:cubicBezTo>
                  <a:cubicBezTo>
                    <a:pt x="567566" y="-272448"/>
                    <a:pt x="550143" y="-271676"/>
                    <a:pt x="533974" y="-270364"/>
                  </a:cubicBezTo>
                  <a:cubicBezTo>
                    <a:pt x="517805" y="-269052"/>
                    <a:pt x="502890" y="-267200"/>
                    <a:pt x="487717" y="-264810"/>
                  </a:cubicBezTo>
                  <a:cubicBezTo>
                    <a:pt x="472545" y="-262419"/>
                    <a:pt x="457116" y="-259488"/>
                    <a:pt x="441885" y="-256024"/>
                  </a:cubicBezTo>
                  <a:cubicBezTo>
                    <a:pt x="426654" y="-252559"/>
                    <a:pt x="411622" y="-248560"/>
                    <a:pt x="396712" y="-244053"/>
                  </a:cubicBezTo>
                  <a:cubicBezTo>
                    <a:pt x="381802" y="-239547"/>
                    <a:pt x="367014" y="-234532"/>
                    <a:pt x="352404" y="-229051"/>
                  </a:cubicBezTo>
                  <a:cubicBezTo>
                    <a:pt x="337794" y="-223570"/>
                    <a:pt x="323363" y="-217623"/>
                    <a:pt x="309115" y="-211263"/>
                  </a:cubicBezTo>
                  <a:cubicBezTo>
                    <a:pt x="294867" y="-204903"/>
                    <a:pt x="280803" y="-198131"/>
                    <a:pt x="266927" y="-191006"/>
                  </a:cubicBezTo>
                  <a:cubicBezTo>
                    <a:pt x="253051" y="-183881"/>
                    <a:pt x="239362" y="-176404"/>
                    <a:pt x="225850" y="-168636"/>
                  </a:cubicBezTo>
                  <a:cubicBezTo>
                    <a:pt x="212339" y="-160869"/>
                    <a:pt x="199004" y="-152812"/>
                    <a:pt x="185827" y="-144526"/>
                  </a:cubicBezTo>
                  <a:cubicBezTo>
                    <a:pt x="172651" y="-136241"/>
                    <a:pt x="159632" y="-127727"/>
                    <a:pt x="146746" y="-119043"/>
                  </a:cubicBezTo>
                  <a:cubicBezTo>
                    <a:pt x="133861" y="-110359"/>
                    <a:pt x="121107" y="-101506"/>
                    <a:pt x="108456" y="-92537"/>
                  </a:cubicBezTo>
                  <a:cubicBezTo>
                    <a:pt x="95805" y="-83569"/>
                    <a:pt x="83257" y="-74486"/>
                    <a:pt x="70779" y="-65339"/>
                  </a:cubicBezTo>
                  <a:cubicBezTo>
                    <a:pt x="58301" y="-56193"/>
                    <a:pt x="45893" y="-46984"/>
                    <a:pt x="33523" y="-37762"/>
                  </a:cubicBezTo>
                  <a:cubicBezTo>
                    <a:pt x="21152" y="-28539"/>
                    <a:pt x="8818" y="-19303"/>
                    <a:pt x="-3510" y="-10101"/>
                  </a:cubicBezTo>
                  <a:cubicBezTo>
                    <a:pt x="-15839" y="-898"/>
                    <a:pt x="-28162" y="8272"/>
                    <a:pt x="-40515" y="17357"/>
                  </a:cubicBezTo>
                  <a:cubicBezTo>
                    <a:pt x="-52868" y="26442"/>
                    <a:pt x="-65250" y="35441"/>
                    <a:pt x="-77681" y="44328"/>
                  </a:cubicBezTo>
                  <a:cubicBezTo>
                    <a:pt x="-90112" y="53215"/>
                    <a:pt x="-102592" y="61991"/>
                    <a:pt x="-115183" y="70531"/>
                  </a:cubicBezTo>
                  <a:cubicBezTo>
                    <a:pt x="-127775" y="79070"/>
                    <a:pt x="-140476" y="87375"/>
                    <a:pt x="-153178" y="95679"/>
                  </a:cubicBezTo>
                  <a:close/>
                </a:path>
              </a:pathLst>
            </a:custGeom>
            <a:solidFill>
              <a:srgbClr val="96E54E"/>
            </a:solidFill>
            <a:ln w="6600" cap="rnd">
              <a:solidFill>
                <a:srgbClr val="96E54E"/>
              </a:solidFill>
              <a:round/>
            </a:ln>
          </p:spPr>
        </p:sp>
        <p:sp>
          <p:nvSpPr>
            <p:cNvPr id="102" name="MainTopic"/>
            <p:cNvSpPr/>
            <p:nvPr/>
          </p:nvSpPr>
          <p:spPr>
            <a:xfrm>
              <a:off x="11720" y="3772"/>
              <a:ext cx="2513" cy="1081"/>
            </a:xfrm>
            <a:custGeom>
              <a:avLst/>
              <a:gdLst>
                <a:gd name="rtl" fmla="*/ 117480 w 1320000"/>
                <a:gd name="rtt" fmla="*/ 62040 h 363000"/>
                <a:gd name="rtr" fmla="*/ 1199880 w 1320000"/>
                <a:gd name="rtb" fmla="*/ 312840 h 363000"/>
              </a:gdLst>
              <a:ahLst/>
              <a:cxnLst/>
              <a:rect l="rtl" t="rtt" r="rtr" b="rtb"/>
              <a:pathLst>
                <a:path w="1320000" h="363000">
                  <a:moveTo>
                    <a:pt x="26400" y="0"/>
                  </a:moveTo>
                  <a:lnTo>
                    <a:pt x="1293600" y="0"/>
                  </a:lnTo>
                  <a:cubicBezTo>
                    <a:pt x="1308173" y="0"/>
                    <a:pt x="1320000" y="11827"/>
                    <a:pt x="1320000" y="26400"/>
                  </a:cubicBezTo>
                  <a:lnTo>
                    <a:pt x="1320000" y="336600"/>
                  </a:lnTo>
                  <a:cubicBezTo>
                    <a:pt x="1320000" y="351173"/>
                    <a:pt x="1308173" y="363000"/>
                    <a:pt x="1293600" y="363000"/>
                  </a:cubicBezTo>
                  <a:lnTo>
                    <a:pt x="26400" y="363000"/>
                  </a:lnTo>
                  <a:cubicBezTo>
                    <a:pt x="11827" y="363000"/>
                    <a:pt x="0" y="351173"/>
                    <a:pt x="0" y="336600"/>
                  </a:cubicBezTo>
                  <a:lnTo>
                    <a:pt x="0" y="26400"/>
                  </a:lnTo>
                  <a:cubicBezTo>
                    <a:pt x="0" y="11827"/>
                    <a:pt x="11827" y="0"/>
                    <a:pt x="26400" y="0"/>
                  </a:cubicBezTo>
                  <a:close/>
                </a:path>
              </a:pathLst>
            </a:custGeom>
            <a:noFill/>
            <a:ln w="13200" cap="flat">
              <a:solidFill>
                <a:srgbClr val="96E54E"/>
              </a:solidFill>
              <a:round/>
            </a:ln>
          </p:spPr>
          <p:txBody>
            <a:bodyPr wrap="none" lIns="0" tIns="0" rIns="0" bIns="22500" rtlCol="0" anchor="ctr"/>
            <a:p>
              <a:pPr algn="ctr">
                <a:lnSpc>
                  <a:spcPct val="100000"/>
                </a:lnSpc>
              </a:pPr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平面镜成像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2194878" y="2997200"/>
            <a:ext cx="1137285" cy="1047115"/>
            <a:chOff x="2577" y="2260"/>
            <a:chExt cx="1791" cy="1649"/>
          </a:xfrm>
        </p:grpSpPr>
        <p:sp>
          <p:nvSpPr>
            <p:cNvPr id="11" name="SubTopic"/>
            <p:cNvSpPr/>
            <p:nvPr/>
          </p:nvSpPr>
          <p:spPr>
            <a:xfrm>
              <a:off x="2577" y="2260"/>
              <a:ext cx="1170" cy="860"/>
            </a:xfrm>
            <a:custGeom>
              <a:avLst/>
              <a:gdLst>
                <a:gd name="rtl" fmla="*/ 47025 w 541200"/>
                <a:gd name="rtt" fmla="*/ 22605 h 288750"/>
                <a:gd name="rtr" fmla="*/ 495825 w 541200"/>
                <a:gd name="rtb" fmla="*/ 273405 h 288750"/>
              </a:gdLst>
              <a:ahLst/>
              <a:cxnLst/>
              <a:rect l="rtl" t="rtt" r="rtr" b="rtb"/>
              <a:pathLst>
                <a:path w="541200" h="288750" stroke="0">
                  <a:moveTo>
                    <a:pt x="0" y="0"/>
                  </a:moveTo>
                  <a:lnTo>
                    <a:pt x="541200" y="0"/>
                  </a:lnTo>
                  <a:lnTo>
                    <a:pt x="541200" y="288750"/>
                  </a:lnTo>
                  <a:lnTo>
                    <a:pt x="0" y="288750"/>
                  </a:lnTo>
                  <a:lnTo>
                    <a:pt x="0" y="0"/>
                  </a:lnTo>
                  <a:close/>
                </a:path>
                <a:path w="541200" h="288750" fill="none">
                  <a:moveTo>
                    <a:pt x="0" y="288750"/>
                  </a:moveTo>
                  <a:lnTo>
                    <a:pt x="541200" y="288750"/>
                  </a:lnTo>
                </a:path>
              </a:pathLst>
            </a:custGeom>
            <a:noFill/>
            <a:ln w="13200" cap="flat">
              <a:solidFill>
                <a:srgbClr val="96E54E"/>
              </a:solidFill>
              <a:round/>
            </a:ln>
          </p:spPr>
          <p:txBody>
            <a:bodyPr wrap="none" lIns="0" tIns="0" rIns="0" bIns="22500" rtlCol="0" anchor="ctr"/>
            <a:p>
              <a:pPr algn="ctr">
                <a:lnSpc>
                  <a:spcPct val="100000"/>
                </a:lnSpc>
              </a:pPr>
              <a:r>
                <a:rPr lang="zh-CN" sz="2400">
                  <a:solidFill>
                    <a:srgbClr val="303030"/>
                  </a:solidFill>
                  <a:latin typeface="宋体" panose="02010600030101010101" pitchFamily="2" charset="-122"/>
                </a:rPr>
                <a:t>规律</a:t>
              </a:r>
              <a:endParaRPr lang="zh-CN"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  <p:sp>
          <p:nvSpPr>
            <p:cNvPr id="13" name="MMConnector"/>
            <p:cNvSpPr/>
            <p:nvPr/>
          </p:nvSpPr>
          <p:spPr>
            <a:xfrm>
              <a:off x="3953" y="3382"/>
              <a:ext cx="415" cy="527"/>
            </a:xfrm>
            <a:custGeom>
              <a:avLst/>
              <a:gdLst/>
              <a:ahLst/>
              <a:cxnLst/>
              <a:pathLst>
                <a:path w="217800" h="177375" fill="none">
                  <a:moveTo>
                    <a:pt x="108900" y="88688"/>
                  </a:moveTo>
                  <a:cubicBezTo>
                    <a:pt x="1238" y="88688"/>
                    <a:pt x="4372" y="-88687"/>
                    <a:pt x="-108900" y="-88687"/>
                  </a:cubicBezTo>
                </a:path>
              </a:pathLst>
            </a:custGeom>
            <a:noFill/>
            <a:ln w="13200" cap="rnd">
              <a:solidFill>
                <a:srgbClr val="96E54E"/>
              </a:solidFill>
              <a:round/>
            </a:ln>
          </p:spPr>
        </p:sp>
      </p:grpSp>
      <p:grpSp>
        <p:nvGrpSpPr>
          <p:cNvPr id="14" name="组合 13"/>
          <p:cNvGrpSpPr/>
          <p:nvPr/>
        </p:nvGrpSpPr>
        <p:grpSpPr>
          <a:xfrm>
            <a:off x="2074863" y="3604260"/>
            <a:ext cx="1257300" cy="681355"/>
            <a:chOff x="2388" y="3216"/>
            <a:chExt cx="1980" cy="1073"/>
          </a:xfrm>
        </p:grpSpPr>
        <p:sp>
          <p:nvSpPr>
            <p:cNvPr id="16" name="MMConnector"/>
            <p:cNvSpPr/>
            <p:nvPr/>
          </p:nvSpPr>
          <p:spPr>
            <a:xfrm>
              <a:off x="3953" y="3860"/>
              <a:ext cx="415" cy="429"/>
            </a:xfrm>
            <a:custGeom>
              <a:avLst/>
              <a:gdLst/>
              <a:ahLst/>
              <a:cxnLst/>
              <a:pathLst>
                <a:path w="217800" h="144375" fill="none">
                  <a:moveTo>
                    <a:pt x="108900" y="-72187"/>
                  </a:moveTo>
                  <a:cubicBezTo>
                    <a:pt x="4963" y="-72187"/>
                    <a:pt x="-4320" y="72188"/>
                    <a:pt x="-108900" y="72188"/>
                  </a:cubicBezTo>
                </a:path>
              </a:pathLst>
            </a:custGeom>
            <a:noFill/>
            <a:ln w="13200" cap="rnd">
              <a:solidFill>
                <a:srgbClr val="96E54E"/>
              </a:solidFill>
              <a:round/>
            </a:ln>
          </p:spPr>
        </p:sp>
        <p:sp>
          <p:nvSpPr>
            <p:cNvPr id="17" name="SubTopic"/>
            <p:cNvSpPr/>
            <p:nvPr/>
          </p:nvSpPr>
          <p:spPr>
            <a:xfrm>
              <a:off x="2388" y="3216"/>
              <a:ext cx="1359" cy="860"/>
            </a:xfrm>
            <a:custGeom>
              <a:avLst/>
              <a:gdLst>
                <a:gd name="rtl" fmla="*/ 47025 w 541200"/>
                <a:gd name="rtt" fmla="*/ 22605 h 288750"/>
                <a:gd name="rtr" fmla="*/ 495825 w 541200"/>
                <a:gd name="rtb" fmla="*/ 273405 h 288750"/>
              </a:gdLst>
              <a:ahLst/>
              <a:cxnLst/>
              <a:rect l="rtl" t="rtt" r="rtr" b="rtb"/>
              <a:pathLst>
                <a:path w="541200" h="288750" stroke="0">
                  <a:moveTo>
                    <a:pt x="0" y="0"/>
                  </a:moveTo>
                  <a:lnTo>
                    <a:pt x="541200" y="0"/>
                  </a:lnTo>
                  <a:lnTo>
                    <a:pt x="541200" y="288750"/>
                  </a:lnTo>
                  <a:lnTo>
                    <a:pt x="0" y="288750"/>
                  </a:lnTo>
                  <a:lnTo>
                    <a:pt x="0" y="0"/>
                  </a:lnTo>
                  <a:close/>
                </a:path>
                <a:path w="541200" h="288750" fill="none">
                  <a:moveTo>
                    <a:pt x="0" y="288750"/>
                  </a:moveTo>
                  <a:lnTo>
                    <a:pt x="541200" y="288750"/>
                  </a:lnTo>
                </a:path>
              </a:pathLst>
            </a:custGeom>
            <a:noFill/>
            <a:ln w="13200" cap="flat">
              <a:solidFill>
                <a:srgbClr val="96E54E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lang="zh-CN" sz="2400">
                  <a:solidFill>
                    <a:srgbClr val="303030"/>
                  </a:solidFill>
                  <a:latin typeface="宋体" panose="02010600030101010101" pitchFamily="2" charset="-122"/>
                </a:rPr>
                <a:t>现象</a:t>
              </a:r>
              <a:endParaRPr lang="zh-CN"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1980883" y="4846320"/>
            <a:ext cx="1334770" cy="1047115"/>
            <a:chOff x="2266" y="2260"/>
            <a:chExt cx="2102" cy="1649"/>
          </a:xfrm>
        </p:grpSpPr>
        <p:sp>
          <p:nvSpPr>
            <p:cNvPr id="25" name="SubTopic"/>
            <p:cNvSpPr/>
            <p:nvPr/>
          </p:nvSpPr>
          <p:spPr>
            <a:xfrm>
              <a:off x="2266" y="2260"/>
              <a:ext cx="1481" cy="860"/>
            </a:xfrm>
            <a:custGeom>
              <a:avLst/>
              <a:gdLst>
                <a:gd name="rtl" fmla="*/ 47025 w 541200"/>
                <a:gd name="rtt" fmla="*/ 22605 h 288750"/>
                <a:gd name="rtr" fmla="*/ 495825 w 541200"/>
                <a:gd name="rtb" fmla="*/ 273405 h 288750"/>
              </a:gdLst>
              <a:ahLst/>
              <a:cxnLst/>
              <a:rect l="rtl" t="rtt" r="rtr" b="rtb"/>
              <a:pathLst>
                <a:path w="541200" h="288750" stroke="0">
                  <a:moveTo>
                    <a:pt x="0" y="0"/>
                  </a:moveTo>
                  <a:lnTo>
                    <a:pt x="541200" y="0"/>
                  </a:lnTo>
                  <a:lnTo>
                    <a:pt x="541200" y="288750"/>
                  </a:lnTo>
                  <a:lnTo>
                    <a:pt x="0" y="288750"/>
                  </a:lnTo>
                  <a:lnTo>
                    <a:pt x="0" y="0"/>
                  </a:lnTo>
                  <a:close/>
                </a:path>
                <a:path w="541200" h="288750" fill="none">
                  <a:moveTo>
                    <a:pt x="0" y="288750"/>
                  </a:moveTo>
                  <a:lnTo>
                    <a:pt x="541200" y="288750"/>
                  </a:lnTo>
                </a:path>
              </a:pathLst>
            </a:custGeom>
            <a:noFill/>
            <a:ln w="13200" cap="flat">
              <a:solidFill>
                <a:srgbClr val="96E54E"/>
              </a:solidFill>
              <a:round/>
            </a:ln>
          </p:spPr>
          <p:txBody>
            <a:bodyPr wrap="none" lIns="0" tIns="0" rIns="0" bIns="22500" rtlCol="0" anchor="ctr"/>
            <a:p>
              <a:pPr algn="ctr">
                <a:lnSpc>
                  <a:spcPct val="100000"/>
                </a:lnSpc>
              </a:pPr>
              <a:r>
                <a:rPr lang="zh-CN" sz="2400">
                  <a:solidFill>
                    <a:srgbClr val="303030"/>
                  </a:solidFill>
                  <a:latin typeface="宋体" panose="02010600030101010101" pitchFamily="2" charset="-122"/>
                </a:rPr>
                <a:t>规律</a:t>
              </a:r>
              <a:endParaRPr lang="zh-CN"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  <p:sp>
          <p:nvSpPr>
            <p:cNvPr id="26" name="MMConnector"/>
            <p:cNvSpPr/>
            <p:nvPr/>
          </p:nvSpPr>
          <p:spPr>
            <a:xfrm>
              <a:off x="3953" y="3382"/>
              <a:ext cx="415" cy="527"/>
            </a:xfrm>
            <a:custGeom>
              <a:avLst/>
              <a:gdLst/>
              <a:ahLst/>
              <a:cxnLst/>
              <a:pathLst>
                <a:path w="217800" h="177375" fill="none">
                  <a:moveTo>
                    <a:pt x="108900" y="88688"/>
                  </a:moveTo>
                  <a:cubicBezTo>
                    <a:pt x="1238" y="88688"/>
                    <a:pt x="4372" y="-88687"/>
                    <a:pt x="-108900" y="-88687"/>
                  </a:cubicBezTo>
                </a:path>
              </a:pathLst>
            </a:custGeom>
            <a:noFill/>
            <a:ln w="13200" cap="rnd">
              <a:solidFill>
                <a:srgbClr val="96E54E"/>
              </a:solidFill>
              <a:round/>
            </a:ln>
          </p:spPr>
        </p:sp>
      </p:grpSp>
      <p:grpSp>
        <p:nvGrpSpPr>
          <p:cNvPr id="27" name="组合 26"/>
          <p:cNvGrpSpPr/>
          <p:nvPr/>
        </p:nvGrpSpPr>
        <p:grpSpPr>
          <a:xfrm>
            <a:off x="1836738" y="5453380"/>
            <a:ext cx="1478915" cy="681355"/>
            <a:chOff x="2039" y="3216"/>
            <a:chExt cx="2329" cy="1073"/>
          </a:xfrm>
        </p:grpSpPr>
        <p:sp>
          <p:nvSpPr>
            <p:cNvPr id="28" name="MMConnector"/>
            <p:cNvSpPr/>
            <p:nvPr/>
          </p:nvSpPr>
          <p:spPr>
            <a:xfrm>
              <a:off x="3953" y="3860"/>
              <a:ext cx="415" cy="429"/>
            </a:xfrm>
            <a:custGeom>
              <a:avLst/>
              <a:gdLst/>
              <a:ahLst/>
              <a:cxnLst/>
              <a:pathLst>
                <a:path w="217800" h="144375" fill="none">
                  <a:moveTo>
                    <a:pt x="108900" y="-72187"/>
                  </a:moveTo>
                  <a:cubicBezTo>
                    <a:pt x="4963" y="-72187"/>
                    <a:pt x="-4320" y="72188"/>
                    <a:pt x="-108900" y="72188"/>
                  </a:cubicBezTo>
                </a:path>
              </a:pathLst>
            </a:custGeom>
            <a:noFill/>
            <a:ln w="13200" cap="rnd">
              <a:solidFill>
                <a:srgbClr val="96E54E"/>
              </a:solidFill>
              <a:round/>
            </a:ln>
          </p:spPr>
        </p:sp>
        <p:sp>
          <p:nvSpPr>
            <p:cNvPr id="29" name="SubTopic"/>
            <p:cNvSpPr/>
            <p:nvPr/>
          </p:nvSpPr>
          <p:spPr>
            <a:xfrm>
              <a:off x="2039" y="3216"/>
              <a:ext cx="1708" cy="860"/>
            </a:xfrm>
            <a:custGeom>
              <a:avLst/>
              <a:gdLst>
                <a:gd name="rtl" fmla="*/ 47025 w 541200"/>
                <a:gd name="rtt" fmla="*/ 22605 h 288750"/>
                <a:gd name="rtr" fmla="*/ 495825 w 541200"/>
                <a:gd name="rtb" fmla="*/ 273405 h 288750"/>
              </a:gdLst>
              <a:ahLst/>
              <a:cxnLst/>
              <a:rect l="rtl" t="rtt" r="rtr" b="rtb"/>
              <a:pathLst>
                <a:path w="541200" h="288750" stroke="0">
                  <a:moveTo>
                    <a:pt x="0" y="0"/>
                  </a:moveTo>
                  <a:lnTo>
                    <a:pt x="541200" y="0"/>
                  </a:lnTo>
                  <a:lnTo>
                    <a:pt x="541200" y="288750"/>
                  </a:lnTo>
                  <a:lnTo>
                    <a:pt x="0" y="288750"/>
                  </a:lnTo>
                  <a:lnTo>
                    <a:pt x="0" y="0"/>
                  </a:lnTo>
                  <a:close/>
                </a:path>
                <a:path w="541200" h="288750" fill="none">
                  <a:moveTo>
                    <a:pt x="0" y="288750"/>
                  </a:moveTo>
                  <a:lnTo>
                    <a:pt x="541200" y="288750"/>
                  </a:lnTo>
                </a:path>
              </a:pathLst>
            </a:custGeom>
            <a:noFill/>
            <a:ln w="13200" cap="flat">
              <a:solidFill>
                <a:srgbClr val="96E54E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lang="zh-CN" sz="2400">
                  <a:solidFill>
                    <a:srgbClr val="303030"/>
                  </a:solidFill>
                  <a:latin typeface="宋体" panose="02010600030101010101" pitchFamily="2" charset="-122"/>
                </a:rPr>
                <a:t>现象</a:t>
              </a:r>
              <a:endParaRPr lang="zh-CN"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1837373" y="2035175"/>
            <a:ext cx="4247515" cy="1489075"/>
            <a:chOff x="2892" y="4674"/>
            <a:chExt cx="6689" cy="2345"/>
          </a:xfrm>
        </p:grpSpPr>
        <p:sp>
          <p:nvSpPr>
            <p:cNvPr id="114" name="MainTopic"/>
            <p:cNvSpPr/>
            <p:nvPr/>
          </p:nvSpPr>
          <p:spPr>
            <a:xfrm>
              <a:off x="2892" y="4674"/>
              <a:ext cx="3959" cy="1081"/>
            </a:xfrm>
            <a:custGeom>
              <a:avLst/>
              <a:gdLst>
                <a:gd name="rtl" fmla="*/ 117480 w 1953600"/>
                <a:gd name="rtt" fmla="*/ 62040 h 363000"/>
                <a:gd name="rtr" fmla="*/ 1833480 w 1953600"/>
                <a:gd name="rtb" fmla="*/ 312840 h 363000"/>
              </a:gdLst>
              <a:ahLst/>
              <a:cxnLst/>
              <a:rect l="rtl" t="rtt" r="rtr" b="rtb"/>
              <a:pathLst>
                <a:path w="1953600" h="363000">
                  <a:moveTo>
                    <a:pt x="26400" y="0"/>
                  </a:moveTo>
                  <a:lnTo>
                    <a:pt x="1927200" y="0"/>
                  </a:lnTo>
                  <a:cubicBezTo>
                    <a:pt x="1941773" y="0"/>
                    <a:pt x="1953600" y="11827"/>
                    <a:pt x="1953600" y="26400"/>
                  </a:cubicBezTo>
                  <a:lnTo>
                    <a:pt x="1953600" y="336600"/>
                  </a:lnTo>
                  <a:cubicBezTo>
                    <a:pt x="1953600" y="351173"/>
                    <a:pt x="1941773" y="363000"/>
                    <a:pt x="1927200" y="363000"/>
                  </a:cubicBezTo>
                  <a:lnTo>
                    <a:pt x="26400" y="363000"/>
                  </a:lnTo>
                  <a:cubicBezTo>
                    <a:pt x="11827" y="363000"/>
                    <a:pt x="0" y="351173"/>
                    <a:pt x="0" y="336600"/>
                  </a:cubicBezTo>
                  <a:lnTo>
                    <a:pt x="0" y="26400"/>
                  </a:lnTo>
                  <a:cubicBezTo>
                    <a:pt x="0" y="11827"/>
                    <a:pt x="11827" y="0"/>
                    <a:pt x="26400" y="0"/>
                  </a:cubicBezTo>
                  <a:close/>
                </a:path>
              </a:pathLst>
            </a:custGeom>
            <a:noFill/>
            <a:ln w="13200" cap="flat">
              <a:solidFill>
                <a:srgbClr val="96E54E"/>
              </a:solidFill>
              <a:round/>
            </a:ln>
          </p:spPr>
          <p:txBody>
            <a:bodyPr wrap="none" lIns="0" tIns="0" rIns="0" bIns="22500" rtlCol="0" anchor="ctr"/>
            <a:p>
              <a:pPr algn="ctr">
                <a:lnSpc>
                  <a:spcPct val="100000"/>
                </a:lnSpc>
              </a:pPr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光现象的辨识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  <p:sp>
          <p:nvSpPr>
            <p:cNvPr id="30" name="MMConnector"/>
            <p:cNvSpPr/>
            <p:nvPr/>
          </p:nvSpPr>
          <p:spPr>
            <a:xfrm>
              <a:off x="8050" y="5885"/>
              <a:ext cx="1531" cy="1134"/>
            </a:xfrm>
            <a:custGeom>
              <a:avLst/>
              <a:gdLst/>
              <a:ahLst/>
              <a:cxnLst/>
              <a:pathLst>
                <a:path w="784928" h="574578">
                  <a:moveTo>
                    <a:pt x="159253" y="210247"/>
                  </a:moveTo>
                  <a:cubicBezTo>
                    <a:pt x="171001" y="222021"/>
                    <a:pt x="186562" y="221680"/>
                    <a:pt x="195271" y="212430"/>
                  </a:cubicBezTo>
                  <a:cubicBezTo>
                    <a:pt x="203980" y="203179"/>
                    <a:pt x="203123" y="187912"/>
                    <a:pt x="190922" y="176609"/>
                  </a:cubicBezTo>
                  <a:cubicBezTo>
                    <a:pt x="179840" y="166343"/>
                    <a:pt x="168759" y="156078"/>
                    <a:pt x="157879" y="145537"/>
                  </a:cubicBezTo>
                  <a:cubicBezTo>
                    <a:pt x="146999" y="134997"/>
                    <a:pt x="136321" y="124182"/>
                    <a:pt x="125750" y="113228"/>
                  </a:cubicBezTo>
                  <a:cubicBezTo>
                    <a:pt x="115180" y="102274"/>
                    <a:pt x="104716" y="91180"/>
                    <a:pt x="94341" y="79966"/>
                  </a:cubicBezTo>
                  <a:cubicBezTo>
                    <a:pt x="83967" y="68752"/>
                    <a:pt x="73681" y="57417"/>
                    <a:pt x="63444" y="46007"/>
                  </a:cubicBezTo>
                  <a:cubicBezTo>
                    <a:pt x="53208" y="34597"/>
                    <a:pt x="43019" y="23112"/>
                    <a:pt x="32844" y="11587"/>
                  </a:cubicBezTo>
                  <a:cubicBezTo>
                    <a:pt x="22669" y="62"/>
                    <a:pt x="12508" y="-11504"/>
                    <a:pt x="2321" y="-23074"/>
                  </a:cubicBezTo>
                  <a:cubicBezTo>
                    <a:pt x="-7865" y="-34644"/>
                    <a:pt x="-18076" y="-46218"/>
                    <a:pt x="-28349" y="-57761"/>
                  </a:cubicBezTo>
                  <a:cubicBezTo>
                    <a:pt x="-38622" y="-69304"/>
                    <a:pt x="-48957" y="-80815"/>
                    <a:pt x="-59393" y="-92256"/>
                  </a:cubicBezTo>
                  <a:cubicBezTo>
                    <a:pt x="-69829" y="-103698"/>
                    <a:pt x="-80366" y="-115070"/>
                    <a:pt x="-91042" y="-126331"/>
                  </a:cubicBezTo>
                  <a:cubicBezTo>
                    <a:pt x="-101718" y="-137591"/>
                    <a:pt x="-112533" y="-148741"/>
                    <a:pt x="-123526" y="-159733"/>
                  </a:cubicBezTo>
                  <a:cubicBezTo>
                    <a:pt x="-134519" y="-170725"/>
                    <a:pt x="-145689" y="-181560"/>
                    <a:pt x="-157074" y="-192184"/>
                  </a:cubicBezTo>
                  <a:cubicBezTo>
                    <a:pt x="-168458" y="-202808"/>
                    <a:pt x="-180057" y="-213222"/>
                    <a:pt x="-191902" y="-223364"/>
                  </a:cubicBezTo>
                  <a:cubicBezTo>
                    <a:pt x="-203747" y="-233507"/>
                    <a:pt x="-215839" y="-243378"/>
                    <a:pt x="-228203" y="-252912"/>
                  </a:cubicBezTo>
                  <a:cubicBezTo>
                    <a:pt x="-240567" y="-262445"/>
                    <a:pt x="-253203" y="-271639"/>
                    <a:pt x="-266127" y="-280422"/>
                  </a:cubicBezTo>
                  <a:cubicBezTo>
                    <a:pt x="-279050" y="-289205"/>
                    <a:pt x="-292261" y="-297575"/>
                    <a:pt x="-305757" y="-305460"/>
                  </a:cubicBezTo>
                  <a:cubicBezTo>
                    <a:pt x="-319253" y="-313344"/>
                    <a:pt x="-333035" y="-320742"/>
                    <a:pt x="-347087" y="-327584"/>
                  </a:cubicBezTo>
                  <a:cubicBezTo>
                    <a:pt x="-361139" y="-334427"/>
                    <a:pt x="-375462" y="-340714"/>
                    <a:pt x="-390002" y="-346390"/>
                  </a:cubicBezTo>
                  <a:cubicBezTo>
                    <a:pt x="-404542" y="-352067"/>
                    <a:pt x="-419300" y="-357132"/>
                    <a:pt x="-434280" y="-361557"/>
                  </a:cubicBezTo>
                  <a:cubicBezTo>
                    <a:pt x="-449260" y="-365982"/>
                    <a:pt x="-464462" y="-369766"/>
                    <a:pt x="-479615" y="-372894"/>
                  </a:cubicBezTo>
                  <a:cubicBezTo>
                    <a:pt x="-494767" y="-376023"/>
                    <a:pt x="-509870" y="-378497"/>
                    <a:pt x="-525657" y="-380362"/>
                  </a:cubicBezTo>
                  <a:cubicBezTo>
                    <a:pt x="-541444" y="-382228"/>
                    <a:pt x="-557916" y="-383485"/>
                    <a:pt x="-572061" y="-384065"/>
                  </a:cubicBezTo>
                  <a:cubicBezTo>
                    <a:pt x="-586206" y="-384645"/>
                    <a:pt x="-598023" y="-384548"/>
                    <a:pt x="-609840" y="-384450"/>
                  </a:cubicBezTo>
                  <a:cubicBezTo>
                    <a:pt x="-612216" y="-384430"/>
                    <a:pt x="-613800" y="-382965"/>
                    <a:pt x="-613800" y="-381150"/>
                  </a:cubicBezTo>
                  <a:cubicBezTo>
                    <a:pt x="-613800" y="-379335"/>
                    <a:pt x="-612215" y="-377924"/>
                    <a:pt x="-609840" y="-377850"/>
                  </a:cubicBezTo>
                  <a:cubicBezTo>
                    <a:pt x="-598155" y="-377487"/>
                    <a:pt x="-586470" y="-377124"/>
                    <a:pt x="-572546" y="-376004"/>
                  </a:cubicBezTo>
                  <a:cubicBezTo>
                    <a:pt x="-558622" y="-374884"/>
                    <a:pt x="-542460" y="-373008"/>
                    <a:pt x="-527027" y="-370566"/>
                  </a:cubicBezTo>
                  <a:cubicBezTo>
                    <a:pt x="-511595" y="-368125"/>
                    <a:pt x="-496892" y="-365118"/>
                    <a:pt x="-482192" y="-361475"/>
                  </a:cubicBezTo>
                  <a:cubicBezTo>
                    <a:pt x="-467493" y="-357832"/>
                    <a:pt x="-452797" y="-353554"/>
                    <a:pt x="-438367" y="-348667"/>
                  </a:cubicBezTo>
                  <a:cubicBezTo>
                    <a:pt x="-423936" y="-343781"/>
                    <a:pt x="-409770" y="-338286"/>
                    <a:pt x="-395853" y="-332213"/>
                  </a:cubicBezTo>
                  <a:cubicBezTo>
                    <a:pt x="-381937" y="-326139"/>
                    <a:pt x="-368271" y="-319488"/>
                    <a:pt x="-354894" y="-312311"/>
                  </a:cubicBezTo>
                  <a:cubicBezTo>
                    <a:pt x="-341518" y="-305134"/>
                    <a:pt x="-328432" y="-297433"/>
                    <a:pt x="-315640" y="-289269"/>
                  </a:cubicBezTo>
                  <a:cubicBezTo>
                    <a:pt x="-302849" y="-281106"/>
                    <a:pt x="-290351" y="-272481"/>
                    <a:pt x="-278140" y="-263461"/>
                  </a:cubicBezTo>
                  <a:cubicBezTo>
                    <a:pt x="-265929" y="-254442"/>
                    <a:pt x="-254005" y="-245028"/>
                    <a:pt x="-242347" y="-235285"/>
                  </a:cubicBezTo>
                  <a:cubicBezTo>
                    <a:pt x="-230688" y="-225542"/>
                    <a:pt x="-219296" y="-215471"/>
                    <a:pt x="-208138" y="-205131"/>
                  </a:cubicBezTo>
                  <a:cubicBezTo>
                    <a:pt x="-196981" y="-194790"/>
                    <a:pt x="-186060" y="-184182"/>
                    <a:pt x="-175339" y="-173358"/>
                  </a:cubicBezTo>
                  <a:cubicBezTo>
                    <a:pt x="-164618" y="-162535"/>
                    <a:pt x="-154098" y="-151497"/>
                    <a:pt x="-143739" y="-140291"/>
                  </a:cubicBezTo>
                  <a:cubicBezTo>
                    <a:pt x="-133380" y="-129085"/>
                    <a:pt x="-123183" y="-117712"/>
                    <a:pt x="-113108" y="-106212"/>
                  </a:cubicBezTo>
                  <a:cubicBezTo>
                    <a:pt x="-103033" y="-94713"/>
                    <a:pt x="-93080" y="-83087"/>
                    <a:pt x="-83209" y="-71371"/>
                  </a:cubicBezTo>
                  <a:cubicBezTo>
                    <a:pt x="-73338" y="-59655"/>
                    <a:pt x="-63548" y="-47850"/>
                    <a:pt x="-53798" y="-35989"/>
                  </a:cubicBezTo>
                  <a:cubicBezTo>
                    <a:pt x="-44049" y="-24128"/>
                    <a:pt x="-34341" y="-12210"/>
                    <a:pt x="-24632" y="-268"/>
                  </a:cubicBezTo>
                  <a:cubicBezTo>
                    <a:pt x="-14923" y="11675"/>
                    <a:pt x="-5214" y="23642"/>
                    <a:pt x="4536" y="35603"/>
                  </a:cubicBezTo>
                  <a:cubicBezTo>
                    <a:pt x="14287" y="47564"/>
                    <a:pt x="24080" y="59518"/>
                    <a:pt x="33955" y="71435"/>
                  </a:cubicBezTo>
                  <a:cubicBezTo>
                    <a:pt x="43831" y="83353"/>
                    <a:pt x="53788" y="95233"/>
                    <a:pt x="63878" y="107037"/>
                  </a:cubicBezTo>
                  <a:cubicBezTo>
                    <a:pt x="73967" y="118841"/>
                    <a:pt x="84188" y="130568"/>
                    <a:pt x="94561" y="142200"/>
                  </a:cubicBezTo>
                  <a:cubicBezTo>
                    <a:pt x="104934" y="153831"/>
                    <a:pt x="115458" y="165367"/>
                    <a:pt x="126266" y="176692"/>
                  </a:cubicBezTo>
                  <a:cubicBezTo>
                    <a:pt x="137073" y="188017"/>
                    <a:pt x="148163" y="199132"/>
                    <a:pt x="159253" y="210247"/>
                  </a:cubicBezTo>
                  <a:close/>
                </a:path>
              </a:pathLst>
            </a:custGeom>
            <a:solidFill>
              <a:srgbClr val="96E54E"/>
            </a:solidFill>
            <a:ln w="6600" cap="rnd">
              <a:solidFill>
                <a:srgbClr val="96E54E"/>
              </a:solidFill>
              <a:round/>
            </a:ln>
          </p:spPr>
        </p:sp>
      </p:grpSp>
      <p:grpSp>
        <p:nvGrpSpPr>
          <p:cNvPr id="32" name="组合 31"/>
          <p:cNvGrpSpPr/>
          <p:nvPr/>
        </p:nvGrpSpPr>
        <p:grpSpPr>
          <a:xfrm>
            <a:off x="583883" y="4212590"/>
            <a:ext cx="2748280" cy="986155"/>
            <a:chOff x="40" y="4174"/>
            <a:chExt cx="4328" cy="1553"/>
          </a:xfrm>
        </p:grpSpPr>
        <p:sp>
          <p:nvSpPr>
            <p:cNvPr id="33" name="MMConnector"/>
            <p:cNvSpPr/>
            <p:nvPr/>
          </p:nvSpPr>
          <p:spPr>
            <a:xfrm>
              <a:off x="3953" y="4340"/>
              <a:ext cx="415" cy="1387"/>
            </a:xfrm>
            <a:custGeom>
              <a:avLst/>
              <a:gdLst/>
              <a:ahLst/>
              <a:cxnLst/>
              <a:pathLst>
                <a:path w="217800" h="466125" fill="none">
                  <a:moveTo>
                    <a:pt x="108900" y="-233062"/>
                  </a:moveTo>
                  <a:cubicBezTo>
                    <a:pt x="-26894" y="-233062"/>
                    <a:pt x="70013" y="233063"/>
                    <a:pt x="-108900" y="233063"/>
                  </a:cubicBezTo>
                </a:path>
              </a:pathLst>
            </a:custGeom>
            <a:noFill/>
            <a:ln w="13200" cap="rnd">
              <a:solidFill>
                <a:srgbClr val="96E54E"/>
              </a:solidFill>
              <a:round/>
            </a:ln>
          </p:spPr>
        </p:sp>
        <p:sp>
          <p:nvSpPr>
            <p:cNvPr id="34" name="SubTopic"/>
            <p:cNvSpPr/>
            <p:nvPr/>
          </p:nvSpPr>
          <p:spPr>
            <a:xfrm>
              <a:off x="40" y="4174"/>
              <a:ext cx="3707" cy="860"/>
            </a:xfrm>
            <a:custGeom>
              <a:avLst/>
              <a:gdLst>
                <a:gd name="rtl" fmla="*/ 47025 w 1386000"/>
                <a:gd name="rtt" fmla="*/ 22605 h 288750"/>
                <a:gd name="rtr" fmla="*/ 1340625 w 1386000"/>
                <a:gd name="rtb" fmla="*/ 273405 h 288750"/>
              </a:gdLst>
              <a:ahLst/>
              <a:cxnLst/>
              <a:rect l="rtl" t="rtt" r="rtr" b="rtb"/>
              <a:pathLst>
                <a:path w="1386000" h="288750" stroke="0">
                  <a:moveTo>
                    <a:pt x="0" y="0"/>
                  </a:moveTo>
                  <a:lnTo>
                    <a:pt x="1386000" y="0"/>
                  </a:lnTo>
                  <a:lnTo>
                    <a:pt x="1386000" y="288750"/>
                  </a:lnTo>
                  <a:lnTo>
                    <a:pt x="0" y="288750"/>
                  </a:lnTo>
                  <a:lnTo>
                    <a:pt x="0" y="0"/>
                  </a:lnTo>
                  <a:close/>
                </a:path>
                <a:path w="1386000" h="288750" fill="none">
                  <a:moveTo>
                    <a:pt x="0" y="288750"/>
                  </a:moveTo>
                  <a:lnTo>
                    <a:pt x="1386000" y="288750"/>
                  </a:lnTo>
                </a:path>
              </a:pathLst>
            </a:custGeom>
            <a:noFill/>
            <a:ln w="13200" cap="flat">
              <a:solidFill>
                <a:srgbClr val="96E54E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lang="zh-CN" sz="2400">
                  <a:solidFill>
                    <a:srgbClr val="303030"/>
                  </a:solidFill>
                  <a:latin typeface="宋体" panose="02010600030101010101" pitchFamily="2" charset="-122"/>
                </a:rPr>
                <a:t>镜面反射和漫反射</a:t>
              </a:r>
              <a:endParaRPr lang="zh-CN"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</p:spTree>
    <p:custDataLst>
      <p:tags r:id="rId4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1" grpId="0" bldLvl="0" animBg="1"/>
      <p:bldP spid="101" grpId="1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961708" y="1301750"/>
            <a:ext cx="10022840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如图所示，先将平面镜放在水平桌面上，再将纸板</a:t>
            </a:r>
            <a:r>
              <a:rPr lang="en-US" sz="2400" b="0" i="1">
                <a:latin typeface="Times New Roman" panose="02020603050405020304" pitchFamily="18" charset="0"/>
                <a:cs typeface="Times New Roman" panose="02020603050405020304" pitchFamily="18" charset="0"/>
              </a:rPr>
              <a:t>AB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________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放在平面镜上，让激光笔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________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纸板射向</a:t>
            </a:r>
            <a:r>
              <a:rPr lang="en-US" sz="2400" b="0" i="1"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点；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(5)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让入射光线沿</a:t>
            </a:r>
            <a:r>
              <a:rPr lang="en-US" sz="2400" b="0" i="1">
                <a:latin typeface="Times New Roman" panose="02020603050405020304" pitchFamily="18" charset="0"/>
                <a:cs typeface="Times New Roman" panose="02020603050405020304" pitchFamily="18" charset="0"/>
              </a:rPr>
              <a:t>EO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方向射向镜面，在纸板</a:t>
            </a:r>
            <a:r>
              <a:rPr lang="en-US" sz="2400" b="0" i="1">
                <a:latin typeface="Times New Roman" panose="02020603050405020304" pitchFamily="18" charset="0"/>
                <a:cs typeface="Times New Roman" panose="02020603050405020304" pitchFamily="18" charset="0"/>
              </a:rPr>
              <a:t>NOF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上可以看到反射光</a:t>
            </a:r>
            <a:r>
              <a:rPr lang="en-US" sz="2400" b="0" i="1"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，若将纸板</a:t>
            </a:r>
            <a:r>
              <a:rPr lang="en-US" sz="2400" b="0" i="1">
                <a:latin typeface="Times New Roman" panose="02020603050405020304" pitchFamily="18" charset="0"/>
                <a:cs typeface="Times New Roman" panose="02020603050405020304" pitchFamily="18" charset="0"/>
              </a:rPr>
              <a:t>NOF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向后折，将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________(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选填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能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不能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”)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观察到反射光，这说明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________________________________________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；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(6)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小明分别测出入射角和反射角均为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30°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，于是他得出了反射角等于入射角的结论，请问他这样做是否正确？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________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，理由是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________________________________________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；</a:t>
            </a:r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1" name="文本框 100"/>
          <p:cNvSpPr txBox="1"/>
          <p:nvPr/>
        </p:nvSpPr>
        <p:spPr>
          <a:xfrm>
            <a:off x="8720773" y="1445260"/>
            <a:ext cx="118872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垂直</a:t>
            </a:r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3605848" y="1997710"/>
            <a:ext cx="89408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紧贴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4259263" y="3119120"/>
            <a:ext cx="96964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不能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432878" y="3651250"/>
            <a:ext cx="635381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入射光线、反射光线、法线在同一</a:t>
            </a:r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平面内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5978843" y="4736465"/>
            <a:ext cx="131191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不正确</a:t>
            </a:r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1093153" y="5268595"/>
            <a:ext cx="583882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一次实验具有偶然性，不能得到普遍规律</a:t>
            </a: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1" grpId="0"/>
      <p:bldP spid="2" grpId="0"/>
      <p:bldP spid="3" grpId="0"/>
      <p:bldP spid="4" grpId="0"/>
      <p:bldP spid="5" grpId="0"/>
      <p:bldP spid="6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4" name="表格 3"/>
          <p:cNvGraphicFramePr/>
          <p:nvPr>
            <p:custDataLst>
              <p:tags r:id="rId1"/>
            </p:custDataLst>
          </p:nvPr>
        </p:nvGraphicFramePr>
        <p:xfrm>
          <a:off x="2444433" y="1609725"/>
          <a:ext cx="6226175" cy="16459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072005"/>
                <a:gridCol w="1038225"/>
                <a:gridCol w="1038860"/>
                <a:gridCol w="1038225"/>
                <a:gridCol w="1038860"/>
              </a:tblGrid>
              <a:tr h="548640"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实验次数</a:t>
                      </a:r>
                      <a:endParaRPr lang="en-US" altLang="en-US" sz="2400" b="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8640"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入射角/°</a:t>
                      </a:r>
                      <a:endParaRPr lang="en-US" altLang="en-US" sz="2400" b="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8640"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反射角/°</a:t>
                      </a:r>
                      <a:endParaRPr lang="en-US" altLang="en-US" sz="2400" b="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00" name="文本框 99"/>
          <p:cNvSpPr txBox="1"/>
          <p:nvPr/>
        </p:nvSpPr>
        <p:spPr>
          <a:xfrm>
            <a:off x="409893" y="3361055"/>
            <a:ext cx="11515090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sz="2400" b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①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通过第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次实验可以得出结论反射角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________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入射角，反射角随入射角的增大而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________(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选填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增大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减小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”)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，即当入射光线向法线远离，反射光线会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________(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选填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靠近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远离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”)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法线；</a:t>
            </a:r>
            <a:endParaRPr lang="en-US" sz="2400" b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0" fontAlgn="auto">
              <a:lnSpc>
                <a:spcPct val="150000"/>
              </a:lnSpc>
            </a:pPr>
            <a:r>
              <a:rPr lang="en-US" sz="2400" b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②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表格中第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次数据与结论相差较大，原因可能是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____________________________</a:t>
            </a:r>
            <a:endParaRPr lang="en-US" sz="2400" b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0" fontAlgn="auto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，正确数据应该是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______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．</a:t>
            </a:r>
            <a:endParaRPr lang="zh-CN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1" name="文本框 100"/>
          <p:cNvSpPr txBox="1"/>
          <p:nvPr/>
        </p:nvSpPr>
        <p:spPr>
          <a:xfrm>
            <a:off x="6587808" y="3485515"/>
            <a:ext cx="96837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等于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310323" y="4004310"/>
            <a:ext cx="89471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增大</a:t>
            </a:r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703898" y="4550410"/>
            <a:ext cx="82169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远离</a:t>
            </a:r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509588" y="4939030"/>
            <a:ext cx="1074547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alt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                                                                                              </a:t>
            </a:r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将反射光线与平面镜的夹角当</a:t>
            </a:r>
            <a:endParaRPr lang="zh-CN" sz="2400" b="0">
              <a:solidFill>
                <a:srgbClr val="FF0000"/>
              </a:solidFill>
              <a:ea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成反射角</a:t>
            </a:r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4582478" y="5677535"/>
            <a:ext cx="62547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40</a:t>
            </a:r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509588" y="1045210"/>
            <a:ext cx="75488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(7)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小明改变入射角大小，多次实验得到如下几组数据：</a:t>
            </a:r>
            <a:endParaRPr lang="en-US" altLang="en-US" sz="2400" b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1" grpId="0"/>
      <p:bldP spid="5" grpId="0"/>
      <p:bldP spid="6" grpId="0"/>
      <p:bldP spid="7" grpId="0"/>
      <p:bldP spid="8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1034733" y="2475865"/>
            <a:ext cx="464312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在反射现象中，光路是可逆的</a:t>
            </a:r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901383" y="737235"/>
            <a:ext cx="10417810" cy="23069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fontAlgn="auto">
              <a:lnSpc>
                <a:spcPct val="150000"/>
              </a:lnSpc>
            </a:pP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(8)实验中多次改变入射角的大小去测量反射角大小的目的是____________</a:t>
            </a: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_____；</a:t>
            </a:r>
            <a:endParaRPr lang="zh-CN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(9)让光沿着</a:t>
            </a:r>
            <a:r>
              <a:rPr lang="zh-CN" altLang="en-US" sz="2400" i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FO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的方向射向</a:t>
            </a:r>
            <a:r>
              <a:rPr lang="zh-CN" altLang="en-US" sz="2400" i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O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点，反射光会沿着________方向射出．这表明_______________________</a:t>
            </a: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___．</a:t>
            </a:r>
            <a:endParaRPr lang="zh-CN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169988" y="1441450"/>
            <a:ext cx="335089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使实验结论具有普遍性</a:t>
            </a:r>
            <a:endParaRPr lang="zh-CN" altLang="en-US" sz="2400" b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469188" y="1955800"/>
            <a:ext cx="72326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OE</a:t>
            </a:r>
            <a:endParaRPr lang="zh-CN" altLang="en-US"/>
          </a:p>
        </p:txBody>
      </p:sp>
      <p:grpSp>
        <p:nvGrpSpPr>
          <p:cNvPr id="32" name="组合 31"/>
          <p:cNvGrpSpPr/>
          <p:nvPr/>
        </p:nvGrpSpPr>
        <p:grpSpPr>
          <a:xfrm>
            <a:off x="1010603" y="3002280"/>
            <a:ext cx="2414905" cy="460375"/>
            <a:chOff x="5377" y="4501"/>
            <a:chExt cx="3803" cy="725"/>
          </a:xfrm>
        </p:grpSpPr>
        <p:pic>
          <p:nvPicPr>
            <p:cNvPr id="33" name="图片 2" descr="48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8382" y="4608"/>
              <a:ext cx="798" cy="51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4" name="图片 3" descr="47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377" y="4608"/>
              <a:ext cx="798" cy="51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55" name="文本框 69"/>
            <p:cNvSpPr txBox="1"/>
            <p:nvPr/>
          </p:nvSpPr>
          <p:spPr>
            <a:xfrm>
              <a:off x="6072" y="4501"/>
              <a:ext cx="2357" cy="72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 algn="ctr"/>
              <a:r>
                <a:rPr lang="zh-CN" altLang="en-US" sz="2400" b="1">
                  <a:solidFill>
                    <a:srgbClr val="18924B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rPr>
                <a:t>能力提升</a:t>
              </a:r>
              <a:endParaRPr lang="zh-CN" altLang="en-US" sz="2400" b="1">
                <a:solidFill>
                  <a:srgbClr val="18924B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869633" y="3361055"/>
            <a:ext cx="10398760" cy="28613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ct val="150000"/>
              </a:lnSpc>
            </a:pPr>
            <a:r>
              <a:rPr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(10)在纸板上标上刻度是为了____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</a:t>
            </a:r>
            <a:r>
              <a:rPr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</a:t>
            </a:r>
            <a:r>
              <a:rPr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；</a:t>
            </a:r>
            <a:endParaRPr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>
              <a:lnSpc>
                <a:spcPct val="150000"/>
              </a:lnSpc>
            </a:pPr>
            <a:r>
              <a:rPr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(11)实验时，从硬纸板前的不同角度都能看到反射光线，这是因为光在硬纸板上发生了________(选填“漫”或“镜面”)反射；</a:t>
            </a:r>
            <a:endParaRPr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>
              <a:lnSpc>
                <a:spcPct val="150000"/>
              </a:lnSpc>
            </a:pPr>
            <a:r>
              <a:rPr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(12)以下现象能用光的反射规律解释的是________．</a:t>
            </a:r>
            <a:endParaRPr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>
              <a:lnSpc>
                <a:spcPct val="150000"/>
              </a:lnSpc>
            </a:pPr>
            <a:r>
              <a:rPr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A. 小孔成像　　　　B. 水中倒影　　　　C. 海市蜃楼　　D. 树荫下的圆斑</a:t>
            </a:r>
            <a:endParaRPr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1" name="文本框 100"/>
          <p:cNvSpPr txBox="1"/>
          <p:nvPr/>
        </p:nvSpPr>
        <p:spPr>
          <a:xfrm>
            <a:off x="4993640" y="3432493"/>
            <a:ext cx="5080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方便测量反射角和入射角的大小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2770823" y="4568190"/>
            <a:ext cx="60134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漫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6855143" y="5114290"/>
            <a:ext cx="38036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13" grpId="0"/>
      <p:bldP spid="101" grpId="0"/>
      <p:bldP spid="5" grpId="0"/>
      <p:bldP spid="3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组合 27"/>
          <p:cNvGrpSpPr/>
          <p:nvPr/>
        </p:nvGrpSpPr>
        <p:grpSpPr>
          <a:xfrm>
            <a:off x="1644333" y="916011"/>
            <a:ext cx="8839200" cy="645147"/>
            <a:chOff x="2362" y="1210"/>
            <a:chExt cx="13920" cy="1234"/>
          </a:xfrm>
        </p:grpSpPr>
        <p:pic>
          <p:nvPicPr>
            <p:cNvPr id="21521" name="图片 12" descr="2020试题研究版式2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362" y="1246"/>
              <a:ext cx="13920" cy="1132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3" name="文本框 15"/>
            <p:cNvSpPr txBox="1"/>
            <p:nvPr/>
          </p:nvSpPr>
          <p:spPr>
            <a:xfrm>
              <a:off x="4087" y="1210"/>
              <a:ext cx="10252" cy="12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algn="ctr"/>
              <a:r>
                <a:rPr lang="zh-CN" altLang="en-US" sz="3600" b="1">
                  <a:solidFill>
                    <a:schemeClr val="bg1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玩转广东省卷</a:t>
              </a:r>
              <a:r>
                <a:rPr lang="en-US" altLang="zh-CN" sz="3600" b="1">
                  <a:solidFill>
                    <a:schemeClr val="bg1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10</a:t>
              </a:r>
              <a:r>
                <a:rPr lang="zh-CN" altLang="en-US" sz="3600" b="1">
                  <a:solidFill>
                    <a:schemeClr val="bg1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年中考真题</a:t>
              </a:r>
              <a:endParaRPr lang="zh-CN" altLang="en-US" sz="36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endParaRPr>
            </a:p>
          </p:txBody>
        </p:sp>
      </p:grpSp>
      <p:sp>
        <p:nvSpPr>
          <p:cNvPr id="11" name="文本框 10"/>
          <p:cNvSpPr txBox="1"/>
          <p:nvPr/>
        </p:nvSpPr>
        <p:spPr>
          <a:xfrm>
            <a:off x="832168" y="2295525"/>
            <a:ext cx="9651365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1. (2018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省卷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题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分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以下描述中与光的折射现象有关的是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A. 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形影相随，亲密无间　 　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B. 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海市蜃楼，虚无缥缈　</a:t>
            </a:r>
            <a:endParaRPr lang="zh-CN" sz="2400" b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0" fontAlgn="auto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C. 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镜中生花，脱离实际　 　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D. 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水中捞月，一无所得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2. (2016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省卷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题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分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下列光学现象与规律不相符的是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图片 -214748256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6088" y="4827270"/>
            <a:ext cx="6456045" cy="110998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1" name="文本框 100"/>
          <p:cNvSpPr txBox="1"/>
          <p:nvPr/>
        </p:nvSpPr>
        <p:spPr>
          <a:xfrm>
            <a:off x="8621078" y="2466975"/>
            <a:ext cx="50292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8028623" y="4070350"/>
            <a:ext cx="45466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834708" y="1558290"/>
            <a:ext cx="5844540" cy="737235"/>
            <a:chOff x="1426" y="2341"/>
            <a:chExt cx="9204" cy="1161"/>
          </a:xfrm>
        </p:grpSpPr>
        <p:sp>
          <p:nvSpPr>
            <p:cNvPr id="10" name="文本框 9"/>
            <p:cNvSpPr txBox="1"/>
            <p:nvPr/>
          </p:nvSpPr>
          <p:spPr>
            <a:xfrm>
              <a:off x="4731" y="2341"/>
              <a:ext cx="5899" cy="11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>
                <a:lnSpc>
                  <a:spcPct val="150000"/>
                </a:lnSpc>
              </a:pPr>
              <a:r>
                <a:rPr sz="2800" dirty="0"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rPr>
                <a:t>光现象的辨识</a:t>
              </a:r>
              <a:r>
                <a:rPr sz="2400" dirty="0"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(</a:t>
              </a:r>
              <a:r>
                <a:rPr sz="2400" dirty="0"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10年4考)</a:t>
              </a:r>
              <a:endParaRPr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pSp>
          <p:nvGrpSpPr>
            <p:cNvPr id="49" name="组合 48"/>
            <p:cNvGrpSpPr/>
            <p:nvPr/>
          </p:nvGrpSpPr>
          <p:grpSpPr>
            <a:xfrm>
              <a:off x="1426" y="2568"/>
              <a:ext cx="2803" cy="922"/>
              <a:chOff x="1313" y="6636"/>
              <a:chExt cx="2803" cy="922"/>
            </a:xfrm>
          </p:grpSpPr>
          <p:pic>
            <p:nvPicPr>
              <p:cNvPr id="45" name="图片 44" descr="带序号考点标2字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313" y="6636"/>
                <a:ext cx="2803" cy="922"/>
              </a:xfrm>
              <a:prstGeom prst="rect">
                <a:avLst/>
              </a:prstGeom>
            </p:spPr>
          </p:pic>
          <p:sp>
            <p:nvSpPr>
              <p:cNvPr id="46" name="文本框 45"/>
              <p:cNvSpPr txBox="1"/>
              <p:nvPr/>
            </p:nvSpPr>
            <p:spPr>
              <a:xfrm>
                <a:off x="1593" y="6677"/>
                <a:ext cx="1775" cy="82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r>
                  <a:rPr lang="zh-CN" altLang="en-US" sz="2800" b="1" dirty="0">
                    <a:solidFill>
                      <a:schemeClr val="bg1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类 型</a:t>
                </a:r>
                <a:r>
                  <a:rPr lang="zh-CN" altLang="en-US" sz="2800" b="1" dirty="0">
                    <a:solidFill>
                      <a:schemeClr val="bg1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 </a:t>
                </a:r>
                <a:endParaRPr lang="zh-CN" altLang="en-US" sz="28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47" name="文本框 46"/>
              <p:cNvSpPr txBox="1"/>
              <p:nvPr/>
            </p:nvSpPr>
            <p:spPr>
              <a:xfrm>
                <a:off x="3361" y="6708"/>
                <a:ext cx="526" cy="82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r>
                  <a:rPr lang="en-US" altLang="zh-CN" sz="2800" b="1" dirty="0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1</a:t>
                </a:r>
                <a:endParaRPr lang="en-US" altLang="zh-CN" sz="2800" b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1" grpId="0"/>
      <p:bldP spid="12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1" name="文本框 100"/>
          <p:cNvSpPr txBox="1"/>
          <p:nvPr/>
        </p:nvSpPr>
        <p:spPr>
          <a:xfrm>
            <a:off x="1108393" y="2059940"/>
            <a:ext cx="997521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 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2010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省卷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题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分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如图所示的现象中，属于光的折射现象的是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zh-CN" altLang="en-US"/>
          </a:p>
        </p:txBody>
      </p:sp>
      <p:pic>
        <p:nvPicPr>
          <p:cNvPr id="2" name="图片 -214748256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65288" y="3550920"/>
            <a:ext cx="8287385" cy="128714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9797733" y="2172970"/>
            <a:ext cx="47815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2" name="组合 11"/>
          <p:cNvGrpSpPr/>
          <p:nvPr/>
        </p:nvGrpSpPr>
        <p:grpSpPr>
          <a:xfrm>
            <a:off x="1783188" y="1971075"/>
            <a:ext cx="2295295" cy="475615"/>
            <a:chOff x="1698" y="7133"/>
            <a:chExt cx="3615" cy="749"/>
          </a:xfrm>
        </p:grpSpPr>
        <p:pic>
          <p:nvPicPr>
            <p:cNvPr id="13" name="图片 12" descr="方框小标4字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745" y="7133"/>
              <a:ext cx="3269" cy="725"/>
            </a:xfrm>
            <a:prstGeom prst="rect">
              <a:avLst/>
            </a:prstGeom>
          </p:spPr>
        </p:pic>
        <p:sp>
          <p:nvSpPr>
            <p:cNvPr id="14" name="文本框 11"/>
            <p:cNvSpPr txBox="1"/>
            <p:nvPr/>
          </p:nvSpPr>
          <p:spPr>
            <a:xfrm>
              <a:off x="1698" y="7157"/>
              <a:ext cx="3615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400" b="1" spc="1700" dirty="0" smtClean="0">
                  <a:solidFill>
                    <a:srgbClr val="00923F"/>
                  </a:solidFill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</a:rPr>
                <a:t>考</a:t>
              </a:r>
              <a:r>
                <a:rPr lang="zh-CN" altLang="en-US" sz="2400" b="1" spc="1700" dirty="0">
                  <a:solidFill>
                    <a:srgbClr val="00923F"/>
                  </a:solidFill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</a:rPr>
                <a:t>向拓展</a:t>
              </a:r>
              <a:endParaRPr lang="zh-CN" altLang="en-US" sz="2400" b="1" spc="1700" dirty="0">
                <a:solidFill>
                  <a:srgbClr val="00923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endParaRPr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1684338" y="2575560"/>
            <a:ext cx="9653270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4.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 (2019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深圳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14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题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1.5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分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sz="2400" b="0">
                <a:ea typeface="宋体" panose="02010600030101010101" pitchFamily="2" charset="-122"/>
              </a:rPr>
              <a:t>下列有关光的表述正确的是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 b="0">
                <a:ea typeface="宋体" panose="02010600030101010101" pitchFamily="2" charset="-122"/>
              </a:rPr>
              <a:t>　　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en-US" sz="2400" b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“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凿璧偷光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”——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光的直线传播　　　　　　</a:t>
            </a:r>
            <a:endParaRPr lang="zh-CN" sz="2400" b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 fontAlgn="auto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岸上的人看到水中的鱼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——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光的镜面反射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C. “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海市蜃楼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”——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光的漫反射 </a:t>
            </a:r>
            <a:endParaRPr lang="zh-CN" sz="2400" b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 fontAlgn="auto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驾驶员看到后视镜中的景物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——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光的折射</a:t>
            </a:r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1" name="文本框 100"/>
          <p:cNvSpPr txBox="1"/>
          <p:nvPr/>
        </p:nvSpPr>
        <p:spPr>
          <a:xfrm>
            <a:off x="8644573" y="2746375"/>
            <a:ext cx="55181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1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1223963" y="2038985"/>
            <a:ext cx="9883775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5. (2012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省卷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题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分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广告公司在拍摄水果广告时，为了追求某种艺术效果，在暗室里用红光照射装在白色瓷盘中的红色苹果及黄色香蕉．站在旁边的摄影师将看到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en-US" sz="2400" b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0" fontAlgn="auto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A. 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苹果呈黑色，瓷盘呈白色，香蕉呈黑色  </a:t>
            </a:r>
            <a:endParaRPr lang="zh-CN" sz="2400" b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0" fontAlgn="auto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B. 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苹果呈红色，瓷盘呈黑色，香蕉呈黑色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C. 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苹果呈黑色，瓷盘呈红色，香蕉呈红色 </a:t>
            </a:r>
            <a:endParaRPr lang="zh-CN" sz="2400" b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0" fontAlgn="auto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D. 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苹果呈红色，瓷盘呈红色，香蕉呈黑色</a:t>
            </a:r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1" name="文本框 100"/>
          <p:cNvSpPr txBox="1"/>
          <p:nvPr/>
        </p:nvSpPr>
        <p:spPr>
          <a:xfrm>
            <a:off x="3653473" y="3279775"/>
            <a:ext cx="47815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D</a:t>
            </a:r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1281748" y="1214755"/>
            <a:ext cx="5107305" cy="737235"/>
            <a:chOff x="1626" y="1098"/>
            <a:chExt cx="8043" cy="1161"/>
          </a:xfrm>
        </p:grpSpPr>
        <p:sp>
          <p:nvSpPr>
            <p:cNvPr id="10" name="文本框 9"/>
            <p:cNvSpPr txBox="1"/>
            <p:nvPr/>
          </p:nvSpPr>
          <p:spPr>
            <a:xfrm>
              <a:off x="4752" y="1098"/>
              <a:ext cx="4917" cy="11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>
                <a:lnSpc>
                  <a:spcPct val="150000"/>
                </a:lnSpc>
              </a:pPr>
              <a:r>
                <a:rPr sz="2800" dirty="0"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rPr>
                <a:t>物体的颜色</a:t>
              </a:r>
              <a:r>
                <a:rPr sz="2400" dirty="0"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(</a:t>
              </a:r>
              <a:r>
                <a:rPr sz="2400" dirty="0"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2012.7)</a:t>
              </a:r>
              <a:endParaRPr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pSp>
          <p:nvGrpSpPr>
            <p:cNvPr id="49" name="组合 48"/>
            <p:cNvGrpSpPr/>
            <p:nvPr/>
          </p:nvGrpSpPr>
          <p:grpSpPr>
            <a:xfrm>
              <a:off x="1626" y="1337"/>
              <a:ext cx="2803" cy="922"/>
              <a:chOff x="1313" y="6636"/>
              <a:chExt cx="2803" cy="922"/>
            </a:xfrm>
          </p:grpSpPr>
          <p:pic>
            <p:nvPicPr>
              <p:cNvPr id="45" name="图片 44" descr="带序号考点标2字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1313" y="6636"/>
                <a:ext cx="2803" cy="922"/>
              </a:xfrm>
              <a:prstGeom prst="rect">
                <a:avLst/>
              </a:prstGeom>
            </p:spPr>
          </p:pic>
          <p:sp>
            <p:nvSpPr>
              <p:cNvPr id="46" name="文本框 45"/>
              <p:cNvSpPr txBox="1"/>
              <p:nvPr/>
            </p:nvSpPr>
            <p:spPr>
              <a:xfrm>
                <a:off x="1593" y="6677"/>
                <a:ext cx="1775" cy="82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r>
                  <a:rPr lang="zh-CN" altLang="en-US" sz="2800" b="1" dirty="0">
                    <a:solidFill>
                      <a:schemeClr val="bg1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类 型</a:t>
                </a:r>
                <a:r>
                  <a:rPr lang="zh-CN" altLang="en-US" sz="2800" b="1" dirty="0">
                    <a:solidFill>
                      <a:schemeClr val="bg1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 </a:t>
                </a:r>
                <a:endParaRPr lang="zh-CN" altLang="en-US" sz="28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47" name="文本框 46"/>
              <p:cNvSpPr txBox="1"/>
              <p:nvPr/>
            </p:nvSpPr>
            <p:spPr>
              <a:xfrm>
                <a:off x="3361" y="6708"/>
                <a:ext cx="526" cy="82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r>
                  <a:rPr lang="en-US" altLang="zh-CN" sz="2800" b="1" dirty="0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2</a:t>
                </a:r>
                <a:endParaRPr lang="en-US" altLang="zh-CN" sz="2800" b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1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-214748256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95058" y="3688715"/>
            <a:ext cx="10167620" cy="18669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0" name="文本框 99"/>
          <p:cNvSpPr txBox="1"/>
          <p:nvPr/>
        </p:nvSpPr>
        <p:spPr>
          <a:xfrm>
            <a:off x="991553" y="2200275"/>
            <a:ext cx="1000569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6. (2011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省卷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题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分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如图所示的光路图中，能正确表示光从空气射入水中时发生的反射和折射现象的是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1" name="文本框 100"/>
          <p:cNvSpPr txBox="1"/>
          <p:nvPr/>
        </p:nvSpPr>
        <p:spPr>
          <a:xfrm>
            <a:off x="5269548" y="2864485"/>
            <a:ext cx="42989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endParaRPr lang="zh-CN" altLang="en-US"/>
          </a:p>
        </p:txBody>
      </p:sp>
      <p:grpSp>
        <p:nvGrpSpPr>
          <p:cNvPr id="16" name="组合 15"/>
          <p:cNvGrpSpPr/>
          <p:nvPr/>
        </p:nvGrpSpPr>
        <p:grpSpPr>
          <a:xfrm>
            <a:off x="1065213" y="1247140"/>
            <a:ext cx="5422265" cy="737235"/>
            <a:chOff x="1652" y="1211"/>
            <a:chExt cx="8539" cy="1161"/>
          </a:xfrm>
        </p:grpSpPr>
        <p:sp>
          <p:nvSpPr>
            <p:cNvPr id="10" name="文本框 9"/>
            <p:cNvSpPr txBox="1"/>
            <p:nvPr/>
          </p:nvSpPr>
          <p:spPr>
            <a:xfrm>
              <a:off x="4731" y="1211"/>
              <a:ext cx="5460" cy="11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>
                <a:lnSpc>
                  <a:spcPct val="150000"/>
                </a:lnSpc>
              </a:pPr>
              <a:r>
                <a:rPr lang="zh-CN" sz="2800" dirty="0"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rPr>
                <a:t>光现象作图</a:t>
              </a:r>
              <a:r>
                <a:rPr sz="2400" dirty="0"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(</a:t>
              </a:r>
              <a:r>
                <a:rPr sz="2400" dirty="0"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10年7考)</a:t>
              </a:r>
              <a:endParaRPr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pSp>
          <p:nvGrpSpPr>
            <p:cNvPr id="49" name="组合 48"/>
            <p:cNvGrpSpPr/>
            <p:nvPr/>
          </p:nvGrpSpPr>
          <p:grpSpPr>
            <a:xfrm>
              <a:off x="1652" y="1438"/>
              <a:ext cx="2803" cy="922"/>
              <a:chOff x="1313" y="6636"/>
              <a:chExt cx="2803" cy="922"/>
            </a:xfrm>
          </p:grpSpPr>
          <p:pic>
            <p:nvPicPr>
              <p:cNvPr id="45" name="图片 44" descr="带序号考点标2字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1313" y="6636"/>
                <a:ext cx="2803" cy="922"/>
              </a:xfrm>
              <a:prstGeom prst="rect">
                <a:avLst/>
              </a:prstGeom>
            </p:spPr>
          </p:pic>
          <p:sp>
            <p:nvSpPr>
              <p:cNvPr id="46" name="文本框 45"/>
              <p:cNvSpPr txBox="1"/>
              <p:nvPr/>
            </p:nvSpPr>
            <p:spPr>
              <a:xfrm>
                <a:off x="1593" y="6677"/>
                <a:ext cx="1775" cy="82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r>
                  <a:rPr lang="zh-CN" altLang="en-US" sz="2800" b="1" dirty="0">
                    <a:solidFill>
                      <a:schemeClr val="bg1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类 型</a:t>
                </a:r>
                <a:r>
                  <a:rPr lang="zh-CN" altLang="en-US" sz="2800" b="1" dirty="0">
                    <a:solidFill>
                      <a:schemeClr val="bg1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 </a:t>
                </a:r>
                <a:endParaRPr lang="zh-CN" altLang="en-US" sz="28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47" name="文本框 46"/>
              <p:cNvSpPr txBox="1"/>
              <p:nvPr/>
            </p:nvSpPr>
            <p:spPr>
              <a:xfrm>
                <a:off x="3361" y="6708"/>
                <a:ext cx="526" cy="82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r>
                  <a:rPr lang="en-US" altLang="zh-CN" sz="2800" b="1" dirty="0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3</a:t>
                </a:r>
                <a:endParaRPr lang="en-US" altLang="zh-CN" sz="2800" b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1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" name="图片 -214748256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150803" y="3265170"/>
            <a:ext cx="3291840" cy="126428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" name="矩形 10"/>
          <p:cNvSpPr/>
          <p:nvPr/>
        </p:nvSpPr>
        <p:spPr>
          <a:xfrm>
            <a:off x="6304939" y="4808061"/>
            <a:ext cx="982980" cy="368300"/>
          </a:xfrm>
          <a:prstGeom prst="rect">
            <a:avLst/>
          </a:prstGeom>
        </p:spPr>
        <p:txBody>
          <a:bodyPr wrap="none">
            <a:spAutoFit/>
          </a:bodyPr>
          <a:p>
            <a:r>
              <a:rPr lang="zh-CN" altLang="zh-CN" dirty="0">
                <a:cs typeface="Times New Roman" panose="02020603050405020304" pitchFamily="18" charset="0"/>
              </a:rPr>
              <a:t>第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zh-CN" altLang="zh-CN" dirty="0">
                <a:cs typeface="Times New Roman" panose="02020603050405020304" pitchFamily="18" charset="0"/>
              </a:rPr>
              <a:t>题图</a:t>
            </a:r>
            <a:endParaRPr lang="zh-CN" altLang="en-US" dirty="0">
              <a:cs typeface="Times New Roman" panose="02020603050405020304" pitchFamily="18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2092643" y="2119630"/>
            <a:ext cx="800608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indent="0" algn="l" fontAlgn="auto"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7. [2012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省卷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15(3)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题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分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]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画出图中入射光线</a:t>
            </a:r>
            <a:r>
              <a:rPr lang="en-US" sz="2400" i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AO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的反射光线．</a:t>
            </a:r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6775133" y="3325495"/>
            <a:ext cx="0" cy="1367790"/>
          </a:xfrm>
          <a:prstGeom prst="line">
            <a:avLst/>
          </a:prstGeom>
          <a:ln w="28575">
            <a:solidFill>
              <a:srgbClr val="FF0000"/>
            </a:solidFill>
            <a:prstDash val="dash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矩形 3"/>
          <p:cNvSpPr/>
          <p:nvPr/>
        </p:nvSpPr>
        <p:spPr>
          <a:xfrm>
            <a:off x="6777038" y="4005580"/>
            <a:ext cx="126000" cy="126000"/>
          </a:xfrm>
          <a:prstGeom prst="rect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grpSp>
        <p:nvGrpSpPr>
          <p:cNvPr id="35" name="组合 34"/>
          <p:cNvGrpSpPr/>
          <p:nvPr/>
        </p:nvGrpSpPr>
        <p:grpSpPr>
          <a:xfrm flipV="1">
            <a:off x="6784023" y="3326130"/>
            <a:ext cx="1186180" cy="818515"/>
            <a:chOff x="11752" y="7513"/>
            <a:chExt cx="2192" cy="2272"/>
          </a:xfrm>
        </p:grpSpPr>
        <p:cxnSp>
          <p:nvCxnSpPr>
            <p:cNvPr id="5" name="直接连接符 4"/>
            <p:cNvCxnSpPr/>
            <p:nvPr/>
          </p:nvCxnSpPr>
          <p:spPr>
            <a:xfrm>
              <a:off x="11752" y="7513"/>
              <a:ext cx="2193" cy="2273"/>
            </a:xfrm>
            <a:prstGeom prst="line">
              <a:avLst/>
            </a:prstGeom>
            <a:ln w="28575">
              <a:solidFill>
                <a:srgbClr val="FF0000"/>
              </a:solidFill>
              <a:prstDash val="solid"/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>
              <a:off x="12660" y="8462"/>
              <a:ext cx="420" cy="411"/>
            </a:xfrm>
            <a:prstGeom prst="line">
              <a:avLst/>
            </a:prstGeom>
            <a:ln w="28575">
              <a:solidFill>
                <a:srgbClr val="FF0000"/>
              </a:solidFill>
              <a:prstDash val="solid"/>
              <a:headEnd type="none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1224598" y="1144270"/>
            <a:ext cx="993330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8. 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[2014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省卷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15(2)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题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分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]</a:t>
            </a:r>
            <a:r>
              <a:rPr lang="zh-CN" sz="2400" b="0">
                <a:ea typeface="宋体" panose="02010600030101010101" pitchFamily="2" charset="-122"/>
              </a:rPr>
              <a:t>请在图中作出光线从空气进入水中的大致光线．</a:t>
            </a:r>
            <a:endParaRPr lang="zh-CN" altLang="en-US"/>
          </a:p>
        </p:txBody>
      </p:sp>
      <p:pic>
        <p:nvPicPr>
          <p:cNvPr id="2" name="图片 -214748255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05008" y="1991360"/>
            <a:ext cx="3466465" cy="303784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/>
        </p:nvSpPr>
        <p:spPr>
          <a:xfrm>
            <a:off x="5746139" y="5587841"/>
            <a:ext cx="982980" cy="368300"/>
          </a:xfrm>
          <a:prstGeom prst="rect">
            <a:avLst/>
          </a:prstGeom>
        </p:spPr>
        <p:txBody>
          <a:bodyPr wrap="none">
            <a:spAutoFit/>
          </a:bodyPr>
          <a:p>
            <a:r>
              <a:rPr lang="zh-CN" altLang="zh-CN" dirty="0">
                <a:cs typeface="Times New Roman" panose="02020603050405020304" pitchFamily="18" charset="0"/>
              </a:rPr>
              <a:t>第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zh-CN" altLang="zh-CN" dirty="0">
                <a:cs typeface="Times New Roman" panose="02020603050405020304" pitchFamily="18" charset="0"/>
              </a:rPr>
              <a:t>题图</a:t>
            </a:r>
            <a:endParaRPr lang="zh-CN" altLang="en-US" dirty="0">
              <a:cs typeface="Times New Roman" panose="02020603050405020304" pitchFamily="18" charset="0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6248083" y="3905250"/>
            <a:ext cx="754380" cy="1370330"/>
            <a:chOff x="9385" y="6135"/>
            <a:chExt cx="1188" cy="2158"/>
          </a:xfrm>
        </p:grpSpPr>
        <p:sp>
          <p:nvSpPr>
            <p:cNvPr id="4" name="任意多边形 3"/>
            <p:cNvSpPr/>
            <p:nvPr/>
          </p:nvSpPr>
          <p:spPr>
            <a:xfrm>
              <a:off x="9385" y="6135"/>
              <a:ext cx="1188" cy="2158"/>
            </a:xfrm>
            <a:custGeom>
              <a:avLst/>
              <a:gdLst>
                <a:gd name="connisteX0" fmla="*/ 0 w 754380"/>
                <a:gd name="connsiteY0" fmla="*/ 0 h 1370330"/>
                <a:gd name="connisteX1" fmla="*/ 754380 w 754380"/>
                <a:gd name="connsiteY1" fmla="*/ 1370330 h 1370330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</a:cxnLst>
              <a:rect l="l" t="t" r="r" b="b"/>
              <a:pathLst>
                <a:path w="754380" h="1370330">
                  <a:moveTo>
                    <a:pt x="0" y="0"/>
                  </a:moveTo>
                  <a:lnTo>
                    <a:pt x="754380" y="1370330"/>
                  </a:lnTo>
                </a:path>
              </a:pathLst>
            </a:cu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cxnSp>
          <p:nvCxnSpPr>
            <p:cNvPr id="5" name="直接箭头连接符 4"/>
            <p:cNvCxnSpPr/>
            <p:nvPr/>
          </p:nvCxnSpPr>
          <p:spPr>
            <a:xfrm>
              <a:off x="9616" y="6550"/>
              <a:ext cx="435" cy="777"/>
            </a:xfrm>
            <a:prstGeom prst="straightConnector1">
              <a:avLst/>
            </a:prstGeom>
            <a:ln w="28575" cmpd="sng">
              <a:solidFill>
                <a:srgbClr val="FF0000"/>
              </a:solidFill>
              <a:prstDash val="solid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" name="任意多边形 5"/>
          <p:cNvSpPr/>
          <p:nvPr/>
        </p:nvSpPr>
        <p:spPr>
          <a:xfrm>
            <a:off x="6077903" y="3725545"/>
            <a:ext cx="161290" cy="161290"/>
          </a:xfrm>
          <a:custGeom>
            <a:avLst/>
            <a:gdLst>
              <a:gd name="connisteX0" fmla="*/ 0 w 161290"/>
              <a:gd name="connsiteY0" fmla="*/ 161290 h 161290"/>
              <a:gd name="connisteX1" fmla="*/ 6985 w 161290"/>
              <a:gd name="connsiteY1" fmla="*/ 7620 h 161290"/>
              <a:gd name="connisteX2" fmla="*/ 161290 w 161290"/>
              <a:gd name="connsiteY2" fmla="*/ 0 h 16129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</a:cxnLst>
            <a:rect l="l" t="t" r="r" b="b"/>
            <a:pathLst>
              <a:path w="161290" h="161290">
                <a:moveTo>
                  <a:pt x="0" y="161290"/>
                </a:moveTo>
                <a:lnTo>
                  <a:pt x="6985" y="7620"/>
                </a:lnTo>
                <a:lnTo>
                  <a:pt x="161290" y="0"/>
                </a:lnTo>
              </a:path>
            </a:pathLst>
          </a:cu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5062" name="组合 61"/>
          <p:cNvGrpSpPr/>
          <p:nvPr/>
        </p:nvGrpSpPr>
        <p:grpSpPr>
          <a:xfrm>
            <a:off x="3054668" y="745578"/>
            <a:ext cx="6281420" cy="645039"/>
            <a:chOff x="4741" y="1321"/>
            <a:chExt cx="9592" cy="1231"/>
          </a:xfrm>
        </p:grpSpPr>
        <p:pic>
          <p:nvPicPr>
            <p:cNvPr id="45063" name="图片 62" descr="2020试题研究版式2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4741" y="1379"/>
              <a:ext cx="9592" cy="1134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5064" name="文本框 63"/>
            <p:cNvSpPr txBox="1"/>
            <p:nvPr/>
          </p:nvSpPr>
          <p:spPr>
            <a:xfrm>
              <a:off x="5798" y="1321"/>
              <a:ext cx="7828" cy="123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algn="ctr"/>
              <a:r>
                <a:rPr lang="zh-CN" altLang="en-US" sz="3600" b="1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知识精讲</a:t>
              </a:r>
              <a:endParaRPr lang="zh-CN" altLang="en-US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676276" y="1450975"/>
            <a:ext cx="10838815" cy="600075"/>
            <a:chOff x="921" y="2643"/>
            <a:chExt cx="17069" cy="945"/>
          </a:xfrm>
        </p:grpSpPr>
        <p:pic>
          <p:nvPicPr>
            <p:cNvPr id="39" name="图片 38" descr="9"/>
            <p:cNvPicPr>
              <a:picLocks noChangeAspect="1"/>
            </p:cNvPicPr>
            <p:nvPr/>
          </p:nvPicPr>
          <p:blipFill>
            <a:blip r:embed="rId2"/>
            <a:srcRect t="9970" r="29594" b="6445"/>
            <a:stretch>
              <a:fillRect/>
            </a:stretch>
          </p:blipFill>
          <p:spPr>
            <a:xfrm>
              <a:off x="921" y="2643"/>
              <a:ext cx="17069" cy="896"/>
            </a:xfrm>
            <a:prstGeom prst="rect">
              <a:avLst/>
            </a:prstGeom>
          </p:spPr>
        </p:pic>
        <p:sp>
          <p:nvSpPr>
            <p:cNvPr id="45079" name="文本框 78"/>
            <p:cNvSpPr txBox="1"/>
            <p:nvPr/>
          </p:nvSpPr>
          <p:spPr>
            <a:xfrm>
              <a:off x="2711" y="2717"/>
              <a:ext cx="3434" cy="87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algn="l"/>
              <a:r>
                <a:rPr lang="zh-CN" altLang="en-US" sz="3000" b="1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rPr>
                <a:t>考点清单</a:t>
              </a:r>
              <a:endParaRPr lang="zh-CN" altLang="en-US" sz="30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5799138" y="3606165"/>
            <a:ext cx="309880" cy="50673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>
              <a:lnSpc>
                <a:spcPct val="150000"/>
              </a:lnSpc>
            </a:pPr>
            <a:endParaRPr lang="zh-CN" altLang="en-US"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802323" y="1919605"/>
            <a:ext cx="10695305" cy="45231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一、光源：能够自行发光的物体</a:t>
            </a:r>
            <a:r>
              <a:rPr lang="zh-CN" altLang="en-US" sz="240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．</a:t>
            </a:r>
            <a:endParaRPr lang="zh-CN" altLang="en-US" sz="2400" dirty="0" smtClean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40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二、</a:t>
            </a:r>
            <a:r>
              <a:rPr lang="zh-CN" altLang="en-US" sz="240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光源分类：</a:t>
            </a:r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1)</a:t>
            </a:r>
            <a:r>
              <a:rPr lang="zh-CN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自然光源：如恒星、萤火虫、水母等；</a:t>
            </a:r>
            <a:endParaRPr lang="zh-CN" altLang="en-US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>
              <a:lnSpc>
                <a:spcPct val="150000"/>
              </a:lnSpc>
            </a:pPr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人造光源，如篝火、蜡烛、</a:t>
            </a:r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LED</a:t>
            </a:r>
            <a:r>
              <a:rPr lang="zh-CN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灯、电灯等．</a:t>
            </a:r>
            <a:endParaRPr lang="zh-CN" altLang="en-US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40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三、光的传播速度</a:t>
            </a:r>
            <a:endParaRPr lang="zh-CN" altLang="en-US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>
              <a:lnSpc>
                <a:spcPct val="150000"/>
              </a:lnSpc>
            </a:pPr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</a:t>
            </a:r>
            <a:r>
              <a:rPr lang="zh-CN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光速：真空中的光速是宇宙间最快的速度，在物理学中用字母 ｃ表示，在通常情况下，真空中的光速可以 </a:t>
            </a: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近似取</a:t>
            </a:r>
            <a:r>
              <a:rPr lang="en-US" altLang="zh-CN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=________m/s=_________</a:t>
            </a:r>
            <a:r>
              <a:rPr lang="zh-CN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km/s</a:t>
            </a:r>
            <a:r>
              <a:rPr lang="zh-CN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．光在</a:t>
            </a:r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</a:t>
            </a:r>
            <a:r>
              <a:rPr lang="zh-CN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中的速度非常接近于</a:t>
            </a:r>
            <a:r>
              <a:rPr lang="en-US" altLang="zh-CN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，光在水中 的速度约为       ，光在玻璃中的速度约为     (注：</a:t>
            </a:r>
            <a:r>
              <a:rPr lang="en-US" altLang="zh-CN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＞</a:t>
            </a:r>
            <a:r>
              <a:rPr lang="en-US" altLang="zh-CN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zh-CN" altLang="en-US" sz="2400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空气</a:t>
            </a:r>
            <a:r>
              <a:rPr lang="zh-CN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＞</a:t>
            </a:r>
            <a:r>
              <a:rPr lang="en-US" altLang="zh-CN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zh-CN" altLang="en-US" sz="2400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水</a:t>
            </a:r>
            <a:r>
              <a:rPr lang="zh-CN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＞</a:t>
            </a:r>
            <a:r>
              <a:rPr lang="en-US" altLang="zh-CN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zh-CN" altLang="en-US" sz="2400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玻璃</a:t>
            </a:r>
            <a:r>
              <a:rPr lang="zh-CN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)</a:t>
            </a:r>
            <a:endParaRPr lang="zh-CN" altLang="en-US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5" name="对象 4"/>
          <p:cNvGraphicFramePr/>
          <p:nvPr/>
        </p:nvGraphicFramePr>
        <p:xfrm>
          <a:off x="8132763" y="5332095"/>
          <a:ext cx="555625" cy="6273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" name="" r:id="rId3" imgW="241300" imgH="393700" progId="Equation.KSEE3">
                  <p:embed/>
                </p:oleObj>
              </mc:Choice>
              <mc:Fallback>
                <p:oleObj name="" r:id="rId3" imgW="241300" imgH="393700" progId="Equation.KSEE3">
                  <p:embed/>
                  <p:pic>
                    <p:nvPicPr>
                      <p:cNvPr id="0" name="图片 5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8132763" y="5332095"/>
                        <a:ext cx="555625" cy="62738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6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570038" y="5833745"/>
          <a:ext cx="400050" cy="6515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" name="" r:id="rId5" imgW="241300" imgH="393700" progId="Equation.KSEE3">
                  <p:embed/>
                </p:oleObj>
              </mc:Choice>
              <mc:Fallback>
                <p:oleObj name="" r:id="rId5" imgW="241300" imgH="393700" progId="Equation.KSEE3">
                  <p:embed/>
                  <p:pic>
                    <p:nvPicPr>
                      <p:cNvPr id="0" name="图片 1025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70038" y="5833745"/>
                        <a:ext cx="400050" cy="65151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0" name="文本框 99"/>
          <p:cNvSpPr txBox="1"/>
          <p:nvPr/>
        </p:nvSpPr>
        <p:spPr>
          <a:xfrm>
            <a:off x="6323648" y="4769485"/>
            <a:ext cx="109093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3×10</a:t>
            </a:r>
            <a:r>
              <a:rPr lang="en-US" sz="2400" b="0" baseline="30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</a:t>
            </a:r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196263" y="4769485"/>
            <a:ext cx="113982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en-US" sz="2400" b="0">
                <a:solidFill>
                  <a:srgbClr val="FF0000"/>
                </a:solidFill>
                <a:latin typeface="Calibri" panose="020F0502020204030204" charset="0"/>
                <a:ea typeface="宋体" panose="02010600030101010101" pitchFamily="2" charset="-122"/>
                <a:cs typeface="Times New Roman" panose="02020603050405020304" pitchFamily="18" charset="0"/>
              </a:rPr>
              <a:t>×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10</a:t>
            </a:r>
            <a:r>
              <a:rPr lang="en-US" sz="2400" b="0" baseline="30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5</a:t>
            </a:r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1026478" y="5336540"/>
            <a:ext cx="94361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空气</a:t>
            </a:r>
            <a:endParaRPr lang="zh-CN" altLang="en-US" sz="2400" b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" name="流程图: 终止 3">
            <a:hlinkClick r:id="rId7" action="ppaction://hlinksldjump"/>
          </p:cNvPr>
          <p:cNvSpPr/>
          <p:nvPr/>
        </p:nvSpPr>
        <p:spPr>
          <a:xfrm>
            <a:off x="9096058" y="5885815"/>
            <a:ext cx="2034540" cy="477520"/>
          </a:xfrm>
          <a:prstGeom prst="flowChartTerminator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p>
            <a:pPr algn="ctr" fontAlgn="base">
              <a:lnSpc>
                <a:spcPct val="100000"/>
              </a:lnSpc>
            </a:pPr>
            <a:r>
              <a:rPr lang="zh-CN" altLang="en-US" sz="1815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返回思维导图</a:t>
            </a:r>
            <a:endParaRPr lang="zh-CN" altLang="en-US" sz="1815" b="1" strike="noStrike" noProof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8" grpId="0"/>
      <p:bldP spid="9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226503" y="1270635"/>
            <a:ext cx="9932035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fontAlgn="auto"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9. 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[2019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省卷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15(2)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题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分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]</a:t>
            </a:r>
            <a:r>
              <a:rPr lang="zh-CN" sz="2400">
                <a:ea typeface="宋体" panose="02010600030101010101" pitchFamily="2" charset="-122"/>
                <a:sym typeface="+mn-ea"/>
              </a:rPr>
              <a:t>如题图所示，一束光从空气射向水面，请画出反射光线和大致的折射光线．</a:t>
            </a:r>
            <a:endParaRPr lang="zh-CN" altLang="en-US" sz="2400"/>
          </a:p>
        </p:txBody>
      </p:sp>
      <p:pic>
        <p:nvPicPr>
          <p:cNvPr id="3" name="图片 -214748255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46943" y="2689225"/>
            <a:ext cx="3665855" cy="24542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矩形 3"/>
          <p:cNvSpPr/>
          <p:nvPr/>
        </p:nvSpPr>
        <p:spPr>
          <a:xfrm>
            <a:off x="5683909" y="5463381"/>
            <a:ext cx="982980" cy="368300"/>
          </a:xfrm>
          <a:prstGeom prst="rect">
            <a:avLst/>
          </a:prstGeom>
        </p:spPr>
        <p:txBody>
          <a:bodyPr wrap="none">
            <a:spAutoFit/>
          </a:bodyPr>
          <a:p>
            <a:r>
              <a:rPr lang="zh-CN" altLang="zh-CN" dirty="0">
                <a:cs typeface="Times New Roman" panose="02020603050405020304" pitchFamily="18" charset="0"/>
              </a:rPr>
              <a:t>第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zh-CN" altLang="zh-CN" dirty="0">
                <a:cs typeface="Times New Roman" panose="02020603050405020304" pitchFamily="18" charset="0"/>
              </a:rPr>
              <a:t>题图</a:t>
            </a:r>
            <a:endParaRPr lang="zh-CN" altLang="en-US" dirty="0">
              <a:cs typeface="Times New Roman" panose="02020603050405020304" pitchFamily="18" charset="0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6158548" y="3866515"/>
            <a:ext cx="317500" cy="952500"/>
            <a:chOff x="9274" y="6027"/>
            <a:chExt cx="500" cy="1500"/>
          </a:xfrm>
        </p:grpSpPr>
        <p:sp>
          <p:nvSpPr>
            <p:cNvPr id="5" name="任意多边形 4"/>
            <p:cNvSpPr/>
            <p:nvPr/>
          </p:nvSpPr>
          <p:spPr>
            <a:xfrm>
              <a:off x="9274" y="6027"/>
              <a:ext cx="500" cy="1500"/>
            </a:xfrm>
            <a:custGeom>
              <a:avLst/>
              <a:gdLst>
                <a:gd name="connisteX0" fmla="*/ 0 w 317500"/>
                <a:gd name="connsiteY0" fmla="*/ 0 h 952500"/>
                <a:gd name="connisteX1" fmla="*/ 317500 w 317500"/>
                <a:gd name="connsiteY1" fmla="*/ 952500 h 952500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</a:cxnLst>
              <a:rect l="l" t="t" r="r" b="b"/>
              <a:pathLst>
                <a:path w="317500" h="952500">
                  <a:moveTo>
                    <a:pt x="0" y="0"/>
                  </a:moveTo>
                  <a:lnTo>
                    <a:pt x="317500" y="952500"/>
                  </a:lnTo>
                </a:path>
              </a:pathLst>
            </a:cu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cxnSp>
          <p:nvCxnSpPr>
            <p:cNvPr id="6" name="直接箭头连接符 5"/>
            <p:cNvCxnSpPr/>
            <p:nvPr/>
          </p:nvCxnSpPr>
          <p:spPr>
            <a:xfrm>
              <a:off x="9449" y="6540"/>
              <a:ext cx="148" cy="448"/>
            </a:xfrm>
            <a:prstGeom prst="straightConnector1">
              <a:avLst/>
            </a:prstGeom>
            <a:ln w="25400" cmpd="sng">
              <a:solidFill>
                <a:srgbClr val="FF0000"/>
              </a:solidFill>
              <a:prstDash val="solid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" name="组合 9"/>
          <p:cNvGrpSpPr/>
          <p:nvPr/>
        </p:nvGrpSpPr>
        <p:grpSpPr>
          <a:xfrm>
            <a:off x="6157913" y="3135630"/>
            <a:ext cx="1292860" cy="730250"/>
            <a:chOff x="9273" y="4876"/>
            <a:chExt cx="2036" cy="1150"/>
          </a:xfrm>
        </p:grpSpPr>
        <p:sp>
          <p:nvSpPr>
            <p:cNvPr id="7" name="任意多边形 6"/>
            <p:cNvSpPr/>
            <p:nvPr/>
          </p:nvSpPr>
          <p:spPr>
            <a:xfrm>
              <a:off x="9273" y="4876"/>
              <a:ext cx="2037" cy="1150"/>
            </a:xfrm>
            <a:custGeom>
              <a:avLst/>
              <a:gdLst>
                <a:gd name="connisteX0" fmla="*/ 0 w 1293495"/>
                <a:gd name="connsiteY0" fmla="*/ 730250 h 730250"/>
                <a:gd name="connisteX1" fmla="*/ 1293495 w 1293495"/>
                <a:gd name="connsiteY1" fmla="*/ 0 h 730250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</a:cxnLst>
              <a:rect l="l" t="t" r="r" b="b"/>
              <a:pathLst>
                <a:path w="1293495" h="730250">
                  <a:moveTo>
                    <a:pt x="0" y="730250"/>
                  </a:moveTo>
                  <a:lnTo>
                    <a:pt x="1293495" y="0"/>
                  </a:lnTo>
                </a:path>
              </a:pathLst>
            </a:cu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cxnSp>
          <p:nvCxnSpPr>
            <p:cNvPr id="8" name="直接箭头连接符 7"/>
            <p:cNvCxnSpPr/>
            <p:nvPr/>
          </p:nvCxnSpPr>
          <p:spPr>
            <a:xfrm flipV="1">
              <a:off x="9760" y="5401"/>
              <a:ext cx="631" cy="350"/>
            </a:xfrm>
            <a:prstGeom prst="straightConnector1">
              <a:avLst/>
            </a:prstGeom>
            <a:ln w="12700" cmpd="sng">
              <a:solidFill>
                <a:srgbClr val="FF0000"/>
              </a:solidFill>
              <a:prstDash val="solid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962343" y="1389380"/>
            <a:ext cx="9999345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10.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 [2016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省卷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15(1)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题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分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]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如图所示，可以利用不同的光学元件来改变入射光线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OA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的传播方向，请在图中分别画出两种合适的光学元件．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只要求画出光学元件大致位置的示意图，但须与光学规律相符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zh-CN" altLang="en-US"/>
          </a:p>
        </p:txBody>
      </p:sp>
      <p:pic>
        <p:nvPicPr>
          <p:cNvPr id="2" name="图片 410"/>
          <p:cNvPicPr>
            <a:picLocks noChangeAspect="1"/>
          </p:cNvPicPr>
          <p:nvPr/>
        </p:nvPicPr>
        <p:blipFill>
          <a:blip r:embed="rId1" r:link="rId2"/>
          <a:stretch>
            <a:fillRect/>
          </a:stretch>
        </p:blipFill>
        <p:spPr>
          <a:xfrm>
            <a:off x="3515043" y="3604895"/>
            <a:ext cx="5593715" cy="1362710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矩形 3"/>
          <p:cNvSpPr/>
          <p:nvPr/>
        </p:nvSpPr>
        <p:spPr>
          <a:xfrm>
            <a:off x="5547384" y="5469731"/>
            <a:ext cx="1097280" cy="368300"/>
          </a:xfrm>
          <a:prstGeom prst="rect">
            <a:avLst/>
          </a:prstGeom>
        </p:spPr>
        <p:txBody>
          <a:bodyPr wrap="none">
            <a:spAutoFit/>
          </a:bodyPr>
          <a:p>
            <a:r>
              <a:rPr lang="zh-CN" altLang="zh-CN" dirty="0">
                <a:cs typeface="Times New Roman" panose="02020603050405020304" pitchFamily="18" charset="0"/>
              </a:rPr>
              <a:t>第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zh-CN" altLang="zh-CN" dirty="0">
                <a:cs typeface="Times New Roman" panose="02020603050405020304" pitchFamily="18" charset="0"/>
              </a:rPr>
              <a:t>题图</a:t>
            </a:r>
            <a:endParaRPr lang="zh-CN" altLang="en-US" dirty="0">
              <a:cs typeface="Times New Roman" panose="02020603050405020304" pitchFamily="18" charset="0"/>
            </a:endParaRPr>
          </a:p>
        </p:txBody>
      </p:sp>
      <p:pic>
        <p:nvPicPr>
          <p:cNvPr id="3" name="图片 -214748261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87993" y="3461385"/>
            <a:ext cx="7524750" cy="18034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963613" y="1620520"/>
            <a:ext cx="10300335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11. (2019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省卷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题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分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如图所示，在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探究光的反射规律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实验中，小明将硬纸板竖直地立在平面镜上，硬纸板上的直线</a:t>
            </a:r>
            <a:r>
              <a:rPr lang="en-US" sz="2400" b="0" i="1">
                <a:latin typeface="Times New Roman" panose="02020603050405020304" pitchFamily="18" charset="0"/>
                <a:cs typeface="Times New Roman" panose="02020603050405020304" pitchFamily="18" charset="0"/>
              </a:rPr>
              <a:t>ON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垂直于镜面，右侧纸板可绕</a:t>
            </a:r>
            <a:r>
              <a:rPr lang="en-US" sz="2400" b="0" i="1">
                <a:latin typeface="Times New Roman" panose="02020603050405020304" pitchFamily="18" charset="0"/>
                <a:cs typeface="Times New Roman" panose="02020603050405020304" pitchFamily="18" charset="0"/>
              </a:rPr>
              <a:t>ON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向后转动．如图甲所示，入射角</a:t>
            </a:r>
            <a:endParaRPr lang="zh-CN" sz="2400" b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0" fontAlgn="auto">
              <a:lnSpc>
                <a:spcPct val="150000"/>
              </a:lnSpc>
            </a:pP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等于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________(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选填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“30°”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“60°”)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；</a:t>
            </a:r>
            <a:endParaRPr lang="zh-CN" sz="2400" b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0" fontAlgn="auto">
              <a:lnSpc>
                <a:spcPct val="150000"/>
              </a:lnSpc>
            </a:pP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若增大入射角，则反射角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________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．</a:t>
            </a:r>
            <a:endParaRPr lang="zh-CN" sz="2400" b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0" fontAlgn="auto">
              <a:lnSpc>
                <a:spcPct val="150000"/>
              </a:lnSpc>
            </a:pP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若将右侧纸板向后转动，如图乙所示，</a:t>
            </a:r>
            <a:endParaRPr lang="zh-CN" sz="2400" b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0" fontAlgn="auto">
              <a:lnSpc>
                <a:spcPct val="150000"/>
              </a:lnSpc>
            </a:pP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在右侧纸板上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________(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选填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能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不能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”)</a:t>
            </a:r>
            <a:endParaRPr lang="en-US" sz="2400" b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0" fontAlgn="auto">
              <a:lnSpc>
                <a:spcPct val="150000"/>
              </a:lnSpc>
            </a:pP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观察到反射光．</a:t>
            </a:r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图片 -214748255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62458" y="3213100"/>
            <a:ext cx="4015740" cy="2260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矩形 5"/>
          <p:cNvSpPr/>
          <p:nvPr/>
        </p:nvSpPr>
        <p:spPr>
          <a:xfrm>
            <a:off x="8408694" y="5473541"/>
            <a:ext cx="1088390" cy="368300"/>
          </a:xfrm>
          <a:prstGeom prst="rect">
            <a:avLst/>
          </a:prstGeom>
        </p:spPr>
        <p:txBody>
          <a:bodyPr wrap="none">
            <a:spAutoFit/>
          </a:bodyPr>
          <a:p>
            <a:r>
              <a:rPr lang="zh-CN" altLang="zh-CN" dirty="0">
                <a:cs typeface="Times New Roman" panose="02020603050405020304" pitchFamily="18" charset="0"/>
              </a:rPr>
              <a:t>第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zh-CN" altLang="zh-CN" dirty="0">
                <a:cs typeface="Times New Roman" panose="02020603050405020304" pitchFamily="18" charset="0"/>
              </a:rPr>
              <a:t>题图</a:t>
            </a:r>
            <a:endParaRPr lang="zh-CN" altLang="en-US" dirty="0">
              <a:cs typeface="Times New Roman" panose="02020603050405020304" pitchFamily="18" charset="0"/>
            </a:endParaRPr>
          </a:p>
        </p:txBody>
      </p:sp>
      <p:sp>
        <p:nvSpPr>
          <p:cNvPr id="101" name="文本框 100"/>
          <p:cNvSpPr txBox="1"/>
          <p:nvPr/>
        </p:nvSpPr>
        <p:spPr>
          <a:xfrm>
            <a:off x="1815148" y="3342640"/>
            <a:ext cx="84582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30°</a:t>
            </a:r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4555808" y="3929380"/>
            <a:ext cx="89408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增大</a:t>
            </a:r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3041333" y="5013325"/>
            <a:ext cx="94424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不能</a:t>
            </a:r>
            <a:endParaRPr lang="zh-CN" altLang="en-US"/>
          </a:p>
        </p:txBody>
      </p:sp>
      <p:grpSp>
        <p:nvGrpSpPr>
          <p:cNvPr id="13" name="组合 12"/>
          <p:cNvGrpSpPr/>
          <p:nvPr/>
        </p:nvGrpSpPr>
        <p:grpSpPr>
          <a:xfrm>
            <a:off x="1109663" y="853440"/>
            <a:ext cx="6052820" cy="737235"/>
            <a:chOff x="1652" y="1118"/>
            <a:chExt cx="9532" cy="1161"/>
          </a:xfrm>
        </p:grpSpPr>
        <p:sp>
          <p:nvSpPr>
            <p:cNvPr id="10" name="文本框 9"/>
            <p:cNvSpPr txBox="1"/>
            <p:nvPr/>
          </p:nvSpPr>
          <p:spPr>
            <a:xfrm>
              <a:off x="4731" y="1118"/>
              <a:ext cx="6453" cy="11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>
                <a:lnSpc>
                  <a:spcPct val="150000"/>
                </a:lnSpc>
              </a:pPr>
              <a:r>
                <a:rPr lang="zh-CN" sz="2800" dirty="0"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rPr>
                <a:t>光反射时的规律</a:t>
              </a:r>
              <a:r>
                <a:rPr sz="2400" dirty="0"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(</a:t>
              </a:r>
              <a:r>
                <a:rPr sz="2400" dirty="0"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2019.10)</a:t>
              </a:r>
              <a:endParaRPr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pSp>
          <p:nvGrpSpPr>
            <p:cNvPr id="49" name="组合 48"/>
            <p:cNvGrpSpPr/>
            <p:nvPr/>
          </p:nvGrpSpPr>
          <p:grpSpPr>
            <a:xfrm>
              <a:off x="1652" y="1325"/>
              <a:ext cx="2803" cy="922"/>
              <a:chOff x="1313" y="6636"/>
              <a:chExt cx="2803" cy="922"/>
            </a:xfrm>
          </p:grpSpPr>
          <p:pic>
            <p:nvPicPr>
              <p:cNvPr id="45" name="图片 44" descr="带序号考点标2字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1313" y="6636"/>
                <a:ext cx="2803" cy="922"/>
              </a:xfrm>
              <a:prstGeom prst="rect">
                <a:avLst/>
              </a:prstGeom>
            </p:spPr>
          </p:pic>
          <p:sp>
            <p:nvSpPr>
              <p:cNvPr id="46" name="文本框 45"/>
              <p:cNvSpPr txBox="1"/>
              <p:nvPr/>
            </p:nvSpPr>
            <p:spPr>
              <a:xfrm>
                <a:off x="1593" y="6677"/>
                <a:ext cx="1775" cy="82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r>
                  <a:rPr lang="zh-CN" altLang="en-US" sz="2800" b="1" dirty="0">
                    <a:solidFill>
                      <a:schemeClr val="bg1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类 型</a:t>
                </a:r>
                <a:r>
                  <a:rPr lang="zh-CN" altLang="en-US" sz="2800" b="1" dirty="0">
                    <a:solidFill>
                      <a:schemeClr val="bg1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 </a:t>
                </a:r>
                <a:endParaRPr lang="zh-CN" altLang="en-US" sz="28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47" name="文本框 46"/>
              <p:cNvSpPr txBox="1"/>
              <p:nvPr/>
            </p:nvSpPr>
            <p:spPr>
              <a:xfrm>
                <a:off x="3361" y="6708"/>
                <a:ext cx="526" cy="82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r>
                  <a:rPr lang="en-US" altLang="zh-CN" sz="2800" b="1" dirty="0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4</a:t>
                </a:r>
                <a:endParaRPr lang="en-US" altLang="zh-CN" sz="2800" b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1" grpId="0"/>
      <p:bldP spid="11" grpId="0"/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008063" y="2546350"/>
            <a:ext cx="10175875" cy="1753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50000"/>
              </a:lnSpc>
            </a:pP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2.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光线：用来表示光传播的径迹和方向的带箭头的直线，它是建立的理想模型，实际上并不存在 ． </a:t>
            </a:r>
            <a:endParaRPr lang="zh-CN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3.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光年：光在一年内传播的距离，是长度单位 ．</a:t>
            </a:r>
            <a:endParaRPr lang="zh-CN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流程图: 终止 3">
            <a:hlinkClick r:id="rId1" action="ppaction://hlinksldjump"/>
          </p:cNvPr>
          <p:cNvSpPr/>
          <p:nvPr/>
        </p:nvSpPr>
        <p:spPr>
          <a:xfrm>
            <a:off x="9096058" y="3876675"/>
            <a:ext cx="2034540" cy="477520"/>
          </a:xfrm>
          <a:prstGeom prst="flowChartTerminator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p>
            <a:pPr algn="ctr" fontAlgn="base">
              <a:lnSpc>
                <a:spcPct val="100000"/>
              </a:lnSpc>
            </a:pPr>
            <a:r>
              <a:rPr lang="zh-CN" altLang="en-US" sz="1815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返回思维导图</a:t>
            </a:r>
            <a:endParaRPr lang="zh-CN" altLang="en-US" sz="1815" b="1" strike="noStrike" noProof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999848" y="1095281"/>
            <a:ext cx="323088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四</a:t>
            </a:r>
            <a:r>
              <a:rPr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、</a:t>
            </a:r>
            <a:r>
              <a:rPr 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三种光现象的识别</a:t>
            </a:r>
            <a:endParaRPr lang="zh-CN" sz="2400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8" name="表格 7"/>
          <p:cNvGraphicFramePr/>
          <p:nvPr/>
        </p:nvGraphicFramePr>
        <p:xfrm>
          <a:off x="1014413" y="1762760"/>
          <a:ext cx="10299700" cy="42062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06500"/>
                <a:gridCol w="9093200"/>
              </a:tblGrid>
              <a:tr h="640080">
                <a:tc>
                  <a:txBody>
                    <a:bodyPr/>
                    <a:lstStyle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光现象</a:t>
                      </a:r>
                      <a:endParaRPr lang="zh-CN" altLang="en-US" sz="2400" b="0" dirty="0">
                        <a:ln>
                          <a:noFill/>
                        </a:ln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定义判断</a:t>
                      </a:r>
                      <a:endParaRPr lang="zh-CN" altLang="en-US" sz="2400" b="0">
                        <a:ln>
                          <a:noFill/>
                        </a:ln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1188720">
                <a:tc>
                  <a:txBody>
                    <a:bodyPr/>
                    <a:lstStyle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光的直</a:t>
                      </a:r>
                      <a:endParaRPr lang="zh-CN" altLang="en-US" sz="2400" b="0">
                        <a:ln>
                          <a:noFill/>
                        </a:ln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线传播</a:t>
                      </a:r>
                      <a:endParaRPr lang="zh-CN" altLang="en-US" sz="2400" b="0">
                        <a:ln>
                          <a:noFill/>
                        </a:ln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l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光在</a:t>
                      </a:r>
                      <a:r>
                        <a:rPr lang="en-US" altLang="zh-CN" sz="24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__________</a:t>
                      </a:r>
                      <a:r>
                        <a:rPr lang="zh-CN" altLang="en-US" sz="24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介质中沿直线传播</a:t>
                      </a:r>
                      <a:endParaRPr lang="zh-CN" altLang="en-US" sz="2400" b="0" dirty="0">
                        <a:ln>
                          <a:noFill/>
                        </a:ln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</a:tr>
              <a:tr h="0">
                <a:tc rowSpan="2">
                  <a:txBody>
                    <a:bodyPr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光的</a:t>
                      </a:r>
                      <a:endParaRPr lang="zh-CN" altLang="en-US" sz="2400" b="0">
                        <a:ln>
                          <a:noFill/>
                        </a:ln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反射</a:t>
                      </a:r>
                      <a:endParaRPr lang="zh-CN" altLang="en-US" sz="2400" b="0">
                        <a:ln>
                          <a:noFill/>
                        </a:ln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 vMerge="1"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</a:tr>
              <a:tr h="1188720">
                <a:tc vMerge="1"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p>
                      <a:pPr algn="l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光遇到物体的表面会发生</a:t>
                      </a:r>
                      <a:r>
                        <a:rPr lang="en-US" altLang="zh-CN" sz="24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__________</a:t>
                      </a:r>
                      <a:r>
                        <a:rPr lang="zh-CN" altLang="en-US" sz="24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．</a:t>
                      </a:r>
                      <a:endParaRPr lang="zh-CN" altLang="en-US" sz="2400" b="0" dirty="0">
                        <a:ln>
                          <a:noFill/>
                        </a:ln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l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我们能看见不发光的物体，是因为物体</a:t>
                      </a:r>
                      <a:r>
                        <a:rPr lang="en-US" altLang="zh-CN" sz="24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</a:t>
                      </a:r>
                      <a:r>
                        <a:rPr lang="zh-CN" altLang="en-US" sz="24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的光进入了人眼</a:t>
                      </a:r>
                      <a:endParaRPr lang="zh-CN" altLang="en-US" sz="2400" b="0" dirty="0">
                        <a:ln>
                          <a:noFill/>
                        </a:ln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</a:tr>
              <a:tr h="0">
                <a:tc rowSpan="2">
                  <a:txBody>
                    <a:bodyPr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光的</a:t>
                      </a:r>
                      <a:endParaRPr lang="zh-CN" altLang="en-US" sz="2400" b="0">
                        <a:ln>
                          <a:noFill/>
                        </a:ln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折射</a:t>
                      </a:r>
                      <a:endParaRPr lang="zh-CN" altLang="en-US" sz="2400" b="0">
                        <a:ln>
                          <a:noFill/>
                        </a:ln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 vMerge="1"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</a:tr>
              <a:tr h="1188720">
                <a:tc vMerge="1"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l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光从一种介质斜射入另一种介质时，传播方向会发生</a:t>
                      </a:r>
                      <a:r>
                        <a:rPr lang="en-US" altLang="zh-CN" sz="24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</a:t>
                      </a:r>
                      <a:r>
                        <a:rPr lang="zh-CN" altLang="en-US" sz="24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．</a:t>
                      </a:r>
                      <a:endParaRPr lang="zh-CN" altLang="en-US" sz="2400" b="0" dirty="0">
                        <a:ln>
                          <a:noFill/>
                        </a:ln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l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光在同种不均匀介 质中也可发生折射，如：海市蜃楼</a:t>
                      </a:r>
                      <a:endParaRPr lang="zh-CN" altLang="en-US" sz="2400" b="0" dirty="0">
                        <a:ln>
                          <a:noFill/>
                        </a:ln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00" name="文本框 99"/>
          <p:cNvSpPr txBox="1"/>
          <p:nvPr/>
        </p:nvSpPr>
        <p:spPr>
          <a:xfrm>
            <a:off x="3053398" y="2912110"/>
            <a:ext cx="148272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同种均匀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6048693" y="3856355"/>
            <a:ext cx="91948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反射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7883843" y="4388485"/>
            <a:ext cx="91948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反射</a:t>
            </a:r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9628188" y="5064125"/>
            <a:ext cx="84518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改变</a:t>
            </a:r>
            <a:endParaRPr lang="zh-CN" altLang="en-US"/>
          </a:p>
        </p:txBody>
      </p:sp>
      <p:sp>
        <p:nvSpPr>
          <p:cNvPr id="3" name="流程图: 终止 2">
            <a:hlinkClick r:id="rId1" action="ppaction://hlinksldjump"/>
          </p:cNvPr>
          <p:cNvSpPr/>
          <p:nvPr/>
        </p:nvSpPr>
        <p:spPr>
          <a:xfrm>
            <a:off x="9239568" y="1078230"/>
            <a:ext cx="2034540" cy="477520"/>
          </a:xfrm>
          <a:prstGeom prst="flowChartTerminator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p>
            <a:pPr algn="ctr" fontAlgn="base">
              <a:lnSpc>
                <a:spcPct val="100000"/>
              </a:lnSpc>
            </a:pPr>
            <a:r>
              <a:rPr lang="zh-CN" altLang="en-US" sz="1815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返回思维导图</a:t>
            </a:r>
            <a:endParaRPr lang="zh-CN" altLang="en-US" sz="1815" b="1" strike="noStrike" noProof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4" grpId="0"/>
      <p:bldP spid="5" grpId="0"/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008063" y="1517015"/>
            <a:ext cx="10176510" cy="39693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ct val="150000"/>
              </a:lnSpc>
            </a:pP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实例判断：</a:t>
            </a:r>
            <a:endParaRPr lang="zh-CN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影子的形成；</a:t>
            </a: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小孔成像；</a:t>
            </a: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队伍排齐；</a:t>
            </a: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水中的倒影；</a:t>
            </a: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e.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日(月)食；</a:t>
            </a:r>
            <a:endParaRPr lang="zh-CN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>
              <a:lnSpc>
                <a:spcPct val="150000"/>
              </a:lnSpc>
            </a:pP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f.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能看见发光物体；</a:t>
            </a: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g.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池水 变浅；</a:t>
            </a: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h.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三点一线瞄准；</a:t>
            </a: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i.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筷子在水中“折断”；</a:t>
            </a: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j.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水中捞月；</a:t>
            </a: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k.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看水中物体比实际位置高；</a:t>
            </a: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L.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照镜子；</a:t>
            </a: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m.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激光准直．</a:t>
            </a:r>
            <a:endParaRPr lang="zh-CN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其中属于光的直线传播原理的是：</a:t>
            </a: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____________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；</a:t>
            </a:r>
            <a:endParaRPr lang="zh-CN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属于光的反射原理的是：</a:t>
            </a: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____________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；</a:t>
            </a:r>
            <a:endParaRPr lang="zh-CN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属于光的折射原理的是：</a:t>
            </a: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_____________.</a:t>
            </a:r>
            <a:endParaRPr lang="en-US" altLang="zh-CN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5926773" y="3844290"/>
            <a:ext cx="162814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abcehm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5062538" y="4347210"/>
            <a:ext cx="74803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dfjl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5062538" y="4882515"/>
            <a:ext cx="72326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gik</a:t>
            </a:r>
            <a:endParaRPr lang="zh-CN" altLang="en-US"/>
          </a:p>
        </p:txBody>
      </p:sp>
      <p:sp>
        <p:nvSpPr>
          <p:cNvPr id="5" name="流程图: 终止 4">
            <a:hlinkClick r:id="rId1" action="ppaction://hlinksldjump"/>
          </p:cNvPr>
          <p:cNvSpPr/>
          <p:nvPr/>
        </p:nvSpPr>
        <p:spPr>
          <a:xfrm>
            <a:off x="8897938" y="5008880"/>
            <a:ext cx="2034540" cy="477520"/>
          </a:xfrm>
          <a:prstGeom prst="flowChartTerminator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p>
            <a:pPr algn="ctr" fontAlgn="base">
              <a:lnSpc>
                <a:spcPct val="100000"/>
              </a:lnSpc>
            </a:pPr>
            <a:r>
              <a:rPr lang="zh-CN" altLang="en-US" sz="1815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返回思维导图</a:t>
            </a:r>
            <a:endParaRPr lang="zh-CN" altLang="en-US" sz="1815" b="1" strike="noStrike" noProof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3" grpId="0"/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表格 3"/>
          <p:cNvGraphicFramePr/>
          <p:nvPr/>
        </p:nvGraphicFramePr>
        <p:xfrm>
          <a:off x="571818" y="2153920"/>
          <a:ext cx="11049000" cy="3056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90620"/>
                <a:gridCol w="7358380"/>
              </a:tblGrid>
              <a:tr h="3056890">
                <a:tc>
                  <a:txBody>
                    <a:bodyPr/>
                    <a:lstStyle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endParaRPr lang="zh-CN" altLang="en-US" sz="2400" b="0" dirty="0">
                        <a:ln>
                          <a:noFill/>
                        </a:ln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l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光的反射定律</a:t>
                      </a:r>
                      <a:r>
                        <a:rPr lang="zh-CN" altLang="en-US" sz="24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：</a:t>
                      </a:r>
                      <a:endParaRPr lang="zh-CN" altLang="en-US" sz="2400" b="0" dirty="0">
                        <a:ln>
                          <a:noFill/>
                        </a:ln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l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zh-CN" sz="24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</a:t>
                      </a:r>
                      <a:r>
                        <a:rPr lang="zh-CN" altLang="en-US" sz="24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在反射现象中，反射光线、入射光线和法线都在</a:t>
                      </a:r>
                      <a:r>
                        <a:rPr lang="en-US" altLang="zh-CN" sz="24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__________.</a:t>
                      </a:r>
                      <a:r>
                        <a:rPr lang="zh-CN" altLang="en-US" sz="24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(</a:t>
                      </a:r>
                      <a:r>
                        <a:rPr lang="zh-CN" altLang="en-US" sz="24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三线共面</a:t>
                      </a:r>
                      <a:r>
                        <a:rPr lang="zh-CN" altLang="en-US" sz="24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zh-CN" altLang="en-US" sz="24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zh-CN" altLang="en-US" sz="2400" b="0" dirty="0">
                        <a:ln>
                          <a:noFill/>
                        </a:ln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l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altLang="zh-CN" sz="24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zh-CN" altLang="en-US" sz="24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反射光线与入射光线分别位于法线</a:t>
                      </a:r>
                      <a:r>
                        <a:rPr lang="en-US" altLang="zh-CN" sz="24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_____.</a:t>
                      </a:r>
                      <a:r>
                        <a:rPr lang="zh-CN" altLang="en-US" sz="24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altLang="en-US" sz="24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两线分居</a:t>
                      </a:r>
                      <a:r>
                        <a:rPr lang="zh-CN" altLang="en-US" sz="24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zh-CN" altLang="en-US" sz="2400" b="0" dirty="0">
                        <a:ln>
                          <a:noFill/>
                        </a:ln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l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3.</a:t>
                      </a:r>
                      <a:r>
                        <a:rPr lang="zh-CN" altLang="en-US" sz="24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反射角</a:t>
                      </a:r>
                      <a:r>
                        <a:rPr lang="en-US" altLang="zh-CN" sz="24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</a:t>
                      </a:r>
                      <a:r>
                        <a:rPr lang="zh-CN" altLang="en-US" sz="24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入射角．(</a:t>
                      </a:r>
                      <a:r>
                        <a:rPr lang="zh-CN" altLang="en-US" sz="24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两角等大</a:t>
                      </a:r>
                      <a:r>
                        <a:rPr lang="zh-CN" altLang="en-US" sz="24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zh-CN" altLang="en-US" sz="2400" b="0" dirty="0">
                        <a:ln>
                          <a:noFill/>
                        </a:ln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6" name="文本框 5"/>
          <p:cNvSpPr txBox="1"/>
          <p:nvPr/>
        </p:nvSpPr>
        <p:spPr>
          <a:xfrm>
            <a:off x="470218" y="888365"/>
            <a:ext cx="2669540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ct val="150000"/>
              </a:lnSpc>
            </a:pP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五、光的反射</a:t>
            </a:r>
            <a:endParaRPr lang="zh-CN" altLang="en-US" sz="240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fontAlgn="auto">
              <a:lnSpc>
                <a:spcPct val="150000"/>
              </a:lnSpc>
            </a:pPr>
            <a:r>
              <a:rPr lang="en-US" altLang="zh-CN" sz="2400">
                <a:latin typeface="Times New Roman" panose="02020603050405020304" pitchFamily="18" charset="0"/>
              </a:rPr>
              <a:t>1.</a:t>
            </a:r>
            <a:r>
              <a:rPr lang="zh-CN" altLang="en-US" sz="2400">
                <a:latin typeface="Times New Roman" panose="02020603050405020304" pitchFamily="18" charset="0"/>
              </a:rPr>
              <a:t>光的反射定律</a:t>
            </a:r>
            <a:endParaRPr lang="zh-CN" altLang="en-US" sz="2400">
              <a:latin typeface="Times New Roman" panose="02020603050405020304" pitchFamily="18" charset="0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4287838" y="3451860"/>
            <a:ext cx="177482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同一平面内</a:t>
            </a:r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9127808" y="4010660"/>
            <a:ext cx="86931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两侧</a:t>
            </a:r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5669598" y="4575175"/>
            <a:ext cx="86995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等于</a:t>
            </a:r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4020503" y="5452745"/>
            <a:ext cx="99187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可逆</a:t>
            </a:r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592138" y="5474970"/>
            <a:ext cx="49072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2400">
                <a:latin typeface="Times New Roman" panose="02020603050405020304" pitchFamily="18" charset="0"/>
                <a:sym typeface="+mn-ea"/>
              </a:rPr>
              <a:t>在反射现象中，光路是</a:t>
            </a:r>
            <a:r>
              <a:rPr lang="en-US" altLang="zh-CN" sz="2400">
                <a:latin typeface="Times New Roman" panose="02020603050405020304" pitchFamily="18" charset="0"/>
                <a:sym typeface="+mn-ea"/>
              </a:rPr>
              <a:t>________</a:t>
            </a:r>
            <a:r>
              <a:rPr lang="zh-CN" altLang="en-US" sz="2400">
                <a:latin typeface="Times New Roman" panose="02020603050405020304" pitchFamily="18" charset="0"/>
                <a:sym typeface="+mn-ea"/>
              </a:rPr>
              <a:t> 的</a:t>
            </a:r>
            <a:r>
              <a:rPr lang="en-US" altLang="zh-CN" sz="2400">
                <a:latin typeface="Times New Roman" panose="02020603050405020304" pitchFamily="18" charset="0"/>
                <a:sym typeface="+mn-ea"/>
              </a:rPr>
              <a:t>.</a:t>
            </a:r>
            <a:endParaRPr lang="zh-CN" altLang="en-US" sz="2400">
              <a:latin typeface="Times New Roman" panose="02020603050405020304" pitchFamily="18" charset="0"/>
            </a:endParaRPr>
          </a:p>
        </p:txBody>
      </p:sp>
      <p:sp>
        <p:nvSpPr>
          <p:cNvPr id="3" name="流程图: 终止 2">
            <a:hlinkClick r:id="rId1" action="ppaction://hlinksldjump"/>
          </p:cNvPr>
          <p:cNvSpPr/>
          <p:nvPr/>
        </p:nvSpPr>
        <p:spPr>
          <a:xfrm>
            <a:off x="9598343" y="5527040"/>
            <a:ext cx="2034540" cy="477520"/>
          </a:xfrm>
          <a:prstGeom prst="flowChartTerminator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p>
            <a:pPr algn="ctr" fontAlgn="base">
              <a:lnSpc>
                <a:spcPct val="100000"/>
              </a:lnSpc>
            </a:pPr>
            <a:r>
              <a:rPr lang="zh-CN" altLang="en-US" sz="1815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返回思维导图</a:t>
            </a:r>
            <a:endParaRPr lang="zh-CN" altLang="en-US" sz="1815" b="1" strike="noStrike" noProof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pic>
        <p:nvPicPr>
          <p:cNvPr id="5" name="图片 -2147482597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  <a:grayscl/>
          </a:blip>
          <a:stretch>
            <a:fillRect/>
          </a:stretch>
        </p:blipFill>
        <p:spPr>
          <a:xfrm>
            <a:off x="717868" y="2779395"/>
            <a:ext cx="3342005" cy="198183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9" grpId="0"/>
      <p:bldP spid="10" grpId="0"/>
      <p:bldP spid="1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8" name="表格 7"/>
          <p:cNvGraphicFramePr/>
          <p:nvPr/>
        </p:nvGraphicFramePr>
        <p:xfrm>
          <a:off x="376238" y="1969770"/>
          <a:ext cx="11522710" cy="3586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6775"/>
                <a:gridCol w="1866900"/>
                <a:gridCol w="2698115"/>
                <a:gridCol w="1139825"/>
                <a:gridCol w="2872105"/>
                <a:gridCol w="2078990"/>
              </a:tblGrid>
              <a:tr h="648970">
                <a:tc>
                  <a:txBody>
                    <a:bodyPr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现象 </a:t>
                      </a:r>
                      <a:endParaRPr lang="zh-CN" altLang="en-US" sz="2400" b="0">
                        <a:ln>
                          <a:noFill/>
                        </a:ln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定义 </a:t>
                      </a:r>
                      <a:endParaRPr lang="zh-CN" altLang="en-US" sz="2400" b="0">
                        <a:ln>
                          <a:noFill/>
                        </a:ln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图示</a:t>
                      </a:r>
                      <a:endParaRPr lang="zh-CN" altLang="en-US" sz="2400" b="0">
                        <a:ln>
                          <a:noFill/>
                        </a:ln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共同点</a:t>
                      </a:r>
                      <a:endParaRPr lang="zh-CN" altLang="en-US" sz="2400" b="0">
                        <a:ln>
                          <a:noFill/>
                        </a:ln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看到的结果 </a:t>
                      </a:r>
                      <a:endParaRPr lang="zh-CN" altLang="en-US" sz="2400" b="0">
                        <a:ln>
                          <a:noFill/>
                        </a:ln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举例</a:t>
                      </a:r>
                      <a:endParaRPr lang="zh-CN" altLang="en-US" sz="2400" b="0">
                        <a:ln>
                          <a:noFill/>
                        </a:ln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2937510">
                <a:tc>
                  <a:txBody>
                    <a:bodyPr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镜面反射</a:t>
                      </a:r>
                      <a:endParaRPr lang="zh-CN" altLang="en-US" sz="2400" b="0" dirty="0">
                        <a:ln>
                          <a:noFill/>
                        </a:ln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l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一组平行光照射 到镜面，反射后仍为</a:t>
                      </a:r>
                      <a:r>
                        <a:rPr lang="en-US" altLang="zh-CN" sz="24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</a:t>
                      </a:r>
                      <a:endParaRPr lang="en-US" altLang="zh-CN" sz="2400" b="0" dirty="0">
                        <a:ln>
                          <a:noFill/>
                        </a:ln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l" fontAlgn="auto">
                        <a:lnSpc>
                          <a:spcPct val="150000"/>
                        </a:lnSpc>
                        <a:buNone/>
                      </a:pPr>
                      <a:endParaRPr lang="zh-CN" altLang="en-US" sz="2400" b="0" dirty="0">
                        <a:ln>
                          <a:noFill/>
                        </a:ln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l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都遵循 光的反 射定律</a:t>
                      </a:r>
                      <a:endParaRPr lang="zh-CN" altLang="en-US" sz="2400" b="0" dirty="0">
                        <a:ln>
                          <a:noFill/>
                        </a:ln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l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人在反射光线的范围内，看到物体很亮(刺眼 等)，不在反射光线的范围内，看到物体很暗</a:t>
                      </a:r>
                      <a:endParaRPr lang="zh-CN" altLang="en-US" sz="2400" b="0" dirty="0">
                        <a:ln>
                          <a:noFill/>
                        </a:ln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l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镜面、平静的水面、玻璃 幕墙、车尾灯的反射等</a:t>
                      </a:r>
                      <a:endParaRPr lang="zh-CN" altLang="en-US" sz="2400" b="0" dirty="0">
                        <a:ln>
                          <a:noFill/>
                        </a:ln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2" name="文本框 1"/>
          <p:cNvSpPr txBox="1"/>
          <p:nvPr/>
        </p:nvSpPr>
        <p:spPr>
          <a:xfrm>
            <a:off x="304483" y="1062990"/>
            <a:ext cx="311277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ct val="150000"/>
              </a:lnSpc>
            </a:pP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2.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镜面反射和漫反射</a:t>
            </a:r>
            <a:endParaRPr lang="zh-CN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1302068" y="4742815"/>
            <a:ext cx="131064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平行光</a:t>
            </a:r>
            <a:endParaRPr lang="zh-CN" altLang="en-US"/>
          </a:p>
        </p:txBody>
      </p:sp>
      <p:sp>
        <p:nvSpPr>
          <p:cNvPr id="4" name="流程图: 终止 3">
            <a:hlinkClick r:id="rId1" action="ppaction://hlinksldjump"/>
          </p:cNvPr>
          <p:cNvSpPr/>
          <p:nvPr/>
        </p:nvSpPr>
        <p:spPr>
          <a:xfrm>
            <a:off x="9741853" y="1221740"/>
            <a:ext cx="2034540" cy="477520"/>
          </a:xfrm>
          <a:prstGeom prst="flowChartTerminator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p>
            <a:pPr algn="ctr" fontAlgn="base">
              <a:lnSpc>
                <a:spcPct val="100000"/>
              </a:lnSpc>
            </a:pPr>
            <a:r>
              <a:rPr lang="zh-CN" altLang="en-US" sz="1815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返回思维导图</a:t>
            </a:r>
            <a:endParaRPr lang="zh-CN" altLang="en-US" sz="1815" b="1" strike="noStrike" noProof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pic>
        <p:nvPicPr>
          <p:cNvPr id="5" name="图片 -2147482585" descr="C:\Documents and Settings\Administrator\桌面\2020试题研究长沙物理\SW18.TIF"/>
          <p:cNvPicPr>
            <a:picLocks noChangeAspect="1"/>
          </p:cNvPicPr>
          <p:nvPr/>
        </p:nvPicPr>
        <p:blipFill>
          <a:blip r:embed="rId2" r:link="rId3"/>
          <a:stretch>
            <a:fillRect/>
          </a:stretch>
        </p:blipFill>
        <p:spPr>
          <a:xfrm>
            <a:off x="3152458" y="3251200"/>
            <a:ext cx="2628265" cy="149161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</p:bldLst>
  </p:timing>
</p:sld>
</file>

<file path=ppt/tags/tag1.xml><?xml version="1.0" encoding="utf-8"?>
<p:tagLst xmlns:p="http://schemas.openxmlformats.org/presentationml/2006/main">
  <p:tag name="KSO_WM_BEAUTIFY_FLAG" val="#wm#"/>
  <p:tag name="KSO_WM_TEMPLATE_CATEGORY" val="diagram"/>
  <p:tag name="KSO_WM_TEMPLATE_INDEX" val="30178323"/>
</p:tagLst>
</file>

<file path=ppt/tags/tag10.xml><?xml version="1.0" encoding="utf-8"?>
<p:tagLst xmlns:p="http://schemas.openxmlformats.org/presentationml/2006/main">
  <p:tag name="KSO_WM_UNIT_TABLE_BEAUTIFY" val="smartTable{ef479d04-8ef7-44da-990f-c23e6cf273f5}"/>
</p:tagLst>
</file>

<file path=ppt/tags/tag11.xml><?xml version="1.0" encoding="utf-8"?>
<p:tagLst xmlns:p="http://schemas.openxmlformats.org/presentationml/2006/main">
  <p:tag name="KSO_WM_UNIT_TABLE_BEAUTIFY" val="smartTable{79c08565-9f1a-4e70-937b-efdf406a1e00}"/>
</p:tagLst>
</file>

<file path=ppt/tags/tag2.xml><?xml version="1.0" encoding="utf-8"?>
<p:tagLst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3.xml><?xml version="1.0" encoding="utf-8"?>
<p:tagLst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4.xml><?xml version="1.0" encoding="utf-8"?>
<p:tagLst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5.xml><?xml version="1.0" encoding="utf-8"?>
<p:tagLst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6.xml><?xml version="1.0" encoding="utf-8"?>
<p:tagLst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7.xml><?xml version="1.0" encoding="utf-8"?>
<p:tagLst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8.xml><?xml version="1.0" encoding="utf-8"?>
<p:tagLst xmlns:p="http://schemas.openxmlformats.org/presentationml/2006/main">
  <p:tag name="KSO_WM_BEAUTIFY_FLAG" val="#wm#"/>
  <p:tag name="KSO_WM_TEMPLATE_CATEGORY" val="preset"/>
  <p:tag name="KSO_WM_TEMPLATE_INDEX" val="1"/>
</p:tagLst>
</file>

<file path=ppt/tags/tag9.xml><?xml version="1.0" encoding="utf-8"?>
<p:tagLst xmlns:p="http://schemas.openxmlformats.org/presentationml/2006/main">
  <p:tag name="KSO_WM_BEAUTIFY_FLAG" val="#wm#"/>
  <p:tag name="KSO_WM_TEMPLATE_CATEGORY" val="preset"/>
  <p:tag name="KSO_WM_TEMPLATE_INDEX" val="1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6362</Words>
  <Application>WPS 演示</Application>
  <PresentationFormat>宽屏</PresentationFormat>
  <Paragraphs>635</Paragraphs>
  <Slides>42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2</vt:i4>
      </vt:variant>
      <vt:variant>
        <vt:lpstr>幻灯片标题</vt:lpstr>
      </vt:variant>
      <vt:variant>
        <vt:i4>42</vt:i4>
      </vt:variant>
    </vt:vector>
  </HeadingPairs>
  <TitlesOfParts>
    <vt:vector size="55" baseType="lpstr">
      <vt:lpstr>Arial</vt:lpstr>
      <vt:lpstr>宋体</vt:lpstr>
      <vt:lpstr>Wingdings</vt:lpstr>
      <vt:lpstr>Tahoma</vt:lpstr>
      <vt:lpstr>黑体</vt:lpstr>
      <vt:lpstr>Times New Roman</vt:lpstr>
      <vt:lpstr>微软雅黑</vt:lpstr>
      <vt:lpstr>Calibri</vt:lpstr>
      <vt:lpstr>楷体_GB2312</vt:lpstr>
      <vt:lpstr>新宋体</vt:lpstr>
      <vt:lpstr>Office 主题</vt:lpstr>
      <vt:lpstr>Equation.KSEE3</vt:lpstr>
      <vt:lpstr>Equation.KSEE3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terms:created xsi:type="dcterms:W3CDTF">2019-11-26T04:16:00Z</dcterms:created>
  <dcterms:modified xsi:type="dcterms:W3CDTF">2020-02-05T14:28:22Z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2052-11.3.0.8775</vt:lpwstr>
  </property>
</Properties>
</file>