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svg" ContentType="image/sv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116" r:id="rId6"/>
    <p:sldId id="1095" r:id="rId7"/>
    <p:sldId id="1166" r:id="rId8"/>
    <p:sldId id="1180" r:id="rId9"/>
    <p:sldId id="1181" r:id="rId10"/>
    <p:sldId id="1183" r:id="rId11"/>
    <p:sldId id="1185" r:id="rId12"/>
    <p:sldId id="1172" r:id="rId13"/>
    <p:sldId id="1104" r:id="rId14"/>
    <p:sldId id="1173" r:id="rId15"/>
    <p:sldId id="1174" r:id="rId16"/>
  </p:sldIdLst>
  <p:sldSz cx="12192000" cy="6858000"/>
  <p:notesSz cx="6858000" cy="9144000"/>
  <p:custDataLst>
    <p:tags r:id="rId1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9" userDrawn="1">
          <p15:clr>
            <a:srgbClr val="A4A3A4"/>
          </p15:clr>
        </p15:guide>
        <p15:guide id="2" pos="393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489"/>
        <p:guide pos="393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tags" Target="tags/tag54.xml" /><Relationship Id="rId18" Type="http://schemas.openxmlformats.org/officeDocument/2006/relationships/presProps" Target="presProps.xml" /><Relationship Id="rId19" Type="http://schemas.openxmlformats.org/officeDocument/2006/relationships/viewProps" Target="viewProps.xml" /><Relationship Id="rId2" Type="http://schemas.openxmlformats.org/officeDocument/2006/relationships/slideMaster" Target="slideMasters/slideMaster1.xml" /><Relationship Id="rId20" Type="http://schemas.openxmlformats.org/officeDocument/2006/relationships/theme" Target="theme/theme1.xml" /><Relationship Id="rId21" Type="http://schemas.openxmlformats.org/officeDocument/2006/relationships/tableStyles" Target="tableStyles.xml" /><Relationship Id="rId3" Type="http://schemas.openxmlformats.org/officeDocument/2006/relationships/slideMaster" Target="slideMasters/slideMaster2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png" /><Relationship Id="rId3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/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/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/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/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4.png" /><Relationship Id="rId9" Type="http://schemas.openxmlformats.org/officeDocument/2006/relationships/image" Target="../media/image5.jpeg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image" Target="file:///D:\qq&#25991;&#20214;\712321467\Image\C2C\Image2\%7b75232B38-A165-1FB7-499C-2E1C792CACB5%7d.png" TargetMode="External" /><Relationship Id="rId6" Type="http://schemas.openxmlformats.org/officeDocument/2006/relationships/image" Target="../media/image4.png" /><Relationship Id="rId7" Type="http://schemas.openxmlformats.org/officeDocument/2006/relationships/image" Target="../media/image5.jpeg" /><Relationship Id="rId8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9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矩形 9"/>
          <p:cNvSpPr/>
          <p:nvPr/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/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/>
        </p:nvPicPr>
        <p:blipFill>
          <a:blip r:embed="rId6" r:link="rId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8.xml" /><Relationship Id="rId11" Type="http://schemas.openxmlformats.org/officeDocument/2006/relationships/tags" Target="../tags/tag49.xml" /><Relationship Id="rId12" Type="http://schemas.openxmlformats.org/officeDocument/2006/relationships/image" Target="../media/image12.png" /><Relationship Id="rId2" Type="http://schemas.openxmlformats.org/officeDocument/2006/relationships/tags" Target="../tags/tag40.xml" /><Relationship Id="rId3" Type="http://schemas.openxmlformats.org/officeDocument/2006/relationships/tags" Target="../tags/tag41.xml" /><Relationship Id="rId4" Type="http://schemas.openxmlformats.org/officeDocument/2006/relationships/tags" Target="../tags/tag42.xml" /><Relationship Id="rId5" Type="http://schemas.openxmlformats.org/officeDocument/2006/relationships/tags" Target="../tags/tag43.xml" /><Relationship Id="rId6" Type="http://schemas.openxmlformats.org/officeDocument/2006/relationships/tags" Target="../tags/tag44.xml" /><Relationship Id="rId7" Type="http://schemas.openxmlformats.org/officeDocument/2006/relationships/tags" Target="../tags/tag45.xml" /><Relationship Id="rId8" Type="http://schemas.openxmlformats.org/officeDocument/2006/relationships/tags" Target="../tags/tag46.xml" /><Relationship Id="rId9" Type="http://schemas.openxmlformats.org/officeDocument/2006/relationships/tags" Target="../tags/tag4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0.xml" /><Relationship Id="rId3" Type="http://schemas.openxmlformats.org/officeDocument/2006/relationships/tags" Target="../tags/tag5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image" Target="../media/image13.jpeg" /><Relationship Id="rId5" Type="http://schemas.openxmlformats.org/officeDocument/2006/relationships/image" Target="../media/image14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.xml" /><Relationship Id="rId3" Type="http://schemas.openxmlformats.org/officeDocument/2006/relationships/image" Target="../media/image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image" Target="../media/image7.png" /><Relationship Id="rId8" Type="http://schemas.openxmlformats.org/officeDocument/2006/relationships/image" Target="../media/image8.sv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image" Target="../media/image7.png" /><Relationship Id="rId7" Type="http://schemas.openxmlformats.org/officeDocument/2006/relationships/image" Target="../media/image8.svg" /><Relationship Id="rId8" Type="http://schemas.openxmlformats.org/officeDocument/2006/relationships/image" Target="../media/image9.jpeg" /><Relationship Id="rId9" Type="http://schemas.openxmlformats.org/officeDocument/2006/relationships/tags" Target="../tags/tag1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video" Target="../media/media1.mp4" /><Relationship Id="rId11" Type="http://schemas.microsoft.com/office/2007/relationships/media" Target="../media/media1.mp4" /><Relationship Id="rId12" Type="http://schemas.openxmlformats.org/officeDocument/2006/relationships/tags" Target="../tags/tag18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tags" Target="../tags/tag16.xml" /><Relationship Id="rId6" Type="http://schemas.openxmlformats.org/officeDocument/2006/relationships/image" Target="../media/image7.png" /><Relationship Id="rId7" Type="http://schemas.openxmlformats.org/officeDocument/2006/relationships/image" Target="../media/image8.svg" /><Relationship Id="rId8" Type="http://schemas.openxmlformats.org/officeDocument/2006/relationships/image" Target="../media/image10.png" /><Relationship Id="rId9" Type="http://schemas.openxmlformats.org/officeDocument/2006/relationships/tags" Target="../tags/tag1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4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tags" Target="../tags/tag22.xml" /><Relationship Id="rId6" Type="http://schemas.openxmlformats.org/officeDocument/2006/relationships/image" Target="../media/image7.png" /><Relationship Id="rId7" Type="http://schemas.openxmlformats.org/officeDocument/2006/relationships/image" Target="../media/image8.svg" /><Relationship Id="rId8" Type="http://schemas.openxmlformats.org/officeDocument/2006/relationships/tags" Target="../tags/tag23.xml" /><Relationship Id="rId9" Type="http://schemas.openxmlformats.org/officeDocument/2006/relationships/image" Target="../media/image11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5.xml" /><Relationship Id="rId3" Type="http://schemas.openxmlformats.org/officeDocument/2006/relationships/tags" Target="../tags/tag26.xml" /><Relationship Id="rId4" Type="http://schemas.openxmlformats.org/officeDocument/2006/relationships/tags" Target="../tags/tag27.xml" /><Relationship Id="rId5" Type="http://schemas.openxmlformats.org/officeDocument/2006/relationships/tags" Target="../tags/tag28.xml" /><Relationship Id="rId6" Type="http://schemas.openxmlformats.org/officeDocument/2006/relationships/image" Target="../media/image7.png" /><Relationship Id="rId7" Type="http://schemas.openxmlformats.org/officeDocument/2006/relationships/image" Target="../media/image8.svg" /><Relationship Id="rId8" Type="http://schemas.openxmlformats.org/officeDocument/2006/relationships/tags" Target="../tags/tag2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0.xml" /><Relationship Id="rId3" Type="http://schemas.openxmlformats.org/officeDocument/2006/relationships/tags" Target="../tags/tag31.xml" /><Relationship Id="rId4" Type="http://schemas.openxmlformats.org/officeDocument/2006/relationships/tags" Target="../tags/tag32.xml" /><Relationship Id="rId5" Type="http://schemas.openxmlformats.org/officeDocument/2006/relationships/tags" Target="../tags/tag33.xml" /><Relationship Id="rId6" Type="http://schemas.openxmlformats.org/officeDocument/2006/relationships/image" Target="../media/image7.png" /><Relationship Id="rId7" Type="http://schemas.openxmlformats.org/officeDocument/2006/relationships/image" Target="../media/image8.svg" /><Relationship Id="rId8" Type="http://schemas.openxmlformats.org/officeDocument/2006/relationships/tags" Target="../tags/tag34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png" /><Relationship Id="rId3" Type="http://schemas.openxmlformats.org/officeDocument/2006/relationships/image" Target="../media/image8.svg" /><Relationship Id="rId4" Type="http://schemas.openxmlformats.org/officeDocument/2006/relationships/tags" Target="../tags/tag35.xml" /><Relationship Id="rId5" Type="http://schemas.openxmlformats.org/officeDocument/2006/relationships/tags" Target="../tags/tag36.xml" /><Relationship Id="rId6" Type="http://schemas.openxmlformats.org/officeDocument/2006/relationships/tags" Target="../tags/tag37.xml" /><Relationship Id="rId7" Type="http://schemas.openxmlformats.org/officeDocument/2006/relationships/tags" Target="../tags/tag38.xml" /><Relationship Id="rId8" Type="http://schemas.openxmlformats.org/officeDocument/2006/relationships/tags" Target="../tags/tag3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2"/>
            </p:custDataLst>
          </p:nvPr>
        </p:nvSpPr>
        <p:spPr>
          <a:xfrm>
            <a:off x="551180" y="2204720"/>
            <a:ext cx="1104963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跨学科实践：用</a:t>
            </a:r>
            <a:r>
              <a:rPr lang="en-US" altLang="zh-CN" sz="40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”</a:t>
            </a:r>
            <a:r>
              <a:rPr lang="zh-CN" altLang="en-US" sz="40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水透镜</a:t>
            </a:r>
            <a:r>
              <a:rPr lang="en-US" altLang="zh-CN" sz="40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“</a:t>
            </a:r>
            <a:r>
              <a:rPr lang="zh-CN" altLang="en-US" sz="40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探究</a:t>
            </a:r>
            <a:endParaRPr lang="zh-CN" altLang="en-US" sz="40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近视眼的形成原因</a:t>
            </a:r>
            <a:endParaRPr lang="zh-CN" altLang="en-US" sz="40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2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3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4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5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7"/>
            </p:custDataLst>
          </p:nvPr>
        </p:nvSpPr>
        <p:spPr>
          <a:xfrm>
            <a:off x="1012825" y="1245870"/>
            <a:ext cx="1069975" cy="4462780"/>
          </a:xfrm>
          <a:prstGeom prst="rect">
            <a:avLst/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tIns="0" rIns="0" bIns="0"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用水透镜模拟近视眼的形成原因</a:t>
            </a:r>
            <a:endParaRPr lang="zh-CN" altLang="en-US" sz="32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左大括号 24" title=""/>
          <p:cNvSpPr/>
          <p:nvPr>
            <p:custDataLst>
              <p:tags r:id="rId8"/>
            </p:custDataLst>
          </p:nvPr>
        </p:nvSpPr>
        <p:spPr>
          <a:xfrm>
            <a:off x="2267585" y="1517015"/>
            <a:ext cx="661035" cy="3924935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endParaRPr lang="zh-CN" altLang="en-US" sz="280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cxnSp>
        <p:nvCxnSpPr>
          <p:cNvPr id="3" name="直接连接符 2" title=""/>
          <p:cNvCxnSpPr/>
          <p:nvPr/>
        </p:nvCxnSpPr>
        <p:spPr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 title=""/>
          <p:cNvSpPr txBox="1"/>
          <p:nvPr>
            <p:custDataLst>
              <p:tags r:id="rId9"/>
            </p:custDataLst>
          </p:nvPr>
        </p:nvSpPr>
        <p:spPr>
          <a:xfrm>
            <a:off x="3071495" y="3216275"/>
            <a:ext cx="294132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方案制订与实施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3078480" y="5140960"/>
            <a:ext cx="2934335" cy="56769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成果展示与交流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3078480" y="1268730"/>
            <a:ext cx="240284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活动主题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0439400" y="12141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13" grpId="0" animBg="1"/>
      <p:bldP spid="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2" title=""/>
          <p:cNvSpPr txBox="1"/>
          <p:nvPr/>
        </p:nvSpPr>
        <p:spPr>
          <a:xfrm>
            <a:off x="911225" y="1052830"/>
            <a:ext cx="10559415" cy="45986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145"/>
              </a:spcBef>
              <a:buNone/>
            </a:pP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</a:t>
            </a: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我国近视眼的发生率较高,其中小学生近视率上升到近40%,初中生近视率达到71.1%,广大青少年保护眼睛健康非常重要。下列关于近视眼分析正确的是(　  </a:t>
            </a: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  )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145"/>
              </a:spcBef>
              <a:buNone/>
            </a:pP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A.近视眼总是看不清近处的物体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145"/>
              </a:spcBef>
              <a:buNone/>
            </a:pP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B.形成近视眼的原因是晶状体太厚,折光能力太强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145"/>
              </a:spcBef>
              <a:buNone/>
            </a:pP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C.近视眼应该佩戴凸透镜矫正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145"/>
              </a:spcBef>
              <a:buNone/>
            </a:pP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D.物体通过眼睛的晶状体在视网膜上成缩小、正立的虚像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19830" y="2348865"/>
            <a:ext cx="1363980" cy="66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2" title=""/>
          <p:cNvSpPr txBox="1"/>
          <p:nvPr/>
        </p:nvSpPr>
        <p:spPr>
          <a:xfrm>
            <a:off x="911225" y="1018540"/>
            <a:ext cx="10288270" cy="46494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eaLnBrk="0" latinLnBrk="1" hangingPunc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</a:t>
            </a: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调研发现,沉迷于电子游戏,不但影响学习,而且长时间注视屏幕,会对眼睛造成很大伤害。图甲、乙是两种眼睛的成像示意图,下列说法正确的是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　  </a:t>
            </a: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  )</a:t>
            </a:r>
            <a:r>
              <a:rPr lang="en-US" altLang="zh-CN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endParaRPr lang="zh-CN" altLang="en-US" sz="2800" kern="0">
              <a:solidFill>
                <a:srgbClr val="00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ts val="100"/>
              </a:spcBef>
              <a:buNone/>
            </a:pP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A.视网膜相当于凸透镜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eaLnBrk="0" fontAlgn="auto" latinLnBrk="1" hangingPunct="0">
              <a:lnSpc>
                <a:spcPct val="150000"/>
              </a:lnSpc>
              <a:spcBef>
                <a:spcPts val="100"/>
              </a:spcBef>
              <a:buNone/>
            </a:pP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B.图乙为近视眼,可以用凸透镜矫正</a:t>
            </a:r>
            <a:endParaRPr lang="zh-CN" altLang="en-US" sz="2800" kern="0">
              <a:solidFill>
                <a:srgbClr val="00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ts val="100"/>
              </a:spcBef>
              <a:buNone/>
            </a:pP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C.图甲晶状体的折光能力弱于图乙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ts val="100"/>
              </a:spcBef>
              <a:buNone/>
            </a:pP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D.物体无论多远或多近,都能在视网膜上成像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 eaLnBrk="0" fontAlgn="auto" latinLnBrk="1" hangingPunct="0">
              <a:lnSpc>
                <a:spcPct val="100000"/>
              </a:lnSpc>
              <a:spcBef>
                <a:spcPts val="145"/>
              </a:spcBef>
              <a:buNone/>
            </a:pPr>
            <a:endParaRPr lang="zh-CN" altLang="en-US" sz="2800" kern="0">
              <a:solidFill>
                <a:srgbClr val="00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99740" y="2348865"/>
            <a:ext cx="1363980" cy="66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图片 3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03745" y="2637155"/>
            <a:ext cx="1562735" cy="1913890"/>
          </a:xfrm>
          <a:prstGeom prst="rect">
            <a:avLst/>
          </a:prstGeom>
        </p:spPr>
      </p:pic>
      <p:pic>
        <p:nvPicPr>
          <p:cNvPr id="7" name="图片 4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75725" y="2637155"/>
            <a:ext cx="1901190" cy="1913890"/>
          </a:xfrm>
          <a:prstGeom prst="rect">
            <a:avLst/>
          </a:prstGeom>
        </p:spPr>
      </p:pic>
      <p:sp>
        <p:nvSpPr>
          <p:cNvPr id="8" name="文本框 7" title=""/>
          <p:cNvSpPr txBox="1"/>
          <p:nvPr/>
        </p:nvSpPr>
        <p:spPr>
          <a:xfrm>
            <a:off x="7823835" y="4364990"/>
            <a:ext cx="555625" cy="5829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kern="0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  <a:sym typeface="+mn-ea"/>
              </a:rPr>
              <a:t>甲</a:t>
            </a:r>
            <a:r>
              <a:rPr lang="zh-CN" altLang="en-US" sz="2800" kern="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　</a:t>
            </a:r>
            <a:endParaRPr lang="zh-CN" altLang="en-US" sz="2800" kern="0">
              <a:solidFill>
                <a:srgbClr val="00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9911715" y="4364990"/>
            <a:ext cx="729615" cy="7899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145"/>
              </a:spcBef>
              <a:buNone/>
            </a:pPr>
            <a:r>
              <a:rPr lang="zh-CN" altLang="en-US" sz="2400" b="1" kern="0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  <a:sym typeface="+mn-ea"/>
              </a:rPr>
              <a:t>乙</a:t>
            </a:r>
            <a:endParaRPr lang="zh-CN" altLang="en-US" sz="2400" b="1" kern="0">
              <a:solidFill>
                <a:srgbClr val="000000"/>
              </a:solidFill>
              <a:latin typeface="宋体" panose="02010600030101010101" pitchFamily="2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774065" y="1844675"/>
            <a:ext cx="5808345" cy="33458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我国中小学生近视眼人数越来越多、影响了中小学生的身心健康。据2020年统计资料表明，我国儿童、青少年总体近视率为52.7%,其中初中生近视率为71.1%。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410" y="2061210"/>
            <a:ext cx="5117465" cy="30626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randomBar dir="vert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 7" title=""/>
          <p:cNvSpPr/>
          <p:nvPr>
            <p:custDataLst>
              <p:tags r:id="rId6"/>
            </p:custDataLst>
          </p:nvPr>
        </p:nvSpPr>
        <p:spPr>
          <a:xfrm>
            <a:off x="3437579" y="159615"/>
            <a:ext cx="6482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“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水透镜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”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探究近视眼的形成原因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3" name="组合 12" title=""/>
          <p:cNvGrpSpPr/>
          <p:nvPr/>
        </p:nvGrpSpPr>
        <p:grpSpPr>
          <a:xfrm>
            <a:off x="263525" y="836930"/>
            <a:ext cx="2392045" cy="664210"/>
            <a:chOff x="1488" y="4493"/>
            <a:chExt cx="3767" cy="1046"/>
          </a:xfrm>
        </p:grpSpPr>
        <p:pic>
          <p:nvPicPr>
            <p:cNvPr id="4" name="图片 3" descr="圆环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活动主题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8" name="文本框 17" title=""/>
          <p:cNvSpPr txBox="1"/>
          <p:nvPr/>
        </p:nvSpPr>
        <p:spPr>
          <a:xfrm>
            <a:off x="774065" y="1557020"/>
            <a:ext cx="10590530" cy="36093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学生学习用眼过度、不良的阅读习惯、使用电子设备时间过长等，都会导致眼晴干涩，甚至晶状体的调节能力下降，最终导致眼睛近视。你知道产生近视眼的原因吗?能不能用“水透镜”模拟眼睛的晶状体来研究近视眼的成因?为了预防近视眼，应该养成怎样的学习与生活习惯?</a:t>
            </a:r>
            <a:endParaRPr lang="zh-CN" altLang="en-US" sz="280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/>
        </p:nvGrpSpPr>
        <p:grpSpPr>
          <a:xfrm>
            <a:off x="263525" y="836930"/>
            <a:ext cx="4343400" cy="664210"/>
            <a:chOff x="1488" y="4493"/>
            <a:chExt cx="6840" cy="1046"/>
          </a:xfrm>
        </p:grpSpPr>
        <p:pic>
          <p:nvPicPr>
            <p:cNvPr id="4" name="图片 3" descr="圆环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6101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方案制定与实施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8" name="文本框 7" title=""/>
          <p:cNvSpPr txBox="1"/>
          <p:nvPr/>
        </p:nvSpPr>
        <p:spPr>
          <a:xfrm>
            <a:off x="732790" y="1863725"/>
            <a:ext cx="5650865" cy="38080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利用实验室的“水透镜”模拟眼晴成像的过程。有兴趣的同学也可以选取塑料管、透明弹性膜、注射器、细橡胶管、棉线和水，自制一个“水透镜”进行实验。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2" name="图片 101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9220" y="2100580"/>
            <a:ext cx="5483225" cy="30848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6482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“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水透镜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”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探究近视眼的形成原因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774065" y="1484630"/>
            <a:ext cx="6564630" cy="47167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(1)用注射器向“水透镜”的薄膜中缓慢注水(模拟眼晴的晶状体),使薄膜略微凸起，然后点亮光源，调整光屏(模拟眼睛的视网膜)的位置，直至观察到光源的清晰的像。用注射器继续向薄膜中注水，以增加薄膜的凸起程度，观察光源的像如何变化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/>
        </p:nvGrpSpPr>
        <p:grpSpPr>
          <a:xfrm>
            <a:off x="263525" y="836930"/>
            <a:ext cx="4343400" cy="664210"/>
            <a:chOff x="1488" y="4493"/>
            <a:chExt cx="6840" cy="1046"/>
          </a:xfrm>
        </p:grpSpPr>
        <p:pic>
          <p:nvPicPr>
            <p:cNvPr id="6" name="图片 5" descr="圆环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6101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方案制定与实施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pic>
        <p:nvPicPr>
          <p:cNvPr id="9" name="7月25日 (1)" title="">
            <a:hlinkClick action="ppaction://media"/>
          </p:cNvPr>
          <p:cNvPicPr/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79690" y="1196975"/>
            <a:ext cx="3409950" cy="5029835"/>
          </a:xfrm>
          <a:prstGeom prst="rect">
            <a:avLst/>
          </a:prstGeom>
        </p:spPr>
      </p:pic>
      <p:sp>
        <p:nvSpPr>
          <p:cNvPr id="8" name="矩形 7" title=""/>
          <p:cNvSpPr/>
          <p:nvPr>
            <p:custDataLst>
              <p:tags r:id="rId12"/>
            </p:custDataLst>
          </p:nvPr>
        </p:nvSpPr>
        <p:spPr>
          <a:xfrm>
            <a:off x="3437579" y="159615"/>
            <a:ext cx="6482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“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水透镜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”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探究近视眼的形成原因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/>
        </p:nvGrpSpPr>
        <p:grpSpPr>
          <a:xfrm>
            <a:off x="263525" y="836930"/>
            <a:ext cx="4343400" cy="664210"/>
            <a:chOff x="1488" y="4493"/>
            <a:chExt cx="6840" cy="1046"/>
          </a:xfrm>
        </p:grpSpPr>
        <p:pic>
          <p:nvPicPr>
            <p:cNvPr id="6" name="图片 5" descr="圆环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6101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方案制定与实施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4" name="文本框 3" title=""/>
          <p:cNvSpPr txBox="1"/>
          <p:nvPr/>
        </p:nvSpPr>
        <p:spPr>
          <a:xfrm>
            <a:off x="732790" y="1557020"/>
            <a:ext cx="7313930" cy="6356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(2)结合所学知识，分析形成近视眼的原因。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839470" y="2781300"/>
            <a:ext cx="5499100" cy="250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7550"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形成近视眼的原因是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晶状体太厚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，折光能力太强，或者眼球在前后方向太长，导致来自远处的光会聚在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视网膜前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687" t="33311" r="38710" b="33509"/>
          <a:stretch>
            <a:fillRect/>
          </a:stretch>
        </p:blipFill>
        <p:spPr>
          <a:xfrm>
            <a:off x="6562725" y="2781300"/>
            <a:ext cx="4565015" cy="2675890"/>
          </a:xfrm>
          <a:prstGeom prst="rect">
            <a:avLst/>
          </a:prstGeom>
        </p:spPr>
      </p:pic>
      <p:sp>
        <p:nvSpPr>
          <p:cNvPr id="2" name="矩形 1" title=""/>
          <p:cNvSpPr/>
          <p:nvPr>
            <p:custDataLst>
              <p:tags r:id="rId10"/>
            </p:custDataLst>
          </p:nvPr>
        </p:nvSpPr>
        <p:spPr>
          <a:xfrm>
            <a:off x="3437579" y="159615"/>
            <a:ext cx="6482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“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水透镜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”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探究近视眼的形成原因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/>
        </p:nvGrpSpPr>
        <p:grpSpPr>
          <a:xfrm>
            <a:off x="263525" y="836930"/>
            <a:ext cx="4343400" cy="664210"/>
            <a:chOff x="1488" y="4493"/>
            <a:chExt cx="6840" cy="1046"/>
          </a:xfrm>
        </p:grpSpPr>
        <p:pic>
          <p:nvPicPr>
            <p:cNvPr id="6" name="图片 5" descr="圆环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6101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方案制定与实施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3" name="文本框 2" title=""/>
          <p:cNvSpPr txBox="1"/>
          <p:nvPr/>
        </p:nvSpPr>
        <p:spPr>
          <a:xfrm>
            <a:off x="695325" y="1557020"/>
            <a:ext cx="10711815" cy="1257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(3)调查本班同学中有多少人患近视以及他们的不良用眼习惯，写出预防近视眼的建议。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695325" y="2708910"/>
            <a:ext cx="2575560" cy="647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不良用眼习惯：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矩形 8" title=""/>
          <p:cNvSpPr/>
          <p:nvPr/>
        </p:nvSpPr>
        <p:spPr>
          <a:xfrm>
            <a:off x="732790" y="3284855"/>
            <a:ext cx="11118215" cy="29686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①用眼过度：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</a:rPr>
              <a:t>长时间接触电子产品、长时间看书、过度熬夜等，可能会导致眼球压力增大，眼压升高，出现近视的情况。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②用眼姿势不正确：</a:t>
            </a:r>
            <a:r>
              <a:rPr lang="zh-CN" altLang="en-US" sz="2800">
                <a:latin typeface="宋体" panose="02010600030101010101" pitchFamily="2" charset="-122"/>
                <a:cs typeface="微软雅黑" panose="020b0503020204020204" charset="-122"/>
                <a:sym typeface="+mn-ea"/>
              </a:rPr>
              <a:t>写字姿势不正确，喜欢走路或者躺着看书、玩手机，也可能会出现近视的情况。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6482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“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水透镜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”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探究近视眼的形成原因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/>
        </p:nvGrpSpPr>
        <p:grpSpPr>
          <a:xfrm>
            <a:off x="263525" y="836930"/>
            <a:ext cx="4343400" cy="664210"/>
            <a:chOff x="1488" y="4493"/>
            <a:chExt cx="6840" cy="1046"/>
          </a:xfrm>
        </p:grpSpPr>
        <p:pic>
          <p:nvPicPr>
            <p:cNvPr id="6" name="图片 5" descr="圆环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6101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方案制定与实施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3" name="文本框 2" title=""/>
          <p:cNvSpPr txBox="1"/>
          <p:nvPr/>
        </p:nvSpPr>
        <p:spPr>
          <a:xfrm>
            <a:off x="695325" y="1557020"/>
            <a:ext cx="10801985" cy="13227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(3)调查本班同学中有多少人患近视以及他们的不良用眼习惯，写出预防近视眼的建议。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695325" y="2708910"/>
            <a:ext cx="2575560" cy="647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建议：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矩形 8" title=""/>
          <p:cNvSpPr/>
          <p:nvPr/>
        </p:nvSpPr>
        <p:spPr>
          <a:xfrm>
            <a:off x="732790" y="3284855"/>
            <a:ext cx="10685780" cy="30073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①建议学生适度用眼，用眼时要注意劳逸结合，不要长时间看电子产品，不要在昏暗的环境中或强光下看书。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②建议选择正确的用眼姿势，每天适当做眼保健操来保护眼睛。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③近视后一定要佩戴合适的眼镜进行矫正。</a:t>
            </a:r>
            <a:endParaRPr lang="zh-CN" altLang="en-US" sz="2800">
              <a:solidFill>
                <a:srgbClr val="00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6482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“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水透镜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”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探究近视眼的形成原因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263525" y="836930"/>
            <a:ext cx="4343400" cy="664210"/>
            <a:chOff x="1488" y="4493"/>
            <a:chExt cx="6840" cy="1046"/>
          </a:xfrm>
        </p:grpSpPr>
        <p:pic>
          <p:nvPicPr>
            <p:cNvPr id="4" name="图片 3" descr="圆环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6101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成果展示与交流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/>
        </p:nvSpPr>
        <p:spPr>
          <a:xfrm>
            <a:off x="839470" y="2061210"/>
            <a:ext cx="10634345" cy="24447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用“水透镜”演示各自的探究过程，陈述产生近视眼的原因；针对不良用眼习惯的调查结果，与同学交流预防近视眼的方法。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6482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“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水透镜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”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探究近视眼的形成原因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62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2024-08-18T18:28:53Z</cp:lastPrinted>
  <dcterms:created xsi:type="dcterms:W3CDTF">2024-08-18T18:28:53Z</dcterms:created>
  <dcterms:modified xsi:type="dcterms:W3CDTF">2024-08-18T10:28:53Z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