
<file path=[Content_Types].xml><?xml version="1.0" encoding="utf-8"?>
<Types xmlns="http://schemas.openxmlformats.org/package/2006/content-types">
  <Override PartName="/ppt/slides/slide29.xml" ContentType="application/vnd.openxmlformats-officedocument.presentationml.slide+xml"/>
  <Override PartName="/ppt/tags/tag8.xml" ContentType="application/vnd.openxmlformats-officedocument.presentationml.tags+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49.xml" ContentType="application/vnd.openxmlformats-officedocument.presentationml.tags+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38.xml" ContentType="application/vnd.openxmlformats-officedocument.presentationml.tags+xml"/>
  <Override PartName="/ppt/tags/tag56.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45.xml" ContentType="application/vnd.openxmlformats-officedocument.presentationml.tags+xml"/>
  <Override PartName="/ppt/tags/tag63.xml" ContentType="application/vnd.openxmlformats-officedocument.presentationml.tags+xml"/>
  <Override PartName="/docProps/custom.xml" ContentType="application/vnd.openxmlformats-officedocument.custom-properties+xml"/>
  <Override PartName="/ppt/tags/tag34.xml" ContentType="application/vnd.openxmlformats-officedocument.presentationml.tags+xml"/>
  <Override PartName="/ppt/tags/tag52.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41.xml" ContentType="application/vnd.openxmlformats-officedocument.presentationml.tag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ags/tag10.xml" ContentType="application/vnd.openxmlformats-officedocument.presentationml.tags+xml"/>
  <Override PartName="/ppt/tags/tag21.xml" ContentType="application/vnd.openxmlformats-officedocument.presentationml.tags+xml"/>
  <Override PartName="/ppt/tags/tag30.xml" ContentType="application/vnd.openxmlformats-officedocument.presentationml.tags+xml"/>
  <Default Extension="wmv" ContentType="video/x-ms-wmv"/>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tags/tag7.xml" ContentType="application/vnd.openxmlformats-officedocument.presentationml.tags+xml"/>
  <Override PartName="/ppt/notesSlides/notesSlide1.xml" ContentType="application/vnd.openxmlformats-officedocument.presentationml.notesSlide+xml"/>
  <Default Extension="png" ContentType="image/png"/>
  <Default Extension="bin" ContentType="application/vnd.ms-office.activeX"/>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ags/tag5.xml" ContentType="application/vnd.openxmlformats-officedocument.presentationml.tag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tags/tag3.xml" ContentType="application/vnd.openxmlformats-officedocument.presentationml.tags+xml"/>
  <Override PartName="/ppt/tags/tag39.xml" ContentType="application/vnd.openxmlformats-officedocument.presentationml.tags+xml"/>
  <Override PartName="/ppt/tags/tag59.xml" ContentType="application/vnd.openxmlformats-officedocument.presentationml.tags+xml"/>
  <Default Extension="jpeg" ContentType="image/jpeg"/>
  <Override PartName="/ppt/activeX/activeX1.xml" ContentType="application/vnd.ms-office.activeX+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tags/tag19.xml" ContentType="application/vnd.openxmlformats-officedocument.presentationml.tags+xml"/>
  <Override PartName="/ppt/tags/tag28.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tags/tag57.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tags/tag17.xml" ContentType="application/vnd.openxmlformats-officedocument.presentationml.tags+xml"/>
  <Override PartName="/ppt/tags/tag26.xml" ContentType="application/vnd.openxmlformats-officedocument.presentationml.tags+xml"/>
  <Override PartName="/ppt/tags/tag35.xml" ContentType="application/vnd.openxmlformats-officedocument.presentationml.tags+xml"/>
  <Override PartName="/ppt/tags/tag46.xml" ContentType="application/vnd.openxmlformats-officedocument.presentationml.tags+xml"/>
  <Override PartName="/ppt/tags/tag55.xml" ContentType="application/vnd.openxmlformats-officedocument.presentationml.tags+xml"/>
  <Override PartName="/ppt/slideLayouts/slideLayout10.xml" ContentType="application/vnd.openxmlformats-officedocument.presentationml.slideLayout+xml"/>
  <Override PartName="/ppt/tags/tag15.xml" ContentType="application/vnd.openxmlformats-officedocument.presentationml.tags+xml"/>
  <Override PartName="/ppt/tags/tag24.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53.xml" ContentType="application/vnd.openxmlformats-officedocument.presentationml.tags+xml"/>
  <Override PartName="/ppt/tags/tag62.xml" ContentType="application/vnd.openxmlformats-officedocument.presentationml.tags+xml"/>
  <Default Extension="gif" ContentType="image/gif"/>
  <Default Extension="vml" ContentType="application/vnd.openxmlformats-officedocument.vmlDrawing"/>
  <Override PartName="/ppt/tags/tag13.xml" ContentType="application/vnd.openxmlformats-officedocument.presentationml.tags+xml"/>
  <Override PartName="/ppt/tags/tag22.xml" ContentType="application/vnd.openxmlformats-officedocument.presentationml.tags+xml"/>
  <Override PartName="/ppt/tags/tag31.xml" ContentType="application/vnd.openxmlformats-officedocument.presentationml.tags+xml"/>
  <Override PartName="/ppt/tags/tag40.xml" ContentType="application/vnd.openxmlformats-officedocument.presentationml.tags+xml"/>
  <Override PartName="/ppt/tags/tag42.xml" ContentType="application/vnd.openxmlformats-officedocument.presentationml.tags+xml"/>
  <Override PartName="/ppt/tags/tag51.xml" ContentType="application/vnd.openxmlformats-officedocument.presentationml.tags+xml"/>
  <Override PartName="/ppt/tags/tag60.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tags/tag2.xml" ContentType="application/vnd.openxmlformats-officedocument.presentationml.tags+xml"/>
  <Override PartName="/ppt/tags/tag58.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tags/tag29.xml" ContentType="application/vnd.openxmlformats-officedocument.presentationml.tags+xml"/>
  <Override PartName="/ppt/tags/tag47.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tags/tag54.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tags/tag43.xml" ContentType="application/vnd.openxmlformats-officedocument.presentationml.tags+xml"/>
  <Override PartName="/ppt/tags/tag61.xml" ContentType="application/vnd.openxmlformats-officedocument.presentationml.tags+xml"/>
  <Override PartName="/ppt/tags/tag32.xml" ContentType="application/vnd.openxmlformats-officedocument.presentationml.tags+xml"/>
  <Override PartName="/ppt/tags/tag50.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43"/>
  </p:notesMasterIdLst>
  <p:sldIdLst>
    <p:sldId id="256" r:id="rId2"/>
    <p:sldId id="289" r:id="rId3"/>
    <p:sldId id="552" r:id="rId4"/>
    <p:sldId id="554" r:id="rId5"/>
    <p:sldId id="555" r:id="rId6"/>
    <p:sldId id="556" r:id="rId7"/>
    <p:sldId id="574" r:id="rId8"/>
    <p:sldId id="558" r:id="rId9"/>
    <p:sldId id="559" r:id="rId10"/>
    <p:sldId id="560" r:id="rId11"/>
    <p:sldId id="561" r:id="rId12"/>
    <p:sldId id="562" r:id="rId13"/>
    <p:sldId id="597" r:id="rId14"/>
    <p:sldId id="576" r:id="rId15"/>
    <p:sldId id="575" r:id="rId16"/>
    <p:sldId id="598" r:id="rId17"/>
    <p:sldId id="563" r:id="rId18"/>
    <p:sldId id="565" r:id="rId19"/>
    <p:sldId id="577" r:id="rId20"/>
    <p:sldId id="566" r:id="rId21"/>
    <p:sldId id="578" r:id="rId22"/>
    <p:sldId id="579" r:id="rId23"/>
    <p:sldId id="580" r:id="rId24"/>
    <p:sldId id="581" r:id="rId25"/>
    <p:sldId id="582" r:id="rId26"/>
    <p:sldId id="593" r:id="rId27"/>
    <p:sldId id="568" r:id="rId28"/>
    <p:sldId id="583" r:id="rId29"/>
    <p:sldId id="592" r:id="rId30"/>
    <p:sldId id="584" r:id="rId31"/>
    <p:sldId id="585" r:id="rId32"/>
    <p:sldId id="587" r:id="rId33"/>
    <p:sldId id="571" r:id="rId34"/>
    <p:sldId id="588" r:id="rId35"/>
    <p:sldId id="589" r:id="rId36"/>
    <p:sldId id="590" r:id="rId37"/>
    <p:sldId id="591" r:id="rId38"/>
    <p:sldId id="594" r:id="rId39"/>
    <p:sldId id="595" r:id="rId40"/>
    <p:sldId id="596" r:id="rId41"/>
    <p:sldId id="541" r:id="rId42"/>
  </p:sldIdLst>
  <p:sldSz cx="12192000" cy="6858000"/>
  <p:notesSz cx="6858000" cy="9144000"/>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521415D9-36F7-43E2-AB2F-B90AF26B5E84}">
      <p14:sectionLst xmlns:p14="http://schemas.microsoft.com/office/powerpoint/2010/main" xmlns="">
        <p14:section name="默认节" id="{CEF02C8D-0644-45FB-8E20-9258685400CD}">
          <p14:sldIdLst>
            <p14:sldId id="256"/>
            <p14:sldId id="289"/>
            <p14:sldId id="552"/>
            <p14:sldId id="554"/>
            <p14:sldId id="555"/>
            <p14:sldId id="556"/>
            <p14:sldId id="574"/>
            <p14:sldId id="557"/>
            <p14:sldId id="558"/>
            <p14:sldId id="559"/>
            <p14:sldId id="560"/>
            <p14:sldId id="561"/>
            <p14:sldId id="562"/>
            <p14:sldId id="597"/>
            <p14:sldId id="576"/>
            <p14:sldId id="575"/>
            <p14:sldId id="598"/>
            <p14:sldId id="563"/>
            <p14:sldId id="565"/>
            <p14:sldId id="577"/>
            <p14:sldId id="566"/>
            <p14:sldId id="578"/>
            <p14:sldId id="579"/>
            <p14:sldId id="580"/>
            <p14:sldId id="581"/>
            <p14:sldId id="582"/>
            <p14:sldId id="593"/>
            <p14:sldId id="568"/>
            <p14:sldId id="583"/>
            <p14:sldId id="592"/>
            <p14:sldId id="584"/>
            <p14:sldId id="585"/>
            <p14:sldId id="587"/>
            <p14:sldId id="571"/>
            <p14:sldId id="588"/>
            <p14:sldId id="589"/>
            <p14:sldId id="590"/>
          </p14:sldIdLst>
        </p14:section>
        <p14:section name="无标题节" id="{598D6802-4FB4-4D6E-A32D-DD9244D57F6F}">
          <p14:sldIdLst>
            <p14:sldId id="591"/>
            <p14:sldId id="594"/>
            <p14:sldId id="595"/>
            <p14:sldId id="596"/>
            <p14:sldId id="541"/>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E98D6"/>
    <a:srgbClr val="FF9900"/>
    <a:srgbClr val="CC00FF"/>
    <a:srgbClr val="3000B8"/>
    <a:srgbClr val="DF5963"/>
    <a:srgbClr val="0070C0"/>
    <a:srgbClr val="EAF5FB"/>
    <a:srgbClr val="009FB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26987" autoAdjust="0"/>
    <p:restoredTop sz="94660"/>
  </p:normalViewPr>
  <p:slideViewPr>
    <p:cSldViewPr snapToGrid="0">
      <p:cViewPr varScale="1">
        <p:scale>
          <a:sx n="114" d="100"/>
          <a:sy n="114" d="100"/>
        </p:scale>
        <p:origin x="-228" y="-9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defRPr>
            </a:lvl1pPr>
          </a:lstStyle>
          <a:p>
            <a:pPr>
              <a:defRPr/>
            </a:pPr>
            <a:fld id="{FDA8CE63-9043-4C7A-9E82-22BAB1B20D3B}" type="datetimeFigureOut">
              <a:rPr lang="zh-CN" altLang="en-US"/>
              <a:pPr>
                <a:defRPr/>
              </a:pPr>
              <a:t>2019/9/19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lstStyle>
            <a:lvl1pPr algn="r" eaLnBrk="1" hangingPunct="1">
              <a:defRPr sz="1200">
                <a:latin typeface="Calibri" panose="020F0502020204030204" pitchFamily="34" charset="0"/>
              </a:defRPr>
            </a:lvl1pPr>
          </a:lstStyle>
          <a:p>
            <a:pPr>
              <a:defRPr/>
            </a:pPr>
            <a:fld id="{DC340F6B-31A1-4C7F-920C-36F93A117B24}"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xmlns="">
                <a:solidFill>
                  <a:srgbClr val="FFFFFF"/>
                </a:solidFill>
              </a14:hiddenFill>
            </a:ext>
          </a:extLst>
        </p:spPr>
      </p:sp>
      <p:sp>
        <p:nvSpPr>
          <p:cNvPr id="5123"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smtClean="0"/>
          </a:p>
        </p:txBody>
      </p:sp>
      <p:sp>
        <p:nvSpPr>
          <p:cNvPr id="5124"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fld id="{AD3D16DB-661D-4FBA-B34A-26F4DE60B78B}" type="slidenum">
              <a:rPr lang="zh-CN" altLang="en-US" smtClean="0">
                <a:solidFill>
                  <a:srgbClr val="000000"/>
                </a:solidFill>
                <a:latin typeface="Calibri" panose="020F0502020204030204" pitchFamily="34" charset="0"/>
                <a:ea typeface="微软雅黑" panose="020B0503020204020204" pitchFamily="34" charset="-122"/>
              </a:rPr>
              <a:pPr eaLnBrk="0" hangingPunct="0"/>
              <a:t>1</a:t>
            </a:fld>
            <a:endParaRPr lang="zh-CN" altLang="en-US" smtClean="0">
              <a:solidFill>
                <a:srgbClr val="000000"/>
              </a:solidFill>
              <a:latin typeface="Calibri" panose="020F0502020204030204" pitchFamily="34" charset="0"/>
              <a:ea typeface="微软雅黑" panose="020B0503020204020204" pitchFamily="34"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xmlns="">
                <a:solidFill>
                  <a:srgbClr val="FFFFFF"/>
                </a:solidFill>
              </a14:hiddenFill>
            </a:ext>
          </a:extLst>
        </p:spPr>
      </p:sp>
      <p:sp>
        <p:nvSpPr>
          <p:cNvPr id="7171"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smtClean="0"/>
          </a:p>
        </p:txBody>
      </p:sp>
      <p:sp>
        <p:nvSpPr>
          <p:cNvPr id="7172"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fld id="{9DE2F6C1-6931-4CF7-A910-61B9ECF1588E}" type="slidenum">
              <a:rPr lang="zh-CN" altLang="en-US" smtClean="0">
                <a:solidFill>
                  <a:srgbClr val="000000"/>
                </a:solidFill>
                <a:latin typeface="Calibri" panose="020F0502020204030204" pitchFamily="34" charset="0"/>
                <a:ea typeface="微软雅黑" panose="020B0503020204020204" pitchFamily="34" charset="-122"/>
              </a:rPr>
              <a:pPr eaLnBrk="0" hangingPunct="0"/>
              <a:t>2</a:t>
            </a:fld>
            <a:endParaRPr lang="zh-CN" altLang="en-US" smtClean="0">
              <a:solidFill>
                <a:srgbClr val="000000"/>
              </a:solidFill>
              <a:latin typeface="Calibri" panose="020F0502020204030204" pitchFamily="34" charset="0"/>
              <a:ea typeface="微软雅黑" panose="020B0503020204020204" pitchFamily="34"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a:xfrm>
            <a:off x="409575" y="754063"/>
            <a:ext cx="5854700" cy="3294062"/>
          </a:xfrm>
          <a:ln>
            <a:solidFill>
              <a:srgbClr val="000000"/>
            </a:solidFill>
            <a:miter lim="800000"/>
          </a:ln>
        </p:spPr>
      </p:sp>
      <p:sp>
        <p:nvSpPr>
          <p:cNvPr id="17411" name="备注占位符 2"/>
          <p:cNvSpPr>
            <a:spLocks noGrp="1" noChangeArrowheads="1"/>
          </p:cNvSpPr>
          <p:nvPr>
            <p:ph type="body" idx="4294967295"/>
          </p:nvPr>
        </p:nvSpPr>
        <p:spPr/>
        <p:txBody>
          <a:bodyPr/>
          <a:lstStyle/>
          <a:p>
            <a:pPr eaLnBrk="1" hangingPunct="1">
              <a:spcBef>
                <a:spcPct val="0"/>
              </a:spcBef>
            </a:pPr>
            <a:endParaRPr lang="zh-CN" altLang="en-US" smtClean="0"/>
          </a:p>
        </p:txBody>
      </p:sp>
      <p:sp>
        <p:nvSpPr>
          <p:cNvPr id="17412" name="灯片编号占位符 3"/>
          <p:cNvSpPr>
            <a:spLocks noGrp="1" noChangeArrowheads="1"/>
          </p:cNvSpPr>
          <p:nvPr>
            <p:ph type="sldNum" sz="quarter"/>
          </p:nvPr>
        </p:nvSpPr>
        <p:spPr bwMode="auto">
          <a:xfrm>
            <a:off x="3884613" y="8685213"/>
            <a:ext cx="2971800" cy="457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buFontTx/>
              <a:buNone/>
            </a:pPr>
            <a:fld id="{3F0D341A-57E6-4BB3-9131-6296145438E9}" type="slidenum">
              <a:rPr lang="zh-CN" altLang="en-US"/>
              <a:pPr>
                <a:spcBef>
                  <a:spcPct val="0"/>
                </a:spcBef>
                <a:buFontTx/>
                <a:buNone/>
              </a:pPr>
              <a:t>21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slideMaster" Target="../slideMasters/slideMaster1.xml"/><Relationship Id="rId4" Type="http://schemas.openxmlformats.org/officeDocument/2006/relationships/tags" Target="../tags/tag6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pPr/>
              <a:t>2019/9/19</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pPr/>
              <a:t>2019/9/19</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
        <p:nvSpPr>
          <p:cNvPr id="7" name="内容占位符 6"/>
          <p:cNvSpPr>
            <a:spLocks noGrp="1"/>
          </p:cNvSpPr>
          <p:nvPr>
            <p:ph sz="quarter" idx="13"/>
            <p:custDataLst>
              <p:tags r:id="rId4"/>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pPr/>
              <a:t>2019/9/19</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
        <p:nvSpPr>
          <p:cNvPr id="2" name="标题 1"/>
          <p:cNvSpPr>
            <a:spLocks noGrp="1"/>
          </p:cNvSpPr>
          <p:nvPr>
            <p:ph type="title" hasCustomPrompt="1"/>
            <p:custDataLst>
              <p:tags r:id="rId4"/>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pPr/>
              <a:t>2019/9/19</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p>
        </p:txBody>
      </p:sp>
      <p:sp>
        <p:nvSpPr>
          <p:cNvPr id="3" name="文本占位符 2"/>
          <p:cNvSpPr>
            <a:spLocks noGrp="1"/>
          </p:cNvSpPr>
          <p:nvPr>
            <p:ph type="body" idx="1"/>
            <p:custDataLst>
              <p:tags r:id="rId2"/>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pPr/>
              <a:t>2019/9/19</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pPr/>
              <a:t>2019/9/19</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pPr/>
              <a:t>2019/9/19</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pPr/>
              <a:t>2019/9/19</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pPr/>
              <a:t>2019/9/19</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pPr/>
              <a:t>2019/9/19</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pPr/>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2"/>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pPr/>
              <a:t>2019/9/19</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FFFFFF"/>
            </a:gs>
            <a:gs pos="100000">
              <a:srgbClr val="DCDCDC"/>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p>
        </p:txBody>
      </p:sp>
      <p:sp>
        <p:nvSpPr>
          <p:cNvPr id="3" name="文本占位符 2"/>
          <p:cNvSpPr>
            <a:spLocks noGrp="1"/>
          </p:cNvSpPr>
          <p:nvPr>
            <p:ph type="body" idx="1"/>
            <p:custDataLst>
              <p:tags r:id="rId14"/>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5"/>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pPr/>
              <a:t>2019/9/19</a:t>
            </a:fld>
            <a:endParaRPr lang="zh-CN" altLang="en-US"/>
          </a:p>
        </p:txBody>
      </p:sp>
      <p:sp>
        <p:nvSpPr>
          <p:cNvPr id="5" name="页脚占位符 4"/>
          <p:cNvSpPr>
            <a:spLocks noGrp="1"/>
          </p:cNvSpPr>
          <p:nvPr>
            <p:ph type="ftr" sz="quarter" idx="3"/>
            <p:custDataLst>
              <p:tags r:id="rId16"/>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pPr/>
              <a:t>‹#›</a:t>
            </a:fld>
            <a:endParaRPr lang="zh-CN" altLang="en-US" dirty="0"/>
          </a:p>
        </p:txBody>
      </p:sp>
      <p:sp>
        <p:nvSpPr>
          <p:cNvPr id="7"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6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19.gif"/><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file:///C:\DOCUME~1\xm\LOCALS~1\Temp\Rar$DI14.5385\&#39068;&#26009;.MPG" TargetMode="Externa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27.png"/><Relationship Id="rId4" Type="http://schemas.microsoft.com/office/2007/relationships/media" Target="../media/media2.wm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1.xml"/><Relationship Id="rId1" Type="http://schemas.openxmlformats.org/officeDocument/2006/relationships/vmlDrawing" Target="../drawings/vmlDrawing1.v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63.xml"/><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NULL" TargetMode="External"/><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3256463" y="2412369"/>
            <a:ext cx="5593199" cy="923330"/>
          </a:xfrm>
          <a:prstGeom prst="rect">
            <a:avLst/>
          </a:prstGeom>
        </p:spPr>
        <p:txBody>
          <a:bodyPr wrap="none">
            <a:spAutoFit/>
          </a:bodyPr>
          <a:lstStyle/>
          <a:p>
            <a:pPr algn="ctr" eaLnBrk="1" fontAlgn="auto" hangingPunct="1">
              <a:spcBef>
                <a:spcPts val="0"/>
              </a:spcBef>
              <a:spcAft>
                <a:spcPts val="0"/>
              </a:spcAft>
              <a:defRPr/>
            </a:pPr>
            <a:r>
              <a:rPr lang="zh-CN" altLang="en-US" sz="54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第</a:t>
            </a:r>
            <a:r>
              <a:rPr lang="en-US" altLang="zh-CN" sz="54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54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节</a:t>
            </a:r>
            <a:r>
              <a:rPr lang="en-US" altLang="zh-CN" sz="54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54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光的色散</a:t>
            </a:r>
            <a:endParaRPr lang="zh-CN" altLang="en-US" sz="5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100" name="文本框 4"/>
          <p:cNvSpPr txBox="1">
            <a:spLocks noChangeArrowheads="1"/>
          </p:cNvSpPr>
          <p:nvPr/>
        </p:nvSpPr>
        <p:spPr bwMode="auto">
          <a:xfrm>
            <a:off x="4657725" y="484188"/>
            <a:ext cx="28765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gn="ctr" eaLnBrk="1" hangingPunct="1">
              <a:lnSpc>
                <a:spcPct val="100000"/>
              </a:lnSpc>
              <a:spcBef>
                <a:spcPct val="0"/>
              </a:spcBef>
              <a:buFontTx/>
              <a:buNone/>
            </a:pPr>
            <a:r>
              <a:rPr lang="zh-CN" altLang="en-US" sz="1600">
                <a:solidFill>
                  <a:srgbClr val="009FB9"/>
                </a:solidFill>
                <a:latin typeface="微软雅黑" panose="020B0503020204020204" pitchFamily="34" charset="-122"/>
              </a:rPr>
              <a:t>第 四</a:t>
            </a:r>
            <a:r>
              <a:rPr lang="zh-CN" altLang="en-US" sz="1600" smtClean="0">
                <a:solidFill>
                  <a:srgbClr val="009FB9"/>
                </a:solidFill>
                <a:latin typeface="微软雅黑" panose="020B0503020204020204" pitchFamily="34" charset="-122"/>
              </a:rPr>
              <a:t>章   光现象</a:t>
            </a:r>
            <a:endParaRPr lang="zh-CN" altLang="en-US" sz="1600">
              <a:solidFill>
                <a:srgbClr val="009FB9"/>
              </a:solidFill>
              <a:latin typeface="微软雅黑" panose="020B0503020204020204" pitchFamily="34" charset="-122"/>
            </a:endParaRPr>
          </a:p>
        </p:txBody>
      </p:sp>
      <p:grpSp>
        <p:nvGrpSpPr>
          <p:cNvPr id="4101" name="组合 28"/>
          <p:cNvGrpSpPr/>
          <p:nvPr/>
        </p:nvGrpSpPr>
        <p:grpSpPr bwMode="auto">
          <a:xfrm>
            <a:off x="7535863" y="614363"/>
            <a:ext cx="2517775" cy="76200"/>
            <a:chOff x="11867" y="1528"/>
            <a:chExt cx="3966" cy="120"/>
          </a:xfrm>
        </p:grpSpPr>
        <p:cxnSp>
          <p:nvCxnSpPr>
            <p:cNvPr id="10" name="直接连接符 9"/>
            <p:cNvCxnSpPr/>
            <p:nvPr/>
          </p:nvCxnSpPr>
          <p:spPr>
            <a:xfrm flipH="1" flipV="1">
              <a:off x="11867" y="1585"/>
              <a:ext cx="3966" cy="3"/>
            </a:xfrm>
            <a:prstGeom prst="line">
              <a:avLst/>
            </a:prstGeom>
            <a:ln>
              <a:solidFill>
                <a:srgbClr val="009FB9"/>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12172" y="1528"/>
              <a:ext cx="240" cy="120"/>
            </a:xfrm>
            <a:prstGeom prst="rect">
              <a:avLst/>
            </a:prstGeom>
            <a:solidFill>
              <a:srgbClr val="EAF5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矩形 11"/>
            <p:cNvSpPr/>
            <p:nvPr/>
          </p:nvSpPr>
          <p:spPr>
            <a:xfrm>
              <a:off x="12692" y="1528"/>
              <a:ext cx="240" cy="120"/>
            </a:xfrm>
            <a:prstGeom prst="rect">
              <a:avLst/>
            </a:prstGeom>
            <a:solidFill>
              <a:srgbClr val="EAF5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 name="矩形 12"/>
            <p:cNvSpPr/>
            <p:nvPr/>
          </p:nvSpPr>
          <p:spPr>
            <a:xfrm>
              <a:off x="13125" y="1528"/>
              <a:ext cx="240" cy="120"/>
            </a:xfrm>
            <a:prstGeom prst="rect">
              <a:avLst/>
            </a:prstGeom>
            <a:solidFill>
              <a:srgbClr val="EAF5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4" name="矩形 13"/>
            <p:cNvSpPr/>
            <p:nvPr/>
          </p:nvSpPr>
          <p:spPr>
            <a:xfrm>
              <a:off x="13545" y="1528"/>
              <a:ext cx="240" cy="120"/>
            </a:xfrm>
            <a:prstGeom prst="rect">
              <a:avLst/>
            </a:prstGeom>
            <a:solidFill>
              <a:srgbClr val="EAF5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13985" y="1528"/>
              <a:ext cx="240" cy="120"/>
            </a:xfrm>
            <a:prstGeom prst="rect">
              <a:avLst/>
            </a:prstGeom>
            <a:solidFill>
              <a:srgbClr val="EAF5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7" name="矩形 16"/>
            <p:cNvSpPr/>
            <p:nvPr/>
          </p:nvSpPr>
          <p:spPr>
            <a:xfrm>
              <a:off x="14425" y="1528"/>
              <a:ext cx="240" cy="120"/>
            </a:xfrm>
            <a:prstGeom prst="rect">
              <a:avLst/>
            </a:prstGeom>
            <a:solidFill>
              <a:srgbClr val="EAF5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5" name="矩形 24"/>
            <p:cNvSpPr/>
            <p:nvPr/>
          </p:nvSpPr>
          <p:spPr>
            <a:xfrm>
              <a:off x="14953" y="1528"/>
              <a:ext cx="240" cy="120"/>
            </a:xfrm>
            <a:prstGeom prst="rect">
              <a:avLst/>
            </a:prstGeom>
            <a:solidFill>
              <a:srgbClr val="EAF5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7" name="矩形 26"/>
            <p:cNvSpPr/>
            <p:nvPr/>
          </p:nvSpPr>
          <p:spPr>
            <a:xfrm>
              <a:off x="15333" y="1528"/>
              <a:ext cx="240" cy="120"/>
            </a:xfrm>
            <a:prstGeom prst="rect">
              <a:avLst/>
            </a:prstGeom>
            <a:solidFill>
              <a:srgbClr val="EAF5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
        <p:nvSpPr>
          <p:cNvPr id="32" name="矩形 31"/>
          <p:cNvSpPr/>
          <p:nvPr/>
        </p:nvSpPr>
        <p:spPr>
          <a:xfrm>
            <a:off x="7856538" y="741363"/>
            <a:ext cx="152400" cy="76200"/>
          </a:xfrm>
          <a:prstGeom prst="rect">
            <a:avLst/>
          </a:prstGeom>
          <a:solidFill>
            <a:srgbClr val="EAF5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3" name="矩形 32"/>
          <p:cNvSpPr/>
          <p:nvPr/>
        </p:nvSpPr>
        <p:spPr>
          <a:xfrm>
            <a:off x="8186738" y="741363"/>
            <a:ext cx="152400" cy="76200"/>
          </a:xfrm>
          <a:prstGeom prst="rect">
            <a:avLst/>
          </a:prstGeom>
          <a:solidFill>
            <a:srgbClr val="EAF5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4" name="矩形 33"/>
          <p:cNvSpPr/>
          <p:nvPr/>
        </p:nvSpPr>
        <p:spPr>
          <a:xfrm>
            <a:off x="8461375" y="741363"/>
            <a:ext cx="152400" cy="76200"/>
          </a:xfrm>
          <a:prstGeom prst="rect">
            <a:avLst/>
          </a:prstGeom>
          <a:solidFill>
            <a:srgbClr val="EAF5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5" name="矩形 34"/>
          <p:cNvSpPr/>
          <p:nvPr/>
        </p:nvSpPr>
        <p:spPr>
          <a:xfrm>
            <a:off x="8728075" y="741363"/>
            <a:ext cx="152400" cy="76200"/>
          </a:xfrm>
          <a:prstGeom prst="rect">
            <a:avLst/>
          </a:prstGeom>
          <a:solidFill>
            <a:srgbClr val="EAF5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6" name="矩形 35"/>
          <p:cNvSpPr/>
          <p:nvPr/>
        </p:nvSpPr>
        <p:spPr>
          <a:xfrm>
            <a:off x="9007475" y="741363"/>
            <a:ext cx="152400" cy="76200"/>
          </a:xfrm>
          <a:prstGeom prst="rect">
            <a:avLst/>
          </a:prstGeom>
          <a:solidFill>
            <a:srgbClr val="EAF5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7" name="矩形 36"/>
          <p:cNvSpPr/>
          <p:nvPr/>
        </p:nvSpPr>
        <p:spPr>
          <a:xfrm>
            <a:off x="9286875" y="741363"/>
            <a:ext cx="152400" cy="76200"/>
          </a:xfrm>
          <a:prstGeom prst="rect">
            <a:avLst/>
          </a:prstGeom>
          <a:solidFill>
            <a:srgbClr val="EAF5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8" name="矩形 37"/>
          <p:cNvSpPr/>
          <p:nvPr/>
        </p:nvSpPr>
        <p:spPr>
          <a:xfrm>
            <a:off x="9623425" y="741363"/>
            <a:ext cx="152400" cy="76200"/>
          </a:xfrm>
          <a:prstGeom prst="rect">
            <a:avLst/>
          </a:prstGeom>
          <a:solidFill>
            <a:srgbClr val="EAF5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9" name="矩形 38"/>
          <p:cNvSpPr/>
          <p:nvPr/>
        </p:nvSpPr>
        <p:spPr>
          <a:xfrm>
            <a:off x="9864725" y="741363"/>
            <a:ext cx="152400" cy="76200"/>
          </a:xfrm>
          <a:prstGeom prst="rect">
            <a:avLst/>
          </a:prstGeom>
          <a:solidFill>
            <a:srgbClr val="EAF5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4110" name="组合 50"/>
          <p:cNvGrpSpPr/>
          <p:nvPr/>
        </p:nvGrpSpPr>
        <p:grpSpPr bwMode="auto">
          <a:xfrm>
            <a:off x="2138363" y="614363"/>
            <a:ext cx="2517775" cy="76200"/>
            <a:chOff x="11867" y="1528"/>
            <a:chExt cx="3966" cy="120"/>
          </a:xfrm>
        </p:grpSpPr>
        <p:cxnSp>
          <p:nvCxnSpPr>
            <p:cNvPr id="52" name="直接连接符 51"/>
            <p:cNvCxnSpPr/>
            <p:nvPr/>
          </p:nvCxnSpPr>
          <p:spPr>
            <a:xfrm flipH="1" flipV="1">
              <a:off x="11867" y="1585"/>
              <a:ext cx="3966" cy="3"/>
            </a:xfrm>
            <a:prstGeom prst="line">
              <a:avLst/>
            </a:prstGeom>
            <a:ln>
              <a:solidFill>
                <a:srgbClr val="009FB9"/>
              </a:solidFill>
            </a:ln>
          </p:spPr>
          <p:style>
            <a:lnRef idx="1">
              <a:schemeClr val="accent1"/>
            </a:lnRef>
            <a:fillRef idx="0">
              <a:schemeClr val="accent1"/>
            </a:fillRef>
            <a:effectRef idx="0">
              <a:schemeClr val="accent1"/>
            </a:effectRef>
            <a:fontRef idx="minor">
              <a:schemeClr val="tx1"/>
            </a:fontRef>
          </p:style>
        </p:cxnSp>
        <p:sp>
          <p:nvSpPr>
            <p:cNvPr id="53" name="矩形 52"/>
            <p:cNvSpPr/>
            <p:nvPr/>
          </p:nvSpPr>
          <p:spPr>
            <a:xfrm>
              <a:off x="12172" y="1528"/>
              <a:ext cx="240" cy="120"/>
            </a:xfrm>
            <a:prstGeom prst="rect">
              <a:avLst/>
            </a:prstGeom>
            <a:solidFill>
              <a:srgbClr val="EAF5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4" name="矩形 53"/>
            <p:cNvSpPr/>
            <p:nvPr/>
          </p:nvSpPr>
          <p:spPr>
            <a:xfrm>
              <a:off x="12692" y="1528"/>
              <a:ext cx="240" cy="120"/>
            </a:xfrm>
            <a:prstGeom prst="rect">
              <a:avLst/>
            </a:prstGeom>
            <a:solidFill>
              <a:srgbClr val="EAF5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5" name="矩形 54"/>
            <p:cNvSpPr/>
            <p:nvPr/>
          </p:nvSpPr>
          <p:spPr>
            <a:xfrm>
              <a:off x="13125" y="1528"/>
              <a:ext cx="240" cy="120"/>
            </a:xfrm>
            <a:prstGeom prst="rect">
              <a:avLst/>
            </a:prstGeom>
            <a:solidFill>
              <a:srgbClr val="EAF5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6" name="矩形 55"/>
            <p:cNvSpPr/>
            <p:nvPr/>
          </p:nvSpPr>
          <p:spPr>
            <a:xfrm>
              <a:off x="13545" y="1528"/>
              <a:ext cx="240" cy="120"/>
            </a:xfrm>
            <a:prstGeom prst="rect">
              <a:avLst/>
            </a:prstGeom>
            <a:solidFill>
              <a:srgbClr val="EAF5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7" name="矩形 56"/>
            <p:cNvSpPr/>
            <p:nvPr/>
          </p:nvSpPr>
          <p:spPr>
            <a:xfrm>
              <a:off x="13985" y="1528"/>
              <a:ext cx="240" cy="120"/>
            </a:xfrm>
            <a:prstGeom prst="rect">
              <a:avLst/>
            </a:prstGeom>
            <a:solidFill>
              <a:srgbClr val="EAF5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8" name="矩形 57"/>
            <p:cNvSpPr/>
            <p:nvPr/>
          </p:nvSpPr>
          <p:spPr>
            <a:xfrm>
              <a:off x="14425" y="1528"/>
              <a:ext cx="240" cy="120"/>
            </a:xfrm>
            <a:prstGeom prst="rect">
              <a:avLst/>
            </a:prstGeom>
            <a:solidFill>
              <a:srgbClr val="EAF5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9" name="矩形 58"/>
            <p:cNvSpPr/>
            <p:nvPr/>
          </p:nvSpPr>
          <p:spPr>
            <a:xfrm>
              <a:off x="14953" y="1528"/>
              <a:ext cx="240" cy="120"/>
            </a:xfrm>
            <a:prstGeom prst="rect">
              <a:avLst/>
            </a:prstGeom>
            <a:solidFill>
              <a:srgbClr val="EAF5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0" name="矩形 59"/>
            <p:cNvSpPr/>
            <p:nvPr/>
          </p:nvSpPr>
          <p:spPr>
            <a:xfrm>
              <a:off x="15333" y="1528"/>
              <a:ext cx="240" cy="120"/>
            </a:xfrm>
            <a:prstGeom prst="rect">
              <a:avLst/>
            </a:prstGeom>
            <a:solidFill>
              <a:srgbClr val="EAF5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
        <p:nvSpPr>
          <p:cNvPr id="61" name="矩形 60"/>
          <p:cNvSpPr/>
          <p:nvPr/>
        </p:nvSpPr>
        <p:spPr>
          <a:xfrm>
            <a:off x="2509838" y="741363"/>
            <a:ext cx="152400" cy="76200"/>
          </a:xfrm>
          <a:prstGeom prst="rect">
            <a:avLst/>
          </a:prstGeom>
          <a:solidFill>
            <a:srgbClr val="EAF5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2" name="矩形 61"/>
          <p:cNvSpPr/>
          <p:nvPr/>
        </p:nvSpPr>
        <p:spPr>
          <a:xfrm>
            <a:off x="2840038" y="741363"/>
            <a:ext cx="152400" cy="76200"/>
          </a:xfrm>
          <a:prstGeom prst="rect">
            <a:avLst/>
          </a:prstGeom>
          <a:solidFill>
            <a:srgbClr val="EAF5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3" name="矩形 62"/>
          <p:cNvSpPr/>
          <p:nvPr/>
        </p:nvSpPr>
        <p:spPr>
          <a:xfrm>
            <a:off x="3114675" y="741363"/>
            <a:ext cx="152400" cy="76200"/>
          </a:xfrm>
          <a:prstGeom prst="rect">
            <a:avLst/>
          </a:prstGeom>
          <a:solidFill>
            <a:srgbClr val="EAF5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4" name="矩形 63"/>
          <p:cNvSpPr/>
          <p:nvPr/>
        </p:nvSpPr>
        <p:spPr>
          <a:xfrm>
            <a:off x="3381375" y="741363"/>
            <a:ext cx="152400" cy="76200"/>
          </a:xfrm>
          <a:prstGeom prst="rect">
            <a:avLst/>
          </a:prstGeom>
          <a:solidFill>
            <a:srgbClr val="EAF5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5" name="矩形 64"/>
          <p:cNvSpPr/>
          <p:nvPr/>
        </p:nvSpPr>
        <p:spPr>
          <a:xfrm>
            <a:off x="3660775" y="741363"/>
            <a:ext cx="152400" cy="76200"/>
          </a:xfrm>
          <a:prstGeom prst="rect">
            <a:avLst/>
          </a:prstGeom>
          <a:solidFill>
            <a:srgbClr val="EAF5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6" name="矩形 65"/>
          <p:cNvSpPr/>
          <p:nvPr/>
        </p:nvSpPr>
        <p:spPr>
          <a:xfrm>
            <a:off x="3940175" y="741363"/>
            <a:ext cx="152400" cy="76200"/>
          </a:xfrm>
          <a:prstGeom prst="rect">
            <a:avLst/>
          </a:prstGeom>
          <a:solidFill>
            <a:srgbClr val="EAF5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7" name="矩形 66"/>
          <p:cNvSpPr/>
          <p:nvPr/>
        </p:nvSpPr>
        <p:spPr>
          <a:xfrm>
            <a:off x="4276725" y="741363"/>
            <a:ext cx="152400" cy="76200"/>
          </a:xfrm>
          <a:prstGeom prst="rect">
            <a:avLst/>
          </a:prstGeom>
          <a:solidFill>
            <a:srgbClr val="EAF5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8" name="矩形 67"/>
          <p:cNvSpPr/>
          <p:nvPr/>
        </p:nvSpPr>
        <p:spPr>
          <a:xfrm>
            <a:off x="4518025" y="741363"/>
            <a:ext cx="152400" cy="76200"/>
          </a:xfrm>
          <a:prstGeom prst="rect">
            <a:avLst/>
          </a:prstGeom>
          <a:solidFill>
            <a:srgbClr val="EAF5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Tree>
    <p:custDataLst>
      <p:tags r:id="rId1"/>
    </p:custData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0"/>
          <p:cNvSpPr txBox="1">
            <a:spLocks noChangeArrowheads="1"/>
          </p:cNvSpPr>
          <p:nvPr/>
        </p:nvSpPr>
        <p:spPr bwMode="auto">
          <a:xfrm>
            <a:off x="1833627" y="1040565"/>
            <a:ext cx="7755215" cy="1052596"/>
          </a:xfrm>
          <a:prstGeom prst="rect">
            <a:avLst/>
          </a:prstGeom>
          <a:noFill/>
          <a:ln w="9525">
            <a:noFill/>
            <a:miter lim="800000"/>
          </a:ln>
          <a:effectLst/>
        </p:spPr>
        <p:txBody>
          <a:bodyPr wrap="square">
            <a:spAutoFit/>
          </a:bodyPr>
          <a:lstStyle/>
          <a:p>
            <a:pPr indent="457200" eaLnBrk="1" hangingPunct="1">
              <a:lnSpc>
                <a:spcPct val="130000"/>
              </a:lnSpc>
              <a:defRPr/>
            </a:pPr>
            <a:r>
              <a:rPr lang="zh-CN" altLang="en-US" sz="2400" dirty="0" smtClean="0">
                <a:latin typeface="+mn-ea"/>
                <a:ea typeface="+mn-ea"/>
              </a:rPr>
              <a:t>雨</a:t>
            </a:r>
            <a:r>
              <a:rPr lang="zh-CN" altLang="en-US" sz="2400" dirty="0">
                <a:latin typeface="+mn-ea"/>
                <a:ea typeface="+mn-ea"/>
              </a:rPr>
              <a:t>后的</a:t>
            </a:r>
            <a:r>
              <a:rPr lang="zh-CN" altLang="en-US" sz="2400" dirty="0">
                <a:solidFill>
                  <a:srgbClr val="FF0000"/>
                </a:solidFill>
                <a:latin typeface="+mn-ea"/>
                <a:ea typeface="+mn-ea"/>
              </a:rPr>
              <a:t>彩虹</a:t>
            </a:r>
            <a:r>
              <a:rPr lang="zh-CN" altLang="en-US" sz="2400" dirty="0">
                <a:latin typeface="+mn-ea"/>
                <a:ea typeface="+mn-ea"/>
              </a:rPr>
              <a:t>就是照射到大气</a:t>
            </a:r>
            <a:r>
              <a:rPr lang="zh-CN" altLang="en-US" sz="2400" dirty="0" smtClean="0">
                <a:latin typeface="+mn-ea"/>
                <a:ea typeface="+mn-ea"/>
              </a:rPr>
              <a:t>中</a:t>
            </a:r>
            <a:r>
              <a:rPr lang="zh-CN" altLang="en-US" sz="2400" dirty="0" smtClean="0">
                <a:solidFill>
                  <a:srgbClr val="C00000"/>
                </a:solidFill>
                <a:latin typeface="+mn-ea"/>
                <a:ea typeface="+mn-ea"/>
              </a:rPr>
              <a:t>小</a:t>
            </a:r>
            <a:r>
              <a:rPr lang="zh-CN" altLang="en-US" sz="2400" dirty="0">
                <a:solidFill>
                  <a:srgbClr val="C00000"/>
                </a:solidFill>
                <a:latin typeface="+mn-ea"/>
                <a:ea typeface="+mn-ea"/>
              </a:rPr>
              <a:t>水</a:t>
            </a:r>
            <a:r>
              <a:rPr lang="zh-CN" altLang="en-US" sz="2400" dirty="0" smtClean="0">
                <a:solidFill>
                  <a:srgbClr val="C00000"/>
                </a:solidFill>
                <a:latin typeface="+mn-ea"/>
                <a:ea typeface="+mn-ea"/>
              </a:rPr>
              <a:t>珠上</a:t>
            </a:r>
            <a:r>
              <a:rPr lang="zh-CN" altLang="en-US" sz="2400" dirty="0" smtClean="0">
                <a:latin typeface="+mn-ea"/>
                <a:ea typeface="+mn-ea"/>
              </a:rPr>
              <a:t>的</a:t>
            </a:r>
            <a:r>
              <a:rPr lang="zh-CN" altLang="en-US" sz="2400" dirty="0">
                <a:latin typeface="+mn-ea"/>
                <a:ea typeface="+mn-ea"/>
              </a:rPr>
              <a:t>太阳光发生</a:t>
            </a:r>
            <a:r>
              <a:rPr lang="zh-CN" altLang="en-US" sz="2400" dirty="0">
                <a:solidFill>
                  <a:srgbClr val="C00000"/>
                </a:solidFill>
                <a:latin typeface="+mn-ea"/>
                <a:ea typeface="+mn-ea"/>
              </a:rPr>
              <a:t>色散</a:t>
            </a:r>
            <a:r>
              <a:rPr lang="zh-CN" altLang="en-US" sz="2400" dirty="0">
                <a:latin typeface="+mn-ea"/>
                <a:ea typeface="+mn-ea"/>
              </a:rPr>
              <a:t>而形成的，是一种</a:t>
            </a:r>
            <a:r>
              <a:rPr lang="zh-CN" altLang="en-US" sz="2400" dirty="0">
                <a:solidFill>
                  <a:srgbClr val="FF0000"/>
                </a:solidFill>
                <a:latin typeface="+mn-ea"/>
                <a:ea typeface="+mn-ea"/>
              </a:rPr>
              <a:t>折射</a:t>
            </a:r>
            <a:r>
              <a:rPr lang="zh-CN" altLang="en-US" sz="2400" dirty="0">
                <a:latin typeface="+mn-ea"/>
                <a:ea typeface="+mn-ea"/>
              </a:rPr>
              <a:t>现象。</a:t>
            </a:r>
          </a:p>
        </p:txBody>
      </p:sp>
      <p:pic>
        <p:nvPicPr>
          <p:cNvPr id="1229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30837" y="2088463"/>
            <a:ext cx="7259151" cy="4194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extBox 2"/>
          <p:cNvSpPr txBox="1"/>
          <p:nvPr/>
        </p:nvSpPr>
        <p:spPr bwMode="auto">
          <a:xfrm>
            <a:off x="1119635" y="307056"/>
            <a:ext cx="1111202" cy="646331"/>
          </a:xfrm>
          <a:prstGeom prst="rect">
            <a:avLst/>
          </a:prstGeom>
          <a:noFill/>
        </p:spPr>
        <p:txBody>
          <a:bodyPr wrap="none">
            <a:spAutoFit/>
          </a:bodyPr>
          <a:lstStyle/>
          <a:p>
            <a:pPr eaLnBrk="1" fontAlgn="auto" hangingPunct="1">
              <a:spcBef>
                <a:spcPts val="0"/>
              </a:spcBef>
              <a:spcAft>
                <a:spcPts val="0"/>
              </a:spcAft>
              <a:defRPr/>
            </a:pPr>
            <a:r>
              <a:rPr lang="zh-CN" altLang="en-US" sz="3600" b="1" dirty="0" smtClean="0">
                <a:solidFill>
                  <a:srgbClr val="FF0000"/>
                </a:solidFill>
                <a:latin typeface="+mj-ea"/>
              </a:rPr>
              <a:t>彩虹</a:t>
            </a:r>
            <a:endParaRPr lang="zh-CN" altLang="en-US" sz="3600" b="1" dirty="0">
              <a:solidFill>
                <a:srgbClr val="FF0000"/>
              </a:solidFill>
              <a:latin typeface="+mj-ea"/>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
          <p:cNvSpPr txBox="1">
            <a:spLocks noChangeArrowheads="1"/>
          </p:cNvSpPr>
          <p:nvPr/>
        </p:nvSpPr>
        <p:spPr bwMode="auto">
          <a:xfrm>
            <a:off x="2347365" y="1284155"/>
            <a:ext cx="6699765" cy="523220"/>
          </a:xfrm>
          <a:prstGeom prst="rect">
            <a:avLst/>
          </a:prstGeom>
          <a:noFill/>
          <a:ln w="9525">
            <a:noFill/>
            <a:miter lim="800000"/>
          </a:ln>
          <a:effectLst/>
        </p:spPr>
        <p:txBody>
          <a:bodyPr wrap="square">
            <a:spAutoFit/>
          </a:bodyPr>
          <a:lstStyle/>
          <a:p>
            <a:pPr eaLnBrk="1" hangingPunct="1">
              <a:spcBef>
                <a:spcPct val="50000"/>
              </a:spcBef>
              <a:defRPr/>
            </a:pPr>
            <a:r>
              <a:rPr lang="zh-CN" altLang="en-US" sz="2800" dirty="0">
                <a:solidFill>
                  <a:schemeClr val="tx2"/>
                </a:solidFill>
                <a:latin typeface="+mj-ea"/>
                <a:ea typeface="+mj-ea"/>
              </a:rPr>
              <a:t>问题：</a:t>
            </a:r>
            <a:r>
              <a:rPr lang="zh-CN" altLang="en-US" sz="2800" dirty="0">
                <a:latin typeface="+mj-ea"/>
                <a:ea typeface="+mj-ea"/>
              </a:rPr>
              <a:t>彩色显示屏上的色彩是怎么来的？</a:t>
            </a:r>
          </a:p>
        </p:txBody>
      </p:sp>
      <p:sp>
        <p:nvSpPr>
          <p:cNvPr id="16" name="TextBox 2"/>
          <p:cNvSpPr txBox="1"/>
          <p:nvPr/>
        </p:nvSpPr>
        <p:spPr bwMode="auto">
          <a:xfrm>
            <a:off x="996330" y="234867"/>
            <a:ext cx="4145687" cy="769441"/>
          </a:xfrm>
          <a:prstGeom prst="rect">
            <a:avLst/>
          </a:prstGeom>
          <a:noFill/>
        </p:spPr>
        <p:txBody>
          <a:bodyPr wrap="none">
            <a:spAutoFit/>
          </a:bodyPr>
          <a:lstStyle/>
          <a:p>
            <a:pPr eaLnBrk="1" fontAlgn="auto" hangingPunct="1">
              <a:spcBef>
                <a:spcPts val="0"/>
              </a:spcBef>
              <a:spcAft>
                <a:spcPts val="0"/>
              </a:spcAft>
              <a:defRPr/>
            </a:pPr>
            <a:r>
              <a:rPr lang="zh-CN" altLang="en-US" sz="4400" dirty="0" smtClean="0">
                <a:solidFill>
                  <a:srgbClr val="FF0000"/>
                </a:solidFill>
                <a:latin typeface="华文隶书" pitchFamily="2" charset="-122"/>
                <a:ea typeface="华文隶书" pitchFamily="2" charset="-122"/>
              </a:rPr>
              <a:t>二、色</a:t>
            </a:r>
            <a:r>
              <a:rPr lang="zh-CN" altLang="en-US" sz="4400" dirty="0">
                <a:solidFill>
                  <a:srgbClr val="FF0000"/>
                </a:solidFill>
                <a:latin typeface="华文隶书" pitchFamily="2" charset="-122"/>
                <a:ea typeface="华文隶书" pitchFamily="2" charset="-122"/>
              </a:rPr>
              <a:t>光</a:t>
            </a:r>
            <a:r>
              <a:rPr lang="zh-CN" altLang="en-US" sz="4400" dirty="0" smtClean="0">
                <a:solidFill>
                  <a:srgbClr val="FF0000"/>
                </a:solidFill>
                <a:latin typeface="华文隶书" pitchFamily="2" charset="-122"/>
                <a:ea typeface="华文隶书" pitchFamily="2" charset="-122"/>
              </a:rPr>
              <a:t>的混合</a:t>
            </a:r>
            <a:endParaRPr lang="zh-CN" altLang="en-US" sz="4400" dirty="0">
              <a:solidFill>
                <a:srgbClr val="FF0000"/>
              </a:solidFill>
              <a:latin typeface="华文隶书" pitchFamily="2" charset="-122"/>
              <a:ea typeface="华文隶书" pitchFamily="2" charset="-122"/>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069173" y="2273968"/>
            <a:ext cx="4600575" cy="3200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739386" y="594705"/>
            <a:ext cx="8485188" cy="1384995"/>
          </a:xfrm>
          <a:prstGeom prst="rect">
            <a:avLst/>
          </a:prstGeom>
          <a:noFill/>
          <a:ln w="9525">
            <a:noFill/>
            <a:miter lim="800000"/>
          </a:ln>
          <a:effectLst/>
        </p:spPr>
        <p:txBody>
          <a:bodyPr>
            <a:spAutoFit/>
          </a:bodyPr>
          <a:lstStyle/>
          <a:p>
            <a:pPr eaLnBrk="1" hangingPunct="1">
              <a:spcBef>
                <a:spcPct val="50000"/>
              </a:spcBef>
              <a:defRPr/>
            </a:pPr>
            <a:r>
              <a:rPr lang="en-US" altLang="zh-CN" sz="2800" dirty="0">
                <a:solidFill>
                  <a:schemeClr val="tx2"/>
                </a:solidFill>
                <a:latin typeface="宋体" panose="02010600030101010101" pitchFamily="2" charset="-122"/>
              </a:rPr>
              <a:t>    </a:t>
            </a:r>
            <a:r>
              <a:rPr lang="zh-CN" altLang="en-US" sz="2800" b="1" dirty="0">
                <a:solidFill>
                  <a:srgbClr val="FF0000"/>
                </a:solidFill>
                <a:effectLst>
                  <a:outerShdw blurRad="38100" dist="38100" dir="2700000" algn="tl">
                    <a:srgbClr val="FFFFFF"/>
                  </a:outerShdw>
                </a:effectLst>
                <a:latin typeface="宋体" panose="02010600030101010101" pitchFamily="2" charset="-122"/>
              </a:rPr>
              <a:t>红</a:t>
            </a:r>
            <a:r>
              <a:rPr lang="zh-CN" altLang="en-US" sz="2800" b="1" dirty="0">
                <a:solidFill>
                  <a:schemeClr val="tx2"/>
                </a:solidFill>
                <a:latin typeface="宋体" panose="02010600030101010101" pitchFamily="2" charset="-122"/>
              </a:rPr>
              <a:t>、</a:t>
            </a:r>
            <a:r>
              <a:rPr lang="zh-CN" altLang="en-US" sz="2800" b="1" dirty="0">
                <a:solidFill>
                  <a:srgbClr val="FF0000"/>
                </a:solidFill>
                <a:latin typeface="宋体" panose="02010600030101010101" pitchFamily="2" charset="-122"/>
              </a:rPr>
              <a:t>绿</a:t>
            </a:r>
            <a:r>
              <a:rPr lang="zh-CN" altLang="en-US" sz="2800" b="1" dirty="0">
                <a:latin typeface="宋体" panose="02010600030101010101" pitchFamily="2" charset="-122"/>
              </a:rPr>
              <a:t>、</a:t>
            </a:r>
            <a:r>
              <a:rPr lang="zh-CN" altLang="en-US" sz="2800" b="1" dirty="0">
                <a:solidFill>
                  <a:srgbClr val="FF0000"/>
                </a:solidFill>
                <a:effectLst>
                  <a:outerShdw blurRad="38100" dist="38100" dir="2700000" algn="tl">
                    <a:srgbClr val="FFFFFF"/>
                  </a:outerShdw>
                </a:effectLst>
                <a:latin typeface="宋体" panose="02010600030101010101" pitchFamily="2" charset="-122"/>
              </a:rPr>
              <a:t>蓝</a:t>
            </a:r>
            <a:r>
              <a:rPr lang="zh-CN" altLang="en-US" sz="2800" b="1" dirty="0">
                <a:solidFill>
                  <a:schemeClr val="tx2"/>
                </a:solidFill>
                <a:latin typeface="宋体" panose="02010600030101010101" pitchFamily="2" charset="-122"/>
              </a:rPr>
              <a:t>三种色光，按不同的比例混合，可以产生各种颜色的光。因此，我们把</a:t>
            </a:r>
            <a:r>
              <a:rPr lang="zh-CN" altLang="en-US" sz="2800" b="1" dirty="0">
                <a:solidFill>
                  <a:srgbClr val="FF0000"/>
                </a:solidFill>
                <a:effectLst>
                  <a:outerShdw blurRad="38100" dist="38100" dir="2700000" algn="tl">
                    <a:srgbClr val="FFFFFF"/>
                  </a:outerShdw>
                </a:effectLst>
                <a:latin typeface="宋体" panose="02010600030101010101" pitchFamily="2" charset="-122"/>
              </a:rPr>
              <a:t>红</a:t>
            </a:r>
            <a:r>
              <a:rPr lang="zh-CN" altLang="en-US" sz="2800" b="1" dirty="0">
                <a:solidFill>
                  <a:schemeClr val="tx2"/>
                </a:solidFill>
                <a:latin typeface="宋体" panose="02010600030101010101" pitchFamily="2" charset="-122"/>
              </a:rPr>
              <a:t>、</a:t>
            </a:r>
            <a:r>
              <a:rPr lang="zh-CN" altLang="en-US" sz="2800" b="1" dirty="0">
                <a:solidFill>
                  <a:srgbClr val="FF0000"/>
                </a:solidFill>
                <a:latin typeface="宋体" panose="02010600030101010101" pitchFamily="2" charset="-122"/>
              </a:rPr>
              <a:t>绿</a:t>
            </a:r>
            <a:r>
              <a:rPr lang="zh-CN" altLang="en-US" sz="2800" b="1" dirty="0">
                <a:solidFill>
                  <a:schemeClr val="tx2"/>
                </a:solidFill>
                <a:latin typeface="宋体" panose="02010600030101010101" pitchFamily="2" charset="-122"/>
              </a:rPr>
              <a:t>、</a:t>
            </a:r>
            <a:r>
              <a:rPr lang="zh-CN" altLang="en-US" sz="2800" b="1" dirty="0">
                <a:solidFill>
                  <a:srgbClr val="FF0000"/>
                </a:solidFill>
                <a:effectLst>
                  <a:outerShdw blurRad="38100" dist="38100" dir="2700000" algn="tl">
                    <a:srgbClr val="FFFFFF"/>
                  </a:outerShdw>
                </a:effectLst>
                <a:latin typeface="宋体" panose="02010600030101010101" pitchFamily="2" charset="-122"/>
              </a:rPr>
              <a:t>蓝</a:t>
            </a:r>
            <a:r>
              <a:rPr lang="zh-CN" altLang="en-US" sz="2800" b="1" dirty="0">
                <a:solidFill>
                  <a:schemeClr val="tx2"/>
                </a:solidFill>
                <a:latin typeface="宋体" panose="02010600030101010101" pitchFamily="2" charset="-122"/>
              </a:rPr>
              <a:t>三种色光叫做</a:t>
            </a:r>
            <a:r>
              <a:rPr lang="zh-CN" altLang="en-US" sz="2800" b="1" dirty="0">
                <a:solidFill>
                  <a:srgbClr val="FF0000"/>
                </a:solidFill>
                <a:latin typeface="宋体" panose="02010600030101010101" pitchFamily="2" charset="-122"/>
              </a:rPr>
              <a:t>色光的三原色</a:t>
            </a:r>
            <a:r>
              <a:rPr lang="zh-CN" altLang="en-US" sz="2800" b="1" dirty="0">
                <a:solidFill>
                  <a:schemeClr val="tx2"/>
                </a:solidFill>
                <a:latin typeface="宋体" panose="02010600030101010101" pitchFamily="2" charset="-122"/>
              </a:rPr>
              <a:t>。</a:t>
            </a:r>
          </a:p>
        </p:txBody>
      </p:sp>
      <p:pic>
        <p:nvPicPr>
          <p:cNvPr id="14340" name="Picture 5" descr="6530938_170005504170_2"/>
          <p:cNvPicPr>
            <a:picLocks noChangeAspect="1" noChangeArrowheads="1"/>
          </p:cNvPicPr>
          <p:nvPr/>
        </p:nvPicPr>
        <p:blipFill>
          <a:blip r:embed="rId2">
            <a:extLst>
              <a:ext uri="{28A0092B-C50C-407E-A947-70E740481C1C}">
                <a14:useLocalDpi xmlns:a14="http://schemas.microsoft.com/office/drawing/2010/main" xmlns="" val="0"/>
              </a:ext>
            </a:extLst>
          </a:blip>
          <a:srcRect l="20084" r="23672" b="32889"/>
          <a:stretch>
            <a:fillRect/>
          </a:stretch>
        </p:blipFill>
        <p:spPr bwMode="auto">
          <a:xfrm>
            <a:off x="1594801" y="2344241"/>
            <a:ext cx="4599362" cy="3879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文本框 14"/>
          <p:cNvSpPr txBox="1">
            <a:spLocks noChangeArrowheads="1"/>
          </p:cNvSpPr>
          <p:nvPr/>
        </p:nvSpPr>
        <p:spPr bwMode="auto">
          <a:xfrm>
            <a:off x="6613439" y="2513814"/>
            <a:ext cx="280828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pPr>
            <a:r>
              <a:rPr lang="zh-CN" altLang="en-US" sz="2800" b="1">
                <a:latin typeface="Times New Roman" panose="02020603050405020304" pitchFamily="18" charset="0"/>
                <a:cs typeface="Times New Roman" panose="02020603050405020304" pitchFamily="18" charset="0"/>
              </a:rPr>
              <a:t>红</a:t>
            </a:r>
            <a:r>
              <a:rPr lang="en-US" altLang="zh-CN" sz="2800" b="1">
                <a:latin typeface="Times New Roman" panose="02020603050405020304" pitchFamily="18" charset="0"/>
                <a:cs typeface="Times New Roman" panose="02020603050405020304" pitchFamily="18" charset="0"/>
              </a:rPr>
              <a:t>+</a:t>
            </a:r>
            <a:r>
              <a:rPr lang="zh-CN" altLang="en-US" sz="2800" b="1">
                <a:latin typeface="Times New Roman" panose="02020603050405020304" pitchFamily="18" charset="0"/>
                <a:cs typeface="Times New Roman" panose="02020603050405020304" pitchFamily="18" charset="0"/>
              </a:rPr>
              <a:t>绿</a:t>
            </a:r>
            <a:r>
              <a:rPr lang="en-US" altLang="zh-CN" sz="2800" b="1">
                <a:latin typeface="Times New Roman" panose="02020603050405020304" pitchFamily="18" charset="0"/>
                <a:cs typeface="Times New Roman" panose="02020603050405020304" pitchFamily="18" charset="0"/>
              </a:rPr>
              <a:t>=</a:t>
            </a:r>
            <a:r>
              <a:rPr lang="zh-CN" altLang="en-US" sz="2800" b="1">
                <a:latin typeface="Times New Roman" panose="02020603050405020304" pitchFamily="18" charset="0"/>
                <a:cs typeface="Times New Roman" panose="02020603050405020304" pitchFamily="18" charset="0"/>
              </a:rPr>
              <a:t>黄</a:t>
            </a:r>
          </a:p>
        </p:txBody>
      </p:sp>
      <p:sp>
        <p:nvSpPr>
          <p:cNvPr id="16" name="文本框 15"/>
          <p:cNvSpPr txBox="1">
            <a:spLocks noChangeArrowheads="1"/>
          </p:cNvSpPr>
          <p:nvPr/>
        </p:nvSpPr>
        <p:spPr bwMode="auto">
          <a:xfrm>
            <a:off x="6613439" y="3953676"/>
            <a:ext cx="25908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pPr>
            <a:r>
              <a:rPr lang="zh-CN" altLang="en-US" sz="2800" b="1">
                <a:latin typeface="Times New Roman" panose="02020603050405020304" pitchFamily="18" charset="0"/>
                <a:cs typeface="Times New Roman" panose="02020603050405020304" pitchFamily="18" charset="0"/>
              </a:rPr>
              <a:t>红</a:t>
            </a:r>
            <a:r>
              <a:rPr lang="en-US" altLang="zh-CN" sz="2800" b="1">
                <a:latin typeface="Times New Roman" panose="02020603050405020304" pitchFamily="18" charset="0"/>
                <a:cs typeface="Times New Roman" panose="02020603050405020304" pitchFamily="18" charset="0"/>
              </a:rPr>
              <a:t>+</a:t>
            </a:r>
            <a:r>
              <a:rPr lang="zh-CN" altLang="en-US" sz="2800" b="1">
                <a:latin typeface="Times New Roman" panose="02020603050405020304" pitchFamily="18" charset="0"/>
                <a:cs typeface="Times New Roman" panose="02020603050405020304" pitchFamily="18" charset="0"/>
              </a:rPr>
              <a:t>蓝</a:t>
            </a:r>
            <a:r>
              <a:rPr lang="en-US" altLang="zh-CN" sz="2800" b="1">
                <a:latin typeface="Times New Roman" panose="02020603050405020304" pitchFamily="18" charset="0"/>
                <a:cs typeface="Times New Roman" panose="02020603050405020304" pitchFamily="18" charset="0"/>
              </a:rPr>
              <a:t>=</a:t>
            </a:r>
            <a:r>
              <a:rPr lang="zh-CN" altLang="en-US" sz="2800" b="1">
                <a:latin typeface="Times New Roman" panose="02020603050405020304" pitchFamily="18" charset="0"/>
                <a:cs typeface="Times New Roman" panose="02020603050405020304" pitchFamily="18" charset="0"/>
              </a:rPr>
              <a:t>品红</a:t>
            </a:r>
          </a:p>
        </p:txBody>
      </p:sp>
      <p:sp>
        <p:nvSpPr>
          <p:cNvPr id="17" name="文本框 16"/>
          <p:cNvSpPr txBox="1">
            <a:spLocks noChangeArrowheads="1"/>
          </p:cNvSpPr>
          <p:nvPr/>
        </p:nvSpPr>
        <p:spPr bwMode="auto">
          <a:xfrm>
            <a:off x="6613440" y="3232951"/>
            <a:ext cx="291362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spcBef>
                <a:spcPct val="50000"/>
              </a:spcBef>
            </a:pPr>
            <a:r>
              <a:rPr lang="zh-CN" altLang="en-US" sz="2800" b="1">
                <a:latin typeface="Times New Roman" panose="02020603050405020304" pitchFamily="18" charset="0"/>
                <a:cs typeface="Times New Roman" panose="02020603050405020304" pitchFamily="18" charset="0"/>
              </a:rPr>
              <a:t>绿</a:t>
            </a:r>
            <a:r>
              <a:rPr lang="en-US" altLang="zh-CN" sz="2800" b="1">
                <a:latin typeface="Times New Roman" panose="02020603050405020304" pitchFamily="18" charset="0"/>
                <a:cs typeface="Times New Roman" panose="02020603050405020304" pitchFamily="18" charset="0"/>
              </a:rPr>
              <a:t>+</a:t>
            </a:r>
            <a:r>
              <a:rPr lang="zh-CN" altLang="en-US" sz="2800" b="1">
                <a:latin typeface="Times New Roman" panose="02020603050405020304" pitchFamily="18" charset="0"/>
                <a:cs typeface="Times New Roman" panose="02020603050405020304" pitchFamily="18" charset="0"/>
              </a:rPr>
              <a:t>蓝</a:t>
            </a:r>
            <a:r>
              <a:rPr lang="en-US" altLang="zh-CN" sz="2800" b="1">
                <a:latin typeface="Times New Roman" panose="02020603050405020304" pitchFamily="18" charset="0"/>
                <a:cs typeface="Times New Roman" panose="02020603050405020304" pitchFamily="18" charset="0"/>
              </a:rPr>
              <a:t>=</a:t>
            </a:r>
            <a:r>
              <a:rPr lang="zh-CN" altLang="en-US" sz="2800" b="1">
                <a:latin typeface="Times New Roman" panose="02020603050405020304" pitchFamily="18" charset="0"/>
                <a:cs typeface="Times New Roman" panose="02020603050405020304" pitchFamily="18" charset="0"/>
              </a:rPr>
              <a:t>青（靛）</a:t>
            </a:r>
          </a:p>
        </p:txBody>
      </p:sp>
      <p:sp>
        <p:nvSpPr>
          <p:cNvPr id="18" name="文本框 17"/>
          <p:cNvSpPr txBox="1">
            <a:spLocks noChangeArrowheads="1"/>
          </p:cNvSpPr>
          <p:nvPr/>
        </p:nvSpPr>
        <p:spPr bwMode="auto">
          <a:xfrm>
            <a:off x="6613439" y="4604537"/>
            <a:ext cx="260840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spcBef>
                <a:spcPct val="50000"/>
              </a:spcBef>
            </a:pPr>
            <a:r>
              <a:rPr lang="zh-CN" altLang="en-US" sz="2800" b="1">
                <a:latin typeface="Times New Roman" panose="02020603050405020304" pitchFamily="18" charset="0"/>
                <a:cs typeface="Times New Roman" panose="02020603050405020304" pitchFamily="18" charset="0"/>
              </a:rPr>
              <a:t>红</a:t>
            </a:r>
            <a:r>
              <a:rPr lang="en-US" altLang="zh-CN" sz="2800" b="1">
                <a:latin typeface="Times New Roman" panose="02020603050405020304" pitchFamily="18" charset="0"/>
                <a:cs typeface="Times New Roman" panose="02020603050405020304" pitchFamily="18" charset="0"/>
              </a:rPr>
              <a:t>+</a:t>
            </a:r>
            <a:r>
              <a:rPr lang="zh-CN" altLang="en-US" sz="2800" b="1">
                <a:latin typeface="Times New Roman" panose="02020603050405020304" pitchFamily="18" charset="0"/>
                <a:cs typeface="Times New Roman" panose="02020603050405020304" pitchFamily="18" charset="0"/>
              </a:rPr>
              <a:t>绿</a:t>
            </a:r>
            <a:r>
              <a:rPr lang="en-US" altLang="zh-CN" sz="2800" b="1">
                <a:latin typeface="Times New Roman" panose="02020603050405020304" pitchFamily="18" charset="0"/>
                <a:cs typeface="Times New Roman" panose="02020603050405020304" pitchFamily="18" charset="0"/>
              </a:rPr>
              <a:t>+</a:t>
            </a:r>
            <a:r>
              <a:rPr lang="zh-CN" altLang="en-US" sz="2800" b="1">
                <a:latin typeface="Times New Roman" panose="02020603050405020304" pitchFamily="18" charset="0"/>
                <a:cs typeface="Times New Roman" panose="02020603050405020304" pitchFamily="18" charset="0"/>
              </a:rPr>
              <a:t>蓝</a:t>
            </a:r>
            <a:r>
              <a:rPr lang="en-US" altLang="zh-CN" sz="2800" b="1">
                <a:latin typeface="Times New Roman" panose="02020603050405020304" pitchFamily="18" charset="0"/>
                <a:cs typeface="Times New Roman" panose="02020603050405020304" pitchFamily="18" charset="0"/>
              </a:rPr>
              <a:t>=</a:t>
            </a:r>
            <a:r>
              <a:rPr lang="zh-CN" altLang="en-US" sz="2800" b="1">
                <a:latin typeface="Times New Roman" panose="02020603050405020304" pitchFamily="18" charset="0"/>
                <a:cs typeface="Times New Roman" panose="02020603050405020304" pitchFamily="18" charset="0"/>
              </a:rPr>
              <a:t>白</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色光的颜色">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2456287" y="736819"/>
            <a:ext cx="5783381" cy="4337536"/>
          </a:xfrm>
          <a:prstGeom prst="rect">
            <a:avLst/>
          </a:prstGeom>
        </p:spPr>
      </p:pic>
      <p:pic>
        <p:nvPicPr>
          <p:cNvPr id="11" name="Picture 3" descr="点击画面"/>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428561" y="5654478"/>
            <a:ext cx="2568575"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2"/>
          <p:cNvSpPr txBox="1"/>
          <p:nvPr/>
        </p:nvSpPr>
        <p:spPr bwMode="auto">
          <a:xfrm>
            <a:off x="1393372" y="90488"/>
            <a:ext cx="3427541" cy="646331"/>
          </a:xfrm>
          <a:prstGeom prst="rect">
            <a:avLst/>
          </a:prstGeom>
          <a:noFill/>
        </p:spPr>
        <p:txBody>
          <a:bodyPr wrap="none">
            <a:spAutoFit/>
          </a:bodyPr>
          <a:lstStyle/>
          <a:p>
            <a:pPr eaLnBrk="1" fontAlgn="auto" hangingPunct="1">
              <a:spcBef>
                <a:spcPts val="0"/>
              </a:spcBef>
              <a:spcAft>
                <a:spcPts val="0"/>
              </a:spcAft>
              <a:defRPr/>
            </a:pPr>
            <a:r>
              <a:rPr lang="zh-CN" altLang="en-US" sz="3600" b="1" dirty="0">
                <a:solidFill>
                  <a:srgbClr val="FF0000"/>
                </a:solidFill>
                <a:latin typeface="+mj-ea"/>
              </a:rPr>
              <a:t>色光</a:t>
            </a:r>
            <a:r>
              <a:rPr lang="zh-CN" altLang="en-US" sz="3600" b="1" dirty="0" smtClean="0">
                <a:solidFill>
                  <a:srgbClr val="FF0000"/>
                </a:solidFill>
                <a:latin typeface="+mj-ea"/>
              </a:rPr>
              <a:t>的混合演示</a:t>
            </a:r>
            <a:endParaRPr lang="zh-CN" altLang="en-US" sz="3600" b="1" dirty="0">
              <a:solidFill>
                <a:srgbClr val="FF0000"/>
              </a:solidFill>
              <a:latin typeface="+mj-ea"/>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txBox="1">
            <a:spLocks noChangeArrowheads="1"/>
          </p:cNvSpPr>
          <p:nvPr/>
        </p:nvSpPr>
        <p:spPr bwMode="auto">
          <a:xfrm>
            <a:off x="1612878" y="5265169"/>
            <a:ext cx="7530972" cy="985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830580" indent="-285750">
              <a:defRPr>
                <a:solidFill>
                  <a:schemeClr val="tx1"/>
                </a:solidFill>
                <a:latin typeface="Arial" panose="020B0604020202020204" pitchFamily="34" charset="0"/>
                <a:ea typeface="宋体" panose="02010600030101010101" pitchFamily="2" charset="-122"/>
              </a:defRPr>
            </a:lvl2pPr>
            <a:lvl3pPr marL="1238250" indent="-228600">
              <a:defRPr>
                <a:solidFill>
                  <a:schemeClr val="tx1"/>
                </a:solidFill>
                <a:latin typeface="Arial" panose="020B0604020202020204" pitchFamily="34" charset="0"/>
                <a:ea typeface="宋体" panose="02010600030101010101" pitchFamily="2" charset="-122"/>
              </a:defRPr>
            </a:lvl3pPr>
            <a:lvl4pPr marL="1646555"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20000"/>
              </a:spcBef>
              <a:buClr>
                <a:schemeClr val="hlink"/>
              </a:buClr>
            </a:pPr>
            <a:r>
              <a:rPr lang="zh-CN" altLang="en-US" sz="2800" b="1" dirty="0">
                <a:solidFill>
                  <a:srgbClr val="0066CC"/>
                </a:solidFill>
                <a:latin typeface="楷体_GB2312" pitchFamily="49" charset="-122"/>
              </a:rPr>
              <a:t>　　电视画面的颜色是由</a:t>
            </a:r>
            <a:r>
              <a:rPr lang="zh-CN" altLang="en-US" sz="2800" b="1" dirty="0">
                <a:solidFill>
                  <a:srgbClr val="FF0000"/>
                </a:solidFill>
                <a:latin typeface="楷体_GB2312" pitchFamily="49" charset="-122"/>
              </a:rPr>
              <a:t>红、绿、蓝</a:t>
            </a:r>
            <a:r>
              <a:rPr lang="zh-CN" altLang="en-US" sz="2800" b="1" dirty="0">
                <a:solidFill>
                  <a:srgbClr val="0066CC"/>
                </a:solidFill>
                <a:latin typeface="楷体_GB2312" pitchFamily="49" charset="-122"/>
              </a:rPr>
              <a:t>三种</a:t>
            </a:r>
            <a:r>
              <a:rPr lang="zh-CN" altLang="en-US" sz="2800" b="1" dirty="0" smtClean="0">
                <a:solidFill>
                  <a:srgbClr val="0066CC"/>
                </a:solidFill>
                <a:latin typeface="楷体_GB2312" pitchFamily="49" charset="-122"/>
              </a:rPr>
              <a:t>色光合</a:t>
            </a:r>
            <a:r>
              <a:rPr lang="zh-CN" altLang="en-US" sz="2800" b="1" dirty="0">
                <a:solidFill>
                  <a:srgbClr val="0066CC"/>
                </a:solidFill>
                <a:latin typeface="楷体_GB2312" pitchFamily="49" charset="-122"/>
              </a:rPr>
              <a:t>成的。</a:t>
            </a:r>
          </a:p>
        </p:txBody>
      </p:sp>
      <p:grpSp>
        <p:nvGrpSpPr>
          <p:cNvPr id="88067" name="Group 3"/>
          <p:cNvGrpSpPr>
            <a:grpSpLocks noChangeAspect="1"/>
          </p:cNvGrpSpPr>
          <p:nvPr/>
        </p:nvGrpSpPr>
        <p:grpSpPr bwMode="auto">
          <a:xfrm>
            <a:off x="2441575" y="1605418"/>
            <a:ext cx="5094288" cy="3476625"/>
            <a:chOff x="0" y="0"/>
            <a:chExt cx="2592" cy="1757"/>
          </a:xfrm>
        </p:grpSpPr>
        <p:pic>
          <p:nvPicPr>
            <p:cNvPr id="88068" name="Picture 4" descr="电视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2592" cy="17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69" name="Picture 5" descr="花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05" y="201"/>
              <a:ext cx="1806" cy="10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8070" name="Text Box 6"/>
          <p:cNvSpPr txBox="1">
            <a:spLocks noChangeArrowheads="1"/>
          </p:cNvSpPr>
          <p:nvPr/>
        </p:nvSpPr>
        <p:spPr bwMode="auto">
          <a:xfrm>
            <a:off x="7535863" y="3860800"/>
            <a:ext cx="2590800"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spcBef>
                <a:spcPct val="50000"/>
              </a:spcBef>
              <a:buClr>
                <a:srgbClr val="FF00FF"/>
              </a:buClr>
              <a:buFont typeface="Wingdings" panose="05000000000000000000" pitchFamily="2" charset="2"/>
              <a:buNone/>
            </a:pPr>
            <a:r>
              <a:rPr lang="zh-CN" altLang="en-US" sz="2800" b="1">
                <a:solidFill>
                  <a:srgbClr val="0066CC"/>
                </a:solidFill>
                <a:latin typeface="楷体_GB2312" pitchFamily="49" charset="-122"/>
              </a:rPr>
              <a:t>用放大镜观察</a:t>
            </a:r>
          </a:p>
        </p:txBody>
      </p:sp>
      <p:grpSp>
        <p:nvGrpSpPr>
          <p:cNvPr id="88071" name="Group 7"/>
          <p:cNvGrpSpPr/>
          <p:nvPr/>
        </p:nvGrpSpPr>
        <p:grpSpPr bwMode="auto">
          <a:xfrm>
            <a:off x="7696200" y="1600200"/>
            <a:ext cx="1905000" cy="1905000"/>
            <a:chOff x="0" y="0"/>
            <a:chExt cx="1200" cy="1200"/>
          </a:xfrm>
        </p:grpSpPr>
        <p:pic>
          <p:nvPicPr>
            <p:cNvPr id="88072" name="Picture 8"/>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0"/>
              <a:ext cx="1200" cy="12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88073" name="AutoShape 9"/>
            <p:cNvSpPr>
              <a:spLocks noChangeArrowheads="1"/>
            </p:cNvSpPr>
            <p:nvPr/>
          </p:nvSpPr>
          <p:spPr bwMode="auto">
            <a:xfrm>
              <a:off x="0" y="0"/>
              <a:ext cx="1200" cy="1200"/>
            </a:xfrm>
            <a:prstGeom prst="wedgeEllipseCallout">
              <a:avLst>
                <a:gd name="adj1" fmla="val -153083"/>
                <a:gd name="adj2" fmla="val 71500"/>
              </a:avLst>
            </a:prstGeom>
            <a:noFill/>
            <a:ln w="9525">
              <a:solidFill>
                <a:srgbClr val="FF00FF"/>
              </a:solidFill>
              <a:miter lim="800000"/>
            </a:ln>
            <a:extLst>
              <a:ext uri="{909E8E84-426E-40DD-AFC4-6F175D3DCCD1}">
                <a14:hiddenFill xmlns:a14="http://schemas.microsoft.com/office/drawing/2010/main" xmlns="">
                  <a:solidFill>
                    <a:srgbClr val="FFFFFF"/>
                  </a:solidFill>
                </a14:hiddenFill>
              </a:ext>
            </a:extLst>
          </p:spPr>
          <p:txBody>
            <a:bodyPr/>
            <a:lstStyle>
              <a:lvl1pPr marL="457200" indent="-4572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spcBef>
                  <a:spcPct val="20000"/>
                </a:spcBef>
                <a:buClr>
                  <a:srgbClr val="FF00FF"/>
                </a:buClr>
                <a:buFont typeface="Wingdings" panose="05000000000000000000" pitchFamily="2" charset="2"/>
                <a:buChar char="Ø"/>
              </a:pPr>
              <a:endParaRPr lang="zh-CN" altLang="en-US" sz="3200" b="1">
                <a:solidFill>
                  <a:schemeClr val="hlink"/>
                </a:solidFill>
                <a:latin typeface="Tahoma" panose="020B0604030504040204" pitchFamily="34" charset="0"/>
                <a:ea typeface="楷体_GB2312" pitchFamily="49" charset="-122"/>
              </a:endParaRPr>
            </a:p>
          </p:txBody>
        </p:sp>
      </p:grpSp>
      <p:sp>
        <p:nvSpPr>
          <p:cNvPr id="88074" name="Rectangle 10"/>
          <p:cNvSpPr>
            <a:spLocks noChangeArrowheads="1"/>
          </p:cNvSpPr>
          <p:nvPr/>
        </p:nvSpPr>
        <p:spPr bwMode="auto">
          <a:xfrm>
            <a:off x="1795011" y="549548"/>
            <a:ext cx="6905797" cy="529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rgbClr val="0066CC"/>
                </a:solidFill>
                <a:latin typeface="宋体" panose="02010600030101010101" pitchFamily="2" charset="-122"/>
              </a:rPr>
              <a:t>彩色电视机里的各种颜色是怎样产生的？</a:t>
            </a:r>
          </a:p>
        </p:txBody>
      </p:sp>
      <p:pic>
        <p:nvPicPr>
          <p:cNvPr id="88075" name="Picture 9" descr="E:\李燃\教师教学用书\2012人教教师用书项目\ppt\物理\图标.pn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9968664" y="-365919"/>
            <a:ext cx="882650"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3" descr="电视中的色点"/>
          <p:cNvPicPr>
            <a:picLocks noChangeAspect="1" noChangeArrowheads="1"/>
          </p:cNvPicPr>
          <p:nvPr/>
        </p:nvPicPr>
        <p:blipFill>
          <a:blip r:embed="rId6">
            <a:lum bright="-12000" contrast="10000"/>
            <a:extLst>
              <a:ext uri="{28A0092B-C50C-407E-A947-70E740481C1C}">
                <a14:useLocalDpi xmlns:a14="http://schemas.microsoft.com/office/drawing/2010/main" xmlns="" val="0"/>
              </a:ext>
            </a:extLst>
          </a:blip>
          <a:srcRect b="17371"/>
          <a:stretch>
            <a:fillRect/>
          </a:stretch>
        </p:blipFill>
        <p:spPr bwMode="auto">
          <a:xfrm>
            <a:off x="2022796" y="1635297"/>
            <a:ext cx="6450228" cy="36576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07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807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806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plus(in)">
                                      <p:cBhvr>
                                        <p:cTn id="1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build="p" autoUpdateAnimBg="0"/>
      <p:bldP spid="88070"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p:cNvSpPr txBox="1">
            <a:spLocks noChangeArrowheads="1"/>
          </p:cNvSpPr>
          <p:nvPr/>
        </p:nvSpPr>
        <p:spPr bwMode="auto">
          <a:xfrm>
            <a:off x="2927847" y="2075174"/>
            <a:ext cx="6912768" cy="1126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宋体" panose="02010600030101010101" pitchFamily="2" charset="-122"/>
              </a:defRPr>
            </a:lvl1pPr>
            <a:lvl2pPr>
              <a:defRPr sz="2400">
                <a:solidFill>
                  <a:schemeClr val="tx1"/>
                </a:solidFill>
                <a:latin typeface="Arial" panose="020B0604020202020204" pitchFamily="34" charset="0"/>
                <a:ea typeface="宋体" panose="02010600030101010101" pitchFamily="2" charset="-122"/>
              </a:defRPr>
            </a:lvl2pPr>
            <a:lvl3pPr>
              <a:defRPr sz="2400">
                <a:solidFill>
                  <a:schemeClr val="tx1"/>
                </a:solidFill>
                <a:latin typeface="Arial" panose="020B0604020202020204" pitchFamily="34" charset="0"/>
                <a:ea typeface="宋体" panose="02010600030101010101" pitchFamily="2" charset="-122"/>
              </a:defRPr>
            </a:lvl3pPr>
            <a:lvl4pPr>
              <a:defRPr sz="2400">
                <a:solidFill>
                  <a:schemeClr val="tx1"/>
                </a:solidFill>
                <a:latin typeface="Arial" panose="020B0604020202020204" pitchFamily="34" charset="0"/>
                <a:ea typeface="宋体" panose="02010600030101010101" pitchFamily="2" charset="-122"/>
              </a:defRPr>
            </a:lvl4pPr>
            <a:lvl5pPr>
              <a:defRPr sz="2400">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9pPr>
          </a:lstStyle>
          <a:p>
            <a:pPr indent="504190">
              <a:lnSpc>
                <a:spcPct val="120000"/>
              </a:lnSpc>
              <a:spcBef>
                <a:spcPts val="0"/>
              </a:spcBef>
            </a:pPr>
            <a:r>
              <a:rPr lang="zh-CN" altLang="en-US" sz="2800" b="1" dirty="0">
                <a:latin typeface="华文中宋" panose="02010600040101010101" pitchFamily="2" charset="-122"/>
                <a:ea typeface="华文中宋" panose="02010600040101010101" pitchFamily="2" charset="-122"/>
              </a:rPr>
              <a:t>颜料的三原色是</a:t>
            </a:r>
            <a:r>
              <a:rPr lang="zh-CN" altLang="en-US" sz="2800" b="1" dirty="0">
                <a:solidFill>
                  <a:srgbClr val="FF0000"/>
                </a:solidFill>
                <a:latin typeface="华文中宋" panose="02010600040101010101" pitchFamily="2" charset="-122"/>
                <a:ea typeface="华文中宋" panose="02010600040101010101" pitchFamily="2" charset="-122"/>
              </a:rPr>
              <a:t>红、黄、青</a:t>
            </a:r>
            <a:r>
              <a:rPr lang="zh-CN" altLang="en-US" sz="2800" b="1" dirty="0">
                <a:latin typeface="华文中宋" panose="02010600040101010101" pitchFamily="2" charset="-122"/>
                <a:ea typeface="华文中宋" panose="02010600040101010101" pitchFamily="2" charset="-122"/>
              </a:rPr>
              <a:t>，它们按不同的比例可以调出不同的颜色.</a:t>
            </a:r>
          </a:p>
        </p:txBody>
      </p:sp>
      <p:pic>
        <p:nvPicPr>
          <p:cNvPr id="16388" name="Picture 4" descr="颜料的混合">
            <a:hlinkClick r:id="rId2" action="ppaction://hlinkfile"/>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727341" y="3373395"/>
            <a:ext cx="2571618" cy="2458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94" name="Text Box 10"/>
          <p:cNvSpPr txBox="1">
            <a:spLocks noChangeArrowheads="1"/>
          </p:cNvSpPr>
          <p:nvPr/>
        </p:nvSpPr>
        <p:spPr bwMode="auto">
          <a:xfrm>
            <a:off x="5001255" y="1260385"/>
            <a:ext cx="2592958" cy="5847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宋体" panose="02010600030101010101" pitchFamily="2" charset="-122"/>
              </a:defRPr>
            </a:lvl1pPr>
            <a:lvl2pPr>
              <a:defRPr sz="2400">
                <a:solidFill>
                  <a:schemeClr val="tx1"/>
                </a:solidFill>
                <a:latin typeface="Arial" panose="020B0604020202020204" pitchFamily="34" charset="0"/>
                <a:ea typeface="宋体" panose="02010600030101010101" pitchFamily="2" charset="-122"/>
              </a:defRPr>
            </a:lvl2pPr>
            <a:lvl3pPr>
              <a:defRPr sz="2400">
                <a:solidFill>
                  <a:schemeClr val="tx1"/>
                </a:solidFill>
                <a:latin typeface="Arial" panose="020B0604020202020204" pitchFamily="34" charset="0"/>
                <a:ea typeface="宋体" panose="02010600030101010101" pitchFamily="2" charset="-122"/>
              </a:defRPr>
            </a:lvl3pPr>
            <a:lvl4pPr>
              <a:defRPr sz="2400">
                <a:solidFill>
                  <a:schemeClr val="tx1"/>
                </a:solidFill>
                <a:latin typeface="Arial" panose="020B0604020202020204" pitchFamily="34" charset="0"/>
                <a:ea typeface="宋体" panose="02010600030101010101" pitchFamily="2" charset="-122"/>
              </a:defRPr>
            </a:lvl4pPr>
            <a:lvl5pPr>
              <a:defRPr sz="2400">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9pPr>
          </a:lstStyle>
          <a:p>
            <a:pPr algn="ctr">
              <a:spcBef>
                <a:spcPct val="50000"/>
              </a:spcBef>
            </a:pPr>
            <a:r>
              <a:rPr lang="zh-CN" altLang="en-US" sz="3200" b="1">
                <a:solidFill>
                  <a:srgbClr val="9900CC"/>
                </a:solidFill>
                <a:latin typeface="宋体" panose="02010600030101010101" pitchFamily="2" charset="-122"/>
              </a:rPr>
              <a:t>颜料的混合 </a:t>
            </a:r>
          </a:p>
        </p:txBody>
      </p:sp>
      <p:pic>
        <p:nvPicPr>
          <p:cNvPr id="16" name="图片 15" descr="mime002"/>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14659" t="14021" r="15613" b="17194"/>
          <a:stretch>
            <a:fillRect/>
          </a:stretch>
        </p:blipFill>
        <p:spPr bwMode="auto">
          <a:xfrm>
            <a:off x="2834779" y="3306372"/>
            <a:ext cx="2736305" cy="259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394"/>
                                        </p:tgtEl>
                                        <p:attrNameLst>
                                          <p:attrName>style.visibility</p:attrName>
                                        </p:attrNameLst>
                                      </p:cBhvr>
                                      <p:to>
                                        <p:strVal val="visible"/>
                                      </p:to>
                                    </p:set>
                                    <p:animEffect transition="in" filter="blinds(horizontal)">
                                      <p:cBhvr>
                                        <p:cTn id="7" dur="500"/>
                                        <p:tgtEl>
                                          <p:spTgt spid="1639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6388"/>
                                        </p:tgtEl>
                                        <p:attrNameLst>
                                          <p:attrName>style.visibility</p:attrName>
                                        </p:attrNameLst>
                                      </p:cBhvr>
                                      <p:to>
                                        <p:strVal val="visible"/>
                                      </p:to>
                                    </p:set>
                                    <p:animEffect transition="in" filter="box(out)">
                                      <p:cBhvr>
                                        <p:cTn id="12" dur="500"/>
                                        <p:tgtEl>
                                          <p:spTgt spid="1638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6387"/>
                                        </p:tgtEl>
                                        <p:attrNameLst>
                                          <p:attrName>style.visibility</p:attrName>
                                        </p:attrNameLst>
                                      </p:cBhvr>
                                      <p:to>
                                        <p:strVal val="visible"/>
                                      </p:to>
                                    </p:set>
                                    <p:anim calcmode="lin" valueType="num">
                                      <p:cBhvr additive="base">
                                        <p:cTn id="17" dur="500" fill="hold"/>
                                        <p:tgtEl>
                                          <p:spTgt spid="16387"/>
                                        </p:tgtEl>
                                        <p:attrNameLst>
                                          <p:attrName>ppt_x</p:attrName>
                                        </p:attrNameLst>
                                      </p:cBhvr>
                                      <p:tavLst>
                                        <p:tav tm="0">
                                          <p:val>
                                            <p:strVal val="#ppt_x"/>
                                          </p:val>
                                        </p:tav>
                                        <p:tav tm="100000">
                                          <p:val>
                                            <p:strVal val="#ppt_x"/>
                                          </p:val>
                                        </p:tav>
                                      </p:tavLst>
                                    </p:anim>
                                    <p:anim calcmode="lin" valueType="num">
                                      <p:cBhvr additive="base">
                                        <p:cTn id="18" dur="500" fill="hold"/>
                                        <p:tgtEl>
                                          <p:spTgt spid="1638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p:bldP spid="1639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点击画面"/>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27414" y="5666836"/>
            <a:ext cx="2568575"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颜料的颜色">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3003413" y="1142999"/>
            <a:ext cx="5812071" cy="435905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3700">
                <p:cTn id="7" fill="hold" display="0">
                  <p:stCondLst>
                    <p:cond delay="indefinite"/>
                  </p:stCondLst>
                </p:cTn>
                <p:tgtEl>
                  <p:spTgt spid="11"/>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ontrols>
      <p:control spid="10251" name="ShockwaveFlash1" r:id="rId2" imgW="1828571" imgH="1828571"/>
    </p:controls>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p:cNvSpPr txBox="1">
            <a:spLocks noChangeArrowheads="1"/>
          </p:cNvSpPr>
          <p:nvPr/>
        </p:nvSpPr>
        <p:spPr bwMode="auto">
          <a:xfrm>
            <a:off x="1860550" y="836613"/>
            <a:ext cx="8580438"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2800" dirty="0">
                <a:latin typeface="宋体" panose="02010600030101010101" pitchFamily="2" charset="-122"/>
              </a:rPr>
              <a:t>　　</a:t>
            </a:r>
            <a:r>
              <a:rPr lang="zh-CN" altLang="en-US" sz="2800" b="1" dirty="0">
                <a:latin typeface="宋体" panose="02010600030101010101" pitchFamily="2" charset="-122"/>
              </a:rPr>
              <a:t>三棱镜把太阳光分解成不同颜色的色光，它们按一定的顺序（红、橙、黄、绿、蓝、靛、紫）排列，形成了太阳的可见</a:t>
            </a:r>
            <a:r>
              <a:rPr lang="zh-CN" altLang="en-US" sz="2800" b="1" dirty="0">
                <a:solidFill>
                  <a:srgbClr val="FF0000"/>
                </a:solidFill>
                <a:latin typeface="宋体" panose="02010600030101010101" pitchFamily="2" charset="-122"/>
              </a:rPr>
              <a:t>光谱</a:t>
            </a:r>
            <a:r>
              <a:rPr lang="zh-CN" altLang="en-US" sz="2800" b="1" dirty="0">
                <a:latin typeface="宋体" panose="02010600030101010101" pitchFamily="2" charset="-122"/>
              </a:rPr>
              <a:t>。</a:t>
            </a:r>
          </a:p>
        </p:txBody>
      </p:sp>
      <p:grpSp>
        <p:nvGrpSpPr>
          <p:cNvPr id="2" name="组合 13"/>
          <p:cNvGrpSpPr/>
          <p:nvPr/>
        </p:nvGrpSpPr>
        <p:grpSpPr bwMode="auto">
          <a:xfrm>
            <a:off x="1970088" y="2224089"/>
            <a:ext cx="8451850" cy="4029075"/>
            <a:chOff x="446031" y="2224071"/>
            <a:chExt cx="8452512" cy="4028662"/>
          </a:xfrm>
        </p:grpSpPr>
        <p:pic>
          <p:nvPicPr>
            <p:cNvPr id="17413" name="图片 9" descr="08504011.jp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2490759" y="3027357"/>
              <a:ext cx="4272021" cy="3225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4" name="图片 11" descr="08604017.jp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446031" y="2224071"/>
              <a:ext cx="8452512" cy="730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6" name="TextBox 2"/>
          <p:cNvSpPr txBox="1"/>
          <p:nvPr/>
        </p:nvSpPr>
        <p:spPr bwMode="auto">
          <a:xfrm>
            <a:off x="1393372" y="90488"/>
            <a:ext cx="4145687" cy="769441"/>
          </a:xfrm>
          <a:prstGeom prst="rect">
            <a:avLst/>
          </a:prstGeom>
          <a:noFill/>
        </p:spPr>
        <p:txBody>
          <a:bodyPr wrap="none">
            <a:spAutoFit/>
          </a:bodyPr>
          <a:lstStyle/>
          <a:p>
            <a:pPr eaLnBrk="1" fontAlgn="auto" hangingPunct="1">
              <a:spcBef>
                <a:spcPts val="0"/>
              </a:spcBef>
              <a:spcAft>
                <a:spcPts val="0"/>
              </a:spcAft>
              <a:defRPr/>
            </a:pPr>
            <a:r>
              <a:rPr lang="zh-CN" altLang="en-US" sz="4400" dirty="0" smtClean="0">
                <a:solidFill>
                  <a:srgbClr val="FF0000"/>
                </a:solidFill>
                <a:latin typeface="华文隶书" pitchFamily="2" charset="-122"/>
                <a:ea typeface="华文隶书" pitchFamily="2" charset="-122"/>
              </a:rPr>
              <a:t>三、看</a:t>
            </a:r>
            <a:r>
              <a:rPr lang="zh-CN" altLang="en-US" sz="4400" dirty="0">
                <a:solidFill>
                  <a:srgbClr val="FF0000"/>
                </a:solidFill>
                <a:latin typeface="华文隶书" pitchFamily="2" charset="-122"/>
                <a:ea typeface="华文隶书" pitchFamily="2" charset="-122"/>
              </a:rPr>
              <a:t>不见的光</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标题 11266"/>
          <p:cNvSpPr>
            <a:spLocks noGrp="1" noChangeArrowheads="1"/>
          </p:cNvSpPr>
          <p:nvPr>
            <p:ph type="title"/>
          </p:nvPr>
        </p:nvSpPr>
        <p:spPr>
          <a:xfrm>
            <a:off x="1919289" y="354657"/>
            <a:ext cx="2244725" cy="863600"/>
          </a:xfrm>
        </p:spPr>
        <p:txBody>
          <a:bodyPr/>
          <a:lstStyle/>
          <a:p>
            <a:r>
              <a:rPr lang="en-US" altLang="zh-CN" sz="2800" b="1">
                <a:latin typeface="宋体" panose="02010600030101010101" pitchFamily="2" charset="-122"/>
                <a:ea typeface="宋体" panose="02010600030101010101" pitchFamily="2" charset="-122"/>
              </a:rPr>
              <a:t>1</a:t>
            </a:r>
            <a:r>
              <a:rPr lang="zh-CN" altLang="en-US" sz="2800" b="1">
                <a:latin typeface="宋体" panose="02010600030101010101" pitchFamily="2" charset="-122"/>
                <a:ea typeface="宋体" panose="02010600030101010101" pitchFamily="2" charset="-122"/>
              </a:rPr>
              <a:t>．光谱</a:t>
            </a:r>
          </a:p>
        </p:txBody>
      </p:sp>
      <p:graphicFrame>
        <p:nvGraphicFramePr>
          <p:cNvPr id="11268" name="表格 11267"/>
          <p:cNvGraphicFramePr/>
          <p:nvPr/>
        </p:nvGraphicFramePr>
        <p:xfrm>
          <a:off x="2063750" y="1697682"/>
          <a:ext cx="8185150" cy="1905000"/>
        </p:xfrm>
        <a:graphic>
          <a:graphicData uri="http://schemas.openxmlformats.org/drawingml/2006/table">
            <a:tbl>
              <a:tblPr/>
              <a:tblGrid>
                <a:gridCol w="744538"/>
                <a:gridCol w="744537"/>
                <a:gridCol w="744538"/>
                <a:gridCol w="719137"/>
                <a:gridCol w="768350"/>
                <a:gridCol w="742950"/>
                <a:gridCol w="744538"/>
                <a:gridCol w="742950"/>
                <a:gridCol w="744537"/>
                <a:gridCol w="744538"/>
                <a:gridCol w="744537"/>
              </a:tblGrid>
              <a:tr h="1905000">
                <a:tc>
                  <a:txBody>
                    <a:bodyPr/>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buNone/>
                      </a:pPr>
                      <a:endParaRPr lang="zh-CN" altLang="en-US"/>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buNone/>
                      </a:pPr>
                      <a:endParaRPr lang="zh-CN" altLang="en-US"/>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buNone/>
                      </a:pPr>
                      <a:endParaRPr lang="zh-CN" altLang="en-US"/>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hlink">
                        <a:alpha val="100000"/>
                      </a:schemeClr>
                    </a:solidFill>
                  </a:tcPr>
                </a:tc>
                <a:tc>
                  <a:txBody>
                    <a:bodyPr/>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buNone/>
                      </a:pPr>
                      <a:endParaRPr lang="zh-CN" altLang="en-US"/>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rgbClr val="FF8001">
                        <a:alpha val="100000"/>
                      </a:srgbClr>
                    </a:solidFill>
                  </a:tcPr>
                </a:tc>
                <a:tc>
                  <a:txBody>
                    <a:bodyPr/>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buNone/>
                      </a:pPr>
                      <a:endParaRPr lang="zh-CN" altLang="en-US"/>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rgbClr val="FFFF00">
                        <a:alpha val="100000"/>
                      </a:srgbClr>
                    </a:solidFill>
                  </a:tcPr>
                </a:tc>
                <a:tc>
                  <a:txBody>
                    <a:bodyPr/>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buNone/>
                      </a:pPr>
                      <a:endParaRPr lang="zh-CN" altLang="en-US"/>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rgbClr val="00FF14">
                        <a:alpha val="100000"/>
                      </a:srgbClr>
                    </a:solidFill>
                  </a:tcPr>
                </a:tc>
                <a:tc>
                  <a:txBody>
                    <a:bodyPr/>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buNone/>
                      </a:pPr>
                      <a:endParaRPr lang="zh-CN" altLang="en-US"/>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rgbClr val="0000FF">
                        <a:alpha val="100000"/>
                      </a:srgbClr>
                    </a:solidFill>
                  </a:tcPr>
                </a:tc>
                <a:tc>
                  <a:txBody>
                    <a:bodyPr/>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buNone/>
                      </a:pPr>
                      <a:endParaRPr lang="zh-CN" altLang="en-US"/>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rgbClr val="8000FF">
                        <a:alpha val="100000"/>
                      </a:srgbClr>
                    </a:solidFill>
                  </a:tcPr>
                </a:tc>
                <a:tc>
                  <a:txBody>
                    <a:bodyPr/>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buNone/>
                      </a:pPr>
                      <a:endParaRPr lang="zh-CN" altLang="en-US"/>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rgbClr val="FF00FF">
                        <a:alpha val="100000"/>
                      </a:srgbClr>
                    </a:solidFill>
                  </a:tcPr>
                </a:tc>
                <a:tc>
                  <a:txBody>
                    <a:bodyPr/>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buNone/>
                      </a:pPr>
                      <a:endParaRPr lang="zh-CN" altLang="en-US"/>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buNone/>
                      </a:pPr>
                      <a:endParaRPr lang="zh-CN" altLang="en-US"/>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alpha val="100000"/>
                      </a:schemeClr>
                    </a:solidFill>
                  </a:tcPr>
                </a:tc>
              </a:tr>
            </a:tbl>
          </a:graphicData>
        </a:graphic>
      </p:graphicFrame>
      <p:sp>
        <p:nvSpPr>
          <p:cNvPr id="11296" name="文本框 11295"/>
          <p:cNvSpPr txBox="1">
            <a:spLocks noChangeArrowheads="1"/>
          </p:cNvSpPr>
          <p:nvPr/>
        </p:nvSpPr>
        <p:spPr bwMode="auto">
          <a:xfrm>
            <a:off x="2819400" y="1626245"/>
            <a:ext cx="685800" cy="192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pPr>
            <a:r>
              <a:rPr lang="zh-CN" altLang="en-US" sz="4000">
                <a:latin typeface="Tahoma" panose="020B0604030504040204" pitchFamily="34" charset="0"/>
              </a:rPr>
              <a:t>红外线</a:t>
            </a:r>
          </a:p>
        </p:txBody>
      </p:sp>
      <p:sp>
        <p:nvSpPr>
          <p:cNvPr id="11297" name="文本框 11296"/>
          <p:cNvSpPr txBox="1">
            <a:spLocks noChangeArrowheads="1"/>
          </p:cNvSpPr>
          <p:nvPr/>
        </p:nvSpPr>
        <p:spPr bwMode="auto">
          <a:xfrm>
            <a:off x="3503613" y="930919"/>
            <a:ext cx="53340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pPr>
            <a:r>
              <a:rPr lang="zh-CN" altLang="en-US" sz="3600">
                <a:solidFill>
                  <a:srgbClr val="BC0C08"/>
                </a:solidFill>
                <a:latin typeface="Tahoma" panose="020B0604030504040204" pitchFamily="34" charset="0"/>
                <a:ea typeface="黑体" panose="02010609060101010101" pitchFamily="49" charset="-122"/>
              </a:rPr>
              <a:t>红</a:t>
            </a:r>
            <a:r>
              <a:rPr lang="zh-CN" altLang="en-US" sz="3600">
                <a:latin typeface="Tahoma" panose="020B0604030504040204" pitchFamily="34" charset="0"/>
                <a:ea typeface="黑体" panose="02010609060101010101" pitchFamily="49" charset="-122"/>
              </a:rPr>
              <a:t>  </a:t>
            </a:r>
            <a:r>
              <a:rPr lang="zh-CN" altLang="en-US" sz="3600">
                <a:solidFill>
                  <a:srgbClr val="FF8000"/>
                </a:solidFill>
                <a:latin typeface="Tahoma" panose="020B0604030504040204" pitchFamily="34" charset="0"/>
                <a:ea typeface="黑体" panose="02010609060101010101" pitchFamily="49" charset="-122"/>
              </a:rPr>
              <a:t>橙</a:t>
            </a:r>
            <a:r>
              <a:rPr lang="zh-CN" altLang="en-US" sz="3600">
                <a:latin typeface="Tahoma" panose="020B0604030504040204" pitchFamily="34" charset="0"/>
                <a:ea typeface="黑体" panose="02010609060101010101" pitchFamily="49" charset="-122"/>
              </a:rPr>
              <a:t>  </a:t>
            </a:r>
            <a:r>
              <a:rPr lang="zh-CN" altLang="en-US" sz="3600">
                <a:solidFill>
                  <a:srgbClr val="FFFF00"/>
                </a:solidFill>
                <a:latin typeface="Tahoma" panose="020B0604030504040204" pitchFamily="34" charset="0"/>
                <a:ea typeface="黑体" panose="02010609060101010101" pitchFamily="49" charset="-122"/>
              </a:rPr>
              <a:t>黄</a:t>
            </a:r>
            <a:r>
              <a:rPr lang="zh-CN" altLang="en-US" sz="3600">
                <a:latin typeface="Tahoma" panose="020B0604030504040204" pitchFamily="34" charset="0"/>
                <a:ea typeface="黑体" panose="02010609060101010101" pitchFamily="49" charset="-122"/>
              </a:rPr>
              <a:t>  </a:t>
            </a:r>
            <a:r>
              <a:rPr lang="zh-CN" altLang="en-US" sz="3600">
                <a:solidFill>
                  <a:srgbClr val="00FF00"/>
                </a:solidFill>
                <a:latin typeface="Tahoma" panose="020B0604030504040204" pitchFamily="34" charset="0"/>
                <a:ea typeface="黑体" panose="02010609060101010101" pitchFamily="49" charset="-122"/>
              </a:rPr>
              <a:t>绿</a:t>
            </a:r>
            <a:r>
              <a:rPr lang="zh-CN" altLang="en-US" sz="3600">
                <a:latin typeface="Tahoma" panose="020B0604030504040204" pitchFamily="34" charset="0"/>
                <a:ea typeface="黑体" panose="02010609060101010101" pitchFamily="49" charset="-122"/>
              </a:rPr>
              <a:t>  </a:t>
            </a:r>
            <a:r>
              <a:rPr lang="zh-CN" altLang="en-US" sz="3600">
                <a:solidFill>
                  <a:srgbClr val="0000FF"/>
                </a:solidFill>
                <a:latin typeface="Tahoma" panose="020B0604030504040204" pitchFamily="34" charset="0"/>
                <a:ea typeface="黑体" panose="02010609060101010101" pitchFamily="49" charset="-122"/>
              </a:rPr>
              <a:t>蓝</a:t>
            </a:r>
            <a:r>
              <a:rPr lang="zh-CN" altLang="en-US" sz="3600">
                <a:latin typeface="Tahoma" panose="020B0604030504040204" pitchFamily="34" charset="0"/>
                <a:ea typeface="黑体" panose="02010609060101010101" pitchFamily="49" charset="-122"/>
              </a:rPr>
              <a:t>  </a:t>
            </a:r>
            <a:r>
              <a:rPr lang="zh-CN" altLang="en-US" sz="3600">
                <a:solidFill>
                  <a:srgbClr val="8000FF"/>
                </a:solidFill>
                <a:latin typeface="Tahoma" panose="020B0604030504040204" pitchFamily="34" charset="0"/>
                <a:ea typeface="黑体" panose="02010609060101010101" pitchFamily="49" charset="-122"/>
              </a:rPr>
              <a:t>靛</a:t>
            </a:r>
            <a:r>
              <a:rPr lang="zh-CN" altLang="en-US" sz="3600">
                <a:latin typeface="Tahoma" panose="020B0604030504040204" pitchFamily="34" charset="0"/>
                <a:ea typeface="黑体" panose="02010609060101010101" pitchFamily="49" charset="-122"/>
              </a:rPr>
              <a:t>  </a:t>
            </a:r>
            <a:r>
              <a:rPr lang="zh-CN" altLang="en-US" sz="3600">
                <a:solidFill>
                  <a:srgbClr val="FF00FF"/>
                </a:solidFill>
                <a:latin typeface="Tahoma" panose="020B0604030504040204" pitchFamily="34" charset="0"/>
                <a:ea typeface="黑体" panose="02010609060101010101" pitchFamily="49" charset="-122"/>
              </a:rPr>
              <a:t>紫</a:t>
            </a:r>
          </a:p>
        </p:txBody>
      </p:sp>
      <p:sp>
        <p:nvSpPr>
          <p:cNvPr id="11298" name="左大括号 11297"/>
          <p:cNvSpPr/>
          <p:nvPr/>
        </p:nvSpPr>
        <p:spPr bwMode="auto">
          <a:xfrm rot="-5400000">
            <a:off x="5914232" y="1325414"/>
            <a:ext cx="431800" cy="5113337"/>
          </a:xfrm>
          <a:prstGeom prst="leftBrace">
            <a:avLst>
              <a:gd name="adj1" fmla="val 98573"/>
              <a:gd name="adj2" fmla="val 50000"/>
            </a:avLst>
          </a:prstGeom>
          <a:noFill/>
          <a:ln w="9525">
            <a:solidFill>
              <a:schemeClr val="tx1"/>
            </a:solidFill>
            <a:round/>
          </a:ln>
          <a:extLst>
            <a:ext uri="{909E8E84-426E-40DD-AFC4-6F175D3DCCD1}">
              <a14:hiddenFill xmlns:a14="http://schemas.microsoft.com/office/drawing/2010/main" xmlns="">
                <a:solidFill>
                  <a:srgbClr val="FFFFFF"/>
                </a:solidFill>
              </a14:hiddenFill>
            </a:ext>
          </a:extLst>
        </p:spPr>
        <p:txBody>
          <a:bodyPr/>
          <a:lstStyle/>
          <a:p>
            <a:endParaRPr lang="zh-CN" altLang="en-US"/>
          </a:p>
        </p:txBody>
      </p:sp>
      <p:sp>
        <p:nvSpPr>
          <p:cNvPr id="11299" name="文本框 11298"/>
          <p:cNvSpPr txBox="1">
            <a:spLocks noChangeArrowheads="1"/>
          </p:cNvSpPr>
          <p:nvPr/>
        </p:nvSpPr>
        <p:spPr bwMode="auto">
          <a:xfrm>
            <a:off x="5519738" y="4099570"/>
            <a:ext cx="12954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pPr>
            <a:r>
              <a:rPr lang="zh-CN" altLang="en-US" sz="2800" b="1">
                <a:latin typeface="Tahoma" panose="020B0604030504040204" pitchFamily="34" charset="0"/>
              </a:rPr>
              <a:t>可见光</a:t>
            </a:r>
          </a:p>
        </p:txBody>
      </p:sp>
      <p:sp>
        <p:nvSpPr>
          <p:cNvPr id="11300" name="矩形 11299"/>
          <p:cNvSpPr>
            <a:spLocks noChangeArrowheads="1"/>
          </p:cNvSpPr>
          <p:nvPr/>
        </p:nvSpPr>
        <p:spPr bwMode="auto">
          <a:xfrm>
            <a:off x="3575051" y="1723082"/>
            <a:ext cx="720725" cy="1871662"/>
          </a:xfrm>
          <a:prstGeom prst="rect">
            <a:avLst/>
          </a:prstGeom>
          <a:solidFill>
            <a:srgbClr val="AE0E02"/>
          </a:solidFill>
          <a:ln w="9525">
            <a:solidFill>
              <a:schemeClr val="tx1"/>
            </a:solidFill>
            <a:miter lim="800000"/>
          </a:ln>
        </p:spPr>
        <p:txBody>
          <a:bodyPr wrap="none" anchor="ctr"/>
          <a:lstStyle/>
          <a:p>
            <a:pPr algn="ctr"/>
            <a:endParaRPr lang="zh-CN" altLang="en-US" b="1">
              <a:solidFill>
                <a:srgbClr val="BC0C08"/>
              </a:solidFill>
            </a:endParaRPr>
          </a:p>
        </p:txBody>
      </p:sp>
      <p:sp>
        <p:nvSpPr>
          <p:cNvPr id="11301" name="文本框 11300"/>
          <p:cNvSpPr txBox="1">
            <a:spLocks noChangeArrowheads="1"/>
          </p:cNvSpPr>
          <p:nvPr/>
        </p:nvSpPr>
        <p:spPr bwMode="auto">
          <a:xfrm>
            <a:off x="8753357" y="1794519"/>
            <a:ext cx="800219" cy="1944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p>
            <a:pPr>
              <a:spcBef>
                <a:spcPct val="50000"/>
              </a:spcBef>
            </a:pPr>
            <a:r>
              <a:rPr lang="zh-CN" altLang="en-US" sz="4000"/>
              <a:t>紫外线</a:t>
            </a:r>
          </a:p>
        </p:txBody>
      </p:sp>
      <p:sp>
        <p:nvSpPr>
          <p:cNvPr id="11302" name="文本框 11301"/>
          <p:cNvSpPr txBox="1">
            <a:spLocks noChangeArrowheads="1"/>
          </p:cNvSpPr>
          <p:nvPr/>
        </p:nvSpPr>
        <p:spPr bwMode="auto">
          <a:xfrm>
            <a:off x="1872117" y="4488055"/>
            <a:ext cx="8516029" cy="1212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indent="457200">
              <a:lnSpc>
                <a:spcPct val="130000"/>
              </a:lnSpc>
              <a:spcBef>
                <a:spcPts val="0"/>
              </a:spcBef>
            </a:pPr>
            <a:r>
              <a:rPr lang="en-US" altLang="zh-CN" sz="2800" b="1">
                <a:latin typeface="Times New Roman" panose="02020603050405020304" pitchFamily="18" charset="0"/>
              </a:rPr>
              <a:t>2</a:t>
            </a:r>
            <a:r>
              <a:rPr lang="zh-CN" altLang="en-US" sz="2800" b="1">
                <a:latin typeface="Times New Roman" panose="02020603050405020304" pitchFamily="18" charset="0"/>
              </a:rPr>
              <a:t>．</a:t>
            </a:r>
            <a:r>
              <a:rPr lang="zh-CN" altLang="en-US" sz="2800" b="1"/>
              <a:t>红外线在红光外侧，紫外线在紫光外侧，它们是不可见光。</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diamond(in)">
                                      <p:cBhvr>
                                        <p:cTn id="7" dur="2000"/>
                                        <p:tgtEl>
                                          <p:spTgt spid="1126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300"/>
                                        </p:tgtEl>
                                        <p:attrNameLst>
                                          <p:attrName>style.visibility</p:attrName>
                                        </p:attrNameLst>
                                      </p:cBhvr>
                                      <p:to>
                                        <p:strVal val="visible"/>
                                      </p:to>
                                    </p:set>
                                    <p:animEffect transition="in" filter="box(in)">
                                      <p:cBhvr>
                                        <p:cTn id="12" dur="500"/>
                                        <p:tgtEl>
                                          <p:spTgt spid="11300"/>
                                        </p:tgtEl>
                                      </p:cBhvr>
                                    </p:animEffect>
                                  </p:childTnLst>
                                </p:cTn>
                              </p:par>
                              <p:par>
                                <p:cTn id="13" presetID="4" presetClass="entr" presetSubtype="16" fill="hold" nodeType="withEffect">
                                  <p:stCondLst>
                                    <p:cond delay="0"/>
                                  </p:stCondLst>
                                  <p:childTnLst>
                                    <p:set>
                                      <p:cBhvr>
                                        <p:cTn id="14" dur="1" fill="hold">
                                          <p:stCondLst>
                                            <p:cond delay="0"/>
                                          </p:stCondLst>
                                        </p:cTn>
                                        <p:tgtEl>
                                          <p:spTgt spid="11268"/>
                                        </p:tgtEl>
                                        <p:attrNameLst>
                                          <p:attrName>style.visibility</p:attrName>
                                        </p:attrNameLst>
                                      </p:cBhvr>
                                      <p:to>
                                        <p:strVal val="visible"/>
                                      </p:to>
                                    </p:set>
                                    <p:animEffect transition="in" filter="box(in)">
                                      <p:cBhvr>
                                        <p:cTn id="15" dur="500"/>
                                        <p:tgtEl>
                                          <p:spTgt spid="11268"/>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11297"/>
                                        </p:tgtEl>
                                        <p:attrNameLst>
                                          <p:attrName>style.visibility</p:attrName>
                                        </p:attrNameLst>
                                      </p:cBhvr>
                                      <p:to>
                                        <p:strVal val="visible"/>
                                      </p:to>
                                    </p:set>
                                    <p:animEffect transition="in" filter="diamond(in)">
                                      <p:cBhvr>
                                        <p:cTn id="20" dur="2000"/>
                                        <p:tgtEl>
                                          <p:spTgt spid="1129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298"/>
                                        </p:tgtEl>
                                        <p:attrNameLst>
                                          <p:attrName>style.visibility</p:attrName>
                                        </p:attrNameLst>
                                      </p:cBhvr>
                                      <p:to>
                                        <p:strVal val="visible"/>
                                      </p:to>
                                    </p:set>
                                    <p:anim calcmode="lin" valueType="num">
                                      <p:cBhvr additive="base">
                                        <p:cTn id="25" dur="500" fill="hold"/>
                                        <p:tgtEl>
                                          <p:spTgt spid="11298"/>
                                        </p:tgtEl>
                                        <p:attrNameLst>
                                          <p:attrName>ppt_x</p:attrName>
                                        </p:attrNameLst>
                                      </p:cBhvr>
                                      <p:tavLst>
                                        <p:tav tm="0">
                                          <p:val>
                                            <p:strVal val="#ppt_x"/>
                                          </p:val>
                                        </p:tav>
                                        <p:tav tm="100000">
                                          <p:val>
                                            <p:strVal val="#ppt_x"/>
                                          </p:val>
                                        </p:tav>
                                      </p:tavLst>
                                    </p:anim>
                                    <p:anim calcmode="lin" valueType="num">
                                      <p:cBhvr additive="base">
                                        <p:cTn id="26" dur="500" fill="hold"/>
                                        <p:tgtEl>
                                          <p:spTgt spid="1129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299"/>
                                        </p:tgtEl>
                                        <p:attrNameLst>
                                          <p:attrName>style.visibility</p:attrName>
                                        </p:attrNameLst>
                                      </p:cBhvr>
                                      <p:to>
                                        <p:strVal val="visible"/>
                                      </p:to>
                                    </p:set>
                                    <p:anim calcmode="lin" valueType="num">
                                      <p:cBhvr additive="base">
                                        <p:cTn id="29" dur="500" fill="hold"/>
                                        <p:tgtEl>
                                          <p:spTgt spid="11299"/>
                                        </p:tgtEl>
                                        <p:attrNameLst>
                                          <p:attrName>ppt_x</p:attrName>
                                        </p:attrNameLst>
                                      </p:cBhvr>
                                      <p:tavLst>
                                        <p:tav tm="0">
                                          <p:val>
                                            <p:strVal val="#ppt_x"/>
                                          </p:val>
                                        </p:tav>
                                        <p:tav tm="100000">
                                          <p:val>
                                            <p:strVal val="#ppt_x"/>
                                          </p:val>
                                        </p:tav>
                                      </p:tavLst>
                                    </p:anim>
                                    <p:anim calcmode="lin" valueType="num">
                                      <p:cBhvr additive="base">
                                        <p:cTn id="30" dur="500" fill="hold"/>
                                        <p:tgtEl>
                                          <p:spTgt spid="1129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8" presetClass="entr" presetSubtype="16" fill="hold" grpId="0" nodeType="clickEffect">
                                  <p:stCondLst>
                                    <p:cond delay="0"/>
                                  </p:stCondLst>
                                  <p:childTnLst>
                                    <p:set>
                                      <p:cBhvr>
                                        <p:cTn id="34" dur="1" fill="hold">
                                          <p:stCondLst>
                                            <p:cond delay="0"/>
                                          </p:stCondLst>
                                        </p:cTn>
                                        <p:tgtEl>
                                          <p:spTgt spid="11296"/>
                                        </p:tgtEl>
                                        <p:attrNameLst>
                                          <p:attrName>style.visibility</p:attrName>
                                        </p:attrNameLst>
                                      </p:cBhvr>
                                      <p:to>
                                        <p:strVal val="visible"/>
                                      </p:to>
                                    </p:set>
                                    <p:animEffect transition="in" filter="diamond(in)">
                                      <p:cBhvr>
                                        <p:cTn id="35" dur="2000"/>
                                        <p:tgtEl>
                                          <p:spTgt spid="11296"/>
                                        </p:tgtEl>
                                      </p:cBhvr>
                                    </p:animEffect>
                                  </p:childTnLst>
                                </p:cTn>
                              </p:par>
                            </p:childTnLst>
                          </p:cTn>
                        </p:par>
                      </p:childTnLst>
                    </p:cTn>
                  </p:par>
                  <p:par>
                    <p:cTn id="36" fill="hold">
                      <p:stCondLst>
                        <p:cond delay="indefinite"/>
                      </p:stCondLst>
                      <p:childTnLst>
                        <p:par>
                          <p:cTn id="37" fill="hold">
                            <p:stCondLst>
                              <p:cond delay="0"/>
                            </p:stCondLst>
                            <p:childTnLst>
                              <p:par>
                                <p:cTn id="38" presetID="8" presetClass="entr" presetSubtype="16" fill="hold" grpId="0" nodeType="clickEffect">
                                  <p:stCondLst>
                                    <p:cond delay="0"/>
                                  </p:stCondLst>
                                  <p:childTnLst>
                                    <p:set>
                                      <p:cBhvr>
                                        <p:cTn id="39" dur="1" fill="hold">
                                          <p:stCondLst>
                                            <p:cond delay="0"/>
                                          </p:stCondLst>
                                        </p:cTn>
                                        <p:tgtEl>
                                          <p:spTgt spid="11301"/>
                                        </p:tgtEl>
                                        <p:attrNameLst>
                                          <p:attrName>style.visibility</p:attrName>
                                        </p:attrNameLst>
                                      </p:cBhvr>
                                      <p:to>
                                        <p:strVal val="visible"/>
                                      </p:to>
                                    </p:set>
                                    <p:animEffect transition="in" filter="diamond(in)">
                                      <p:cBhvr>
                                        <p:cTn id="40" dur="2000"/>
                                        <p:tgtEl>
                                          <p:spTgt spid="11301"/>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11302"/>
                                        </p:tgtEl>
                                        <p:attrNameLst>
                                          <p:attrName>style.visibility</p:attrName>
                                        </p:attrNameLst>
                                      </p:cBhvr>
                                      <p:to>
                                        <p:strVal val="visible"/>
                                      </p:to>
                                    </p:set>
                                    <p:animEffect transition="in" filter="checkerboard(across)">
                                      <p:cBhvr>
                                        <p:cTn id="45" dur="500"/>
                                        <p:tgtEl>
                                          <p:spTgt spid="11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p:bldP spid="11296" grpId="0"/>
      <p:bldP spid="11297" grpId="0"/>
      <p:bldP spid="11299" grpId="0"/>
      <p:bldP spid="11300" grpId="0" bldLvl="0" animBg="1"/>
      <p:bldP spid="11301" grpId="0"/>
      <p:bldP spid="1130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36600" y="1450931"/>
            <a:ext cx="8124311" cy="4013406"/>
          </a:xfrm>
          <a:prstGeom prst="rect">
            <a:avLst/>
          </a:prstGeom>
        </p:spPr>
        <p:txBody>
          <a:bodyPr wrap="square">
            <a:spAutoFit/>
          </a:bodyPr>
          <a:lstStyle/>
          <a:p>
            <a:pPr indent="457200" eaLnBrk="1" fontAlgn="auto" hangingPunct="1">
              <a:lnSpc>
                <a:spcPct val="130000"/>
              </a:lnSpc>
              <a:spcBef>
                <a:spcPts val="0"/>
              </a:spcBef>
              <a:spcAft>
                <a:spcPts val="0"/>
              </a:spcAft>
              <a:defRPr/>
            </a:pPr>
            <a:r>
              <a:rPr lang="en-US" altLang="zh-CN" sz="2800" b="1" dirty="0">
                <a:solidFill>
                  <a:schemeClr val="bg2">
                    <a:lumMod val="25000"/>
                  </a:schemeClr>
                </a:solidFill>
                <a:latin typeface="Times New Roman" panose="02020603050405020304" pitchFamily="18" charset="0"/>
                <a:cs typeface="Times New Roman" panose="02020603050405020304" pitchFamily="18" charset="0"/>
              </a:rPr>
              <a:t>1</a:t>
            </a:r>
            <a:r>
              <a:rPr lang="zh-CN" altLang="en-US" sz="2800" b="1" dirty="0" smtClean="0">
                <a:solidFill>
                  <a:schemeClr val="bg2">
                    <a:lumMod val="25000"/>
                  </a:schemeClr>
                </a:solidFill>
                <a:latin typeface="Times New Roman" panose="02020603050405020304" pitchFamily="18" charset="0"/>
                <a:cs typeface="Times New Roman" panose="02020603050405020304" pitchFamily="18" charset="0"/>
              </a:rPr>
              <a:t>．</a:t>
            </a:r>
            <a:r>
              <a:rPr lang="zh-CN" altLang="en-US" sz="2800" b="1" dirty="0">
                <a:solidFill>
                  <a:schemeClr val="bg2">
                    <a:lumMod val="25000"/>
                  </a:schemeClr>
                </a:solidFill>
                <a:latin typeface="Times New Roman" panose="02020603050405020304" pitchFamily="18" charset="0"/>
                <a:cs typeface="Times New Roman" panose="02020603050405020304" pitchFamily="18" charset="0"/>
              </a:rPr>
              <a:t>通过观</a:t>
            </a:r>
            <a:r>
              <a:rPr lang="zh-CN" altLang="en-US" sz="2800" b="1" dirty="0" smtClean="0">
                <a:solidFill>
                  <a:schemeClr val="bg2">
                    <a:lumMod val="25000"/>
                  </a:schemeClr>
                </a:solidFill>
                <a:latin typeface="Times New Roman" panose="02020603050405020304" pitchFamily="18" charset="0"/>
                <a:cs typeface="Times New Roman" panose="02020603050405020304" pitchFamily="18" charset="0"/>
              </a:rPr>
              <a:t>察生活中的一些现象，知道太阳光是由色光组成的。</a:t>
            </a:r>
            <a:endParaRPr lang="en-US" altLang="zh-CN" sz="2800" b="1" dirty="0" smtClean="0">
              <a:solidFill>
                <a:schemeClr val="bg2">
                  <a:lumMod val="25000"/>
                </a:schemeClr>
              </a:solidFill>
              <a:latin typeface="Times New Roman" panose="02020603050405020304" pitchFamily="18" charset="0"/>
              <a:cs typeface="Times New Roman" panose="02020603050405020304" pitchFamily="18" charset="0"/>
            </a:endParaRPr>
          </a:p>
          <a:p>
            <a:pPr indent="457200" eaLnBrk="1" fontAlgn="auto" hangingPunct="1">
              <a:lnSpc>
                <a:spcPct val="130000"/>
              </a:lnSpc>
              <a:spcBef>
                <a:spcPts val="0"/>
              </a:spcBef>
              <a:spcAft>
                <a:spcPts val="0"/>
              </a:spcAft>
              <a:defRPr/>
            </a:pPr>
            <a:r>
              <a:rPr lang="en-US" altLang="zh-CN" sz="2800" b="1" dirty="0" smtClean="0">
                <a:solidFill>
                  <a:schemeClr val="bg2">
                    <a:lumMod val="25000"/>
                  </a:schemeClr>
                </a:solidFill>
                <a:latin typeface="Times New Roman" panose="02020603050405020304" pitchFamily="18" charset="0"/>
                <a:cs typeface="Times New Roman" panose="02020603050405020304" pitchFamily="18" charset="0"/>
              </a:rPr>
              <a:t>2</a:t>
            </a:r>
            <a:r>
              <a:rPr lang="zh-CN" altLang="en-US" sz="2800" b="1" dirty="0" smtClean="0">
                <a:solidFill>
                  <a:schemeClr val="bg2">
                    <a:lumMod val="25000"/>
                  </a:schemeClr>
                </a:solidFill>
                <a:latin typeface="Times New Roman" panose="02020603050405020304" pitchFamily="18" charset="0"/>
                <a:cs typeface="Times New Roman" panose="02020603050405020304" pitchFamily="18" charset="0"/>
              </a:rPr>
              <a:t>．通过实验了解太阳光是由红、橙、黄、绿、蓝、靛、紫七色光组成的。</a:t>
            </a:r>
            <a:endParaRPr lang="en-US" altLang="zh-CN" sz="2800" b="1" dirty="0" smtClean="0">
              <a:solidFill>
                <a:schemeClr val="bg2">
                  <a:lumMod val="25000"/>
                </a:schemeClr>
              </a:solidFill>
              <a:latin typeface="Times New Roman" panose="02020603050405020304" pitchFamily="18" charset="0"/>
              <a:cs typeface="Times New Roman" panose="02020603050405020304" pitchFamily="18" charset="0"/>
            </a:endParaRPr>
          </a:p>
          <a:p>
            <a:pPr indent="457200" eaLnBrk="1" fontAlgn="auto" hangingPunct="1">
              <a:lnSpc>
                <a:spcPct val="130000"/>
              </a:lnSpc>
              <a:spcBef>
                <a:spcPts val="0"/>
              </a:spcBef>
              <a:spcAft>
                <a:spcPts val="0"/>
              </a:spcAft>
              <a:defRPr/>
            </a:pPr>
            <a:r>
              <a:rPr lang="en-US" altLang="zh-CN" sz="2800" b="1" dirty="0" smtClean="0">
                <a:solidFill>
                  <a:schemeClr val="bg2">
                    <a:lumMod val="25000"/>
                  </a:schemeClr>
                </a:solidFill>
                <a:latin typeface="Times New Roman" panose="02020603050405020304" pitchFamily="18" charset="0"/>
                <a:cs typeface="Times New Roman" panose="02020603050405020304" pitchFamily="18" charset="0"/>
              </a:rPr>
              <a:t>3</a:t>
            </a:r>
            <a:r>
              <a:rPr lang="zh-CN" altLang="en-US" sz="2800" b="1" dirty="0" smtClean="0">
                <a:solidFill>
                  <a:schemeClr val="bg2">
                    <a:lumMod val="25000"/>
                  </a:schemeClr>
                </a:solidFill>
                <a:latin typeface="Times New Roman" panose="02020603050405020304" pitchFamily="18" charset="0"/>
                <a:cs typeface="Times New Roman" panose="02020603050405020304" pitchFamily="18" charset="0"/>
              </a:rPr>
              <a:t>．知道色光的三原色，色光按不同比例混合可以形成丰富的色彩。</a:t>
            </a:r>
            <a:endParaRPr lang="en-US" altLang="zh-CN" sz="2800" b="1" dirty="0" smtClean="0">
              <a:solidFill>
                <a:schemeClr val="bg2">
                  <a:lumMod val="25000"/>
                </a:schemeClr>
              </a:solidFill>
              <a:latin typeface="Times New Roman" panose="02020603050405020304" pitchFamily="18" charset="0"/>
              <a:cs typeface="Times New Roman" panose="02020603050405020304" pitchFamily="18" charset="0"/>
            </a:endParaRPr>
          </a:p>
          <a:p>
            <a:pPr indent="457200" eaLnBrk="1" fontAlgn="auto" hangingPunct="1">
              <a:lnSpc>
                <a:spcPct val="130000"/>
              </a:lnSpc>
              <a:spcBef>
                <a:spcPts val="0"/>
              </a:spcBef>
              <a:spcAft>
                <a:spcPts val="0"/>
              </a:spcAft>
              <a:defRPr/>
            </a:pPr>
            <a:r>
              <a:rPr lang="en-US" altLang="zh-CN" sz="2800" b="1" dirty="0" smtClean="0">
                <a:solidFill>
                  <a:schemeClr val="bg2">
                    <a:lumMod val="25000"/>
                  </a:schemeClr>
                </a:solidFill>
                <a:latin typeface="Times New Roman" panose="02020603050405020304" pitchFamily="18" charset="0"/>
                <a:cs typeface="Times New Roman" panose="02020603050405020304" pitchFamily="18" charset="0"/>
              </a:rPr>
              <a:t>4</a:t>
            </a:r>
            <a:r>
              <a:rPr lang="zh-CN" altLang="en-US" sz="2800" b="1" dirty="0" smtClean="0">
                <a:solidFill>
                  <a:schemeClr val="bg2">
                    <a:lumMod val="25000"/>
                  </a:schemeClr>
                </a:solidFill>
                <a:latin typeface="Times New Roman" panose="02020603050405020304" pitchFamily="18" charset="0"/>
                <a:cs typeface="Times New Roman" panose="02020603050405020304" pitchFamily="18" charset="0"/>
              </a:rPr>
              <a:t>．了解可见光谱，以及红外线与紫外线的应用。</a:t>
            </a:r>
            <a:endParaRPr lang="en-US" altLang="zh-CN" sz="2800" b="1" dirty="0" smtClean="0">
              <a:solidFill>
                <a:schemeClr val="bg2">
                  <a:lumMod val="25000"/>
                </a:schemeClr>
              </a:solidFill>
              <a:latin typeface="Times New Roman" panose="02020603050405020304" pitchFamily="18" charset="0"/>
              <a:cs typeface="Times New Roman" panose="02020603050405020304" pitchFamily="18" charset="0"/>
            </a:endParaRPr>
          </a:p>
        </p:txBody>
      </p:sp>
      <p:cxnSp>
        <p:nvCxnSpPr>
          <p:cNvPr id="16" name="直接连接符 15"/>
          <p:cNvCxnSpPr/>
          <p:nvPr/>
        </p:nvCxnSpPr>
        <p:spPr bwMode="auto">
          <a:xfrm>
            <a:off x="736600" y="-388279"/>
            <a:ext cx="3113088" cy="0"/>
          </a:xfrm>
          <a:prstGeom prst="line">
            <a:avLst/>
          </a:prstGeom>
          <a:ln>
            <a:solidFill>
              <a:srgbClr val="009FB9"/>
            </a:solidFill>
          </a:ln>
        </p:spPr>
        <p:style>
          <a:lnRef idx="1">
            <a:schemeClr val="dk1"/>
          </a:lnRef>
          <a:fillRef idx="0">
            <a:schemeClr val="dk1"/>
          </a:fillRef>
          <a:effectRef idx="0">
            <a:schemeClr val="dk1"/>
          </a:effectRef>
          <a:fontRef idx="minor">
            <a:schemeClr val="tx1"/>
          </a:fontRef>
        </p:style>
      </p:cxnSp>
      <p:pic>
        <p:nvPicPr>
          <p:cNvPr id="10" name="Picture 3" descr="E:\导入资料\负责系列\2016-2017\全练\教师素材2016.2.20\教师素材\5化学1.png"/>
          <p:cNvPicPr>
            <a:picLocks noChangeAspect="1" noChangeArrowheads="1"/>
          </p:cNvPicPr>
          <p:nvPr/>
        </p:nvPicPr>
        <p:blipFill>
          <a:blip r:embed="rId4"/>
          <a:srcRect/>
          <a:stretch>
            <a:fillRect/>
          </a:stretch>
        </p:blipFill>
        <p:spPr bwMode="auto">
          <a:xfrm>
            <a:off x="9315450" y="2398713"/>
            <a:ext cx="2112963" cy="2058987"/>
          </a:xfrm>
          <a:prstGeom prst="rect">
            <a:avLst/>
          </a:prstGeom>
          <a:noFill/>
          <a:ln>
            <a:noFill/>
          </a:ln>
          <a:effectLst>
            <a:outerShdw blurRad="50800" dist="38100" dir="5400000" algn="t" rotWithShape="0">
              <a:srgbClr val="000000">
                <a:alpha val="39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组合 12"/>
          <p:cNvGrpSpPr/>
          <p:nvPr/>
        </p:nvGrpSpPr>
        <p:grpSpPr>
          <a:xfrm>
            <a:off x="402739" y="21978"/>
            <a:ext cx="3496087" cy="1003300"/>
            <a:chOff x="402739" y="21978"/>
            <a:chExt cx="3496087" cy="1003300"/>
          </a:xfrm>
        </p:grpSpPr>
        <p:sp>
          <p:nvSpPr>
            <p:cNvPr id="14" name="TextBox 2"/>
            <p:cNvSpPr txBox="1"/>
            <p:nvPr/>
          </p:nvSpPr>
          <p:spPr bwMode="auto">
            <a:xfrm>
              <a:off x="1190236" y="248322"/>
              <a:ext cx="2708590" cy="646331"/>
            </a:xfrm>
            <a:prstGeom prst="rect">
              <a:avLst/>
            </a:prstGeom>
            <a:noFill/>
          </p:spPr>
          <p:txBody>
            <a:bodyPr wrap="square">
              <a:spAutoFit/>
            </a:bodyPr>
            <a:lstStyle/>
            <a:p>
              <a:pPr eaLnBrk="1" fontAlgn="auto" hangingPunct="1">
                <a:spcBef>
                  <a:spcPts val="0"/>
                </a:spcBef>
                <a:spcAft>
                  <a:spcPts val="0"/>
                </a:spcAft>
                <a:defRPr/>
              </a:pPr>
              <a:r>
                <a:rPr lang="zh-CN" altLang="en-US" sz="3600" b="1" dirty="0" smtClean="0">
                  <a:solidFill>
                    <a:srgbClr val="009FB9"/>
                  </a:solidFill>
                  <a:latin typeface="+mj-ea"/>
                  <a:ea typeface="+mj-ea"/>
                </a:rPr>
                <a:t>学 习 目 标</a:t>
              </a:r>
              <a:endParaRPr lang="zh-CN" altLang="en-US" sz="3600" b="1" dirty="0">
                <a:solidFill>
                  <a:srgbClr val="009FB9"/>
                </a:solidFill>
                <a:latin typeface="+mj-ea"/>
                <a:ea typeface="+mj-ea"/>
              </a:endParaRPr>
            </a:p>
          </p:txBody>
        </p:sp>
        <p:grpSp>
          <p:nvGrpSpPr>
            <p:cNvPr id="15" name="组合 14"/>
            <p:cNvGrpSpPr/>
            <p:nvPr/>
          </p:nvGrpSpPr>
          <p:grpSpPr>
            <a:xfrm>
              <a:off x="402739" y="21978"/>
              <a:ext cx="3346936" cy="1003300"/>
              <a:chOff x="402739" y="21978"/>
              <a:chExt cx="3346936" cy="1003300"/>
            </a:xfrm>
          </p:grpSpPr>
          <p:cxnSp>
            <p:nvCxnSpPr>
              <p:cNvPr id="17" name="直接连接符 16"/>
              <p:cNvCxnSpPr/>
              <p:nvPr/>
            </p:nvCxnSpPr>
            <p:spPr bwMode="auto">
              <a:xfrm>
                <a:off x="736656" y="860108"/>
                <a:ext cx="3013019" cy="0"/>
              </a:xfrm>
              <a:prstGeom prst="line">
                <a:avLst/>
              </a:prstGeom>
              <a:ln>
                <a:solidFill>
                  <a:srgbClr val="009FB9"/>
                </a:solidFill>
              </a:ln>
            </p:spPr>
            <p:style>
              <a:lnRef idx="1">
                <a:schemeClr val="dk1"/>
              </a:lnRef>
              <a:fillRef idx="0">
                <a:schemeClr val="dk1"/>
              </a:fillRef>
              <a:effectRef idx="0">
                <a:schemeClr val="dk1"/>
              </a:effectRef>
              <a:fontRef idx="minor">
                <a:schemeClr val="tx1"/>
              </a:fontRef>
            </p:style>
          </p:cxnSp>
          <p:pic>
            <p:nvPicPr>
              <p:cNvPr id="18" name="图片 17" descr="标题2"/>
              <p:cNvPicPr>
                <a:picLocks noChangeAspect="1"/>
              </p:cNvPicPr>
              <p:nvPr/>
            </p:nvPicPr>
            <p:blipFill>
              <a:blip r:embed="rId5" cstate="print"/>
              <a:stretch>
                <a:fillRect/>
              </a:stretch>
            </p:blipFill>
            <p:spPr>
              <a:xfrm>
                <a:off x="402739" y="21978"/>
                <a:ext cx="1003300" cy="1003300"/>
              </a:xfrm>
              <a:prstGeom prst="rect">
                <a:avLst/>
              </a:prstGeom>
            </p:spPr>
          </p:pic>
        </p:grpSp>
      </p:grpSp>
    </p:spTree>
    <p:custDataLst>
      <p:tags r:id="rId1"/>
    </p:custDataLst>
  </p:cSld>
  <p:clrMapOvr>
    <a:masterClrMapping/>
  </p:clrMapOvr>
  <p:transition>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20061010211140392"/>
          <p:cNvPicPr>
            <a:picLocks noChangeAspect="1" noChangeArrowheads="1"/>
          </p:cNvPicPr>
          <p:nvPr/>
        </p:nvPicPr>
        <p:blipFill>
          <a:blip r:embed="rId2">
            <a:extLst>
              <a:ext uri="{28A0092B-C50C-407E-A947-70E740481C1C}">
                <a14:useLocalDpi xmlns:a14="http://schemas.microsoft.com/office/drawing/2010/main" xmlns="" val="0"/>
              </a:ext>
            </a:extLst>
          </a:blip>
          <a:srcRect t="35336" r="35741" b="16122"/>
          <a:stretch>
            <a:fillRect/>
          </a:stretch>
        </p:blipFill>
        <p:spPr bwMode="auto">
          <a:xfrm>
            <a:off x="2225675" y="1050020"/>
            <a:ext cx="774065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2"/>
          <p:cNvSpPr txBox="1">
            <a:spLocks noChangeArrowheads="1"/>
          </p:cNvSpPr>
          <p:nvPr/>
        </p:nvSpPr>
        <p:spPr bwMode="auto">
          <a:xfrm>
            <a:off x="1774825" y="4133852"/>
            <a:ext cx="8642350" cy="1772793"/>
          </a:xfrm>
          <a:prstGeom prst="rect">
            <a:avLst/>
          </a:prstGeom>
          <a:noFill/>
          <a:ln w="9525">
            <a:noFill/>
            <a:miter lim="800000"/>
          </a:ln>
          <a:effectLst/>
        </p:spPr>
        <p:txBody>
          <a:bodyPr>
            <a:spAutoFit/>
          </a:bodyPr>
          <a:lstStyle/>
          <a:p>
            <a:pPr indent="457200" eaLnBrk="1" hangingPunct="1">
              <a:lnSpc>
                <a:spcPct val="130000"/>
              </a:lnSpc>
              <a:defRPr/>
            </a:pPr>
            <a:r>
              <a:rPr lang="zh-CN" altLang="en-US" sz="2800" b="1" dirty="0" smtClean="0">
                <a:latin typeface="宋体" panose="02010600030101010101" pitchFamily="2" charset="-122"/>
              </a:rPr>
              <a:t>把</a:t>
            </a:r>
            <a:r>
              <a:rPr lang="zh-CN" altLang="en-US" sz="2800" b="1" dirty="0">
                <a:latin typeface="宋体" panose="02010600030101010101" pitchFamily="2" charset="-122"/>
              </a:rPr>
              <a:t>非常灵敏的温度计放在彩色光带的</a:t>
            </a:r>
            <a:r>
              <a:rPr lang="zh-CN" altLang="en-US" sz="2800" b="1" dirty="0">
                <a:solidFill>
                  <a:srgbClr val="C00000"/>
                </a:solidFill>
                <a:latin typeface="宋体" panose="02010600030101010101" pitchFamily="2" charset="-122"/>
              </a:rPr>
              <a:t>红光以外</a:t>
            </a:r>
            <a:r>
              <a:rPr lang="zh-CN" altLang="en-US" sz="2800" b="1" dirty="0">
                <a:latin typeface="宋体" panose="02010600030101010101" pitchFamily="2" charset="-122"/>
              </a:rPr>
              <a:t>，温度计的示数仍会上升，说明这里也有光的辐射，我们把这种</a:t>
            </a:r>
            <a:r>
              <a:rPr lang="zh-CN" altLang="en-US" sz="2800" b="1" dirty="0">
                <a:solidFill>
                  <a:srgbClr val="C00000"/>
                </a:solidFill>
                <a:latin typeface="宋体" panose="02010600030101010101" pitchFamily="2" charset="-122"/>
              </a:rPr>
              <a:t>红光之外</a:t>
            </a:r>
            <a:r>
              <a:rPr lang="zh-CN" altLang="en-US" sz="2800" b="1" dirty="0">
                <a:latin typeface="宋体" panose="02010600030101010101" pitchFamily="2" charset="-122"/>
              </a:rPr>
              <a:t>的</a:t>
            </a:r>
            <a:r>
              <a:rPr lang="zh-CN" altLang="en-US" sz="2800" b="1" dirty="0">
                <a:solidFill>
                  <a:srgbClr val="C00000"/>
                </a:solidFill>
                <a:latin typeface="宋体" panose="02010600030101010101" pitchFamily="2" charset="-122"/>
              </a:rPr>
              <a:t>看不见</a:t>
            </a:r>
            <a:r>
              <a:rPr lang="zh-CN" altLang="en-US" sz="2800" b="1" dirty="0" smtClean="0">
                <a:latin typeface="宋体" panose="02010600030101010101" pitchFamily="2" charset="-122"/>
              </a:rPr>
              <a:t>的光叫</a:t>
            </a:r>
            <a:r>
              <a:rPr lang="zh-CN" altLang="en-US" sz="2800" b="1" dirty="0">
                <a:latin typeface="宋体" panose="02010600030101010101" pitchFamily="2" charset="-122"/>
              </a:rPr>
              <a:t>做</a:t>
            </a:r>
            <a:r>
              <a:rPr lang="zh-CN" altLang="en-US" sz="2800" b="1" dirty="0">
                <a:solidFill>
                  <a:srgbClr val="FF0000"/>
                </a:solidFill>
                <a:latin typeface="宋体" panose="02010600030101010101" pitchFamily="2" charset="-122"/>
              </a:rPr>
              <a:t>红外线</a:t>
            </a:r>
            <a:r>
              <a:rPr lang="zh-CN" altLang="en-US" sz="2800" b="1" dirty="0">
                <a:latin typeface="宋体" panose="02010600030101010101" pitchFamily="2" charset="-122"/>
              </a:rPr>
              <a:t>。</a:t>
            </a:r>
          </a:p>
        </p:txBody>
      </p:sp>
      <p:grpSp>
        <p:nvGrpSpPr>
          <p:cNvPr id="2" name="Group 8"/>
          <p:cNvGrpSpPr/>
          <p:nvPr/>
        </p:nvGrpSpPr>
        <p:grpSpPr bwMode="auto">
          <a:xfrm>
            <a:off x="6788150" y="1138474"/>
            <a:ext cx="2520950" cy="417513"/>
            <a:chOff x="3016" y="627"/>
            <a:chExt cx="1588" cy="263"/>
          </a:xfrm>
        </p:grpSpPr>
        <p:sp>
          <p:nvSpPr>
            <p:cNvPr id="13" name="Text Box 6"/>
            <p:cNvSpPr txBox="1">
              <a:spLocks noChangeArrowheads="1"/>
            </p:cNvSpPr>
            <p:nvPr/>
          </p:nvSpPr>
          <p:spPr bwMode="auto">
            <a:xfrm>
              <a:off x="3016" y="627"/>
              <a:ext cx="1088" cy="250"/>
            </a:xfrm>
            <a:prstGeom prst="rect">
              <a:avLst/>
            </a:prstGeom>
            <a:noFill/>
            <a:ln w="9525">
              <a:noFill/>
              <a:miter lim="800000"/>
            </a:ln>
            <a:effectLst/>
          </p:spPr>
          <p:txBody>
            <a:bodyPr>
              <a:spAutoFit/>
            </a:bodyPr>
            <a:lstStyle/>
            <a:p>
              <a:pPr eaLnBrk="1" hangingPunct="1">
                <a:lnSpc>
                  <a:spcPct val="110000"/>
                </a:lnSpc>
                <a:defRPr/>
              </a:pPr>
              <a:r>
                <a:rPr lang="zh-CN" altLang="en-US" dirty="0">
                  <a:solidFill>
                    <a:srgbClr val="FF0000"/>
                  </a:solidFill>
                  <a:effectLst>
                    <a:outerShdw blurRad="38100" dist="38100" dir="2700000" algn="tl">
                      <a:srgbClr val="FFFFFF"/>
                    </a:outerShdw>
                  </a:effectLst>
                  <a:latin typeface="楷体_GB2312" pitchFamily="49" charset="-122"/>
                  <a:ea typeface="楷体_GB2312" pitchFamily="49" charset="-122"/>
                </a:rPr>
                <a:t>红外线</a:t>
              </a:r>
            </a:p>
          </p:txBody>
        </p:sp>
        <p:sp>
          <p:nvSpPr>
            <p:cNvPr id="18443" name="Line 7"/>
            <p:cNvSpPr>
              <a:spLocks noChangeShapeType="1"/>
            </p:cNvSpPr>
            <p:nvPr/>
          </p:nvSpPr>
          <p:spPr bwMode="auto">
            <a:xfrm>
              <a:off x="3787" y="845"/>
              <a:ext cx="817" cy="45"/>
            </a:xfrm>
            <a:prstGeom prst="line">
              <a:avLst/>
            </a:prstGeom>
            <a:noFill/>
            <a:ln w="28575">
              <a:solidFill>
                <a:schemeClr val="bg1"/>
              </a:solidFill>
              <a:round/>
              <a:tailEnd type="triangle" w="med" len="med"/>
            </a:ln>
            <a:extLst>
              <a:ext uri="{909E8E84-426E-40DD-AFC4-6F175D3DCCD1}">
                <a14:hiddenFill xmlns:a14="http://schemas.microsoft.com/office/drawing/2010/main" xmlns="">
                  <a:noFill/>
                </a14:hiddenFill>
              </a:ext>
            </a:extLst>
          </p:spPr>
          <p:txBody>
            <a:bodyPr/>
            <a:lstStyle/>
            <a:p>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1932668" y="2170114"/>
            <a:ext cx="8097838" cy="637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2800" b="1" dirty="0">
                <a:latin typeface="宋体" panose="02010600030101010101" pitchFamily="2" charset="-122"/>
              </a:rPr>
              <a:t>太阳光的光谱中红光外侧的不可见光叫做</a:t>
            </a:r>
            <a:r>
              <a:rPr lang="zh-CN" altLang="en-US" sz="2800" b="1" dirty="0">
                <a:solidFill>
                  <a:srgbClr val="FF0000"/>
                </a:solidFill>
                <a:latin typeface="宋体" panose="02010600030101010101" pitchFamily="2" charset="-122"/>
              </a:rPr>
              <a:t>红外线</a:t>
            </a:r>
            <a:r>
              <a:rPr lang="zh-CN" altLang="en-US" sz="2800" b="1" dirty="0">
                <a:latin typeface="宋体" panose="02010600030101010101" pitchFamily="2" charset="-122"/>
              </a:rPr>
              <a:t>。</a:t>
            </a:r>
            <a:r>
              <a:rPr lang="zh-CN" altLang="en-US" sz="2800" dirty="0">
                <a:solidFill>
                  <a:schemeClr val="bg1"/>
                </a:solidFill>
                <a:latin typeface="宋体" panose="02010600030101010101" pitchFamily="2" charset="-122"/>
              </a:rPr>
              <a:t>。</a:t>
            </a:r>
          </a:p>
        </p:txBody>
      </p:sp>
      <p:sp>
        <p:nvSpPr>
          <p:cNvPr id="2" name="矩形 1"/>
          <p:cNvSpPr/>
          <p:nvPr/>
        </p:nvSpPr>
        <p:spPr>
          <a:xfrm>
            <a:off x="4117068" y="3298826"/>
            <a:ext cx="5786438" cy="798513"/>
          </a:xfrm>
          <a:prstGeom prst="rect">
            <a:avLst/>
          </a:prstGeom>
          <a:gradFill>
            <a:gsLst>
              <a:gs pos="38000">
                <a:srgbClr val="FFFF00"/>
              </a:gs>
              <a:gs pos="20000">
                <a:srgbClr val="FFC000"/>
              </a:gs>
              <a:gs pos="0">
                <a:srgbClr val="FF0000"/>
              </a:gs>
              <a:gs pos="69000">
                <a:srgbClr val="00B050"/>
              </a:gs>
              <a:gs pos="80000">
                <a:srgbClr val="0070C0"/>
              </a:gs>
              <a:gs pos="88000">
                <a:srgbClr val="065279"/>
              </a:gs>
              <a:gs pos="96000">
                <a:srgbClr val="7030A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noProof="1"/>
          </a:p>
        </p:txBody>
      </p:sp>
      <p:cxnSp>
        <p:nvCxnSpPr>
          <p:cNvPr id="3" name="直接连接符 2"/>
          <p:cNvCxnSpPr/>
          <p:nvPr/>
        </p:nvCxnSpPr>
        <p:spPr>
          <a:xfrm>
            <a:off x="2339068" y="4151313"/>
            <a:ext cx="0" cy="508000"/>
          </a:xfrm>
          <a:prstGeom prst="line">
            <a:avLst/>
          </a:prstGeom>
          <a:ln w="19050"/>
        </p:spPr>
        <p:style>
          <a:lnRef idx="1">
            <a:schemeClr val="accent4"/>
          </a:lnRef>
          <a:fillRef idx="0">
            <a:schemeClr val="accent4"/>
          </a:fillRef>
          <a:effectRef idx="0">
            <a:schemeClr val="accent4"/>
          </a:effectRef>
          <a:fontRef idx="minor">
            <a:schemeClr val="tx1"/>
          </a:fontRef>
        </p:style>
      </p:cxnSp>
      <p:cxnSp>
        <p:nvCxnSpPr>
          <p:cNvPr id="4" name="直接连接符 3"/>
          <p:cNvCxnSpPr/>
          <p:nvPr/>
        </p:nvCxnSpPr>
        <p:spPr>
          <a:xfrm>
            <a:off x="4117068" y="4151313"/>
            <a:ext cx="0" cy="508000"/>
          </a:xfrm>
          <a:prstGeom prst="line">
            <a:avLst/>
          </a:prstGeom>
          <a:ln w="19050"/>
        </p:spPr>
        <p:style>
          <a:lnRef idx="1">
            <a:schemeClr val="accent4"/>
          </a:lnRef>
          <a:fillRef idx="0">
            <a:schemeClr val="accent4"/>
          </a:fillRef>
          <a:effectRef idx="0">
            <a:schemeClr val="accent4"/>
          </a:effectRef>
          <a:fontRef idx="minor">
            <a:schemeClr val="tx1"/>
          </a:fontRef>
        </p:style>
      </p:cxnSp>
      <p:cxnSp>
        <p:nvCxnSpPr>
          <p:cNvPr id="5" name="直接连接符 4"/>
          <p:cNvCxnSpPr/>
          <p:nvPr/>
        </p:nvCxnSpPr>
        <p:spPr>
          <a:xfrm>
            <a:off x="9903506" y="4151313"/>
            <a:ext cx="0" cy="508000"/>
          </a:xfrm>
          <a:prstGeom prst="line">
            <a:avLst/>
          </a:prstGeom>
          <a:ln w="19050"/>
        </p:spPr>
        <p:style>
          <a:lnRef idx="1">
            <a:schemeClr val="accent4"/>
          </a:lnRef>
          <a:fillRef idx="0">
            <a:schemeClr val="accent4"/>
          </a:fillRef>
          <a:effectRef idx="0">
            <a:schemeClr val="accent4"/>
          </a:effectRef>
          <a:fontRef idx="minor">
            <a:schemeClr val="tx1"/>
          </a:fontRef>
        </p:style>
      </p:cxnSp>
      <p:cxnSp>
        <p:nvCxnSpPr>
          <p:cNvPr id="6" name="直接箭头连接符 5"/>
          <p:cNvCxnSpPr/>
          <p:nvPr/>
        </p:nvCxnSpPr>
        <p:spPr>
          <a:xfrm rot="10800000">
            <a:off x="4117069" y="4481513"/>
            <a:ext cx="2174875" cy="0"/>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rot="10800000" flipH="1">
            <a:off x="7728632" y="4471988"/>
            <a:ext cx="2174875" cy="0"/>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0" name="文本框 9"/>
          <p:cNvSpPr txBox="1">
            <a:spLocks noChangeArrowheads="1"/>
          </p:cNvSpPr>
          <p:nvPr/>
        </p:nvSpPr>
        <p:spPr bwMode="auto">
          <a:xfrm>
            <a:off x="6358619" y="4308475"/>
            <a:ext cx="16160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a:latin typeface="黑体" panose="02010609060101010101" pitchFamily="49" charset="-122"/>
                <a:ea typeface="黑体" panose="02010609060101010101" pitchFamily="49" charset="-122"/>
              </a:rPr>
              <a:t>可视光线</a:t>
            </a:r>
          </a:p>
        </p:txBody>
      </p:sp>
      <p:sp>
        <p:nvSpPr>
          <p:cNvPr id="11" name="文本框 10"/>
          <p:cNvSpPr txBox="1">
            <a:spLocks noChangeArrowheads="1"/>
          </p:cNvSpPr>
          <p:nvPr/>
        </p:nvSpPr>
        <p:spPr bwMode="auto">
          <a:xfrm>
            <a:off x="2618469" y="4308475"/>
            <a:ext cx="16160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a:latin typeface="黑体" panose="02010609060101010101" pitchFamily="49" charset="-122"/>
                <a:ea typeface="黑体" panose="02010609060101010101" pitchFamily="49" charset="-122"/>
              </a:rPr>
              <a:t>红外线</a:t>
            </a:r>
          </a:p>
        </p:txBody>
      </p:sp>
      <p:cxnSp>
        <p:nvCxnSpPr>
          <p:cNvPr id="12" name="直接箭头连接符 11"/>
          <p:cNvCxnSpPr/>
          <p:nvPr/>
        </p:nvCxnSpPr>
        <p:spPr>
          <a:xfrm flipH="1" flipV="1">
            <a:off x="2339068" y="4487864"/>
            <a:ext cx="279400" cy="9525"/>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flipV="1">
            <a:off x="3734481" y="4481513"/>
            <a:ext cx="315912" cy="6350"/>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6398" name="矩形 5"/>
          <p:cNvSpPr>
            <a:spLocks noChangeArrowheads="1"/>
          </p:cNvSpPr>
          <p:nvPr/>
        </p:nvSpPr>
        <p:spPr bwMode="auto">
          <a:xfrm>
            <a:off x="1735053" y="1352760"/>
            <a:ext cx="176683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b="1" dirty="0" smtClean="0">
                <a:latin typeface="Times New Roman" panose="02020603050405020304" pitchFamily="18" charset="0"/>
                <a:sym typeface="Times New Roman" panose="02020603050405020304" pitchFamily="18" charset="0"/>
              </a:rPr>
              <a:t>3.</a:t>
            </a:r>
            <a:r>
              <a:rPr lang="zh-CN" altLang="en-US" sz="2800" b="1" dirty="0">
                <a:latin typeface="Times New Roman" panose="02020603050405020304" pitchFamily="18" charset="0"/>
                <a:sym typeface="Times New Roman" panose="02020603050405020304" pitchFamily="18" charset="0"/>
              </a:rPr>
              <a:t>红外线</a:t>
            </a:r>
          </a:p>
        </p:txBody>
      </p:sp>
    </p:spTree>
  </p:cSld>
  <p:clrMapOvr>
    <a:masterClrMapping/>
  </p:clrMapOvr>
  <p:transition spd="slow">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blinds(horizontal)">
                                      <p:cBhvr>
                                        <p:cTn id="7" dur="5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0.7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childTnLst>
                          </p:cTn>
                        </p:par>
                        <p:par>
                          <p:cTn id="22" fill="hold">
                            <p:stCondLst>
                              <p:cond delay="1000"/>
                            </p:stCondLst>
                            <p:childTnLst>
                              <p:par>
                                <p:cTn id="23" presetID="55"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strVal val="#ppt_w*0.70"/>
                                          </p:val>
                                        </p:tav>
                                        <p:tav tm="100000">
                                          <p:val>
                                            <p:strVal val="#ppt_w"/>
                                          </p:val>
                                        </p:tav>
                                      </p:tavLst>
                                    </p:anim>
                                    <p:anim calcmode="lin" valueType="num">
                                      <p:cBhvr>
                                        <p:cTn id="26" dur="1000" fill="hold"/>
                                        <p:tgtEl>
                                          <p:spTgt spid="5"/>
                                        </p:tgtEl>
                                        <p:attrNameLst>
                                          <p:attrName>ppt_h</p:attrName>
                                        </p:attrNameLst>
                                      </p:cBhvr>
                                      <p:tavLst>
                                        <p:tav tm="0">
                                          <p:val>
                                            <p:strVal val="#ppt_h"/>
                                          </p:val>
                                        </p:tav>
                                        <p:tav tm="100000">
                                          <p:val>
                                            <p:strVal val="#ppt_h"/>
                                          </p:val>
                                        </p:tav>
                                      </p:tavLst>
                                    </p:anim>
                                    <p:animEffect transition="in" filter="fade">
                                      <p:cBhvr>
                                        <p:cTn id="27" dur="1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1000" fill="hold"/>
                                        <p:tgtEl>
                                          <p:spTgt spid="6"/>
                                        </p:tgtEl>
                                        <p:attrNameLst>
                                          <p:attrName>ppt_w</p:attrName>
                                        </p:attrNameLst>
                                      </p:cBhvr>
                                      <p:tavLst>
                                        <p:tav tm="0">
                                          <p:val>
                                            <p:strVal val="#ppt_w*0.70"/>
                                          </p:val>
                                        </p:tav>
                                        <p:tav tm="100000">
                                          <p:val>
                                            <p:strVal val="#ppt_w"/>
                                          </p:val>
                                        </p:tav>
                                      </p:tavLst>
                                    </p:anim>
                                    <p:anim calcmode="lin" valueType="num">
                                      <p:cBhvr>
                                        <p:cTn id="33" dur="1000" fill="hold"/>
                                        <p:tgtEl>
                                          <p:spTgt spid="6"/>
                                        </p:tgtEl>
                                        <p:attrNameLst>
                                          <p:attrName>ppt_h</p:attrName>
                                        </p:attrNameLst>
                                      </p:cBhvr>
                                      <p:tavLst>
                                        <p:tav tm="0">
                                          <p:val>
                                            <p:strVal val="#ppt_h"/>
                                          </p:val>
                                        </p:tav>
                                        <p:tav tm="100000">
                                          <p:val>
                                            <p:strVal val="#ppt_h"/>
                                          </p:val>
                                        </p:tav>
                                      </p:tavLst>
                                    </p:anim>
                                    <p:animEffect transition="in" filter="fade">
                                      <p:cBhvr>
                                        <p:cTn id="34" dur="1000"/>
                                        <p:tgtEl>
                                          <p:spTgt spid="6"/>
                                        </p:tgtEl>
                                      </p:cBhvr>
                                    </p:animEffect>
                                  </p:childTnLst>
                                </p:cTn>
                              </p:par>
                            </p:childTnLst>
                          </p:cTn>
                        </p:par>
                        <p:par>
                          <p:cTn id="35" fill="hold">
                            <p:stCondLst>
                              <p:cond delay="1000"/>
                            </p:stCondLst>
                            <p:childTnLst>
                              <p:par>
                                <p:cTn id="36" presetID="55" presetClass="entr" presetSubtype="0" fill="hold"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1000" fill="hold"/>
                                        <p:tgtEl>
                                          <p:spTgt spid="7"/>
                                        </p:tgtEl>
                                        <p:attrNameLst>
                                          <p:attrName>ppt_w</p:attrName>
                                        </p:attrNameLst>
                                      </p:cBhvr>
                                      <p:tavLst>
                                        <p:tav tm="0">
                                          <p:val>
                                            <p:strVal val="#ppt_w*0.70"/>
                                          </p:val>
                                        </p:tav>
                                        <p:tav tm="100000">
                                          <p:val>
                                            <p:strVal val="#ppt_w"/>
                                          </p:val>
                                        </p:tav>
                                      </p:tavLst>
                                    </p:anim>
                                    <p:anim calcmode="lin" valueType="num">
                                      <p:cBhvr>
                                        <p:cTn id="39" dur="1000" fill="hold"/>
                                        <p:tgtEl>
                                          <p:spTgt spid="7"/>
                                        </p:tgtEl>
                                        <p:attrNameLst>
                                          <p:attrName>ppt_h</p:attrName>
                                        </p:attrNameLst>
                                      </p:cBhvr>
                                      <p:tavLst>
                                        <p:tav tm="0">
                                          <p:val>
                                            <p:strVal val="#ppt_h"/>
                                          </p:val>
                                        </p:tav>
                                        <p:tav tm="100000">
                                          <p:val>
                                            <p:strVal val="#ppt_h"/>
                                          </p:val>
                                        </p:tav>
                                      </p:tavLst>
                                    </p:anim>
                                    <p:animEffect transition="in" filter="fade">
                                      <p:cBhvr>
                                        <p:cTn id="40" dur="10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linds(horizontal)">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nodeType="clickEffect">
                                  <p:stCondLst>
                                    <p:cond delay="0"/>
                                  </p:stCondLst>
                                  <p:childTnLst>
                                    <p:set>
                                      <p:cBhvr>
                                        <p:cTn id="49" dur="1" fill="hold">
                                          <p:stCondLst>
                                            <p:cond delay="0"/>
                                          </p:stCondLst>
                                        </p:cTn>
                                        <p:tgtEl>
                                          <p:spTgt spid="3"/>
                                        </p:tgtEl>
                                        <p:attrNameLst>
                                          <p:attrName>style.visibility</p:attrName>
                                        </p:attrNameLst>
                                      </p:cBhvr>
                                      <p:to>
                                        <p:strVal val="visible"/>
                                      </p:to>
                                    </p:set>
                                    <p:anim calcmode="lin" valueType="num">
                                      <p:cBhvr>
                                        <p:cTn id="50" dur="1000" fill="hold"/>
                                        <p:tgtEl>
                                          <p:spTgt spid="3"/>
                                        </p:tgtEl>
                                        <p:attrNameLst>
                                          <p:attrName>ppt_w</p:attrName>
                                        </p:attrNameLst>
                                      </p:cBhvr>
                                      <p:tavLst>
                                        <p:tav tm="0">
                                          <p:val>
                                            <p:strVal val="#ppt_w*0.70"/>
                                          </p:val>
                                        </p:tav>
                                        <p:tav tm="100000">
                                          <p:val>
                                            <p:strVal val="#ppt_w"/>
                                          </p:val>
                                        </p:tav>
                                      </p:tavLst>
                                    </p:anim>
                                    <p:anim calcmode="lin" valueType="num">
                                      <p:cBhvr>
                                        <p:cTn id="51" dur="1000" fill="hold"/>
                                        <p:tgtEl>
                                          <p:spTgt spid="3"/>
                                        </p:tgtEl>
                                        <p:attrNameLst>
                                          <p:attrName>ppt_h</p:attrName>
                                        </p:attrNameLst>
                                      </p:cBhvr>
                                      <p:tavLst>
                                        <p:tav tm="0">
                                          <p:val>
                                            <p:strVal val="#ppt_h"/>
                                          </p:val>
                                        </p:tav>
                                        <p:tav tm="100000">
                                          <p:val>
                                            <p:strVal val="#ppt_h"/>
                                          </p:val>
                                        </p:tav>
                                      </p:tavLst>
                                    </p:anim>
                                    <p:animEffect transition="in" filter="fade">
                                      <p:cBhvr>
                                        <p:cTn id="52" dur="10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55" presetClass="entr" presetSubtype="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1000" fill="hold"/>
                                        <p:tgtEl>
                                          <p:spTgt spid="12"/>
                                        </p:tgtEl>
                                        <p:attrNameLst>
                                          <p:attrName>ppt_w</p:attrName>
                                        </p:attrNameLst>
                                      </p:cBhvr>
                                      <p:tavLst>
                                        <p:tav tm="0">
                                          <p:val>
                                            <p:strVal val="#ppt_w*0.70"/>
                                          </p:val>
                                        </p:tav>
                                        <p:tav tm="100000">
                                          <p:val>
                                            <p:strVal val="#ppt_w"/>
                                          </p:val>
                                        </p:tav>
                                      </p:tavLst>
                                    </p:anim>
                                    <p:anim calcmode="lin" valueType="num">
                                      <p:cBhvr>
                                        <p:cTn id="58" dur="1000" fill="hold"/>
                                        <p:tgtEl>
                                          <p:spTgt spid="12"/>
                                        </p:tgtEl>
                                        <p:attrNameLst>
                                          <p:attrName>ppt_h</p:attrName>
                                        </p:attrNameLst>
                                      </p:cBhvr>
                                      <p:tavLst>
                                        <p:tav tm="0">
                                          <p:val>
                                            <p:strVal val="#ppt_h"/>
                                          </p:val>
                                        </p:tav>
                                        <p:tav tm="100000">
                                          <p:val>
                                            <p:strVal val="#ppt_h"/>
                                          </p:val>
                                        </p:tav>
                                      </p:tavLst>
                                    </p:anim>
                                    <p:animEffect transition="in" filter="fade">
                                      <p:cBhvr>
                                        <p:cTn id="59" dur="1000"/>
                                        <p:tgtEl>
                                          <p:spTgt spid="12"/>
                                        </p:tgtEl>
                                      </p:cBhvr>
                                    </p:animEffect>
                                  </p:childTnLst>
                                </p:cTn>
                              </p:par>
                              <p:par>
                                <p:cTn id="60" presetID="55"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1000" fill="hold"/>
                                        <p:tgtEl>
                                          <p:spTgt spid="13"/>
                                        </p:tgtEl>
                                        <p:attrNameLst>
                                          <p:attrName>ppt_w</p:attrName>
                                        </p:attrNameLst>
                                      </p:cBhvr>
                                      <p:tavLst>
                                        <p:tav tm="0">
                                          <p:val>
                                            <p:strVal val="#ppt_w*0.70"/>
                                          </p:val>
                                        </p:tav>
                                        <p:tav tm="100000">
                                          <p:val>
                                            <p:strVal val="#ppt_w"/>
                                          </p:val>
                                        </p:tav>
                                      </p:tavLst>
                                    </p:anim>
                                    <p:anim calcmode="lin" valueType="num">
                                      <p:cBhvr>
                                        <p:cTn id="63" dur="1000" fill="hold"/>
                                        <p:tgtEl>
                                          <p:spTgt spid="13"/>
                                        </p:tgtEl>
                                        <p:attrNameLst>
                                          <p:attrName>ppt_h</p:attrName>
                                        </p:attrNameLst>
                                      </p:cBhvr>
                                      <p:tavLst>
                                        <p:tav tm="0">
                                          <p:val>
                                            <p:strVal val="#ppt_h"/>
                                          </p:val>
                                        </p:tav>
                                        <p:tav tm="100000">
                                          <p:val>
                                            <p:strVal val="#ppt_h"/>
                                          </p:val>
                                        </p:tav>
                                      </p:tavLst>
                                    </p:anim>
                                    <p:animEffect transition="in" filter="fade">
                                      <p:cBhvr>
                                        <p:cTn id="64" dur="10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51" presetClass="entr" presetSubtype="0"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770" decel="100000"/>
                                        <p:tgtEl>
                                          <p:spTgt spid="11"/>
                                        </p:tgtEl>
                                      </p:cBhvr>
                                    </p:animEffect>
                                    <p:animScale>
                                      <p:cBhvr>
                                        <p:cTn id="70" dur="770" decel="100000"/>
                                        <p:tgtEl>
                                          <p:spTgt spid="11"/>
                                        </p:tgtEl>
                                      </p:cBhvr>
                                      <p:from x="10000" y="10000"/>
                                      <p:to x="200000" y="450000"/>
                                    </p:animScale>
                                    <p:animScale>
                                      <p:cBhvr>
                                        <p:cTn id="71" dur="1230" accel="100000" fill="hold">
                                          <p:stCondLst>
                                            <p:cond delay="770"/>
                                          </p:stCondLst>
                                        </p:cTn>
                                        <p:tgtEl>
                                          <p:spTgt spid="11"/>
                                        </p:tgtEl>
                                      </p:cBhvr>
                                      <p:from x="200000" y="450000"/>
                                      <p:to x="100000" y="100000"/>
                                    </p:animScale>
                                    <p:set>
                                      <p:cBhvr>
                                        <p:cTn id="72" dur="770" fill="hold"/>
                                        <p:tgtEl>
                                          <p:spTgt spid="11"/>
                                        </p:tgtEl>
                                        <p:attrNameLst>
                                          <p:attrName>ppt_x</p:attrName>
                                        </p:attrNameLst>
                                      </p:cBhvr>
                                      <p:to>
                                        <p:strVal val="(0.5)"/>
                                      </p:to>
                                    </p:set>
                                    <p:anim from="(0.5)" to="(#ppt_x)" calcmode="lin" valueType="num">
                                      <p:cBhvr>
                                        <p:cTn id="73" dur="1230" accel="100000" fill="hold">
                                          <p:stCondLst>
                                            <p:cond delay="770"/>
                                          </p:stCondLst>
                                        </p:cTn>
                                        <p:tgtEl>
                                          <p:spTgt spid="11"/>
                                        </p:tgtEl>
                                        <p:attrNameLst>
                                          <p:attrName>ppt_x</p:attrName>
                                        </p:attrNameLst>
                                      </p:cBhvr>
                                    </p:anim>
                                    <p:set>
                                      <p:cBhvr>
                                        <p:cTn id="74" dur="770" fill="hold"/>
                                        <p:tgtEl>
                                          <p:spTgt spid="11"/>
                                        </p:tgtEl>
                                        <p:attrNameLst>
                                          <p:attrName>ppt_y</p:attrName>
                                        </p:attrNameLst>
                                      </p:cBhvr>
                                      <p:to>
                                        <p:strVal val="(#ppt_y+0.4)"/>
                                      </p:to>
                                    </p:set>
                                    <p:anim from="(#ppt_y+0.4)" to="(#ppt_y)" calcmode="lin" valueType="num">
                                      <p:cBhvr>
                                        <p:cTn id="75"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2" grpId="0" bldLvl="0" animBg="1"/>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txBox="1">
            <a:spLocks noChangeArrowheads="1"/>
          </p:cNvSpPr>
          <p:nvPr/>
        </p:nvSpPr>
        <p:spPr bwMode="auto">
          <a:xfrm>
            <a:off x="1861231" y="2096215"/>
            <a:ext cx="7964940" cy="7927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2800" b="1" dirty="0">
                <a:latin typeface="宋体" panose="02010600030101010101" pitchFamily="2" charset="-122"/>
              </a:rPr>
              <a:t>①红外线具有</a:t>
            </a:r>
            <a:r>
              <a:rPr lang="zh-CN" altLang="en-US" sz="2800" b="1" dirty="0">
                <a:solidFill>
                  <a:srgbClr val="FF0000"/>
                </a:solidFill>
                <a:latin typeface="宋体" panose="02010600030101010101" pitchFamily="2" charset="-122"/>
              </a:rPr>
              <a:t>热效应</a:t>
            </a:r>
            <a:r>
              <a:rPr lang="zh-CN" altLang="en-US" sz="2800" b="1" dirty="0">
                <a:latin typeface="宋体" panose="02010600030101010101" pitchFamily="2" charset="-122"/>
              </a:rPr>
              <a:t>，能使被照射的物体发热；</a:t>
            </a:r>
          </a:p>
        </p:txBody>
      </p:sp>
      <p:sp>
        <p:nvSpPr>
          <p:cNvPr id="14340" name="Rectangle 5"/>
          <p:cNvSpPr>
            <a:spLocks noChangeArrowheads="1"/>
          </p:cNvSpPr>
          <p:nvPr/>
        </p:nvSpPr>
        <p:spPr bwMode="auto">
          <a:xfrm>
            <a:off x="1845537" y="2888919"/>
            <a:ext cx="8423275" cy="1360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79730" indent="-352425">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buClr>
                <a:schemeClr val="folHlink"/>
              </a:buClr>
              <a:buSzPct val="60000"/>
            </a:pPr>
            <a:r>
              <a:rPr lang="zh-CN" altLang="en-US" sz="2800" b="1" dirty="0">
                <a:latin typeface="宋体" panose="02010600030101010101" pitchFamily="2" charset="-122"/>
              </a:rPr>
              <a:t>②</a:t>
            </a:r>
            <a:r>
              <a:rPr lang="zh-CN" altLang="en-US" sz="2800" b="1" dirty="0">
                <a:solidFill>
                  <a:srgbClr val="FF0000"/>
                </a:solidFill>
                <a:latin typeface="宋体" panose="02010600030101010101" pitchFamily="2" charset="-122"/>
              </a:rPr>
              <a:t>太阳</a:t>
            </a:r>
            <a:r>
              <a:rPr lang="zh-CN" altLang="en-US" sz="2800" b="1" dirty="0">
                <a:latin typeface="宋体" panose="02010600030101010101" pitchFamily="2" charset="-122"/>
              </a:rPr>
              <a:t>的热主要就是通过红外线辐射的形式传送到地球的；</a:t>
            </a:r>
          </a:p>
        </p:txBody>
      </p:sp>
      <p:sp>
        <p:nvSpPr>
          <p:cNvPr id="14341" name="Rectangle 6"/>
          <p:cNvSpPr>
            <a:spLocks noChangeArrowheads="1"/>
          </p:cNvSpPr>
          <p:nvPr/>
        </p:nvSpPr>
        <p:spPr bwMode="auto">
          <a:xfrm>
            <a:off x="1861231" y="4298078"/>
            <a:ext cx="8640762" cy="778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20000"/>
              </a:spcBef>
              <a:buClr>
                <a:schemeClr val="folHlink"/>
              </a:buClr>
              <a:buSzPct val="60000"/>
            </a:pPr>
            <a:r>
              <a:rPr lang="zh-CN" altLang="en-US" sz="2800" b="1" dirty="0">
                <a:latin typeface="宋体" panose="02010600030101010101" pitchFamily="2" charset="-122"/>
              </a:rPr>
              <a:t>③物体能吸收红外线，也能向外</a:t>
            </a:r>
            <a:r>
              <a:rPr lang="zh-CN" altLang="en-US" sz="2800" b="1" dirty="0">
                <a:solidFill>
                  <a:srgbClr val="FF0000"/>
                </a:solidFill>
                <a:latin typeface="宋体" panose="02010600030101010101" pitchFamily="2" charset="-122"/>
              </a:rPr>
              <a:t>辐射</a:t>
            </a:r>
            <a:r>
              <a:rPr lang="zh-CN" altLang="en-US" sz="2800" b="1" dirty="0">
                <a:latin typeface="宋体" panose="02010600030101010101" pitchFamily="2" charset="-122"/>
              </a:rPr>
              <a:t>红外线。</a:t>
            </a:r>
          </a:p>
        </p:txBody>
      </p:sp>
      <p:sp>
        <p:nvSpPr>
          <p:cNvPr id="19460" name="矩形 14341"/>
          <p:cNvSpPr/>
          <p:nvPr/>
        </p:nvSpPr>
        <p:spPr>
          <a:xfrm>
            <a:off x="1359569" y="907976"/>
            <a:ext cx="4917335" cy="830997"/>
          </a:xfrm>
          <a:prstGeom prst="rect">
            <a:avLst/>
          </a:prstGeom>
          <a:noFill/>
          <a:ln w="9525">
            <a:noFill/>
          </a:ln>
        </p:spPr>
        <p:txBody>
          <a:bodyPr wrap="square">
            <a:spAutoFit/>
          </a:bodyPr>
          <a:lstStyle/>
          <a:p>
            <a:pPr eaLnBrk="1" hangingPunct="1">
              <a:lnSpc>
                <a:spcPct val="150000"/>
              </a:lnSpc>
              <a:buFont typeface="Arial" panose="020B0604020202020204" pitchFamily="34" charset="0"/>
              <a:buNone/>
              <a:defRPr/>
            </a:pPr>
            <a:r>
              <a:rPr lang="zh-CN" altLang="en-US" sz="3200" b="1" noProof="1">
                <a:latin typeface="Times New Roman" panose="02020603050405020304" pitchFamily="18" charset="0"/>
                <a:cs typeface="+mn-ea"/>
              </a:rPr>
              <a:t>（</a:t>
            </a:r>
            <a:r>
              <a:rPr lang="en-US" altLang="zh-CN" sz="3200" b="1" noProof="1">
                <a:latin typeface="Times New Roman" panose="02020603050405020304" pitchFamily="18" charset="0"/>
                <a:cs typeface="+mn-ea"/>
              </a:rPr>
              <a:t>1</a:t>
            </a:r>
            <a:r>
              <a:rPr lang="zh-CN" altLang="en-US" sz="3200" b="1" noProof="1">
                <a:latin typeface="Times New Roman" panose="02020603050405020304" pitchFamily="18" charset="0"/>
                <a:cs typeface="+mn-ea"/>
              </a:rPr>
              <a:t>）红外线的特点</a:t>
            </a:r>
            <a:r>
              <a:rPr lang="zh-CN" altLang="en-US" sz="3200" b="1" noProof="1">
                <a:latin typeface="宋体" panose="02010600030101010101" pitchFamily="2" charset="-122"/>
                <a:cs typeface="+mn-ea"/>
              </a:rPr>
              <a:t>：</a:t>
            </a:r>
            <a:endParaRPr lang="zh-CN" altLang="en-US" sz="3200" b="1" noProof="1">
              <a:latin typeface="宋体" panose="02010600030101010101" pitchFamily="2"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wipe(left)">
                                      <p:cBhvr>
                                        <p:cTn id="7" dur="500"/>
                                        <p:tgtEl>
                                          <p:spTgt spid="143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340"/>
                                        </p:tgtEl>
                                        <p:attrNameLst>
                                          <p:attrName>style.visibility</p:attrName>
                                        </p:attrNameLst>
                                      </p:cBhvr>
                                      <p:to>
                                        <p:strVal val="visible"/>
                                      </p:to>
                                    </p:set>
                                    <p:animEffect transition="in" filter="wipe(left)">
                                      <p:cBhvr>
                                        <p:cTn id="12" dur="500"/>
                                        <p:tgtEl>
                                          <p:spTgt spid="143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341"/>
                                        </p:tgtEl>
                                        <p:attrNameLst>
                                          <p:attrName>style.visibility</p:attrName>
                                        </p:attrNameLst>
                                      </p:cBhvr>
                                      <p:to>
                                        <p:strVal val="visible"/>
                                      </p:to>
                                    </p:set>
                                    <p:animEffect transition="in" filter="wipe(left)">
                                      <p:cBhvr>
                                        <p:cTn id="17" dur="500"/>
                                        <p:tgtEl>
                                          <p:spTgt spid="14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p:bldP spid="14340" grpId="0"/>
      <p:bldP spid="1434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p:cNvSpPr txBox="1">
            <a:spLocks noChangeArrowheads="1"/>
          </p:cNvSpPr>
          <p:nvPr/>
        </p:nvSpPr>
        <p:spPr bwMode="auto">
          <a:xfrm>
            <a:off x="2536825" y="1801813"/>
            <a:ext cx="33845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Clr>
                <a:srgbClr val="9900CC"/>
              </a:buClr>
              <a:buFont typeface="Wingdings" panose="05000000000000000000" pitchFamily="2" charset="2"/>
              <a:buNone/>
            </a:pPr>
            <a:r>
              <a:rPr lang="zh-CN" altLang="en-US" sz="2800" b="1" dirty="0">
                <a:solidFill>
                  <a:srgbClr val="0000FF"/>
                </a:solidFill>
                <a:latin typeface="宋体" panose="02010600030101010101" pitchFamily="2" charset="-122"/>
              </a:rPr>
              <a:t>①红外线</a:t>
            </a:r>
            <a:r>
              <a:rPr lang="zh-CN" altLang="en-US" sz="2800" b="1" dirty="0">
                <a:solidFill>
                  <a:srgbClr val="0000FF"/>
                </a:solidFill>
                <a:latin typeface="宋体" panose="02010600030101010101" pitchFamily="2" charset="-122"/>
                <a:sym typeface="Arial" panose="020B0604020202020204" pitchFamily="34" charset="0"/>
              </a:rPr>
              <a:t>诊断病情</a:t>
            </a:r>
          </a:p>
        </p:txBody>
      </p:sp>
      <p:sp>
        <p:nvSpPr>
          <p:cNvPr id="16389" name="Rectangle 5"/>
          <p:cNvSpPr>
            <a:spLocks noChangeArrowheads="1"/>
          </p:cNvSpPr>
          <p:nvPr/>
        </p:nvSpPr>
        <p:spPr bwMode="auto">
          <a:xfrm>
            <a:off x="1946275" y="2498160"/>
            <a:ext cx="4375150"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2800" b="1" dirty="0">
                <a:latin typeface="宋体" panose="02010600030101010101" pitchFamily="2" charset="-122"/>
              </a:rPr>
              <a:t>用红外胶片拍出的“热谱图”图中的颜色是制作时加上的，不同的颜色表示不同的温度 。</a:t>
            </a:r>
          </a:p>
        </p:txBody>
      </p:sp>
      <p:pic>
        <p:nvPicPr>
          <p:cNvPr id="2" name="图片 1"/>
          <p:cNvPicPr>
            <a:picLocks noChangeAspect="1"/>
          </p:cNvPicPr>
          <p:nvPr/>
        </p:nvPicPr>
        <p:blipFill>
          <a:blip r:embed="rId2" cstate="print"/>
          <a:srcRect/>
          <a:stretch>
            <a:fillRect/>
          </a:stretch>
        </p:blipFill>
        <p:spPr>
          <a:xfrm>
            <a:off x="7112000" y="1044235"/>
            <a:ext cx="2921001" cy="5267665"/>
          </a:xfrm>
          <a:prstGeom prst="rect">
            <a:avLst/>
          </a:prstGeom>
          <a:noFill/>
          <a:ln w="9525">
            <a:noFill/>
          </a:ln>
          <a:effectLst>
            <a:outerShdw blurRad="50800" dist="38100" dir="2700000" sx="101000" sy="101000" algn="tl" rotWithShape="0">
              <a:prstClr val="black">
                <a:alpha val="40000"/>
              </a:prstClr>
            </a:outerShdw>
            <a:softEdge rad="31750"/>
          </a:effectLst>
        </p:spPr>
      </p:pic>
      <p:sp>
        <p:nvSpPr>
          <p:cNvPr id="20485" name="矩形 14341"/>
          <p:cNvSpPr/>
          <p:nvPr/>
        </p:nvSpPr>
        <p:spPr>
          <a:xfrm>
            <a:off x="2056606" y="1057022"/>
            <a:ext cx="3390900" cy="523220"/>
          </a:xfrm>
          <a:prstGeom prst="rect">
            <a:avLst/>
          </a:prstGeom>
          <a:noFill/>
          <a:ln w="9525">
            <a:noFill/>
          </a:ln>
        </p:spPr>
        <p:txBody>
          <a:bodyPr>
            <a:spAutoFit/>
          </a:bodyPr>
          <a:lstStyle/>
          <a:p>
            <a:pPr eaLnBrk="1" hangingPunct="1">
              <a:buFont typeface="Arial" panose="020B0604020202020204" pitchFamily="34" charset="0"/>
              <a:buNone/>
              <a:defRPr/>
            </a:pPr>
            <a:r>
              <a:rPr lang="zh-CN" altLang="en-US" sz="2800" b="1" noProof="1">
                <a:latin typeface="Times New Roman" panose="02020603050405020304" pitchFamily="18" charset="0"/>
                <a:cs typeface="+mn-ea"/>
              </a:rPr>
              <a:t>（</a:t>
            </a:r>
            <a:r>
              <a:rPr lang="en-US" altLang="zh-CN" sz="2800" b="1" noProof="1">
                <a:latin typeface="Times New Roman" panose="02020603050405020304" pitchFamily="18" charset="0"/>
                <a:cs typeface="+mn-ea"/>
              </a:rPr>
              <a:t>2</a:t>
            </a:r>
            <a:r>
              <a:rPr lang="zh-CN" altLang="en-US" sz="2800" b="1" noProof="1">
                <a:latin typeface="Times New Roman" panose="02020603050405020304" pitchFamily="18" charset="0"/>
                <a:cs typeface="+mn-ea"/>
              </a:rPr>
              <a:t>）红外线的应用</a:t>
            </a:r>
            <a:endParaRPr lang="zh-CN" altLang="en-US" sz="2800" b="1" noProof="1">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387"/>
                                        </p:tgtEl>
                                        <p:attrNameLst>
                                          <p:attrName>style.visibility</p:attrName>
                                        </p:attrNameLst>
                                      </p:cBhvr>
                                      <p:to>
                                        <p:strVal val="visible"/>
                                      </p:to>
                                    </p:set>
                                    <p:anim calcmode="lin" valueType="num">
                                      <p:cBhvr>
                                        <p:cTn id="7" dur="500" fill="hold"/>
                                        <p:tgtEl>
                                          <p:spTgt spid="16387"/>
                                        </p:tgtEl>
                                        <p:attrNameLst>
                                          <p:attrName>ppt_w</p:attrName>
                                        </p:attrNameLst>
                                      </p:cBhvr>
                                      <p:tavLst>
                                        <p:tav tm="0">
                                          <p:val>
                                            <p:fltVal val="0"/>
                                          </p:val>
                                        </p:tav>
                                        <p:tav tm="100000">
                                          <p:val>
                                            <p:strVal val="#ppt_w"/>
                                          </p:val>
                                        </p:tav>
                                      </p:tavLst>
                                    </p:anim>
                                    <p:anim calcmode="lin" valueType="num">
                                      <p:cBhvr>
                                        <p:cTn id="8" dur="500" fill="hold"/>
                                        <p:tgtEl>
                                          <p:spTgt spid="16387"/>
                                        </p:tgtEl>
                                        <p:attrNameLst>
                                          <p:attrName>ppt_h</p:attrName>
                                        </p:attrNameLst>
                                      </p:cBhvr>
                                      <p:tavLst>
                                        <p:tav tm="0">
                                          <p:val>
                                            <p:fltVal val="0"/>
                                          </p:val>
                                        </p:tav>
                                        <p:tav tm="100000">
                                          <p:val>
                                            <p:strVal val="#ppt_h"/>
                                          </p:val>
                                        </p:tav>
                                      </p:tavLst>
                                    </p:anim>
                                    <p:animEffect transition="in" filter="fade">
                                      <p:cBhvr>
                                        <p:cTn id="9" dur="500"/>
                                        <p:tgtEl>
                                          <p:spTgt spid="16387"/>
                                        </p:tgtEl>
                                      </p:cBhvr>
                                    </p:animEffect>
                                  </p:childTnLst>
                                </p:cTn>
                              </p:par>
                              <p:par>
                                <p:cTn id="10" presetID="3" presetClass="entr" presetSubtype="1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6389"/>
                                        </p:tgtEl>
                                        <p:attrNameLst>
                                          <p:attrName>style.visibility</p:attrName>
                                        </p:attrNameLst>
                                      </p:cBhvr>
                                      <p:to>
                                        <p:strVal val="visible"/>
                                      </p:to>
                                    </p:set>
                                    <p:animEffect transition="in" filter="diamond(in)">
                                      <p:cBhvr>
                                        <p:cTn id="17" dur="2000"/>
                                        <p:tgtEl>
                                          <p:spTgt spid="1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ldLvl="0" animBg="1"/>
      <p:bldP spid="16389"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1479884" y="1828360"/>
            <a:ext cx="3676650" cy="34532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en-US" altLang="zh-CN" sz="2800" b="1" dirty="0">
                <a:latin typeface="宋体" panose="02010600030101010101" pitchFamily="2" charset="-122"/>
              </a:rPr>
              <a:t>    </a:t>
            </a:r>
            <a:r>
              <a:rPr lang="zh-CN" altLang="en-US" sz="2800" b="1" dirty="0">
                <a:latin typeface="宋体" panose="02010600030101010101" pitchFamily="2" charset="-122"/>
              </a:rPr>
              <a:t>夜间人的体温比野外草木、岩石的温度高，人辐射的红外线比它们强，人们根据这个原理制成了</a:t>
            </a:r>
            <a:r>
              <a:rPr lang="zh-CN" altLang="en-US" sz="2800" b="1" dirty="0">
                <a:solidFill>
                  <a:srgbClr val="FF3300"/>
                </a:solidFill>
                <a:latin typeface="宋体" panose="02010600030101010101" pitchFamily="2" charset="-122"/>
              </a:rPr>
              <a:t>红外线夜视仪。</a:t>
            </a:r>
            <a:endParaRPr lang="zh-CN" altLang="en-US" sz="2800" b="1" dirty="0">
              <a:latin typeface="宋体" panose="02010600030101010101" pitchFamily="2" charset="-122"/>
            </a:endParaRPr>
          </a:p>
        </p:txBody>
      </p:sp>
      <p:sp>
        <p:nvSpPr>
          <p:cNvPr id="20483" name="Text Box 4"/>
          <p:cNvSpPr txBox="1">
            <a:spLocks noChangeArrowheads="1"/>
          </p:cNvSpPr>
          <p:nvPr/>
        </p:nvSpPr>
        <p:spPr bwMode="auto">
          <a:xfrm>
            <a:off x="1746250" y="994875"/>
            <a:ext cx="3384550" cy="5730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buClr>
                <a:srgbClr val="9900CC"/>
              </a:buClr>
              <a:buFont typeface="Wingdings" panose="05000000000000000000" pitchFamily="2" charset="2"/>
              <a:buNone/>
            </a:pPr>
            <a:r>
              <a:rPr lang="zh-CN" altLang="en-US" sz="2800" b="1" dirty="0">
                <a:solidFill>
                  <a:srgbClr val="0000FF"/>
                </a:solidFill>
                <a:latin typeface="宋体" panose="02010600030101010101" pitchFamily="2" charset="-122"/>
              </a:rPr>
              <a:t>②红外线夜视仪</a:t>
            </a:r>
          </a:p>
        </p:txBody>
      </p:sp>
      <p:sp>
        <p:nvSpPr>
          <p:cNvPr id="17414" name="Rectangle 6"/>
          <p:cNvSpPr>
            <a:spLocks noChangeArrowheads="1"/>
          </p:cNvSpPr>
          <p:nvPr/>
        </p:nvSpPr>
        <p:spPr bwMode="auto">
          <a:xfrm>
            <a:off x="6140450" y="5281613"/>
            <a:ext cx="3657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pPr>
            <a:r>
              <a:rPr lang="zh-CN" altLang="en-US" sz="2800" b="1" dirty="0">
                <a:latin typeface="宋体" panose="02010600030101010101" pitchFamily="2" charset="-122"/>
              </a:rPr>
              <a:t>红外夜视仪的</a:t>
            </a:r>
            <a:br>
              <a:rPr lang="zh-CN" altLang="en-US" sz="2800" b="1" dirty="0">
                <a:latin typeface="宋体" panose="02010600030101010101" pitchFamily="2" charset="-122"/>
              </a:rPr>
            </a:br>
            <a:r>
              <a:rPr lang="zh-CN" altLang="en-US" sz="2800" b="1" dirty="0">
                <a:latin typeface="宋体" panose="02010600030101010101" pitchFamily="2" charset="-122"/>
              </a:rPr>
              <a:t>军事应用</a:t>
            </a:r>
          </a:p>
        </p:txBody>
      </p:sp>
      <p:pic>
        <p:nvPicPr>
          <p:cNvPr id="21509" name="hoverImg"/>
          <p:cNvPicPr>
            <a:picLocks noChangeAspect="1"/>
          </p:cNvPicPr>
          <p:nvPr/>
        </p:nvPicPr>
        <p:blipFill>
          <a:blip r:embed="rId2"/>
          <a:stretch>
            <a:fillRect/>
          </a:stretch>
        </p:blipFill>
        <p:spPr>
          <a:xfrm>
            <a:off x="5422900" y="1321118"/>
            <a:ext cx="4694238" cy="3524250"/>
          </a:xfrm>
          <a:prstGeom prst="rect">
            <a:avLst/>
          </a:prstGeom>
          <a:noFill/>
          <a:ln w="9525">
            <a:noFill/>
          </a:ln>
          <a:effectLst>
            <a:outerShdw blurRad="50800" dist="38100" dir="2700000" sx="101000" sy="101000" algn="tl" rotWithShape="0">
              <a:prstClr val="black">
                <a:alpha val="40000"/>
              </a:prstClr>
            </a:outerShdw>
            <a:softEdge rad="3175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1000"/>
                                        <p:tgtEl>
                                          <p:spTgt spid="17410"/>
                                        </p:tgtEl>
                                      </p:cBhvr>
                                    </p:animEffect>
                                    <p:anim calcmode="lin" valueType="num">
                                      <p:cBhvr>
                                        <p:cTn id="8" dur="1000" fill="hold"/>
                                        <p:tgtEl>
                                          <p:spTgt spid="17410"/>
                                        </p:tgtEl>
                                        <p:attrNameLst>
                                          <p:attrName>ppt_x</p:attrName>
                                        </p:attrNameLst>
                                      </p:cBhvr>
                                      <p:tavLst>
                                        <p:tav tm="0">
                                          <p:val>
                                            <p:strVal val="#ppt_x"/>
                                          </p:val>
                                        </p:tav>
                                        <p:tav tm="100000">
                                          <p:val>
                                            <p:strVal val="#ppt_x"/>
                                          </p:val>
                                        </p:tav>
                                      </p:tavLst>
                                    </p:anim>
                                    <p:anim calcmode="lin" valueType="num">
                                      <p:cBhvr>
                                        <p:cTn id="9" dur="1000" fill="hold"/>
                                        <p:tgtEl>
                                          <p:spTgt spid="174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7414"/>
                                        </p:tgtEl>
                                        <p:attrNameLst>
                                          <p:attrName>style.visibility</p:attrName>
                                        </p:attrNameLst>
                                      </p:cBhvr>
                                      <p:to>
                                        <p:strVal val="visible"/>
                                      </p:to>
                                    </p:set>
                                    <p:anim calcmode="discrete" valueType="clr">
                                      <p:cBhvr override="childStyle">
                                        <p:cTn id="14" dur="500"/>
                                        <p:tgtEl>
                                          <p:spTgt spid="17414"/>
                                        </p:tgtEl>
                                        <p:attrNameLst>
                                          <p:attrName>style.color</p:attrName>
                                        </p:attrNameLst>
                                      </p:cBhvr>
                                      <p:tavLst>
                                        <p:tav tm="0">
                                          <p:val>
                                            <p:clrVal>
                                              <a:schemeClr val="accent2"/>
                                            </p:clrVal>
                                          </p:val>
                                        </p:tav>
                                        <p:tav tm="50000">
                                          <p:val>
                                            <p:clrVal>
                                              <a:schemeClr val="hlink"/>
                                            </p:clrVal>
                                          </p:val>
                                        </p:tav>
                                      </p:tavLst>
                                    </p:anim>
                                    <p:anim calcmode="discrete" valueType="clr">
                                      <p:cBhvr>
                                        <p:cTn id="15" dur="500"/>
                                        <p:tgtEl>
                                          <p:spTgt spid="17414"/>
                                        </p:tgtEl>
                                        <p:attrNameLst>
                                          <p:attrName>fillcolor</p:attrName>
                                        </p:attrNameLst>
                                      </p:cBhvr>
                                      <p:tavLst>
                                        <p:tav tm="0">
                                          <p:val>
                                            <p:clrVal>
                                              <a:schemeClr val="accent2"/>
                                            </p:clrVal>
                                          </p:val>
                                        </p:tav>
                                        <p:tav tm="50000">
                                          <p:val>
                                            <p:clrVal>
                                              <a:schemeClr val="hlink"/>
                                            </p:clrVal>
                                          </p:val>
                                        </p:tav>
                                      </p:tavLst>
                                    </p:anim>
                                    <p:set>
                                      <p:cBhvr>
                                        <p:cTn id="16" dur="500"/>
                                        <p:tgtEl>
                                          <p:spTgt spid="174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bldLvl="0" animBg="1"/>
      <p:bldP spid="17414"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1815097" y="875530"/>
            <a:ext cx="5186136" cy="5730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buClr>
                <a:srgbClr val="9900CC"/>
              </a:buClr>
              <a:buFont typeface="Wingdings" panose="05000000000000000000" pitchFamily="2" charset="2"/>
              <a:buNone/>
            </a:pPr>
            <a:r>
              <a:rPr lang="zh-CN" altLang="en-US" sz="2800" b="1" dirty="0">
                <a:solidFill>
                  <a:srgbClr val="0000FF"/>
                </a:solidFill>
                <a:latin typeface="宋体" panose="02010600030101010101" pitchFamily="2" charset="-122"/>
              </a:rPr>
              <a:t>③红外线可以用来进行遥控</a:t>
            </a:r>
          </a:p>
        </p:txBody>
      </p:sp>
      <p:sp>
        <p:nvSpPr>
          <p:cNvPr id="18435" name="Text Box 3"/>
          <p:cNvSpPr txBox="1">
            <a:spLocks noChangeArrowheads="1"/>
          </p:cNvSpPr>
          <p:nvPr/>
        </p:nvSpPr>
        <p:spPr bwMode="auto">
          <a:xfrm>
            <a:off x="2011363" y="1670050"/>
            <a:ext cx="5472112" cy="23329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en-US" altLang="zh-CN" sz="2800" dirty="0">
                <a:latin typeface="宋体" panose="02010600030101010101" pitchFamily="2" charset="-122"/>
              </a:rPr>
              <a:t>    </a:t>
            </a:r>
            <a:r>
              <a:rPr lang="zh-CN" altLang="en-US" sz="2800" b="1" dirty="0">
                <a:latin typeface="宋体" panose="02010600030101010101" pitchFamily="2" charset="-122"/>
              </a:rPr>
              <a:t>电视机遥控器的前端有一个发光二极管，按下不同的键时，可以发出不同的红外线，来实</a:t>
            </a:r>
            <a:r>
              <a:rPr lang="zh-CN" altLang="en-US" sz="2800" b="1" dirty="0" smtClean="0">
                <a:latin typeface="宋体" panose="02010600030101010101" pitchFamily="2" charset="-122"/>
              </a:rPr>
              <a:t>现对电</a:t>
            </a:r>
            <a:r>
              <a:rPr lang="zh-CN" altLang="en-US" sz="2800" b="1" dirty="0">
                <a:latin typeface="宋体" panose="02010600030101010101" pitchFamily="2" charset="-122"/>
              </a:rPr>
              <a:t>视机的遥控。</a:t>
            </a:r>
          </a:p>
        </p:txBody>
      </p:sp>
      <p:pic>
        <p:nvPicPr>
          <p:cNvPr id="18436" name="Picture 4" descr="2008091623464560468"/>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t="8476" b="8875"/>
          <a:stretch>
            <a:fillRect/>
          </a:stretch>
        </p:blipFill>
        <p:spPr bwMode="auto">
          <a:xfrm>
            <a:off x="6205538" y="1162051"/>
            <a:ext cx="5014912" cy="306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8" name="Text Box 2"/>
          <p:cNvSpPr txBox="1">
            <a:spLocks noChangeArrowheads="1"/>
          </p:cNvSpPr>
          <p:nvPr/>
        </p:nvSpPr>
        <p:spPr bwMode="auto">
          <a:xfrm>
            <a:off x="1911350" y="4467225"/>
            <a:ext cx="61722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Clr>
                <a:srgbClr val="9900CC"/>
              </a:buClr>
              <a:buFont typeface="Wingdings" panose="05000000000000000000" pitchFamily="2" charset="2"/>
              <a:buNone/>
            </a:pPr>
            <a:r>
              <a:rPr lang="zh-CN" altLang="en-US" sz="2800" b="1" dirty="0">
                <a:solidFill>
                  <a:srgbClr val="0000FF"/>
                </a:solidFill>
                <a:latin typeface="宋体" panose="02010600030101010101" pitchFamily="2" charset="-122"/>
              </a:rPr>
              <a:t>④红外线还可以用来加热物体。</a:t>
            </a:r>
          </a:p>
        </p:txBody>
      </p:sp>
      <p:sp>
        <p:nvSpPr>
          <p:cNvPr id="19460" name="Text Box 4"/>
          <p:cNvSpPr txBox="1">
            <a:spLocks noChangeArrowheads="1"/>
          </p:cNvSpPr>
          <p:nvPr/>
        </p:nvSpPr>
        <p:spPr bwMode="auto">
          <a:xfrm>
            <a:off x="2011363" y="5284788"/>
            <a:ext cx="5570756"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latin typeface="宋体" panose="02010600030101010101" pitchFamily="2" charset="-122"/>
              </a:rPr>
              <a:t>红外线烤箱烤食品、红外线烘干仪</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p:cTn id="7" dur="500" fill="hold"/>
                                        <p:tgtEl>
                                          <p:spTgt spid="18434"/>
                                        </p:tgtEl>
                                        <p:attrNameLst>
                                          <p:attrName>ppt_w</p:attrName>
                                        </p:attrNameLst>
                                      </p:cBhvr>
                                      <p:tavLst>
                                        <p:tav tm="0">
                                          <p:val>
                                            <p:fltVal val="0"/>
                                          </p:val>
                                        </p:tav>
                                        <p:tav tm="100000">
                                          <p:val>
                                            <p:strVal val="#ppt_w"/>
                                          </p:val>
                                        </p:tav>
                                      </p:tavLst>
                                    </p:anim>
                                    <p:anim calcmode="lin" valueType="num">
                                      <p:cBhvr>
                                        <p:cTn id="8" dur="500" fill="hold"/>
                                        <p:tgtEl>
                                          <p:spTgt spid="18434"/>
                                        </p:tgtEl>
                                        <p:attrNameLst>
                                          <p:attrName>ppt_h</p:attrName>
                                        </p:attrNameLst>
                                      </p:cBhvr>
                                      <p:tavLst>
                                        <p:tav tm="0">
                                          <p:val>
                                            <p:fltVal val="0"/>
                                          </p:val>
                                        </p:tav>
                                        <p:tav tm="100000">
                                          <p:val>
                                            <p:strVal val="#ppt_h"/>
                                          </p:val>
                                        </p:tav>
                                      </p:tavLst>
                                    </p:anim>
                                    <p:animEffect transition="in" filter="fade">
                                      <p:cBhvr>
                                        <p:cTn id="9" dur="500"/>
                                        <p:tgtEl>
                                          <p:spTgt spid="18434"/>
                                        </p:tgtEl>
                                      </p:cBhvr>
                                    </p:animEffect>
                                  </p:childTnLst>
                                </p:cTn>
                              </p:par>
                            </p:childTnLst>
                          </p:cTn>
                        </p:par>
                      </p:childTnLst>
                    </p:cTn>
                  </p:par>
                  <p:par>
                    <p:cTn id="10" fill="hold">
                      <p:stCondLst>
                        <p:cond delay="indefinite"/>
                      </p:stCondLst>
                      <p:childTnLst>
                        <p:par>
                          <p:cTn id="11" fill="hold">
                            <p:stCondLst>
                              <p:cond delay="0"/>
                            </p:stCondLst>
                            <p:childTnLst>
                              <p:par>
                                <p:cTn id="12" presetID="39" presetClass="entr" presetSubtype="0" accel="100000" fill="hold" nodeType="clickEffect">
                                  <p:stCondLst>
                                    <p:cond delay="0"/>
                                  </p:stCondLst>
                                  <p:childTnLst>
                                    <p:set>
                                      <p:cBhvr>
                                        <p:cTn id="13" dur="1" fill="hold">
                                          <p:stCondLst>
                                            <p:cond delay="0"/>
                                          </p:stCondLst>
                                        </p:cTn>
                                        <p:tgtEl>
                                          <p:spTgt spid="18436"/>
                                        </p:tgtEl>
                                        <p:attrNameLst>
                                          <p:attrName>style.visibility</p:attrName>
                                        </p:attrNameLst>
                                      </p:cBhvr>
                                      <p:to>
                                        <p:strVal val="visible"/>
                                      </p:to>
                                    </p:set>
                                    <p:anim calcmode="lin" valueType="num">
                                      <p:cBhvr>
                                        <p:cTn id="14" dur="500" fill="hold"/>
                                        <p:tgtEl>
                                          <p:spTgt spid="18436"/>
                                        </p:tgtEl>
                                        <p:attrNameLst>
                                          <p:attrName>ppt_h</p:attrName>
                                        </p:attrNameLst>
                                      </p:cBhvr>
                                      <p:tavLst>
                                        <p:tav tm="0">
                                          <p:val>
                                            <p:strVal val="#ppt_h/20"/>
                                          </p:val>
                                        </p:tav>
                                        <p:tav tm="50000">
                                          <p:val>
                                            <p:strVal val="#ppt_h/20"/>
                                          </p:val>
                                        </p:tav>
                                        <p:tav tm="100000">
                                          <p:val>
                                            <p:strVal val="#ppt_h"/>
                                          </p:val>
                                        </p:tav>
                                      </p:tavLst>
                                    </p:anim>
                                    <p:anim calcmode="lin" valueType="num">
                                      <p:cBhvr>
                                        <p:cTn id="15" dur="500" fill="hold"/>
                                        <p:tgtEl>
                                          <p:spTgt spid="18436"/>
                                        </p:tgtEl>
                                        <p:attrNameLst>
                                          <p:attrName>ppt_w</p:attrName>
                                        </p:attrNameLst>
                                      </p:cBhvr>
                                      <p:tavLst>
                                        <p:tav tm="0">
                                          <p:val>
                                            <p:strVal val="#ppt_w+.3"/>
                                          </p:val>
                                        </p:tav>
                                        <p:tav tm="50000">
                                          <p:val>
                                            <p:strVal val="#ppt_w+.3"/>
                                          </p:val>
                                        </p:tav>
                                        <p:tav tm="100000">
                                          <p:val>
                                            <p:strVal val="#ppt_w"/>
                                          </p:val>
                                        </p:tav>
                                      </p:tavLst>
                                    </p:anim>
                                    <p:anim calcmode="lin" valueType="num">
                                      <p:cBhvr>
                                        <p:cTn id="16" dur="500" fill="hold"/>
                                        <p:tgtEl>
                                          <p:spTgt spid="18436"/>
                                        </p:tgtEl>
                                        <p:attrNameLst>
                                          <p:attrName>ppt_x</p:attrName>
                                        </p:attrNameLst>
                                      </p:cBhvr>
                                      <p:tavLst>
                                        <p:tav tm="0">
                                          <p:val>
                                            <p:strVal val="#ppt_x-.3"/>
                                          </p:val>
                                        </p:tav>
                                        <p:tav tm="50000">
                                          <p:val>
                                            <p:strVal val="#ppt_x"/>
                                          </p:val>
                                        </p:tav>
                                        <p:tav tm="100000">
                                          <p:val>
                                            <p:strVal val="#ppt_x"/>
                                          </p:val>
                                        </p:tav>
                                      </p:tavLst>
                                    </p:anim>
                                    <p:anim calcmode="lin" valueType="num">
                                      <p:cBhvr>
                                        <p:cTn id="17" dur="500" fill="hold"/>
                                        <p:tgtEl>
                                          <p:spTgt spid="18436"/>
                                        </p:tgtEl>
                                        <p:attrNameLst>
                                          <p:attrName>ppt_y</p:attrName>
                                        </p:attrNameLst>
                                      </p:cBhvr>
                                      <p:tavLst>
                                        <p:tav tm="0">
                                          <p:val>
                                            <p:strVal val="#ppt_y"/>
                                          </p:val>
                                        </p:tav>
                                        <p:tav tm="100000">
                                          <p:val>
                                            <p:strVal val="#ppt_y"/>
                                          </p:val>
                                        </p:tav>
                                      </p:tavLst>
                                    </p:anim>
                                  </p:childTnLst>
                                </p:cTn>
                              </p:par>
                              <p:par>
                                <p:cTn id="18" presetID="39" presetClass="entr" presetSubtype="0" accel="100000" fill="hold" grpId="0" nodeType="withEffect">
                                  <p:stCondLst>
                                    <p:cond delay="0"/>
                                  </p:stCondLst>
                                  <p:childTnLst>
                                    <p:set>
                                      <p:cBhvr>
                                        <p:cTn id="19" dur="1" fill="hold">
                                          <p:stCondLst>
                                            <p:cond delay="0"/>
                                          </p:stCondLst>
                                        </p:cTn>
                                        <p:tgtEl>
                                          <p:spTgt spid="18435"/>
                                        </p:tgtEl>
                                        <p:attrNameLst>
                                          <p:attrName>style.visibility</p:attrName>
                                        </p:attrNameLst>
                                      </p:cBhvr>
                                      <p:to>
                                        <p:strVal val="visible"/>
                                      </p:to>
                                    </p:set>
                                    <p:anim calcmode="lin" valueType="num">
                                      <p:cBhvr>
                                        <p:cTn id="20" dur="500" fill="hold"/>
                                        <p:tgtEl>
                                          <p:spTgt spid="18435"/>
                                        </p:tgtEl>
                                        <p:attrNameLst>
                                          <p:attrName>ppt_h</p:attrName>
                                        </p:attrNameLst>
                                      </p:cBhvr>
                                      <p:tavLst>
                                        <p:tav tm="0">
                                          <p:val>
                                            <p:strVal val="#ppt_h/20"/>
                                          </p:val>
                                        </p:tav>
                                        <p:tav tm="50000">
                                          <p:val>
                                            <p:strVal val="#ppt_h/20"/>
                                          </p:val>
                                        </p:tav>
                                        <p:tav tm="100000">
                                          <p:val>
                                            <p:strVal val="#ppt_h"/>
                                          </p:val>
                                        </p:tav>
                                      </p:tavLst>
                                    </p:anim>
                                    <p:anim calcmode="lin" valueType="num">
                                      <p:cBhvr>
                                        <p:cTn id="21" dur="500" fill="hold"/>
                                        <p:tgtEl>
                                          <p:spTgt spid="18435"/>
                                        </p:tgtEl>
                                        <p:attrNameLst>
                                          <p:attrName>ppt_w</p:attrName>
                                        </p:attrNameLst>
                                      </p:cBhvr>
                                      <p:tavLst>
                                        <p:tav tm="0">
                                          <p:val>
                                            <p:strVal val="#ppt_w+.3"/>
                                          </p:val>
                                        </p:tav>
                                        <p:tav tm="50000">
                                          <p:val>
                                            <p:strVal val="#ppt_w+.3"/>
                                          </p:val>
                                        </p:tav>
                                        <p:tav tm="100000">
                                          <p:val>
                                            <p:strVal val="#ppt_w"/>
                                          </p:val>
                                        </p:tav>
                                      </p:tavLst>
                                    </p:anim>
                                    <p:anim calcmode="lin" valueType="num">
                                      <p:cBhvr>
                                        <p:cTn id="22" dur="500" fill="hold"/>
                                        <p:tgtEl>
                                          <p:spTgt spid="18435"/>
                                        </p:tgtEl>
                                        <p:attrNameLst>
                                          <p:attrName>ppt_x</p:attrName>
                                        </p:attrNameLst>
                                      </p:cBhvr>
                                      <p:tavLst>
                                        <p:tav tm="0">
                                          <p:val>
                                            <p:strVal val="#ppt_x-.3"/>
                                          </p:val>
                                        </p:tav>
                                        <p:tav tm="50000">
                                          <p:val>
                                            <p:strVal val="#ppt_x"/>
                                          </p:val>
                                        </p:tav>
                                        <p:tav tm="100000">
                                          <p:val>
                                            <p:strVal val="#ppt_x"/>
                                          </p:val>
                                        </p:tav>
                                      </p:tavLst>
                                    </p:anim>
                                    <p:anim calcmode="lin" valueType="num">
                                      <p:cBhvr>
                                        <p:cTn id="23" dur="500" fill="hold"/>
                                        <p:tgtEl>
                                          <p:spTgt spid="1843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9458"/>
                                        </p:tgtEl>
                                        <p:attrNameLst>
                                          <p:attrName>style.visibility</p:attrName>
                                        </p:attrNameLst>
                                      </p:cBhvr>
                                      <p:to>
                                        <p:strVal val="visible"/>
                                      </p:to>
                                    </p:set>
                                    <p:anim calcmode="lin" valueType="num">
                                      <p:cBhvr>
                                        <p:cTn id="28" dur="500" fill="hold"/>
                                        <p:tgtEl>
                                          <p:spTgt spid="19458"/>
                                        </p:tgtEl>
                                        <p:attrNameLst>
                                          <p:attrName>ppt_w</p:attrName>
                                        </p:attrNameLst>
                                      </p:cBhvr>
                                      <p:tavLst>
                                        <p:tav tm="0">
                                          <p:val>
                                            <p:fltVal val="0"/>
                                          </p:val>
                                        </p:tav>
                                        <p:tav tm="100000">
                                          <p:val>
                                            <p:strVal val="#ppt_w"/>
                                          </p:val>
                                        </p:tav>
                                      </p:tavLst>
                                    </p:anim>
                                    <p:anim calcmode="lin" valueType="num">
                                      <p:cBhvr>
                                        <p:cTn id="29" dur="500" fill="hold"/>
                                        <p:tgtEl>
                                          <p:spTgt spid="19458"/>
                                        </p:tgtEl>
                                        <p:attrNameLst>
                                          <p:attrName>ppt_h</p:attrName>
                                        </p:attrNameLst>
                                      </p:cBhvr>
                                      <p:tavLst>
                                        <p:tav tm="0">
                                          <p:val>
                                            <p:fltVal val="0"/>
                                          </p:val>
                                        </p:tav>
                                        <p:tav tm="100000">
                                          <p:val>
                                            <p:strVal val="#ppt_h"/>
                                          </p:val>
                                        </p:tav>
                                      </p:tavLst>
                                    </p:anim>
                                    <p:animEffect transition="in" filter="fade">
                                      <p:cBhvr>
                                        <p:cTn id="30" dur="500"/>
                                        <p:tgtEl>
                                          <p:spTgt spid="19458"/>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9460"/>
                                        </p:tgtEl>
                                        <p:attrNameLst>
                                          <p:attrName>style.visibility</p:attrName>
                                        </p:attrNameLst>
                                      </p:cBhvr>
                                      <p:to>
                                        <p:strVal val="visible"/>
                                      </p:to>
                                    </p:set>
                                    <p:animEffect transition="in" filter="dissolve">
                                      <p:cBhvr>
                                        <p:cTn id="35" dur="5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bldLvl="0" animBg="1"/>
      <p:bldP spid="18435" grpId="0" bldLvl="0" animBg="1"/>
      <p:bldP spid="19458" grpId="0" bldLvl="0" animBg="1"/>
      <p:bldP spid="19460" grpId="0" bldLvl="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796245" y="4374661"/>
            <a:ext cx="8624887" cy="16435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pPr>
            <a:r>
              <a:rPr lang="zh-CN" altLang="en-US" sz="2800" b="1" dirty="0">
                <a:latin typeface="宋体" panose="02010600030101010101" pitchFamily="2" charset="-122"/>
              </a:rPr>
              <a:t>　　</a:t>
            </a:r>
            <a:r>
              <a:rPr lang="zh-CN" altLang="en-US" sz="2800" b="1" dirty="0">
                <a:solidFill>
                  <a:schemeClr val="tx2"/>
                </a:solidFill>
                <a:latin typeface="宋体" panose="02010600030101010101" pitchFamily="2" charset="-122"/>
              </a:rPr>
              <a:t>响尾蛇的视力很</a:t>
            </a:r>
            <a:r>
              <a:rPr lang="zh-CN" altLang="en-US" sz="2800" b="1" dirty="0" smtClean="0">
                <a:solidFill>
                  <a:schemeClr val="tx2"/>
                </a:solidFill>
                <a:latin typeface="宋体" panose="02010600030101010101" pitchFamily="2" charset="-122"/>
              </a:rPr>
              <a:t>差，但</a:t>
            </a:r>
            <a:r>
              <a:rPr lang="zh-CN" altLang="en-US" sz="2800" b="1" dirty="0">
                <a:solidFill>
                  <a:schemeClr val="tx2"/>
                </a:solidFill>
                <a:latin typeface="宋体" panose="02010600030101010101" pitchFamily="2" charset="-122"/>
              </a:rPr>
              <a:t>体内有一</a:t>
            </a:r>
            <a:r>
              <a:rPr lang="zh-CN" altLang="en-US" sz="2800" b="1" dirty="0">
                <a:solidFill>
                  <a:srgbClr val="FF0000"/>
                </a:solidFill>
                <a:latin typeface="宋体" panose="02010600030101010101" pitchFamily="2" charset="-122"/>
              </a:rPr>
              <a:t>红外线定位器官</a:t>
            </a:r>
            <a:r>
              <a:rPr lang="en-US" altLang="zh-CN" sz="2800" b="1" dirty="0">
                <a:solidFill>
                  <a:schemeClr val="tx2"/>
                </a:solidFill>
                <a:latin typeface="宋体" panose="02010600030101010101" pitchFamily="2" charset="-122"/>
              </a:rPr>
              <a:t>,</a:t>
            </a:r>
            <a:r>
              <a:rPr lang="zh-CN" altLang="en-US" sz="2800" b="1" dirty="0">
                <a:solidFill>
                  <a:schemeClr val="tx2"/>
                </a:solidFill>
                <a:latin typeface="宋体" panose="02010600030101010101" pitchFamily="2" charset="-122"/>
              </a:rPr>
              <a:t>依靠</a:t>
            </a:r>
            <a:r>
              <a:rPr lang="zh-CN" altLang="en-US" sz="2800" b="1" dirty="0">
                <a:solidFill>
                  <a:srgbClr val="FF0000"/>
                </a:solidFill>
                <a:latin typeface="宋体" panose="02010600030101010101" pitchFamily="2" charset="-122"/>
              </a:rPr>
              <a:t>红外线定位</a:t>
            </a:r>
            <a:r>
              <a:rPr lang="en-US" altLang="zh-CN" sz="2800" b="1" dirty="0">
                <a:solidFill>
                  <a:schemeClr val="tx2"/>
                </a:solidFill>
                <a:latin typeface="宋体" panose="02010600030101010101" pitchFamily="2" charset="-122"/>
              </a:rPr>
              <a:t>,</a:t>
            </a:r>
            <a:r>
              <a:rPr lang="zh-CN" altLang="en-US" sz="2800" b="1" dirty="0">
                <a:solidFill>
                  <a:schemeClr val="tx2"/>
                </a:solidFill>
                <a:latin typeface="宋体" panose="02010600030101010101" pitchFamily="2" charset="-122"/>
              </a:rPr>
              <a:t>它能准确的捕捉猎物</a:t>
            </a:r>
            <a:r>
              <a:rPr lang="en-US" altLang="zh-CN" sz="2800" b="1" dirty="0">
                <a:solidFill>
                  <a:schemeClr val="tx2"/>
                </a:solidFill>
                <a:latin typeface="宋体" panose="02010600030101010101" pitchFamily="2" charset="-122"/>
              </a:rPr>
              <a:t>,</a:t>
            </a:r>
            <a:r>
              <a:rPr lang="zh-CN" altLang="en-US" sz="2800" b="1" dirty="0">
                <a:solidFill>
                  <a:schemeClr val="tx2"/>
                </a:solidFill>
                <a:latin typeface="宋体" panose="02010600030101010101" pitchFamily="2" charset="-122"/>
              </a:rPr>
              <a:t>根据这一原理</a:t>
            </a:r>
            <a:r>
              <a:rPr lang="en-US" altLang="zh-CN" sz="2800" b="1" dirty="0" smtClean="0">
                <a:solidFill>
                  <a:schemeClr val="tx2"/>
                </a:solidFill>
                <a:latin typeface="宋体" panose="02010600030101010101" pitchFamily="2" charset="-122"/>
              </a:rPr>
              <a:t>,</a:t>
            </a:r>
            <a:r>
              <a:rPr lang="zh-CN" altLang="en-US" sz="2800" b="1" dirty="0" smtClean="0">
                <a:solidFill>
                  <a:schemeClr val="tx2"/>
                </a:solidFill>
                <a:latin typeface="宋体" panose="02010600030101010101" pitchFamily="2" charset="-122"/>
              </a:rPr>
              <a:t> 发</a:t>
            </a:r>
            <a:r>
              <a:rPr lang="zh-CN" altLang="en-US" sz="2800" b="1" dirty="0">
                <a:solidFill>
                  <a:schemeClr val="tx2"/>
                </a:solidFill>
                <a:latin typeface="宋体" panose="02010600030101010101" pitchFamily="2" charset="-122"/>
              </a:rPr>
              <a:t>明了</a:t>
            </a:r>
            <a:r>
              <a:rPr lang="zh-CN" altLang="en-US" sz="2800" b="1" dirty="0">
                <a:solidFill>
                  <a:srgbClr val="FF0000"/>
                </a:solidFill>
                <a:latin typeface="宋体" panose="02010600030101010101" pitchFamily="2" charset="-122"/>
              </a:rPr>
              <a:t>响尾蛇导弹</a:t>
            </a:r>
            <a:r>
              <a:rPr lang="zh-CN" altLang="en-US" sz="2800" b="1" dirty="0">
                <a:solidFill>
                  <a:schemeClr val="tx2"/>
                </a:solidFill>
                <a:latin typeface="宋体" panose="02010600030101010101" pitchFamily="2" charset="-122"/>
              </a:rPr>
              <a:t>。</a:t>
            </a:r>
            <a:endParaRPr lang="en-US" altLang="zh-CN" sz="2800" b="1" dirty="0">
              <a:solidFill>
                <a:schemeClr val="tx2"/>
              </a:solidFill>
              <a:latin typeface="宋体" panose="02010600030101010101" pitchFamily="2" charset="-122"/>
            </a:endParaRPr>
          </a:p>
        </p:txBody>
      </p:sp>
      <p:pic>
        <p:nvPicPr>
          <p:cNvPr id="75779" name="Picture 3" descr="114662251257714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863311" y="1982242"/>
            <a:ext cx="3390821" cy="2317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780" name="Picture 4" descr="20062285700372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254132" y="1982242"/>
            <a:ext cx="2918358" cy="23301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1" name="Text Box 5"/>
          <p:cNvSpPr txBox="1">
            <a:spLocks noChangeArrowheads="1"/>
          </p:cNvSpPr>
          <p:nvPr/>
        </p:nvSpPr>
        <p:spPr bwMode="auto">
          <a:xfrm>
            <a:off x="1587840" y="1189925"/>
            <a:ext cx="3941762"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800" b="1" dirty="0">
                <a:solidFill>
                  <a:srgbClr val="0000FF"/>
                </a:solidFill>
                <a:latin typeface="宋体" panose="02010600030101010101" pitchFamily="2" charset="-122"/>
              </a:rPr>
              <a:t>⑤利用红外线跟踪目标</a:t>
            </a:r>
          </a:p>
        </p:txBody>
      </p:sp>
      <p:pic>
        <p:nvPicPr>
          <p:cNvPr id="75783" name="Picture 9" descr="E:\李燃\教师教学用书\2012人教教师用书项目\ppt\物理\图标.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9667875" y="142875"/>
            <a:ext cx="882650"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7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19" descr="200352314375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92651" y="1566864"/>
            <a:ext cx="5675313" cy="401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4" name="Picture 7" descr="红外测温仪"/>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89138" y="1566863"/>
            <a:ext cx="2646362" cy="399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5" name="Text Box 6"/>
          <p:cNvSpPr txBox="1">
            <a:spLocks noChangeArrowheads="1"/>
          </p:cNvSpPr>
          <p:nvPr/>
        </p:nvSpPr>
        <p:spPr bwMode="auto">
          <a:xfrm>
            <a:off x="2382588" y="530501"/>
            <a:ext cx="317794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2800" b="1" dirty="0">
                <a:solidFill>
                  <a:srgbClr val="0000FF"/>
                </a:solidFill>
                <a:latin typeface="宋体" panose="02010600030101010101" pitchFamily="2" charset="-122"/>
              </a:rPr>
              <a:t>⑥红外测温仪</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2507332" y="2776538"/>
            <a:ext cx="3111416"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zh-CN" altLang="en-US" sz="2800" b="1" dirty="0">
                <a:latin typeface="宋体" panose="02010600030101010101" pitchFamily="2" charset="-122"/>
              </a:rPr>
              <a:t>红外线自动控</a:t>
            </a:r>
            <a:r>
              <a:rPr lang="zh-CN" altLang="en-US" sz="2800" b="1" dirty="0" smtClean="0">
                <a:latin typeface="宋体" panose="02010600030101010101" pitchFamily="2" charset="-122"/>
              </a:rPr>
              <a:t>制</a:t>
            </a:r>
            <a:endParaRPr lang="en-US" altLang="en-US" sz="2800" b="1" dirty="0">
              <a:latin typeface="宋体" panose="02010600030101010101" pitchFamily="2" charset="-122"/>
            </a:endParaRPr>
          </a:p>
        </p:txBody>
      </p:sp>
      <p:sp>
        <p:nvSpPr>
          <p:cNvPr id="22531" name="Rectangle 3"/>
          <p:cNvSpPr>
            <a:spLocks noChangeArrowheads="1"/>
          </p:cNvSpPr>
          <p:nvPr/>
        </p:nvSpPr>
        <p:spPr bwMode="auto">
          <a:xfrm>
            <a:off x="1990726" y="1127126"/>
            <a:ext cx="4759325" cy="48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zh-CN" altLang="en-US" sz="2800" b="1" dirty="0">
                <a:latin typeface="宋体" panose="02010600030101010101" pitchFamily="2" charset="-122"/>
              </a:rPr>
              <a:t>红外线还有哪些应用</a:t>
            </a:r>
            <a:r>
              <a:rPr lang="en-US" altLang="en-US" sz="2800" b="1" dirty="0">
                <a:latin typeface="宋体" panose="02010600030101010101" pitchFamily="2" charset="-122"/>
              </a:rPr>
              <a:t>?</a:t>
            </a:r>
          </a:p>
        </p:txBody>
      </p:sp>
      <p:sp>
        <p:nvSpPr>
          <p:cNvPr id="22532" name="Rectangle 4"/>
          <p:cNvSpPr>
            <a:spLocks noChangeArrowheads="1"/>
          </p:cNvSpPr>
          <p:nvPr/>
        </p:nvSpPr>
        <p:spPr bwMode="auto">
          <a:xfrm>
            <a:off x="5400675" y="2471738"/>
            <a:ext cx="2819400"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spcBef>
                <a:spcPct val="20000"/>
              </a:spcBef>
            </a:pPr>
            <a:endParaRPr lang="zh-CN" altLang="zh-CN" sz="2800">
              <a:solidFill>
                <a:srgbClr val="FF0066"/>
              </a:solidFill>
              <a:latin typeface="宋体" panose="02010600030101010101" pitchFamily="2" charset="-122"/>
            </a:endParaRPr>
          </a:p>
        </p:txBody>
      </p:sp>
      <p:sp>
        <p:nvSpPr>
          <p:cNvPr id="20485" name="Rectangle 5"/>
          <p:cNvSpPr>
            <a:spLocks noChangeArrowheads="1"/>
          </p:cNvSpPr>
          <p:nvPr/>
        </p:nvSpPr>
        <p:spPr bwMode="auto">
          <a:xfrm>
            <a:off x="6022975" y="2446338"/>
            <a:ext cx="1728788" cy="487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spcBef>
                <a:spcPct val="20000"/>
              </a:spcBef>
            </a:pPr>
            <a:r>
              <a:rPr lang="zh-CN" altLang="en-US" sz="2800" b="1" dirty="0">
                <a:solidFill>
                  <a:srgbClr val="FF0000"/>
                </a:solidFill>
                <a:latin typeface="宋体" panose="02010600030101010101" pitchFamily="2" charset="-122"/>
              </a:rPr>
              <a:t>自动门 </a:t>
            </a:r>
          </a:p>
        </p:txBody>
      </p:sp>
      <p:sp>
        <p:nvSpPr>
          <p:cNvPr id="20486" name="Rectangle 6"/>
          <p:cNvSpPr>
            <a:spLocks noChangeArrowheads="1"/>
          </p:cNvSpPr>
          <p:nvPr/>
        </p:nvSpPr>
        <p:spPr bwMode="auto">
          <a:xfrm>
            <a:off x="6022975" y="1957388"/>
            <a:ext cx="2819400"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spcBef>
                <a:spcPct val="20000"/>
              </a:spcBef>
            </a:pPr>
            <a:r>
              <a:rPr lang="zh-CN" altLang="en-US" sz="2800" b="1" dirty="0">
                <a:solidFill>
                  <a:srgbClr val="FF0000"/>
                </a:solidFill>
                <a:latin typeface="宋体" panose="02010600030101010101" pitchFamily="2" charset="-122"/>
              </a:rPr>
              <a:t>自动水龙头 </a:t>
            </a:r>
          </a:p>
        </p:txBody>
      </p:sp>
      <p:sp>
        <p:nvSpPr>
          <p:cNvPr id="20487" name="Rectangle 7"/>
          <p:cNvSpPr>
            <a:spLocks noChangeArrowheads="1"/>
          </p:cNvSpPr>
          <p:nvPr/>
        </p:nvSpPr>
        <p:spPr bwMode="auto">
          <a:xfrm>
            <a:off x="6022975" y="2932113"/>
            <a:ext cx="35052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spcBef>
                <a:spcPct val="20000"/>
              </a:spcBef>
            </a:pPr>
            <a:r>
              <a:rPr lang="zh-CN" altLang="en-US" sz="2800" b="1" dirty="0">
                <a:solidFill>
                  <a:srgbClr val="FF0000"/>
                </a:solidFill>
                <a:latin typeface="宋体" panose="02010600030101010101" pitchFamily="2" charset="-122"/>
              </a:rPr>
              <a:t>自动干手器</a:t>
            </a:r>
          </a:p>
        </p:txBody>
      </p:sp>
      <p:sp>
        <p:nvSpPr>
          <p:cNvPr id="20488" name="Rectangle 8"/>
          <p:cNvSpPr>
            <a:spLocks noChangeArrowheads="1"/>
          </p:cNvSpPr>
          <p:nvPr/>
        </p:nvSpPr>
        <p:spPr bwMode="auto">
          <a:xfrm>
            <a:off x="6022975" y="3417889"/>
            <a:ext cx="3752850" cy="44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spcBef>
                <a:spcPct val="20000"/>
              </a:spcBef>
            </a:pPr>
            <a:r>
              <a:rPr lang="zh-CN" altLang="en-US" sz="2800" b="1" dirty="0">
                <a:solidFill>
                  <a:srgbClr val="FF0000"/>
                </a:solidFill>
                <a:latin typeface="宋体" panose="02010600030101010101" pitchFamily="2" charset="-122"/>
              </a:rPr>
              <a:t>自动跟踪摄像头</a:t>
            </a:r>
          </a:p>
        </p:txBody>
      </p:sp>
      <p:sp>
        <p:nvSpPr>
          <p:cNvPr id="20489" name="Rectangle 9"/>
          <p:cNvSpPr>
            <a:spLocks noChangeArrowheads="1"/>
          </p:cNvSpPr>
          <p:nvPr/>
        </p:nvSpPr>
        <p:spPr bwMode="auto">
          <a:xfrm>
            <a:off x="2203450" y="4248151"/>
            <a:ext cx="8070850" cy="1349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20000"/>
              </a:spcBef>
            </a:pPr>
            <a:r>
              <a:rPr lang="zh-CN" altLang="en-US" sz="2800" b="1" dirty="0">
                <a:latin typeface="宋体" panose="02010600030101010101" pitchFamily="2" charset="-122"/>
              </a:rPr>
              <a:t>它们的共同原理是</a:t>
            </a:r>
            <a:r>
              <a:rPr lang="en-US" altLang="en-US" sz="2800" b="1" dirty="0">
                <a:latin typeface="宋体" panose="02010600030101010101" pitchFamily="2" charset="-122"/>
              </a:rPr>
              <a:t>:</a:t>
            </a:r>
            <a:r>
              <a:rPr lang="zh-CN" altLang="en-US" sz="2800" b="1" dirty="0">
                <a:latin typeface="宋体" panose="02010600030101010101" pitchFamily="2" charset="-122"/>
              </a:rPr>
              <a:t>物体的</a:t>
            </a:r>
            <a:r>
              <a:rPr lang="zh-CN" altLang="en-US" sz="2800" b="1" dirty="0">
                <a:solidFill>
                  <a:srgbClr val="FF0000"/>
                </a:solidFill>
                <a:latin typeface="宋体" panose="02010600030101010101" pitchFamily="2" charset="-122"/>
              </a:rPr>
              <a:t>温度越高，辐射</a:t>
            </a:r>
            <a:r>
              <a:rPr lang="zh-CN" altLang="en-US" sz="2800" b="1" dirty="0">
                <a:solidFill>
                  <a:srgbClr val="FF0000"/>
                </a:solidFill>
                <a:latin typeface="宋体" panose="02010600030101010101" pitchFamily="2" charset="-122"/>
                <a:sym typeface="Arial" panose="020B0604020202020204" pitchFamily="34" charset="0"/>
              </a:rPr>
              <a:t>的红外线就越强。</a:t>
            </a:r>
            <a:r>
              <a:rPr lang="zh-CN" altLang="en-US" sz="2800" b="1" dirty="0">
                <a:latin typeface="宋体" panose="02010600030101010101" pitchFamily="2" charset="-122"/>
                <a:sym typeface="Arial" panose="020B0604020202020204" pitchFamily="34" charset="0"/>
              </a:rPr>
              <a:t>这些</a:t>
            </a:r>
            <a:r>
              <a:rPr lang="zh-CN" altLang="en-US" sz="2800" b="1" dirty="0">
                <a:latin typeface="宋体" panose="02010600030101010101" pitchFamily="2" charset="-122"/>
                <a:sym typeface="黑体" panose="02010609060101010101" pitchFamily="49" charset="-122"/>
              </a:rPr>
              <a:t>装置上有红外线感应器。</a:t>
            </a:r>
            <a:r>
              <a:rPr lang="zh-CN" altLang="en-US" sz="2800" b="1" dirty="0">
                <a:solidFill>
                  <a:srgbClr val="FF0000"/>
                </a:solidFill>
                <a:latin typeface="宋体" panose="02010600030101010101" pitchFamily="2" charset="-122"/>
              </a:rPr>
              <a:t>         </a:t>
            </a:r>
            <a:r>
              <a:rPr lang="zh-CN" altLang="en-US" sz="2800" b="1" dirty="0">
                <a:latin typeface="宋体" panose="02010600030101010101" pitchFamily="2" charset="-122"/>
              </a:rPr>
              <a:t> </a:t>
            </a:r>
          </a:p>
          <a:p>
            <a:pPr eaLnBrk="1" hangingPunct="1">
              <a:lnSpc>
                <a:spcPct val="150000"/>
              </a:lnSpc>
              <a:spcBef>
                <a:spcPct val="20000"/>
              </a:spcBef>
            </a:pPr>
            <a:r>
              <a:rPr lang="zh-CN" altLang="en-US" sz="2800" dirty="0">
                <a:latin typeface="宋体" panose="02010600030101010101" pitchFamily="2" charset="-122"/>
              </a:rPr>
              <a:t>                 </a:t>
            </a:r>
            <a:endParaRPr lang="en-US" altLang="en-US" sz="2800" dirty="0">
              <a:latin typeface="宋体" panose="02010600030101010101" pitchFamily="2" charset="-122"/>
            </a:endParaRPr>
          </a:p>
          <a:p>
            <a:pPr eaLnBrk="1" hangingPunct="1">
              <a:lnSpc>
                <a:spcPct val="150000"/>
              </a:lnSpc>
              <a:spcBef>
                <a:spcPct val="20000"/>
              </a:spcBef>
            </a:pPr>
            <a:endParaRPr lang="zh-CN" altLang="en-US" sz="2800" dirty="0">
              <a:solidFill>
                <a:srgbClr val="FF0066"/>
              </a:solidFill>
              <a:latin typeface="宋体" panose="02010600030101010101" pitchFamily="2" charset="-122"/>
            </a:endParaRPr>
          </a:p>
        </p:txBody>
      </p:sp>
      <p:sp>
        <p:nvSpPr>
          <p:cNvPr id="2" name="左大括号 1"/>
          <p:cNvSpPr/>
          <p:nvPr/>
        </p:nvSpPr>
        <p:spPr>
          <a:xfrm>
            <a:off x="5522495" y="2057400"/>
            <a:ext cx="500480" cy="191302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500"/>
                                        <p:tgtEl>
                                          <p:spTgt spid="2048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048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048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2048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48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0489"/>
                                        </p:tgtEl>
                                        <p:attrNameLst>
                                          <p:attrName>style.visibility</p:attrName>
                                        </p:attrNameLst>
                                      </p:cBhvr>
                                      <p:to>
                                        <p:strVal val="visible"/>
                                      </p:to>
                                    </p:set>
                                    <p:animEffect transition="in" filter="wheel(1)">
                                      <p:cBhvr>
                                        <p:cTn id="27" dur="2000"/>
                                        <p:tgtEl>
                                          <p:spTgt spid="20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P spid="20485" grpId="0"/>
      <p:bldP spid="20486" grpId="0" bldLvl="0" animBg="1"/>
      <p:bldP spid="20487" grpId="0" bldLvl="0" animBg="1"/>
      <p:bldP spid="20488" grpId="0" bldLvl="0" animBg="1"/>
      <p:bldP spid="20489" grpId="0" bldLvl="0" animBg="1"/>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20061010211140392"/>
          <p:cNvPicPr>
            <a:picLocks noChangeAspect="1" noChangeArrowheads="1"/>
          </p:cNvPicPr>
          <p:nvPr/>
        </p:nvPicPr>
        <p:blipFill>
          <a:blip r:embed="rId2">
            <a:extLst>
              <a:ext uri="{28A0092B-C50C-407E-A947-70E740481C1C}">
                <a14:useLocalDpi xmlns:a14="http://schemas.microsoft.com/office/drawing/2010/main" xmlns="" val="0"/>
              </a:ext>
            </a:extLst>
          </a:blip>
          <a:srcRect t="35336" r="35741" b="16122"/>
          <a:stretch>
            <a:fillRect/>
          </a:stretch>
        </p:blipFill>
        <p:spPr bwMode="auto">
          <a:xfrm>
            <a:off x="2225675" y="873125"/>
            <a:ext cx="774065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8"/>
          <p:cNvGrpSpPr/>
          <p:nvPr/>
        </p:nvGrpSpPr>
        <p:grpSpPr bwMode="auto">
          <a:xfrm>
            <a:off x="6788150" y="968377"/>
            <a:ext cx="2520950" cy="417513"/>
            <a:chOff x="3016" y="627"/>
            <a:chExt cx="1588" cy="263"/>
          </a:xfrm>
        </p:grpSpPr>
        <p:sp>
          <p:nvSpPr>
            <p:cNvPr id="13" name="Text Box 6"/>
            <p:cNvSpPr txBox="1">
              <a:spLocks noChangeArrowheads="1"/>
            </p:cNvSpPr>
            <p:nvPr/>
          </p:nvSpPr>
          <p:spPr bwMode="auto">
            <a:xfrm>
              <a:off x="3016" y="627"/>
              <a:ext cx="1088" cy="250"/>
            </a:xfrm>
            <a:prstGeom prst="rect">
              <a:avLst/>
            </a:prstGeom>
            <a:noFill/>
            <a:ln w="9525">
              <a:noFill/>
              <a:miter lim="800000"/>
            </a:ln>
            <a:effectLst/>
          </p:spPr>
          <p:txBody>
            <a:bodyPr>
              <a:spAutoFit/>
            </a:bodyPr>
            <a:lstStyle/>
            <a:p>
              <a:pPr eaLnBrk="1" hangingPunct="1">
                <a:lnSpc>
                  <a:spcPct val="110000"/>
                </a:lnSpc>
                <a:defRPr/>
              </a:pPr>
              <a:r>
                <a:rPr lang="zh-CN" altLang="en-US" dirty="0">
                  <a:solidFill>
                    <a:srgbClr val="FF0000"/>
                  </a:solidFill>
                  <a:effectLst>
                    <a:outerShdw blurRad="38100" dist="38100" dir="2700000" algn="tl">
                      <a:srgbClr val="FFFFFF"/>
                    </a:outerShdw>
                  </a:effectLst>
                  <a:latin typeface="楷体_GB2312" pitchFamily="49" charset="-122"/>
                  <a:ea typeface="楷体_GB2312" pitchFamily="49" charset="-122"/>
                </a:rPr>
                <a:t>红外线</a:t>
              </a:r>
            </a:p>
          </p:txBody>
        </p:sp>
        <p:sp>
          <p:nvSpPr>
            <p:cNvPr id="18443" name="Line 7"/>
            <p:cNvSpPr>
              <a:spLocks noChangeShapeType="1"/>
            </p:cNvSpPr>
            <p:nvPr/>
          </p:nvSpPr>
          <p:spPr bwMode="auto">
            <a:xfrm>
              <a:off x="3787" y="845"/>
              <a:ext cx="817" cy="45"/>
            </a:xfrm>
            <a:prstGeom prst="line">
              <a:avLst/>
            </a:prstGeom>
            <a:noFill/>
            <a:ln w="28575">
              <a:solidFill>
                <a:schemeClr val="bg1"/>
              </a:solidFill>
              <a:round/>
              <a:tailEnd type="triangle" w="med" len="med"/>
            </a:ln>
            <a:extLst>
              <a:ext uri="{909E8E84-426E-40DD-AFC4-6F175D3DCCD1}">
                <a14:hiddenFill xmlns:a14="http://schemas.microsoft.com/office/drawing/2010/main" xmlns="">
                  <a:noFill/>
                </a14:hiddenFill>
              </a:ext>
            </a:extLst>
          </p:spPr>
          <p:txBody>
            <a:bodyPr/>
            <a:lstStyle/>
            <a:p>
              <a:endParaRPr lang="zh-CN" altLang="en-US"/>
            </a:p>
          </p:txBody>
        </p:sp>
      </p:grpSp>
      <p:sp>
        <p:nvSpPr>
          <p:cNvPr id="15" name="Text Box 9"/>
          <p:cNvSpPr txBox="1">
            <a:spLocks noChangeArrowheads="1"/>
          </p:cNvSpPr>
          <p:nvPr/>
        </p:nvSpPr>
        <p:spPr bwMode="auto">
          <a:xfrm>
            <a:off x="1544531" y="4199511"/>
            <a:ext cx="8642350" cy="1693349"/>
          </a:xfrm>
          <a:prstGeom prst="rect">
            <a:avLst/>
          </a:prstGeom>
          <a:noFill/>
          <a:ln w="9525">
            <a:noFill/>
            <a:miter lim="800000"/>
          </a:ln>
          <a:effectLst/>
        </p:spPr>
        <p:txBody>
          <a:bodyPr>
            <a:spAutoFit/>
          </a:bodyPr>
          <a:lstStyle/>
          <a:p>
            <a:pPr indent="457200" eaLnBrk="1" hangingPunct="1">
              <a:lnSpc>
                <a:spcPct val="130000"/>
              </a:lnSpc>
              <a:defRPr/>
            </a:pPr>
            <a:r>
              <a:rPr lang="zh-CN" altLang="en-US" sz="2800" b="1" dirty="0" smtClean="0">
                <a:solidFill>
                  <a:schemeClr val="tx2"/>
                </a:solidFill>
                <a:latin typeface="宋体" panose="02010600030101010101" pitchFamily="2" charset="-122"/>
              </a:rPr>
              <a:t>把</a:t>
            </a:r>
            <a:r>
              <a:rPr lang="zh-CN" altLang="en-US" sz="2800" b="1" dirty="0">
                <a:solidFill>
                  <a:schemeClr val="tx2"/>
                </a:solidFill>
                <a:latin typeface="宋体" panose="02010600030101010101" pitchFamily="2" charset="-122"/>
              </a:rPr>
              <a:t>感光胶片放在彩色光带</a:t>
            </a:r>
            <a:r>
              <a:rPr lang="zh-CN" altLang="en-US" sz="2800" b="1" dirty="0">
                <a:solidFill>
                  <a:srgbClr val="C00000"/>
                </a:solidFill>
                <a:latin typeface="宋体" panose="02010600030101010101" pitchFamily="2" charset="-122"/>
              </a:rPr>
              <a:t>紫光以外</a:t>
            </a:r>
            <a:r>
              <a:rPr lang="zh-CN" altLang="en-US" sz="2800" b="1" dirty="0">
                <a:solidFill>
                  <a:schemeClr val="tx2"/>
                </a:solidFill>
                <a:latin typeface="宋体" panose="02010600030101010101" pitchFamily="2" charset="-122"/>
              </a:rPr>
              <a:t>，我们发现胶片仍会感光，说明这里也有一种</a:t>
            </a:r>
            <a:r>
              <a:rPr lang="zh-CN" altLang="en-US" sz="2800" b="1" dirty="0">
                <a:solidFill>
                  <a:srgbClr val="C00000"/>
                </a:solidFill>
                <a:latin typeface="宋体" panose="02010600030101010101" pitchFamily="2" charset="-122"/>
              </a:rPr>
              <a:t>看不见的光</a:t>
            </a:r>
            <a:r>
              <a:rPr lang="zh-CN" altLang="en-US" sz="2800" b="1" dirty="0">
                <a:solidFill>
                  <a:schemeClr val="tx2"/>
                </a:solidFill>
                <a:latin typeface="宋体" panose="02010600030101010101" pitchFamily="2" charset="-122"/>
              </a:rPr>
              <a:t>。我们把这种紫光之外、看不见的</a:t>
            </a:r>
            <a:r>
              <a:rPr lang="zh-CN" altLang="en-US" sz="2800" b="1" dirty="0" smtClean="0">
                <a:solidFill>
                  <a:schemeClr val="tx2"/>
                </a:solidFill>
                <a:latin typeface="宋体" panose="02010600030101010101" pitchFamily="2" charset="-122"/>
              </a:rPr>
              <a:t>光叫</a:t>
            </a:r>
            <a:r>
              <a:rPr lang="zh-CN" altLang="en-US" sz="2800" b="1" dirty="0">
                <a:solidFill>
                  <a:schemeClr val="tx2"/>
                </a:solidFill>
                <a:latin typeface="宋体" panose="02010600030101010101" pitchFamily="2" charset="-122"/>
              </a:rPr>
              <a:t>做</a:t>
            </a:r>
            <a:r>
              <a:rPr lang="zh-CN" altLang="en-US" sz="2800" b="1" dirty="0">
                <a:solidFill>
                  <a:srgbClr val="6600FF"/>
                </a:solidFill>
                <a:latin typeface="宋体" panose="02010600030101010101" pitchFamily="2" charset="-122"/>
              </a:rPr>
              <a:t>紫外线</a:t>
            </a:r>
            <a:r>
              <a:rPr lang="zh-CN" altLang="en-US" sz="2800" b="1" dirty="0">
                <a:solidFill>
                  <a:schemeClr val="tx2"/>
                </a:solidFill>
                <a:latin typeface="宋体" panose="02010600030101010101" pitchFamily="2" charset="-122"/>
              </a:rPr>
              <a:t>。</a:t>
            </a:r>
          </a:p>
        </p:txBody>
      </p:sp>
      <p:grpSp>
        <p:nvGrpSpPr>
          <p:cNvPr id="3" name="组合 18"/>
          <p:cNvGrpSpPr/>
          <p:nvPr/>
        </p:nvGrpSpPr>
        <p:grpSpPr bwMode="auto">
          <a:xfrm>
            <a:off x="7361238" y="3086101"/>
            <a:ext cx="1947862" cy="397032"/>
            <a:chOff x="5435600" y="3086103"/>
            <a:chExt cx="1947901" cy="397032"/>
          </a:xfrm>
        </p:grpSpPr>
        <p:sp>
          <p:nvSpPr>
            <p:cNvPr id="17" name="Text Box 11"/>
            <p:cNvSpPr txBox="1">
              <a:spLocks noChangeArrowheads="1"/>
            </p:cNvSpPr>
            <p:nvPr/>
          </p:nvSpPr>
          <p:spPr bwMode="auto">
            <a:xfrm>
              <a:off x="5435600" y="3086103"/>
              <a:ext cx="1727235" cy="397032"/>
            </a:xfrm>
            <a:prstGeom prst="rect">
              <a:avLst/>
            </a:prstGeom>
            <a:noFill/>
            <a:ln w="9525">
              <a:noFill/>
              <a:miter lim="800000"/>
            </a:ln>
            <a:effectLst/>
          </p:spPr>
          <p:txBody>
            <a:bodyPr>
              <a:spAutoFit/>
            </a:bodyPr>
            <a:lstStyle/>
            <a:p>
              <a:pPr eaLnBrk="1" hangingPunct="1">
                <a:lnSpc>
                  <a:spcPct val="110000"/>
                </a:lnSpc>
                <a:defRPr/>
              </a:pPr>
              <a:r>
                <a:rPr lang="zh-CN" altLang="en-US">
                  <a:solidFill>
                    <a:srgbClr val="990099"/>
                  </a:solidFill>
                  <a:effectLst>
                    <a:outerShdw blurRad="38100" dist="38100" dir="2700000" algn="tl">
                      <a:srgbClr val="FFFFFF"/>
                    </a:outerShdw>
                  </a:effectLst>
                  <a:latin typeface="楷体_GB2312" pitchFamily="49" charset="-122"/>
                  <a:ea typeface="楷体_GB2312" pitchFamily="49" charset="-122"/>
                </a:rPr>
                <a:t>紫外线</a:t>
              </a:r>
            </a:p>
          </p:txBody>
        </p:sp>
        <p:sp>
          <p:nvSpPr>
            <p:cNvPr id="18441" name="Line 12"/>
            <p:cNvSpPr>
              <a:spLocks noChangeShapeType="1"/>
            </p:cNvSpPr>
            <p:nvPr/>
          </p:nvSpPr>
          <p:spPr bwMode="auto">
            <a:xfrm>
              <a:off x="6659563" y="3359153"/>
              <a:ext cx="723938" cy="45719"/>
            </a:xfrm>
            <a:prstGeom prst="line">
              <a:avLst/>
            </a:prstGeom>
            <a:noFill/>
            <a:ln w="28575">
              <a:solidFill>
                <a:schemeClr val="bg1"/>
              </a:solidFill>
              <a:round/>
              <a:tailEnd type="triangle" w="med" len="med"/>
            </a:ln>
            <a:extLst>
              <a:ext uri="{909E8E84-426E-40DD-AFC4-6F175D3DCCD1}">
                <a14:hiddenFill xmlns:a14="http://schemas.microsoft.com/office/drawing/2010/main" xmlns="">
                  <a:noFill/>
                </a14:hiddenFill>
              </a:ext>
            </a:extLst>
          </p:spPr>
          <p:txBody>
            <a:bodyPr/>
            <a:lstStyle/>
            <a:p>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彩虹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rot="946484">
            <a:off x="6461951" y="841908"/>
            <a:ext cx="3657600" cy="2563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1" name="Picture 3" descr="彩虹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629374">
            <a:off x="2453364" y="851704"/>
            <a:ext cx="3758117" cy="28198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2" name="Picture 4" descr="彩虹背景图"/>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878266" y="3292479"/>
            <a:ext cx="4657951" cy="291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3" name="Picture 5" descr="彩虹4"/>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rot="662699">
            <a:off x="3932216" y="1992819"/>
            <a:ext cx="4423967" cy="276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4" name="Picture 6" descr="喷泉，彩虹"/>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764055" y="3388141"/>
            <a:ext cx="4478133" cy="28800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5" name="WordArt 7"/>
          <p:cNvSpPr>
            <a:spLocks noChangeArrowheads="1" noChangeShapeType="1" noTextEdit="1"/>
          </p:cNvSpPr>
          <p:nvPr/>
        </p:nvSpPr>
        <p:spPr bwMode="auto">
          <a:xfrm>
            <a:off x="4163765" y="2589778"/>
            <a:ext cx="4747445" cy="2326360"/>
          </a:xfrm>
          <a:prstGeom prst="rect">
            <a:avLst/>
          </a:prstGeom>
        </p:spPr>
        <p:txBody>
          <a:bodyPr wrap="none" fromWordArt="1">
            <a:prstTxWarp prst="textDeflate">
              <a:avLst>
                <a:gd name="adj" fmla="val 17468"/>
              </a:avLst>
            </a:prstTxWarp>
          </a:bodyPr>
          <a:lstStyle/>
          <a:p>
            <a:pPr algn="ctr"/>
            <a:r>
              <a:rPr lang="zh-CN" altLang="en-US" sz="3600" b="1" kern="10">
                <a:ln w="9525">
                  <a:solidFill>
                    <a:srgbClr val="FF0000"/>
                  </a:solidFill>
                  <a:round/>
                </a:ln>
                <a:solidFill>
                  <a:srgbClr val="FF0000"/>
                </a:solidFill>
                <a:latin typeface="黑体" panose="02010609060101010101" pitchFamily="49" charset="-122"/>
                <a:ea typeface="黑体" panose="02010609060101010101" pitchFamily="49" charset="-122"/>
              </a:rPr>
              <a:t>天</a:t>
            </a:r>
            <a:r>
              <a:rPr lang="zh-CN" altLang="en-US" sz="3600" b="1" kern="10" smtClean="0">
                <a:ln w="9525">
                  <a:solidFill>
                    <a:srgbClr val="FF0000"/>
                  </a:solidFill>
                  <a:round/>
                </a:ln>
                <a:solidFill>
                  <a:srgbClr val="FF0000"/>
                </a:solidFill>
                <a:latin typeface="黑体" panose="02010609060101010101" pitchFamily="49" charset="-122"/>
                <a:ea typeface="黑体" panose="02010609060101010101" pitchFamily="49" charset="-122"/>
              </a:rPr>
              <a:t>空中的彩虹是</a:t>
            </a:r>
            <a:endParaRPr lang="en-US" altLang="zh-CN" sz="3600" b="1" kern="10">
              <a:ln w="9525">
                <a:solidFill>
                  <a:srgbClr val="FF0000"/>
                </a:solidFill>
                <a:round/>
              </a:ln>
              <a:solidFill>
                <a:srgbClr val="FF0000"/>
              </a:solidFill>
              <a:latin typeface="黑体" panose="02010609060101010101" pitchFamily="49" charset="-122"/>
              <a:ea typeface="黑体" panose="02010609060101010101" pitchFamily="49" charset="-122"/>
            </a:endParaRPr>
          </a:p>
          <a:p>
            <a:pPr algn="ctr"/>
            <a:r>
              <a:rPr lang="zh-CN" altLang="en-US" sz="3600" b="1" kern="10" smtClean="0">
                <a:ln w="9525">
                  <a:solidFill>
                    <a:srgbClr val="FF0000"/>
                  </a:solidFill>
                  <a:round/>
                </a:ln>
                <a:solidFill>
                  <a:srgbClr val="FF0000"/>
                </a:solidFill>
                <a:latin typeface="黑体" panose="02010609060101010101" pitchFamily="49" charset="-122"/>
                <a:ea typeface="黑体" panose="02010609060101010101" pitchFamily="49" charset="-122"/>
              </a:rPr>
              <a:t>怎</a:t>
            </a:r>
            <a:r>
              <a:rPr lang="zh-CN" altLang="en-US" sz="3600" b="1" kern="10">
                <a:ln w="9525">
                  <a:solidFill>
                    <a:srgbClr val="FF0000"/>
                  </a:solidFill>
                  <a:round/>
                </a:ln>
                <a:solidFill>
                  <a:srgbClr val="FF0000"/>
                </a:solidFill>
                <a:latin typeface="黑体" panose="02010609060101010101" pitchFamily="49" charset="-122"/>
                <a:ea typeface="黑体" panose="02010609060101010101" pitchFamily="49" charset="-122"/>
              </a:rPr>
              <a:t>么形成的？</a:t>
            </a:r>
          </a:p>
        </p:txBody>
      </p:sp>
      <p:grpSp>
        <p:nvGrpSpPr>
          <p:cNvPr id="16" name="组合 15"/>
          <p:cNvGrpSpPr/>
          <p:nvPr/>
        </p:nvGrpSpPr>
        <p:grpSpPr>
          <a:xfrm>
            <a:off x="211804" y="15812"/>
            <a:ext cx="3496087" cy="1003300"/>
            <a:chOff x="402739" y="21978"/>
            <a:chExt cx="3496087" cy="1003300"/>
          </a:xfrm>
        </p:grpSpPr>
        <p:sp>
          <p:nvSpPr>
            <p:cNvPr id="17" name="TextBox 2"/>
            <p:cNvSpPr txBox="1"/>
            <p:nvPr/>
          </p:nvSpPr>
          <p:spPr bwMode="auto">
            <a:xfrm>
              <a:off x="1190236" y="248322"/>
              <a:ext cx="2708590" cy="646331"/>
            </a:xfrm>
            <a:prstGeom prst="rect">
              <a:avLst/>
            </a:prstGeom>
            <a:noFill/>
          </p:spPr>
          <p:txBody>
            <a:bodyPr wrap="square">
              <a:spAutoFit/>
            </a:bodyPr>
            <a:lstStyle/>
            <a:p>
              <a:pPr eaLnBrk="1" fontAlgn="auto" hangingPunct="1">
                <a:spcBef>
                  <a:spcPts val="0"/>
                </a:spcBef>
                <a:spcAft>
                  <a:spcPts val="0"/>
                </a:spcAft>
                <a:defRPr/>
              </a:pPr>
              <a:r>
                <a:rPr lang="zh-CN" altLang="en-US" sz="3600" b="1" dirty="0" smtClean="0">
                  <a:solidFill>
                    <a:srgbClr val="009FB9"/>
                  </a:solidFill>
                  <a:latin typeface="+mj-ea"/>
                  <a:ea typeface="+mj-ea"/>
                </a:rPr>
                <a:t>新 课 引 入</a:t>
              </a:r>
              <a:endParaRPr lang="zh-CN" altLang="en-US" sz="3600" b="1" dirty="0">
                <a:solidFill>
                  <a:srgbClr val="009FB9"/>
                </a:solidFill>
                <a:latin typeface="+mj-ea"/>
                <a:ea typeface="+mj-ea"/>
              </a:endParaRPr>
            </a:p>
          </p:txBody>
        </p:sp>
        <p:grpSp>
          <p:nvGrpSpPr>
            <p:cNvPr id="18" name="组合 17"/>
            <p:cNvGrpSpPr/>
            <p:nvPr/>
          </p:nvGrpSpPr>
          <p:grpSpPr>
            <a:xfrm>
              <a:off x="402739" y="21978"/>
              <a:ext cx="3346936" cy="1003300"/>
              <a:chOff x="402739" y="21978"/>
              <a:chExt cx="3346936" cy="1003300"/>
            </a:xfrm>
          </p:grpSpPr>
          <p:cxnSp>
            <p:nvCxnSpPr>
              <p:cNvPr id="19" name="直接连接符 18"/>
              <p:cNvCxnSpPr/>
              <p:nvPr/>
            </p:nvCxnSpPr>
            <p:spPr bwMode="auto">
              <a:xfrm>
                <a:off x="736656" y="860108"/>
                <a:ext cx="3013019" cy="0"/>
              </a:xfrm>
              <a:prstGeom prst="line">
                <a:avLst/>
              </a:prstGeom>
              <a:ln>
                <a:solidFill>
                  <a:srgbClr val="009FB9"/>
                </a:solidFill>
              </a:ln>
            </p:spPr>
            <p:style>
              <a:lnRef idx="1">
                <a:schemeClr val="dk1"/>
              </a:lnRef>
              <a:fillRef idx="0">
                <a:schemeClr val="dk1"/>
              </a:fillRef>
              <a:effectRef idx="0">
                <a:schemeClr val="dk1"/>
              </a:effectRef>
              <a:fontRef idx="minor">
                <a:schemeClr val="tx1"/>
              </a:fontRef>
            </p:style>
          </p:cxnSp>
          <p:pic>
            <p:nvPicPr>
              <p:cNvPr id="20" name="图片 19" descr="标题2"/>
              <p:cNvPicPr>
                <a:picLocks noChangeAspect="1"/>
              </p:cNvPicPr>
              <p:nvPr/>
            </p:nvPicPr>
            <p:blipFill>
              <a:blip r:embed="rId7" cstate="print"/>
              <a:stretch>
                <a:fillRect/>
              </a:stretch>
            </p:blipFill>
            <p:spPr>
              <a:xfrm>
                <a:off x="402739" y="21978"/>
                <a:ext cx="1003300" cy="1003300"/>
              </a:xfrm>
              <a:prstGeom prst="rect">
                <a:avLst/>
              </a:prstGeom>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randombar(horizontal)">
                                      <p:cBhvr>
                                        <p:cTn id="7" dur="500"/>
                                        <p:tgtEl>
                                          <p:spTgt spid="717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blinds(horizontal)">
                                      <p:cBhvr>
                                        <p:cTn id="12" dur="500"/>
                                        <p:tgtEl>
                                          <p:spTgt spid="717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173"/>
                                        </p:tgtEl>
                                        <p:attrNameLst>
                                          <p:attrName>style.visibility</p:attrName>
                                        </p:attrNameLst>
                                      </p:cBhvr>
                                      <p:to>
                                        <p:strVal val="visible"/>
                                      </p:to>
                                    </p:set>
                                    <p:animEffect transition="in" filter="checkerboard(across)">
                                      <p:cBhvr>
                                        <p:cTn id="17" dur="500"/>
                                        <p:tgtEl>
                                          <p:spTgt spid="7173"/>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7170"/>
                                        </p:tgtEl>
                                        <p:attrNameLst>
                                          <p:attrName>style.visibility</p:attrName>
                                        </p:attrNameLst>
                                      </p:cBhvr>
                                      <p:to>
                                        <p:strVal val="visible"/>
                                      </p:to>
                                    </p:set>
                                    <p:animEffect transition="in" filter="wedge">
                                      <p:cBhvr>
                                        <p:cTn id="22" dur="2000"/>
                                        <p:tgtEl>
                                          <p:spTgt spid="7170"/>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7174"/>
                                        </p:tgtEl>
                                        <p:attrNameLst>
                                          <p:attrName>style.visibility</p:attrName>
                                        </p:attrNameLst>
                                      </p:cBhvr>
                                      <p:to>
                                        <p:strVal val="visible"/>
                                      </p:to>
                                    </p:set>
                                    <p:animEffect transition="in" filter="diamond(in)">
                                      <p:cBhvr>
                                        <p:cTn id="27" dur="2000"/>
                                        <p:tgtEl>
                                          <p:spTgt spid="717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5" fill="hold" grpId="0" nodeType="clickEffect">
                                  <p:stCondLst>
                                    <p:cond delay="0"/>
                                  </p:stCondLst>
                                  <p:childTnLst>
                                    <p:set>
                                      <p:cBhvr>
                                        <p:cTn id="31" dur="1" fill="hold">
                                          <p:stCondLst>
                                            <p:cond delay="0"/>
                                          </p:stCondLst>
                                        </p:cTn>
                                        <p:tgtEl>
                                          <p:spTgt spid="7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3"/>
          <p:cNvSpPr txBox="1">
            <a:spLocks noChangeArrowheads="1"/>
          </p:cNvSpPr>
          <p:nvPr/>
        </p:nvSpPr>
        <p:spPr bwMode="auto">
          <a:xfrm>
            <a:off x="1919288" y="2151157"/>
            <a:ext cx="8153400" cy="637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2800" b="1" dirty="0">
                <a:latin typeface="宋体" panose="02010600030101010101" pitchFamily="2" charset="-122"/>
              </a:rPr>
              <a:t>太阳光中色散区域紫光外侧的不可见光叫做</a:t>
            </a:r>
            <a:r>
              <a:rPr lang="zh-CN" altLang="en-US" sz="2800" b="1" dirty="0">
                <a:solidFill>
                  <a:srgbClr val="FF0000"/>
                </a:solidFill>
                <a:latin typeface="宋体" panose="02010600030101010101" pitchFamily="2" charset="-122"/>
              </a:rPr>
              <a:t>紫外线</a:t>
            </a:r>
            <a:r>
              <a:rPr lang="zh-CN" altLang="en-US" sz="2800" b="1" dirty="0">
                <a:latin typeface="宋体" panose="02010600030101010101" pitchFamily="2" charset="-122"/>
              </a:rPr>
              <a:t>。</a:t>
            </a:r>
          </a:p>
        </p:txBody>
      </p:sp>
      <p:sp>
        <p:nvSpPr>
          <p:cNvPr id="2" name="矩形 1"/>
          <p:cNvSpPr/>
          <p:nvPr/>
        </p:nvSpPr>
        <p:spPr>
          <a:xfrm>
            <a:off x="2236789" y="3338606"/>
            <a:ext cx="5786437" cy="798512"/>
          </a:xfrm>
          <a:prstGeom prst="rect">
            <a:avLst/>
          </a:prstGeom>
          <a:gradFill>
            <a:gsLst>
              <a:gs pos="38000">
                <a:srgbClr val="FFFF00"/>
              </a:gs>
              <a:gs pos="20000">
                <a:srgbClr val="FFC000"/>
              </a:gs>
              <a:gs pos="0">
                <a:srgbClr val="FF0000"/>
              </a:gs>
              <a:gs pos="69000">
                <a:srgbClr val="00B050"/>
              </a:gs>
              <a:gs pos="80000">
                <a:srgbClr val="0070C0"/>
              </a:gs>
              <a:gs pos="88000">
                <a:srgbClr val="065279"/>
              </a:gs>
              <a:gs pos="96000">
                <a:srgbClr val="7030A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noProof="1"/>
          </a:p>
        </p:txBody>
      </p:sp>
      <p:cxnSp>
        <p:nvCxnSpPr>
          <p:cNvPr id="3" name="直接连接符 2"/>
          <p:cNvCxnSpPr/>
          <p:nvPr/>
        </p:nvCxnSpPr>
        <p:spPr>
          <a:xfrm>
            <a:off x="8007350" y="4137119"/>
            <a:ext cx="0" cy="506413"/>
          </a:xfrm>
          <a:prstGeom prst="line">
            <a:avLst/>
          </a:prstGeom>
          <a:ln w="19050"/>
        </p:spPr>
        <p:style>
          <a:lnRef idx="1">
            <a:schemeClr val="accent4"/>
          </a:lnRef>
          <a:fillRef idx="0">
            <a:schemeClr val="accent4"/>
          </a:fillRef>
          <a:effectRef idx="0">
            <a:schemeClr val="accent4"/>
          </a:effectRef>
          <a:fontRef idx="minor">
            <a:schemeClr val="tx1"/>
          </a:fontRef>
        </p:style>
      </p:cxnSp>
      <p:cxnSp>
        <p:nvCxnSpPr>
          <p:cNvPr id="4" name="直接连接符 3"/>
          <p:cNvCxnSpPr/>
          <p:nvPr/>
        </p:nvCxnSpPr>
        <p:spPr>
          <a:xfrm>
            <a:off x="9775825" y="4137119"/>
            <a:ext cx="0" cy="506413"/>
          </a:xfrm>
          <a:prstGeom prst="line">
            <a:avLst/>
          </a:prstGeom>
          <a:ln w="19050"/>
        </p:spPr>
        <p:style>
          <a:lnRef idx="1">
            <a:schemeClr val="accent4"/>
          </a:lnRef>
          <a:fillRef idx="0">
            <a:schemeClr val="accent4"/>
          </a:fillRef>
          <a:effectRef idx="0">
            <a:schemeClr val="accent4"/>
          </a:effectRef>
          <a:fontRef idx="minor">
            <a:schemeClr val="tx1"/>
          </a:fontRef>
        </p:style>
      </p:cxnSp>
      <p:cxnSp>
        <p:nvCxnSpPr>
          <p:cNvPr id="5" name="直接连接符 4"/>
          <p:cNvCxnSpPr/>
          <p:nvPr/>
        </p:nvCxnSpPr>
        <p:spPr>
          <a:xfrm>
            <a:off x="2236788" y="4137119"/>
            <a:ext cx="0" cy="506413"/>
          </a:xfrm>
          <a:prstGeom prst="line">
            <a:avLst/>
          </a:prstGeom>
          <a:ln w="19050"/>
        </p:spPr>
        <p:style>
          <a:lnRef idx="1">
            <a:schemeClr val="accent4"/>
          </a:lnRef>
          <a:fillRef idx="0">
            <a:schemeClr val="accent4"/>
          </a:fillRef>
          <a:effectRef idx="0">
            <a:schemeClr val="accent4"/>
          </a:effectRef>
          <a:fontRef idx="minor">
            <a:schemeClr val="tx1"/>
          </a:fontRef>
        </p:style>
      </p:cxnSp>
      <p:cxnSp>
        <p:nvCxnSpPr>
          <p:cNvPr id="6" name="直接箭头连接符 5"/>
          <p:cNvCxnSpPr/>
          <p:nvPr/>
        </p:nvCxnSpPr>
        <p:spPr>
          <a:xfrm rot="10800000">
            <a:off x="2236789" y="4467318"/>
            <a:ext cx="2174875" cy="0"/>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rot="10800000" flipH="1">
            <a:off x="5784851" y="4457793"/>
            <a:ext cx="2174875" cy="0"/>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0" name="文本框 9"/>
          <p:cNvSpPr txBox="1">
            <a:spLocks noChangeArrowheads="1"/>
          </p:cNvSpPr>
          <p:nvPr/>
        </p:nvSpPr>
        <p:spPr bwMode="auto">
          <a:xfrm>
            <a:off x="4414839" y="4294281"/>
            <a:ext cx="16160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a:latin typeface="黑体" panose="02010609060101010101" pitchFamily="49" charset="-122"/>
                <a:ea typeface="黑体" panose="02010609060101010101" pitchFamily="49" charset="-122"/>
              </a:rPr>
              <a:t>可视光线</a:t>
            </a:r>
          </a:p>
        </p:txBody>
      </p:sp>
      <p:sp>
        <p:nvSpPr>
          <p:cNvPr id="11" name="文本框 10"/>
          <p:cNvSpPr txBox="1">
            <a:spLocks noChangeArrowheads="1"/>
          </p:cNvSpPr>
          <p:nvPr/>
        </p:nvSpPr>
        <p:spPr bwMode="auto">
          <a:xfrm>
            <a:off x="8277226" y="4294281"/>
            <a:ext cx="16160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a:latin typeface="黑体" panose="02010609060101010101" pitchFamily="49" charset="-122"/>
                <a:ea typeface="黑体" panose="02010609060101010101" pitchFamily="49" charset="-122"/>
              </a:rPr>
              <a:t>紫外线</a:t>
            </a:r>
          </a:p>
        </p:txBody>
      </p:sp>
      <p:cxnSp>
        <p:nvCxnSpPr>
          <p:cNvPr id="12" name="直接箭头连接符 11"/>
          <p:cNvCxnSpPr/>
          <p:nvPr/>
        </p:nvCxnSpPr>
        <p:spPr>
          <a:xfrm flipH="1" flipV="1">
            <a:off x="8007350" y="4473669"/>
            <a:ext cx="279400" cy="9525"/>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flipV="1">
            <a:off x="9393238" y="4467318"/>
            <a:ext cx="315912" cy="6350"/>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3566" name="矩形 5"/>
          <p:cNvSpPr>
            <a:spLocks noChangeArrowheads="1"/>
          </p:cNvSpPr>
          <p:nvPr/>
        </p:nvSpPr>
        <p:spPr bwMode="auto">
          <a:xfrm>
            <a:off x="1919289" y="1449481"/>
            <a:ext cx="206498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3200" b="1" dirty="0" smtClean="0">
                <a:latin typeface="宋体" panose="02010600030101010101" pitchFamily="2" charset="-122"/>
                <a:sym typeface="Times New Roman" panose="02020603050405020304" pitchFamily="18" charset="0"/>
              </a:rPr>
              <a:t>4.</a:t>
            </a:r>
            <a:r>
              <a:rPr lang="zh-CN" altLang="en-US" sz="3200" b="1" dirty="0">
                <a:latin typeface="宋体" panose="02010600030101010101" pitchFamily="2" charset="-122"/>
                <a:sym typeface="Times New Roman" panose="02020603050405020304" pitchFamily="18" charset="0"/>
              </a:rPr>
              <a:t>紫外线</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blinds(horizontal)">
                                      <p:cBhvr>
                                        <p:cTn id="7" dur="500"/>
                                        <p:tgtEl>
                                          <p:spTgt spid="2662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0.70"/>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par>
                                <p:cTn id="22" presetID="55"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1000" fill="hold"/>
                                        <p:tgtEl>
                                          <p:spTgt spid="3"/>
                                        </p:tgtEl>
                                        <p:attrNameLst>
                                          <p:attrName>ppt_w</p:attrName>
                                        </p:attrNameLst>
                                      </p:cBhvr>
                                      <p:tavLst>
                                        <p:tav tm="0">
                                          <p:val>
                                            <p:strVal val="#ppt_w*0.70"/>
                                          </p:val>
                                        </p:tav>
                                        <p:tav tm="100000">
                                          <p:val>
                                            <p:strVal val="#ppt_w"/>
                                          </p:val>
                                        </p:tav>
                                      </p:tavLst>
                                    </p:anim>
                                    <p:anim calcmode="lin" valueType="num">
                                      <p:cBhvr>
                                        <p:cTn id="25" dur="1000" fill="hold"/>
                                        <p:tgtEl>
                                          <p:spTgt spid="3"/>
                                        </p:tgtEl>
                                        <p:attrNameLst>
                                          <p:attrName>ppt_h</p:attrName>
                                        </p:attrNameLst>
                                      </p:cBhvr>
                                      <p:tavLst>
                                        <p:tav tm="0">
                                          <p:val>
                                            <p:strVal val="#ppt_h"/>
                                          </p:val>
                                        </p:tav>
                                        <p:tav tm="100000">
                                          <p:val>
                                            <p:strVal val="#ppt_h"/>
                                          </p:val>
                                        </p:tav>
                                      </p:tavLst>
                                    </p:anim>
                                    <p:animEffect transition="in" filter="fade">
                                      <p:cBhvr>
                                        <p:cTn id="26" dur="10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strVal val="#ppt_w*0.70"/>
                                          </p:val>
                                        </p:tav>
                                        <p:tav tm="100000">
                                          <p:val>
                                            <p:strVal val="#ppt_w"/>
                                          </p:val>
                                        </p:tav>
                                      </p:tavLst>
                                    </p:anim>
                                    <p:anim calcmode="lin" valueType="num">
                                      <p:cBhvr>
                                        <p:cTn id="32" dur="1000" fill="hold"/>
                                        <p:tgtEl>
                                          <p:spTgt spid="6"/>
                                        </p:tgtEl>
                                        <p:attrNameLst>
                                          <p:attrName>ppt_h</p:attrName>
                                        </p:attrNameLst>
                                      </p:cBhvr>
                                      <p:tavLst>
                                        <p:tav tm="0">
                                          <p:val>
                                            <p:strVal val="#ppt_h"/>
                                          </p:val>
                                        </p:tav>
                                        <p:tav tm="100000">
                                          <p:val>
                                            <p:strVal val="#ppt_h"/>
                                          </p:val>
                                        </p:tav>
                                      </p:tavLst>
                                    </p:anim>
                                    <p:animEffect transition="in" filter="fade">
                                      <p:cBhvr>
                                        <p:cTn id="33" dur="1000"/>
                                        <p:tgtEl>
                                          <p:spTgt spid="6"/>
                                        </p:tgtEl>
                                      </p:cBhvr>
                                    </p:animEffect>
                                  </p:childTnLst>
                                </p:cTn>
                              </p:par>
                              <p:par>
                                <p:cTn id="34" presetID="55"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1000" fill="hold"/>
                                        <p:tgtEl>
                                          <p:spTgt spid="7"/>
                                        </p:tgtEl>
                                        <p:attrNameLst>
                                          <p:attrName>ppt_w</p:attrName>
                                        </p:attrNameLst>
                                      </p:cBhvr>
                                      <p:tavLst>
                                        <p:tav tm="0">
                                          <p:val>
                                            <p:strVal val="#ppt_w*0.70"/>
                                          </p:val>
                                        </p:tav>
                                        <p:tav tm="100000">
                                          <p:val>
                                            <p:strVal val="#ppt_w"/>
                                          </p:val>
                                        </p:tav>
                                      </p:tavLst>
                                    </p:anim>
                                    <p:anim calcmode="lin" valueType="num">
                                      <p:cBhvr>
                                        <p:cTn id="37" dur="1000" fill="hold"/>
                                        <p:tgtEl>
                                          <p:spTgt spid="7"/>
                                        </p:tgtEl>
                                        <p:attrNameLst>
                                          <p:attrName>ppt_h</p:attrName>
                                        </p:attrNameLst>
                                      </p:cBhvr>
                                      <p:tavLst>
                                        <p:tav tm="0">
                                          <p:val>
                                            <p:strVal val="#ppt_h"/>
                                          </p:val>
                                        </p:tav>
                                        <p:tav tm="100000">
                                          <p:val>
                                            <p:strVal val="#ppt_h"/>
                                          </p:val>
                                        </p:tav>
                                      </p:tavLst>
                                    </p:anim>
                                    <p:animEffect transition="in" filter="fade">
                                      <p:cBhvr>
                                        <p:cTn id="38" dur="10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linds(horizontal)">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p:cTn id="48" dur="1000" fill="hold"/>
                                        <p:tgtEl>
                                          <p:spTgt spid="4"/>
                                        </p:tgtEl>
                                        <p:attrNameLst>
                                          <p:attrName>ppt_w</p:attrName>
                                        </p:attrNameLst>
                                      </p:cBhvr>
                                      <p:tavLst>
                                        <p:tav tm="0">
                                          <p:val>
                                            <p:strVal val="#ppt_w*0.70"/>
                                          </p:val>
                                        </p:tav>
                                        <p:tav tm="100000">
                                          <p:val>
                                            <p:strVal val="#ppt_w"/>
                                          </p:val>
                                        </p:tav>
                                      </p:tavLst>
                                    </p:anim>
                                    <p:anim calcmode="lin" valueType="num">
                                      <p:cBhvr>
                                        <p:cTn id="49" dur="1000" fill="hold"/>
                                        <p:tgtEl>
                                          <p:spTgt spid="4"/>
                                        </p:tgtEl>
                                        <p:attrNameLst>
                                          <p:attrName>ppt_h</p:attrName>
                                        </p:attrNameLst>
                                      </p:cBhvr>
                                      <p:tavLst>
                                        <p:tav tm="0">
                                          <p:val>
                                            <p:strVal val="#ppt_h"/>
                                          </p:val>
                                        </p:tav>
                                        <p:tav tm="100000">
                                          <p:val>
                                            <p:strVal val="#ppt_h"/>
                                          </p:val>
                                        </p:tav>
                                      </p:tavLst>
                                    </p:anim>
                                    <p:animEffect transition="in" filter="fade">
                                      <p:cBhvr>
                                        <p:cTn id="50" dur="10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55"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1000" fill="hold"/>
                                        <p:tgtEl>
                                          <p:spTgt spid="12"/>
                                        </p:tgtEl>
                                        <p:attrNameLst>
                                          <p:attrName>ppt_w</p:attrName>
                                        </p:attrNameLst>
                                      </p:cBhvr>
                                      <p:tavLst>
                                        <p:tav tm="0">
                                          <p:val>
                                            <p:strVal val="#ppt_w*0.70"/>
                                          </p:val>
                                        </p:tav>
                                        <p:tav tm="100000">
                                          <p:val>
                                            <p:strVal val="#ppt_w"/>
                                          </p:val>
                                        </p:tav>
                                      </p:tavLst>
                                    </p:anim>
                                    <p:anim calcmode="lin" valueType="num">
                                      <p:cBhvr>
                                        <p:cTn id="56" dur="1000" fill="hold"/>
                                        <p:tgtEl>
                                          <p:spTgt spid="12"/>
                                        </p:tgtEl>
                                        <p:attrNameLst>
                                          <p:attrName>ppt_h</p:attrName>
                                        </p:attrNameLst>
                                      </p:cBhvr>
                                      <p:tavLst>
                                        <p:tav tm="0">
                                          <p:val>
                                            <p:strVal val="#ppt_h"/>
                                          </p:val>
                                        </p:tav>
                                        <p:tav tm="100000">
                                          <p:val>
                                            <p:strVal val="#ppt_h"/>
                                          </p:val>
                                        </p:tav>
                                      </p:tavLst>
                                    </p:anim>
                                    <p:animEffect transition="in" filter="fade">
                                      <p:cBhvr>
                                        <p:cTn id="57" dur="1000"/>
                                        <p:tgtEl>
                                          <p:spTgt spid="12"/>
                                        </p:tgtEl>
                                      </p:cBhvr>
                                    </p:animEffect>
                                  </p:childTnLst>
                                </p:cTn>
                              </p:par>
                              <p:par>
                                <p:cTn id="58" presetID="55" presetClass="entr" presetSubtype="0" fill="hold" nodeType="with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p:cTn id="60" dur="1000" fill="hold"/>
                                        <p:tgtEl>
                                          <p:spTgt spid="13"/>
                                        </p:tgtEl>
                                        <p:attrNameLst>
                                          <p:attrName>ppt_w</p:attrName>
                                        </p:attrNameLst>
                                      </p:cBhvr>
                                      <p:tavLst>
                                        <p:tav tm="0">
                                          <p:val>
                                            <p:strVal val="#ppt_w*0.70"/>
                                          </p:val>
                                        </p:tav>
                                        <p:tav tm="100000">
                                          <p:val>
                                            <p:strVal val="#ppt_w"/>
                                          </p:val>
                                        </p:tav>
                                      </p:tavLst>
                                    </p:anim>
                                    <p:anim calcmode="lin" valueType="num">
                                      <p:cBhvr>
                                        <p:cTn id="61" dur="1000" fill="hold"/>
                                        <p:tgtEl>
                                          <p:spTgt spid="13"/>
                                        </p:tgtEl>
                                        <p:attrNameLst>
                                          <p:attrName>ppt_h</p:attrName>
                                        </p:attrNameLst>
                                      </p:cBhvr>
                                      <p:tavLst>
                                        <p:tav tm="0">
                                          <p:val>
                                            <p:strVal val="#ppt_h"/>
                                          </p:val>
                                        </p:tav>
                                        <p:tav tm="100000">
                                          <p:val>
                                            <p:strVal val="#ppt_h"/>
                                          </p:val>
                                        </p:tav>
                                      </p:tavLst>
                                    </p:anim>
                                    <p:animEffect transition="in" filter="fade">
                                      <p:cBhvr>
                                        <p:cTn id="62" dur="10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51" presetClass="entr" presetSubtype="0"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770" decel="100000"/>
                                        <p:tgtEl>
                                          <p:spTgt spid="11"/>
                                        </p:tgtEl>
                                      </p:cBhvr>
                                    </p:animEffect>
                                    <p:animScale>
                                      <p:cBhvr>
                                        <p:cTn id="68" dur="770" decel="100000"/>
                                        <p:tgtEl>
                                          <p:spTgt spid="11"/>
                                        </p:tgtEl>
                                      </p:cBhvr>
                                      <p:from x="10000" y="10000"/>
                                      <p:to x="200000" y="450000"/>
                                    </p:animScale>
                                    <p:animScale>
                                      <p:cBhvr>
                                        <p:cTn id="69" dur="1230" accel="100000" fill="hold">
                                          <p:stCondLst>
                                            <p:cond delay="770"/>
                                          </p:stCondLst>
                                        </p:cTn>
                                        <p:tgtEl>
                                          <p:spTgt spid="11"/>
                                        </p:tgtEl>
                                      </p:cBhvr>
                                      <p:from x="200000" y="450000"/>
                                      <p:to x="100000" y="100000"/>
                                    </p:animScale>
                                    <p:set>
                                      <p:cBhvr>
                                        <p:cTn id="70" dur="770" fill="hold"/>
                                        <p:tgtEl>
                                          <p:spTgt spid="11"/>
                                        </p:tgtEl>
                                        <p:attrNameLst>
                                          <p:attrName>ppt_x</p:attrName>
                                        </p:attrNameLst>
                                      </p:cBhvr>
                                      <p:to>
                                        <p:strVal val="(0.5)"/>
                                      </p:to>
                                    </p:set>
                                    <p:anim from="(0.5)" to="(#ppt_x)" calcmode="lin" valueType="num">
                                      <p:cBhvr>
                                        <p:cTn id="71" dur="1230" accel="100000" fill="hold">
                                          <p:stCondLst>
                                            <p:cond delay="770"/>
                                          </p:stCondLst>
                                        </p:cTn>
                                        <p:tgtEl>
                                          <p:spTgt spid="11"/>
                                        </p:tgtEl>
                                        <p:attrNameLst>
                                          <p:attrName>ppt_x</p:attrName>
                                        </p:attrNameLst>
                                      </p:cBhvr>
                                    </p:anim>
                                    <p:set>
                                      <p:cBhvr>
                                        <p:cTn id="72" dur="770" fill="hold"/>
                                        <p:tgtEl>
                                          <p:spTgt spid="11"/>
                                        </p:tgtEl>
                                        <p:attrNameLst>
                                          <p:attrName>ppt_y</p:attrName>
                                        </p:attrNameLst>
                                      </p:cBhvr>
                                      <p:to>
                                        <p:strVal val="(#ppt_y+0.4)"/>
                                      </p:to>
                                    </p:set>
                                    <p:anim from="(#ppt_y+0.4)" to="(#ppt_y)" calcmode="lin" valueType="num">
                                      <p:cBhvr>
                                        <p:cTn id="7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p:bldP spid="2" grpId="0" bldLvl="0" animBg="1"/>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ChangeArrowheads="1"/>
          </p:cNvSpPr>
          <p:nvPr/>
        </p:nvSpPr>
        <p:spPr bwMode="auto">
          <a:xfrm>
            <a:off x="1997076" y="858838"/>
            <a:ext cx="3866695"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2800" b="1" noProof="1">
                <a:solidFill>
                  <a:srgbClr val="165C5C"/>
                </a:solidFill>
                <a:latin typeface="Times New Roman" panose="02020603050405020304" pitchFamily="18" charset="0"/>
              </a:rPr>
              <a:t>（</a:t>
            </a:r>
            <a:r>
              <a:rPr lang="zh-CN" altLang="zh-CN" sz="2800" b="1" noProof="1">
                <a:solidFill>
                  <a:srgbClr val="165C5C"/>
                </a:solidFill>
                <a:latin typeface="Times New Roman" panose="02020603050405020304" pitchFamily="18" charset="0"/>
              </a:rPr>
              <a:t>1</a:t>
            </a:r>
            <a:r>
              <a:rPr lang="zh-CN" altLang="en-US" sz="2800" b="1" noProof="1">
                <a:solidFill>
                  <a:srgbClr val="165C5C"/>
                </a:solidFill>
                <a:latin typeface="Times New Roman" panose="02020603050405020304" pitchFamily="18" charset="0"/>
              </a:rPr>
              <a:t>）紫外线的特征</a:t>
            </a:r>
            <a:r>
              <a:rPr lang="zh-CN" altLang="en-US" sz="2800" b="1" noProof="1" smtClean="0">
                <a:solidFill>
                  <a:srgbClr val="165C5C"/>
                </a:solidFill>
                <a:latin typeface="Times New Roman" panose="02020603050405020304" pitchFamily="18" charset="0"/>
              </a:rPr>
              <a:t>：</a:t>
            </a:r>
            <a:r>
              <a:rPr lang="zh-CN" altLang="zh-CN" sz="2800" noProof="1" smtClean="0">
                <a:solidFill>
                  <a:srgbClr val="165C5C"/>
                </a:solidFill>
                <a:latin typeface="Times New Roman" panose="02020603050405020304" pitchFamily="18" charset="0"/>
              </a:rPr>
              <a:t>      </a:t>
            </a:r>
            <a:r>
              <a:rPr lang="zh-CN" altLang="en-US" sz="2800" noProof="1" smtClean="0">
                <a:solidFill>
                  <a:srgbClr val="165C5C"/>
                </a:solidFill>
                <a:latin typeface="Times New Roman" panose="02020603050405020304" pitchFamily="18" charset="0"/>
              </a:rPr>
              <a:t> </a:t>
            </a:r>
            <a:r>
              <a:rPr lang="zh-CN" altLang="zh-CN" sz="2800" noProof="1" smtClean="0">
                <a:solidFill>
                  <a:srgbClr val="165C5C"/>
                </a:solidFill>
                <a:latin typeface="Times New Roman" panose="02020603050405020304" pitchFamily="18" charset="0"/>
              </a:rPr>
              <a:t>      </a:t>
            </a:r>
            <a:r>
              <a:rPr lang="zh-CN" altLang="en-US" sz="2800" noProof="1" smtClean="0">
                <a:solidFill>
                  <a:srgbClr val="165C5C"/>
                </a:solidFill>
                <a:latin typeface="Times New Roman" panose="02020603050405020304" pitchFamily="18" charset="0"/>
              </a:rPr>
              <a:t> </a:t>
            </a:r>
            <a:endParaRPr lang="zh-CN" altLang="en-US" sz="2800" noProof="1">
              <a:solidFill>
                <a:srgbClr val="165C5C"/>
              </a:solidFill>
              <a:latin typeface="Times New Roman" panose="02020603050405020304" pitchFamily="18" charset="0"/>
            </a:endParaRPr>
          </a:p>
        </p:txBody>
      </p:sp>
      <p:sp>
        <p:nvSpPr>
          <p:cNvPr id="2" name="文本框 1"/>
          <p:cNvSpPr txBox="1">
            <a:spLocks noChangeArrowheads="1"/>
          </p:cNvSpPr>
          <p:nvPr/>
        </p:nvSpPr>
        <p:spPr bwMode="auto">
          <a:xfrm>
            <a:off x="2448155" y="1769461"/>
            <a:ext cx="1964190" cy="656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en-US" altLang="zh-CN" sz="2800" b="1" i="1" dirty="0">
                <a:latin typeface="Times New Roman" panose="02020603050405020304" pitchFamily="18" charset="0"/>
              </a:rPr>
              <a:t>a</a:t>
            </a:r>
            <a:r>
              <a:rPr lang="en-US" altLang="zh-CN" sz="2800" b="1" dirty="0">
                <a:latin typeface="Times New Roman" panose="02020603050405020304" pitchFamily="18" charset="0"/>
              </a:rPr>
              <a:t>.</a:t>
            </a:r>
            <a:r>
              <a:rPr lang="zh-CN" altLang="en-US" sz="2800" b="1" dirty="0">
                <a:latin typeface="Times New Roman" panose="02020603050405020304" pitchFamily="18" charset="0"/>
              </a:rPr>
              <a:t>化学作用</a:t>
            </a:r>
          </a:p>
        </p:txBody>
      </p:sp>
      <p:sp>
        <p:nvSpPr>
          <p:cNvPr id="3" name="文本框 2"/>
          <p:cNvSpPr txBox="1">
            <a:spLocks noChangeArrowheads="1"/>
          </p:cNvSpPr>
          <p:nvPr/>
        </p:nvSpPr>
        <p:spPr bwMode="auto">
          <a:xfrm>
            <a:off x="4736533" y="1769461"/>
            <a:ext cx="2254475" cy="656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en-US" altLang="zh-CN" sz="2800" b="1" i="1" dirty="0">
                <a:latin typeface="Times New Roman" panose="02020603050405020304" pitchFamily="18" charset="0"/>
                <a:sym typeface="宋体" panose="02010600030101010101" pitchFamily="2" charset="-122"/>
              </a:rPr>
              <a:t>b</a:t>
            </a:r>
            <a:r>
              <a:rPr lang="en-US" altLang="zh-CN" sz="2800" b="1" dirty="0">
                <a:latin typeface="Times New Roman" panose="02020603050405020304" pitchFamily="18" charset="0"/>
                <a:sym typeface="宋体" panose="02010600030101010101" pitchFamily="2" charset="-122"/>
              </a:rPr>
              <a:t>.</a:t>
            </a:r>
            <a:r>
              <a:rPr lang="zh-CN" altLang="en-US" sz="2800" b="1" dirty="0">
                <a:latin typeface="Times New Roman" panose="02020603050405020304" pitchFamily="18" charset="0"/>
                <a:sym typeface="宋体" panose="02010600030101010101" pitchFamily="2" charset="-122"/>
              </a:rPr>
              <a:t>荧光效应</a:t>
            </a:r>
          </a:p>
        </p:txBody>
      </p:sp>
      <p:sp>
        <p:nvSpPr>
          <p:cNvPr id="4" name="文本框 3"/>
          <p:cNvSpPr txBox="1">
            <a:spLocks noChangeArrowheads="1"/>
          </p:cNvSpPr>
          <p:nvPr/>
        </p:nvSpPr>
        <p:spPr bwMode="auto">
          <a:xfrm>
            <a:off x="7121636" y="1725918"/>
            <a:ext cx="2109332" cy="656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en-US" altLang="zh-CN" sz="2800" b="1" i="1" dirty="0">
                <a:latin typeface="Times New Roman" panose="02020603050405020304" pitchFamily="18" charset="0"/>
                <a:sym typeface="宋体" panose="02010600030101010101" pitchFamily="2" charset="-122"/>
              </a:rPr>
              <a:t>c</a:t>
            </a:r>
            <a:r>
              <a:rPr lang="en-US" altLang="zh-CN" sz="2800" b="1" dirty="0">
                <a:latin typeface="Times New Roman" panose="02020603050405020304" pitchFamily="18" charset="0"/>
                <a:sym typeface="宋体" panose="02010600030101010101" pitchFamily="2" charset="-122"/>
              </a:rPr>
              <a:t>.</a:t>
            </a:r>
            <a:r>
              <a:rPr lang="zh-CN" altLang="en-US" sz="2800" b="1" dirty="0">
                <a:latin typeface="Times New Roman" panose="02020603050405020304" pitchFamily="18" charset="0"/>
                <a:sym typeface="宋体" panose="02010600030101010101" pitchFamily="2" charset="-122"/>
              </a:rPr>
              <a:t>生理作用</a:t>
            </a:r>
          </a:p>
        </p:txBody>
      </p:sp>
      <p:sp>
        <p:nvSpPr>
          <p:cNvPr id="14" name="Rectangle 3"/>
          <p:cNvSpPr>
            <a:spLocks noChangeArrowheads="1"/>
          </p:cNvSpPr>
          <p:nvPr/>
        </p:nvSpPr>
        <p:spPr bwMode="auto">
          <a:xfrm>
            <a:off x="1997076" y="2665127"/>
            <a:ext cx="3866695"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2800" b="1" noProof="1" smtClean="0">
                <a:solidFill>
                  <a:srgbClr val="165C5C"/>
                </a:solidFill>
                <a:latin typeface="Times New Roman" panose="02020603050405020304" pitchFamily="18" charset="0"/>
              </a:rPr>
              <a:t>（２）</a:t>
            </a:r>
            <a:r>
              <a:rPr lang="zh-CN" altLang="en-US" sz="2800" b="1" noProof="1">
                <a:solidFill>
                  <a:srgbClr val="165C5C"/>
                </a:solidFill>
                <a:latin typeface="Times New Roman" panose="02020603050405020304" pitchFamily="18" charset="0"/>
              </a:rPr>
              <a:t>紫外线</a:t>
            </a:r>
            <a:r>
              <a:rPr lang="zh-CN" altLang="en-US" sz="2800" b="1" noProof="1" smtClean="0">
                <a:solidFill>
                  <a:srgbClr val="165C5C"/>
                </a:solidFill>
                <a:latin typeface="Times New Roman" panose="02020603050405020304" pitchFamily="18" charset="0"/>
              </a:rPr>
              <a:t>的应用：</a:t>
            </a:r>
            <a:r>
              <a:rPr lang="zh-CN" altLang="zh-CN" sz="2800" noProof="1" smtClean="0">
                <a:solidFill>
                  <a:srgbClr val="165C5C"/>
                </a:solidFill>
                <a:latin typeface="Times New Roman" panose="02020603050405020304" pitchFamily="18" charset="0"/>
              </a:rPr>
              <a:t>      </a:t>
            </a:r>
            <a:r>
              <a:rPr lang="zh-CN" altLang="en-US" sz="2800" noProof="1" smtClean="0">
                <a:solidFill>
                  <a:srgbClr val="165C5C"/>
                </a:solidFill>
                <a:latin typeface="Times New Roman" panose="02020603050405020304" pitchFamily="18" charset="0"/>
              </a:rPr>
              <a:t> </a:t>
            </a:r>
            <a:r>
              <a:rPr lang="zh-CN" altLang="zh-CN" sz="2800" noProof="1" smtClean="0">
                <a:solidFill>
                  <a:srgbClr val="165C5C"/>
                </a:solidFill>
                <a:latin typeface="Times New Roman" panose="02020603050405020304" pitchFamily="18" charset="0"/>
              </a:rPr>
              <a:t>      </a:t>
            </a:r>
            <a:r>
              <a:rPr lang="zh-CN" altLang="en-US" sz="2800" noProof="1" smtClean="0">
                <a:solidFill>
                  <a:srgbClr val="165C5C"/>
                </a:solidFill>
                <a:latin typeface="Times New Roman" panose="02020603050405020304" pitchFamily="18" charset="0"/>
              </a:rPr>
              <a:t> </a:t>
            </a:r>
            <a:endParaRPr lang="zh-CN" altLang="en-US" sz="2800" noProof="1">
              <a:solidFill>
                <a:srgbClr val="165C5C"/>
              </a:solidFill>
              <a:latin typeface="Times New Roman" panose="02020603050405020304" pitchFamily="18" charset="0"/>
            </a:endParaRPr>
          </a:p>
        </p:txBody>
      </p:sp>
      <p:sp>
        <p:nvSpPr>
          <p:cNvPr id="15" name="Text Box 3"/>
          <p:cNvSpPr txBox="1">
            <a:spLocks noChangeArrowheads="1"/>
          </p:cNvSpPr>
          <p:nvPr/>
        </p:nvSpPr>
        <p:spPr bwMode="auto">
          <a:xfrm>
            <a:off x="1502908" y="4275796"/>
            <a:ext cx="8721724" cy="1930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en-US" altLang="zh-CN" sz="2800" dirty="0">
                <a:latin typeface="宋体" panose="02010600030101010101" pitchFamily="2" charset="-122"/>
              </a:rPr>
              <a:t>    </a:t>
            </a:r>
            <a:r>
              <a:rPr lang="zh-CN" altLang="en-US" sz="2800" b="1" dirty="0">
                <a:latin typeface="宋体" panose="02010600030101010101" pitchFamily="2" charset="-122"/>
              </a:rPr>
              <a:t>适当照射紫外线，有助于人体</a:t>
            </a:r>
            <a:r>
              <a:rPr lang="zh-CN" altLang="en-US" sz="2800" b="1" dirty="0">
                <a:solidFill>
                  <a:srgbClr val="FF0000"/>
                </a:solidFill>
                <a:latin typeface="宋体" panose="02010600030101010101" pitchFamily="2" charset="-122"/>
              </a:rPr>
              <a:t>合成维生素</a:t>
            </a:r>
            <a:r>
              <a:rPr lang="en-US" altLang="en-US" sz="2800" b="1" dirty="0">
                <a:solidFill>
                  <a:srgbClr val="FF0000"/>
                </a:solidFill>
                <a:latin typeface="宋体" panose="02010600030101010101" pitchFamily="2" charset="-122"/>
              </a:rPr>
              <a:t>D</a:t>
            </a:r>
            <a:r>
              <a:rPr lang="zh-CN" altLang="en-US" sz="2800" b="1" dirty="0">
                <a:latin typeface="宋体" panose="02010600030101010101" pitchFamily="2" charset="-122"/>
              </a:rPr>
              <a:t>，维生素</a:t>
            </a:r>
            <a:r>
              <a:rPr lang="en-US" altLang="en-US" sz="2800" b="1" dirty="0">
                <a:latin typeface="宋体" panose="02010600030101010101" pitchFamily="2" charset="-122"/>
              </a:rPr>
              <a:t>D</a:t>
            </a:r>
            <a:r>
              <a:rPr lang="zh-CN" altLang="en-US" sz="2800" b="1" dirty="0">
                <a:latin typeface="宋体" panose="02010600030101010101" pitchFamily="2" charset="-122"/>
              </a:rPr>
              <a:t>能</a:t>
            </a:r>
            <a:r>
              <a:rPr lang="zh-CN" altLang="en-US" sz="2800" b="1" dirty="0">
                <a:solidFill>
                  <a:srgbClr val="FF0000"/>
                </a:solidFill>
                <a:latin typeface="宋体" panose="02010600030101010101" pitchFamily="2" charset="-122"/>
              </a:rPr>
              <a:t>促进身体对钙的吸收</a:t>
            </a:r>
            <a:r>
              <a:rPr lang="zh-CN" altLang="en-US" sz="2800" b="1" dirty="0">
                <a:latin typeface="宋体" panose="02010600030101010101" pitchFamily="2" charset="-122"/>
              </a:rPr>
              <a:t>，对于骨骼的生长和身体健康的许多方面都有好处。</a:t>
            </a:r>
          </a:p>
        </p:txBody>
      </p:sp>
      <p:sp>
        <p:nvSpPr>
          <p:cNvPr id="16" name="Text Box 4"/>
          <p:cNvSpPr txBox="1">
            <a:spLocks noChangeArrowheads="1"/>
          </p:cNvSpPr>
          <p:nvPr/>
        </p:nvSpPr>
        <p:spPr bwMode="auto">
          <a:xfrm>
            <a:off x="2350068" y="3575750"/>
            <a:ext cx="6511697" cy="592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buClr>
                <a:srgbClr val="9900CC"/>
              </a:buClr>
              <a:buFont typeface="Wingdings" panose="05000000000000000000" pitchFamily="2" charset="2"/>
              <a:buNone/>
            </a:pPr>
            <a:r>
              <a:rPr lang="zh-CN" altLang="en-US" sz="2800" b="1" dirty="0">
                <a:solidFill>
                  <a:srgbClr val="0000FF"/>
                </a:solidFill>
                <a:latin typeface="Times New Roman" panose="02020603050405020304" pitchFamily="18" charset="0"/>
              </a:rPr>
              <a:t>①紫外线可以促进人体维生素</a:t>
            </a:r>
            <a:r>
              <a:rPr lang="en-US" altLang="zh-CN" sz="2800" b="1" dirty="0">
                <a:solidFill>
                  <a:srgbClr val="0000FF"/>
                </a:solidFill>
                <a:latin typeface="Times New Roman" panose="02020603050405020304" pitchFamily="18" charset="0"/>
              </a:rPr>
              <a:t>D</a:t>
            </a:r>
            <a:r>
              <a:rPr lang="zh-CN" altLang="en-US" sz="2800" b="1" dirty="0">
                <a:solidFill>
                  <a:srgbClr val="0000FF"/>
                </a:solidFill>
                <a:latin typeface="Times New Roman" panose="02020603050405020304" pitchFamily="18" charset="0"/>
              </a:rPr>
              <a:t>的合成</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blinds(horizontal)">
                                      <p:cBhvr>
                                        <p:cTn id="7" dur="500"/>
                                        <p:tgtEl>
                                          <p:spTgt spid="276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p:bldP spid="2" grpId="0"/>
      <p:bldP spid="3" grpId="0"/>
      <p:bldP spid="4" grpId="0"/>
      <p:bldP spid="14" grpId="0"/>
      <p:bldP spid="15" grpId="0" bldLvl="0" animBg="1"/>
      <p:bldP spid="16"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txBox="1">
            <a:spLocks noChangeArrowheads="1"/>
          </p:cNvSpPr>
          <p:nvPr/>
        </p:nvSpPr>
        <p:spPr bwMode="auto">
          <a:xfrm>
            <a:off x="1992313" y="1079500"/>
            <a:ext cx="5689600"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rgbClr val="0000FF"/>
                </a:solidFill>
                <a:latin typeface="宋体" panose="02010600030101010101" pitchFamily="2" charset="-122"/>
              </a:rPr>
              <a:t>②紫外线消毒灭菌</a:t>
            </a:r>
          </a:p>
        </p:txBody>
      </p:sp>
      <p:pic>
        <p:nvPicPr>
          <p:cNvPr id="26627" name="Picture 5" descr="u=2458110263,441668252&amp;fm=0&amp;gp=-4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808664" y="2565400"/>
            <a:ext cx="4262437" cy="2266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8" name="Rectangle 2"/>
          <p:cNvSpPr txBox="1">
            <a:spLocks noChangeArrowheads="1"/>
          </p:cNvSpPr>
          <p:nvPr/>
        </p:nvSpPr>
        <p:spPr bwMode="auto">
          <a:xfrm>
            <a:off x="2027239" y="5076825"/>
            <a:ext cx="2987675"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chemeClr val="tx2"/>
                </a:solidFill>
                <a:latin typeface="宋体" panose="02010600030101010101" pitchFamily="2" charset="-122"/>
              </a:rPr>
              <a:t>紫外线消毒柜</a:t>
            </a:r>
          </a:p>
        </p:txBody>
      </p:sp>
      <p:pic>
        <p:nvPicPr>
          <p:cNvPr id="26629" name="图片 25605" descr="消毒柜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190751" y="1971676"/>
            <a:ext cx="3781425" cy="300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30" name="Rectangle 2"/>
          <p:cNvSpPr txBox="1">
            <a:spLocks noChangeArrowheads="1"/>
          </p:cNvSpPr>
          <p:nvPr/>
        </p:nvSpPr>
        <p:spPr bwMode="auto">
          <a:xfrm>
            <a:off x="6645274" y="5093536"/>
            <a:ext cx="2987675"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chemeClr val="tx2"/>
                </a:solidFill>
                <a:latin typeface="宋体" panose="02010600030101010101" pitchFamily="2" charset="-122"/>
              </a:rPr>
              <a:t>紫外线灭菌灯</a:t>
            </a:r>
          </a:p>
        </p:txBody>
      </p:sp>
    </p:spTree>
  </p:cSld>
  <p:clrMapOvr>
    <a:masterClrMapping/>
  </p:clrMapOvr>
  <p:transition>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20"/>
          <p:cNvSpPr txBox="1">
            <a:spLocks noChangeArrowheads="1"/>
          </p:cNvSpPr>
          <p:nvPr/>
        </p:nvSpPr>
        <p:spPr bwMode="auto">
          <a:xfrm>
            <a:off x="3365047" y="1358993"/>
            <a:ext cx="4966153" cy="5678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lnSpc>
                <a:spcPct val="110000"/>
              </a:lnSpc>
              <a:spcBef>
                <a:spcPct val="0"/>
              </a:spcBef>
              <a:buFontTx/>
              <a:buNone/>
            </a:pPr>
            <a:r>
              <a:rPr lang="zh-CN" altLang="en-US" b="1" dirty="0">
                <a:latin typeface="楷体_GB2312" pitchFamily="49" charset="-122"/>
                <a:ea typeface="楷体_GB2312" pitchFamily="49" charset="-122"/>
              </a:rPr>
              <a:t>紫外</a:t>
            </a:r>
            <a:r>
              <a:rPr lang="zh-CN" altLang="en-US" b="1" dirty="0" smtClean="0">
                <a:latin typeface="楷体_GB2312" pitchFamily="49" charset="-122"/>
                <a:ea typeface="楷体_GB2312" pitchFamily="49" charset="-122"/>
              </a:rPr>
              <a:t>线用</a:t>
            </a:r>
            <a:r>
              <a:rPr lang="zh-CN" altLang="en-US" b="1" dirty="0">
                <a:latin typeface="楷体_GB2312" pitchFamily="49" charset="-122"/>
                <a:ea typeface="楷体_GB2312" pitchFamily="49" charset="-122"/>
              </a:rPr>
              <a:t>于</a:t>
            </a:r>
            <a:r>
              <a:rPr lang="zh-CN" altLang="en-US" b="1" dirty="0">
                <a:solidFill>
                  <a:srgbClr val="FF0000"/>
                </a:solidFill>
                <a:latin typeface="楷体_GB2312" pitchFamily="49" charset="-122"/>
                <a:ea typeface="楷体_GB2312" pitchFamily="49" charset="-122"/>
              </a:rPr>
              <a:t>杀菌</a:t>
            </a:r>
            <a:r>
              <a:rPr lang="zh-CN" altLang="en-US" b="1" dirty="0">
                <a:latin typeface="楷体_GB2312" pitchFamily="49" charset="-122"/>
                <a:ea typeface="楷体_GB2312" pitchFamily="49" charset="-122"/>
              </a:rPr>
              <a:t>、</a:t>
            </a:r>
            <a:r>
              <a:rPr lang="zh-CN" altLang="en-US" b="1" dirty="0">
                <a:solidFill>
                  <a:srgbClr val="FF0000"/>
                </a:solidFill>
                <a:latin typeface="楷体_GB2312" pitchFamily="49" charset="-122"/>
                <a:ea typeface="楷体_GB2312" pitchFamily="49" charset="-122"/>
              </a:rPr>
              <a:t>消毒</a:t>
            </a:r>
            <a:r>
              <a:rPr lang="zh-CN" altLang="en-US" b="1" dirty="0">
                <a:latin typeface="楷体_GB2312" pitchFamily="49" charset="-122"/>
                <a:ea typeface="楷体_GB2312" pitchFamily="49" charset="-122"/>
              </a:rPr>
              <a:t>。</a:t>
            </a:r>
            <a:r>
              <a:rPr lang="zh-CN" altLang="en-US" dirty="0">
                <a:latin typeface="楷体_GB2312" pitchFamily="49" charset="-122"/>
                <a:ea typeface="楷体_GB2312" pitchFamily="49" charset="-122"/>
              </a:rPr>
              <a:t> </a:t>
            </a:r>
          </a:p>
        </p:txBody>
      </p:sp>
      <p:grpSp>
        <p:nvGrpSpPr>
          <p:cNvPr id="23556" name="Group 23"/>
          <p:cNvGrpSpPr/>
          <p:nvPr/>
        </p:nvGrpSpPr>
        <p:grpSpPr bwMode="auto">
          <a:xfrm>
            <a:off x="1686833" y="2219552"/>
            <a:ext cx="8397875" cy="3505200"/>
            <a:chOff x="884" y="2659"/>
            <a:chExt cx="4219" cy="1661"/>
          </a:xfrm>
        </p:grpSpPr>
        <p:pic>
          <p:nvPicPr>
            <p:cNvPr id="23557" name="Picture 21" descr="300651200811810420"/>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84" y="2662"/>
              <a:ext cx="2041" cy="1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8" name="Picture 22" descr="pro_img_804bc90d901b429eaa000e32a2fe618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925" y="2659"/>
              <a:ext cx="2178" cy="1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3"/>
          <p:cNvSpPr txBox="1">
            <a:spLocks noChangeArrowheads="1"/>
          </p:cNvSpPr>
          <p:nvPr/>
        </p:nvSpPr>
        <p:spPr bwMode="auto">
          <a:xfrm>
            <a:off x="2290763" y="4005264"/>
            <a:ext cx="7391400" cy="16933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30000"/>
              </a:lnSpc>
              <a:spcBef>
                <a:spcPts val="50"/>
              </a:spcBef>
            </a:pPr>
            <a:r>
              <a:rPr lang="en-US" altLang="zh-CN" sz="2800" dirty="0">
                <a:solidFill>
                  <a:srgbClr val="FF0000"/>
                </a:solidFill>
                <a:latin typeface="宋体" panose="02010600030101010101" pitchFamily="2" charset="-122"/>
              </a:rPr>
              <a:t>    </a:t>
            </a:r>
            <a:r>
              <a:rPr lang="zh-CN" altLang="en-US" sz="2800" b="1" dirty="0">
                <a:solidFill>
                  <a:srgbClr val="FF0000"/>
                </a:solidFill>
                <a:latin typeface="宋体" panose="02010600030101010101" pitchFamily="2" charset="-122"/>
              </a:rPr>
              <a:t>紫外线灯看起来是淡蓝色的，那是因为除了紫外线，它还发出少量蓝光和紫光。紫外线本身是看不见的。</a:t>
            </a:r>
          </a:p>
        </p:txBody>
      </p:sp>
      <p:pic>
        <p:nvPicPr>
          <p:cNvPr id="24580" name="Picture 4"/>
          <p:cNvPicPr>
            <a:picLocks noChangeAspect="1" noChangeArrowheads="1"/>
          </p:cNvPicPr>
          <p:nvPr/>
        </p:nvPicPr>
        <p:blipFill>
          <a:blip r:embed="rId2">
            <a:extLst>
              <a:ext uri="{28A0092B-C50C-407E-A947-70E740481C1C}">
                <a14:useLocalDpi xmlns:a14="http://schemas.microsoft.com/office/drawing/2010/main" xmlns="" val="0"/>
              </a:ext>
            </a:extLst>
          </a:blip>
          <a:srcRect t="6956"/>
          <a:stretch>
            <a:fillRect/>
          </a:stretch>
        </p:blipFill>
        <p:spPr bwMode="auto">
          <a:xfrm>
            <a:off x="2046288" y="1179514"/>
            <a:ext cx="8158162" cy="232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580"/>
                                        </p:tgtEl>
                                        <p:attrNameLst>
                                          <p:attrName>style.visibility</p:attrName>
                                        </p:attrNameLst>
                                      </p:cBhvr>
                                      <p:to>
                                        <p:strVal val="visible"/>
                                      </p:to>
                                    </p:set>
                                    <p:animEffect transition="in" filter="wipe(down)">
                                      <p:cBhvr>
                                        <p:cTn id="7" dur="500"/>
                                        <p:tgtEl>
                                          <p:spTgt spid="2458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4579"/>
                                        </p:tgtEl>
                                        <p:attrNameLst>
                                          <p:attrName>style.visibility</p:attrName>
                                        </p:attrNameLst>
                                      </p:cBhvr>
                                      <p:to>
                                        <p:strVal val="visible"/>
                                      </p:to>
                                    </p:set>
                                    <p:animEffect transition="in" filter="fade">
                                      <p:cBhvr>
                                        <p:cTn id="12" dur="1000"/>
                                        <p:tgtEl>
                                          <p:spTgt spid="24579"/>
                                        </p:tgtEl>
                                      </p:cBhvr>
                                    </p:animEffect>
                                    <p:anim calcmode="lin" valueType="num">
                                      <p:cBhvr>
                                        <p:cTn id="13" dur="1000" fill="hold"/>
                                        <p:tgtEl>
                                          <p:spTgt spid="24579"/>
                                        </p:tgtEl>
                                        <p:attrNameLst>
                                          <p:attrName>ppt_x</p:attrName>
                                        </p:attrNameLst>
                                      </p:cBhvr>
                                      <p:tavLst>
                                        <p:tav tm="0">
                                          <p:val>
                                            <p:strVal val="#ppt_x"/>
                                          </p:val>
                                        </p:tav>
                                        <p:tav tm="100000">
                                          <p:val>
                                            <p:strVal val="#ppt_x"/>
                                          </p:val>
                                        </p:tav>
                                      </p:tavLst>
                                    </p:anim>
                                    <p:anim calcmode="lin" valueType="num">
                                      <p:cBhvr>
                                        <p:cTn id="14" dur="1000" fill="hold"/>
                                        <p:tgtEl>
                                          <p:spTgt spid="245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3"/>
          <p:cNvSpPr txBox="1">
            <a:spLocks noChangeArrowheads="1"/>
          </p:cNvSpPr>
          <p:nvPr/>
        </p:nvSpPr>
        <p:spPr bwMode="auto">
          <a:xfrm>
            <a:off x="1774825" y="954088"/>
            <a:ext cx="532923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Clr>
                <a:srgbClr val="9900CC"/>
              </a:buClr>
              <a:buFont typeface="Wingdings" panose="05000000000000000000" pitchFamily="2" charset="2"/>
              <a:buNone/>
            </a:pPr>
            <a:r>
              <a:rPr lang="zh-CN" altLang="en-US" sz="2800" b="1" dirty="0">
                <a:solidFill>
                  <a:srgbClr val="0000FF"/>
                </a:solidFill>
                <a:latin typeface="宋体" panose="02010600030101010101" pitchFamily="2" charset="-122"/>
              </a:rPr>
              <a:t>③紫外线能使荧光物质发光</a:t>
            </a:r>
          </a:p>
        </p:txBody>
      </p:sp>
      <p:pic>
        <p:nvPicPr>
          <p:cNvPr id="30722" name="Picture 4" descr="3-图片-34验钞机"/>
          <p:cNvPicPr>
            <a:picLocks noGrp="1" noChangeAspect="1" noChangeArrowheads="1"/>
          </p:cNvPicPr>
          <p:nvPr>
            <p:ph idx="4294967295"/>
          </p:nvPr>
        </p:nvPicPr>
        <p:blipFill>
          <a:blip r:embed="rId2">
            <a:extLst>
              <a:ext uri="{28A0092B-C50C-407E-A947-70E740481C1C}">
                <a14:useLocalDpi xmlns:a14="http://schemas.microsoft.com/office/drawing/2010/main" xmlns="" val="0"/>
              </a:ext>
            </a:extLst>
          </a:blip>
          <a:srcRect/>
          <a:stretch>
            <a:fillRect/>
          </a:stretch>
        </p:blipFill>
        <p:spPr bwMode="auto">
          <a:xfrm>
            <a:off x="2871788" y="2505076"/>
            <a:ext cx="6208712" cy="323056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5" name="Text Box 5"/>
          <p:cNvSpPr txBox="1">
            <a:spLocks noChangeArrowheads="1"/>
          </p:cNvSpPr>
          <p:nvPr/>
        </p:nvSpPr>
        <p:spPr bwMode="auto">
          <a:xfrm>
            <a:off x="1789113" y="1651000"/>
            <a:ext cx="8374062" cy="5903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zh-CN" altLang="en-US" sz="2800" b="1" dirty="0"/>
              <a:t>验钞机原理：</a:t>
            </a:r>
            <a:r>
              <a:rPr lang="zh-CN" altLang="en-US" sz="2800" b="1" dirty="0">
                <a:solidFill>
                  <a:srgbClr val="FF0000"/>
                </a:solidFill>
              </a:rPr>
              <a:t>荧光物质在紫外线照射下能发光</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603"/>
                                        </p:tgtEl>
                                        <p:attrNameLst>
                                          <p:attrName>style.visibility</p:attrName>
                                        </p:attrNameLst>
                                      </p:cBhvr>
                                      <p:to>
                                        <p:strVal val="visible"/>
                                      </p:to>
                                    </p:set>
                                    <p:anim calcmode="lin" valueType="num">
                                      <p:cBhvr>
                                        <p:cTn id="7" dur="500" fill="hold"/>
                                        <p:tgtEl>
                                          <p:spTgt spid="25603"/>
                                        </p:tgtEl>
                                        <p:attrNameLst>
                                          <p:attrName>ppt_w</p:attrName>
                                        </p:attrNameLst>
                                      </p:cBhvr>
                                      <p:tavLst>
                                        <p:tav tm="0">
                                          <p:val>
                                            <p:fltVal val="0"/>
                                          </p:val>
                                        </p:tav>
                                        <p:tav tm="100000">
                                          <p:val>
                                            <p:strVal val="#ppt_w"/>
                                          </p:val>
                                        </p:tav>
                                      </p:tavLst>
                                    </p:anim>
                                    <p:anim calcmode="lin" valueType="num">
                                      <p:cBhvr>
                                        <p:cTn id="8" dur="500" fill="hold"/>
                                        <p:tgtEl>
                                          <p:spTgt spid="25603"/>
                                        </p:tgtEl>
                                        <p:attrNameLst>
                                          <p:attrName>ppt_h</p:attrName>
                                        </p:attrNameLst>
                                      </p:cBhvr>
                                      <p:tavLst>
                                        <p:tav tm="0">
                                          <p:val>
                                            <p:fltVal val="0"/>
                                          </p:val>
                                        </p:tav>
                                        <p:tav tm="100000">
                                          <p:val>
                                            <p:strVal val="#ppt_h"/>
                                          </p:val>
                                        </p:tav>
                                      </p:tavLst>
                                    </p:anim>
                                    <p:animEffect transition="in" filter="fade">
                                      <p:cBhvr>
                                        <p:cTn id="9" dur="500"/>
                                        <p:tgtEl>
                                          <p:spTgt spid="25603"/>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30722"/>
                                        </p:tgtEl>
                                        <p:attrNameLst>
                                          <p:attrName>style.visibility</p:attrName>
                                        </p:attrNameLst>
                                      </p:cBhvr>
                                      <p:to>
                                        <p:strVal val="visible"/>
                                      </p:to>
                                    </p:set>
                                    <p:animEffect transition="in" filter="dissolve">
                                      <p:cBhvr>
                                        <p:cTn id="14" dur="500"/>
                                        <p:tgtEl>
                                          <p:spTgt spid="3072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605"/>
                                        </p:tgtEl>
                                        <p:attrNameLst>
                                          <p:attrName>style.visibility</p:attrName>
                                        </p:attrNameLst>
                                      </p:cBhvr>
                                      <p:to>
                                        <p:strVal val="visible"/>
                                      </p:to>
                                    </p:set>
                                    <p:animEffect transition="in" filter="fade">
                                      <p:cBhvr>
                                        <p:cTn id="19" dur="2000"/>
                                        <p:tgtEl>
                                          <p:spTgt spid="25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ldLvl="0" animBg="1"/>
      <p:bldP spid="25605"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txBox="1">
            <a:spLocks noChangeArrowheads="1"/>
          </p:cNvSpPr>
          <p:nvPr/>
        </p:nvSpPr>
        <p:spPr bwMode="auto">
          <a:xfrm>
            <a:off x="1841046" y="846363"/>
            <a:ext cx="8216900" cy="10995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25000"/>
              </a:lnSpc>
            </a:pPr>
            <a:r>
              <a:rPr lang="zh-CN" altLang="en-US" sz="2800" dirty="0">
                <a:latin typeface="宋体" panose="02010600030101010101" pitchFamily="2" charset="-122"/>
              </a:rPr>
              <a:t>    </a:t>
            </a:r>
            <a:r>
              <a:rPr lang="zh-CN" altLang="en-US" sz="2800" b="1" dirty="0">
                <a:latin typeface="宋体" panose="02010600030101010101" pitchFamily="2" charset="-122"/>
              </a:rPr>
              <a:t>登山运动员都要戴特制的黑色眼镜，炎炎夏日人们撑起遮阳伞，这是为什么？</a:t>
            </a:r>
          </a:p>
        </p:txBody>
      </p:sp>
      <p:pic>
        <p:nvPicPr>
          <p:cNvPr id="30722" name="Picture 3"/>
          <p:cNvPicPr>
            <a:picLocks noChangeAspect="1"/>
          </p:cNvPicPr>
          <p:nvPr/>
        </p:nvPicPr>
        <p:blipFill>
          <a:blip r:embed="rId2"/>
          <a:srcRect b="52489"/>
          <a:stretch>
            <a:fillRect/>
          </a:stretch>
        </p:blipFill>
        <p:spPr>
          <a:xfrm>
            <a:off x="6236971" y="2002154"/>
            <a:ext cx="3624262" cy="2613025"/>
          </a:xfrm>
          <a:prstGeom prst="rect">
            <a:avLst/>
          </a:prstGeom>
          <a:noFill/>
          <a:ln w="9525">
            <a:noFill/>
          </a:ln>
          <a:effectLst>
            <a:outerShdw blurRad="50800" dist="38100" dir="2700000" sx="101000" sy="101000" algn="tl" rotWithShape="0">
              <a:prstClr val="black">
                <a:alpha val="40000"/>
              </a:prstClr>
            </a:outerShdw>
            <a:softEdge rad="31750"/>
          </a:effectLst>
        </p:spPr>
      </p:pic>
      <p:pic>
        <p:nvPicPr>
          <p:cNvPr id="30723" name="图片 27651"/>
          <p:cNvPicPr>
            <a:picLocks noChangeAspect="1"/>
          </p:cNvPicPr>
          <p:nvPr/>
        </p:nvPicPr>
        <p:blipFill>
          <a:blip r:embed="rId3"/>
          <a:srcRect l="50172"/>
          <a:stretch>
            <a:fillRect/>
          </a:stretch>
        </p:blipFill>
        <p:spPr>
          <a:xfrm>
            <a:off x="2293938" y="2002788"/>
            <a:ext cx="3312160" cy="2612390"/>
          </a:xfrm>
          <a:prstGeom prst="rect">
            <a:avLst/>
          </a:prstGeom>
          <a:noFill/>
          <a:ln w="9525">
            <a:noFill/>
          </a:ln>
          <a:effectLst>
            <a:outerShdw blurRad="50800" dist="38100" dir="2700000" sx="101000" sy="101000" algn="tl" rotWithShape="0">
              <a:prstClr val="black">
                <a:alpha val="40000"/>
              </a:prstClr>
            </a:outerShdw>
            <a:softEdge rad="31750"/>
          </a:effectLst>
        </p:spPr>
      </p:pic>
      <p:sp>
        <p:nvSpPr>
          <p:cNvPr id="31746" name="Rectangle 3"/>
          <p:cNvSpPr>
            <a:spLocks noChangeArrowheads="1"/>
          </p:cNvSpPr>
          <p:nvPr/>
        </p:nvSpPr>
        <p:spPr bwMode="auto">
          <a:xfrm>
            <a:off x="2189164" y="4692650"/>
            <a:ext cx="413446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rgbClr val="FF3300"/>
                </a:solidFill>
                <a:latin typeface="宋体" panose="02010600030101010101" pitchFamily="2" charset="-122"/>
              </a:rPr>
              <a:t>过量的紫外线对人体有害</a:t>
            </a:r>
          </a:p>
        </p:txBody>
      </p:sp>
      <p:sp>
        <p:nvSpPr>
          <p:cNvPr id="2" name="Text Box 2"/>
          <p:cNvSpPr txBox="1">
            <a:spLocks noChangeArrowheads="1"/>
          </p:cNvSpPr>
          <p:nvPr/>
        </p:nvSpPr>
        <p:spPr bwMode="auto">
          <a:xfrm>
            <a:off x="2293938" y="5272088"/>
            <a:ext cx="331216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Clr>
                <a:srgbClr val="9900CC"/>
              </a:buClr>
              <a:buFont typeface="Wingdings" panose="05000000000000000000" pitchFamily="2" charset="2"/>
              <a:buNone/>
            </a:pPr>
            <a:r>
              <a:rPr lang="zh-CN" altLang="en-US" sz="2800" b="1" dirty="0">
                <a:latin typeface="Times New Roman" panose="02020603050405020304" pitchFamily="18" charset="0"/>
              </a:rPr>
              <a:t>轻则使皮肤粗糙</a:t>
            </a:r>
          </a:p>
        </p:txBody>
      </p:sp>
      <p:sp>
        <p:nvSpPr>
          <p:cNvPr id="26628" name="Rectangle 4"/>
          <p:cNvSpPr>
            <a:spLocks noChangeArrowheads="1"/>
          </p:cNvSpPr>
          <p:nvPr/>
        </p:nvSpPr>
        <p:spPr bwMode="auto">
          <a:xfrm>
            <a:off x="2293938" y="5791200"/>
            <a:ext cx="4572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Clr>
                <a:srgbClr val="9900CC"/>
              </a:buClr>
              <a:buFont typeface="Wingdings" panose="05000000000000000000" pitchFamily="2" charset="2"/>
              <a:buNone/>
            </a:pPr>
            <a:r>
              <a:rPr lang="zh-CN" altLang="en-US" sz="2800" b="1" dirty="0">
                <a:latin typeface="Times New Roman" panose="02020603050405020304" pitchFamily="18" charset="0"/>
              </a:rPr>
              <a:t>重则引起皮肤癌</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wipe(left)">
                                      <p:cBhvr>
                                        <p:cTn id="7" dur="500"/>
                                        <p:tgtEl>
                                          <p:spTgt spid="3174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lide(from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6628"/>
                                        </p:tgtEl>
                                        <p:attrNameLst>
                                          <p:attrName>style.visibility</p:attrName>
                                        </p:attrNameLst>
                                      </p:cBhvr>
                                      <p:to>
                                        <p:strVal val="visible"/>
                                      </p:to>
                                    </p:set>
                                    <p:animEffect transition="in" filter="checkerboard(across)">
                                      <p:cBhvr>
                                        <p:cTn id="17" dur="500"/>
                                        <p:tgtEl>
                                          <p:spTgt spid="26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P spid="2" grpId="0" bldLvl="0" animBg="1"/>
      <p:bldP spid="26628"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a:spLocks noChangeArrowheads="1"/>
          </p:cNvSpPr>
          <p:nvPr/>
        </p:nvSpPr>
        <p:spPr bwMode="auto">
          <a:xfrm>
            <a:off x="1552016" y="2351315"/>
            <a:ext cx="460375" cy="1569660"/>
          </a:xfrm>
          <a:prstGeom prst="rect">
            <a:avLst/>
          </a:prstGeom>
          <a:noFill/>
          <a:ln w="9525">
            <a:solidFill>
              <a:srgbClr val="0000FF"/>
            </a:solidFill>
            <a:round/>
          </a:ln>
          <a:extLst>
            <a:ext uri="{909E8E84-426E-40DD-AFC4-6F175D3DCCD1}">
              <a14:hiddenFill xmlns:a14="http://schemas.microsoft.com/office/drawing/2010/main" xmlns="">
                <a:solidFill>
                  <a:srgbClr val="FFFFFF"/>
                </a:solidFill>
              </a14:hiddenFill>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dirty="0"/>
              <a:t>光的色散</a:t>
            </a:r>
          </a:p>
        </p:txBody>
      </p:sp>
      <p:sp>
        <p:nvSpPr>
          <p:cNvPr id="3" name="文本框 2"/>
          <p:cNvSpPr txBox="1">
            <a:spLocks noChangeArrowheads="1"/>
          </p:cNvSpPr>
          <p:nvPr/>
        </p:nvSpPr>
        <p:spPr bwMode="auto">
          <a:xfrm>
            <a:off x="2710891" y="1252765"/>
            <a:ext cx="7216775" cy="457200"/>
          </a:xfrm>
          <a:prstGeom prst="rect">
            <a:avLst/>
          </a:prstGeom>
          <a:noFill/>
          <a:ln w="9525">
            <a:solidFill>
              <a:srgbClr val="FF0000"/>
            </a:solidFill>
            <a:round/>
          </a:ln>
          <a:extLst>
            <a:ext uri="{909E8E84-426E-40DD-AFC4-6F175D3DCCD1}">
              <a14:hiddenFill xmlns:a14="http://schemas.microsoft.com/office/drawing/2010/main" xmlns="">
                <a:solidFill>
                  <a:srgbClr val="FFFFFF"/>
                </a:solidFill>
              </a14:hiddenFill>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a:t>光的色散：太阳光通过棱镜后被分解成各种颜色的光</a:t>
            </a:r>
          </a:p>
        </p:txBody>
      </p:sp>
      <p:sp>
        <p:nvSpPr>
          <p:cNvPr id="4" name="文本框 3"/>
          <p:cNvSpPr txBox="1">
            <a:spLocks noChangeArrowheads="1"/>
          </p:cNvSpPr>
          <p:nvPr/>
        </p:nvSpPr>
        <p:spPr bwMode="auto">
          <a:xfrm>
            <a:off x="2710891" y="2049690"/>
            <a:ext cx="5749925" cy="457200"/>
          </a:xfrm>
          <a:prstGeom prst="rect">
            <a:avLst/>
          </a:prstGeom>
          <a:noFill/>
          <a:ln w="9525">
            <a:solidFill>
              <a:srgbClr val="FF0000"/>
            </a:solidFill>
            <a:round/>
          </a:ln>
          <a:extLst>
            <a:ext uri="{909E8E84-426E-40DD-AFC4-6F175D3DCCD1}">
              <a14:hiddenFill xmlns:a14="http://schemas.microsoft.com/office/drawing/2010/main" xmlns="">
                <a:solidFill>
                  <a:srgbClr val="FFFFFF"/>
                </a:solidFill>
              </a14:hiddenFill>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a:t>可见光谱</a:t>
            </a:r>
            <a:r>
              <a:rPr lang="en-US" altLang="zh-CN" sz="2400"/>
              <a:t>:</a:t>
            </a:r>
            <a:r>
              <a:rPr lang="zh-CN" altLang="en-US" sz="2400">
                <a:latin typeface="宋体" panose="02010600030101010101" pitchFamily="2" charset="-122"/>
              </a:rPr>
              <a:t>红、橙、黄、绿、蓝、靛、紫</a:t>
            </a:r>
          </a:p>
        </p:txBody>
      </p:sp>
      <p:sp>
        <p:nvSpPr>
          <p:cNvPr id="5" name="文本框 4"/>
          <p:cNvSpPr txBox="1">
            <a:spLocks noChangeArrowheads="1"/>
          </p:cNvSpPr>
          <p:nvPr/>
        </p:nvSpPr>
        <p:spPr bwMode="auto">
          <a:xfrm>
            <a:off x="2710890" y="2899003"/>
            <a:ext cx="5061510" cy="461665"/>
          </a:xfrm>
          <a:prstGeom prst="rect">
            <a:avLst/>
          </a:prstGeom>
          <a:noFill/>
          <a:ln w="9525">
            <a:solidFill>
              <a:srgbClr val="FF0000"/>
            </a:solidFill>
            <a:round/>
          </a:ln>
          <a:extLst>
            <a:ext uri="{909E8E84-426E-40DD-AFC4-6F175D3DCCD1}">
              <a14:hiddenFill xmlns:a14="http://schemas.microsoft.com/office/drawing/2010/main" xmlns="">
                <a:solidFill>
                  <a:srgbClr val="FFFFFF"/>
                </a:solidFill>
              </a14:hiddenFill>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dirty="0"/>
              <a:t>色光的三原</a:t>
            </a:r>
            <a:r>
              <a:rPr lang="zh-CN" altLang="en-US" sz="2400" dirty="0" smtClean="0"/>
              <a:t>色：红</a:t>
            </a:r>
            <a:r>
              <a:rPr lang="zh-CN" altLang="en-US" sz="2400" dirty="0"/>
              <a:t>、绿、</a:t>
            </a:r>
            <a:r>
              <a:rPr lang="zh-CN" altLang="en-US" sz="2400" dirty="0" smtClean="0"/>
              <a:t>蓝</a:t>
            </a:r>
            <a:endParaRPr lang="zh-CN" altLang="en-US" sz="2400" dirty="0"/>
          </a:p>
        </p:txBody>
      </p:sp>
      <p:sp>
        <p:nvSpPr>
          <p:cNvPr id="7" name="文本框 6"/>
          <p:cNvSpPr txBox="1">
            <a:spLocks noChangeArrowheads="1"/>
          </p:cNvSpPr>
          <p:nvPr/>
        </p:nvSpPr>
        <p:spPr bwMode="auto">
          <a:xfrm>
            <a:off x="2710891" y="4600803"/>
            <a:ext cx="1782763" cy="457200"/>
          </a:xfrm>
          <a:prstGeom prst="rect">
            <a:avLst/>
          </a:prstGeom>
          <a:noFill/>
          <a:ln w="9525">
            <a:solidFill>
              <a:srgbClr val="FF0000"/>
            </a:solidFill>
            <a:round/>
          </a:ln>
          <a:extLst>
            <a:ext uri="{909E8E84-426E-40DD-AFC4-6F175D3DCCD1}">
              <a14:hiddenFill xmlns:a14="http://schemas.microsoft.com/office/drawing/2010/main" xmlns="">
                <a:solidFill>
                  <a:srgbClr val="FFFFFF"/>
                </a:solidFill>
              </a14:hiddenFill>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a:t>看不见的光</a:t>
            </a:r>
          </a:p>
        </p:txBody>
      </p:sp>
      <p:sp>
        <p:nvSpPr>
          <p:cNvPr id="8" name="文本框 7"/>
          <p:cNvSpPr txBox="1">
            <a:spLocks noChangeArrowheads="1"/>
          </p:cNvSpPr>
          <p:nvPr/>
        </p:nvSpPr>
        <p:spPr bwMode="auto">
          <a:xfrm>
            <a:off x="4907990" y="3970565"/>
            <a:ext cx="1206500" cy="457200"/>
          </a:xfrm>
          <a:prstGeom prst="rect">
            <a:avLst/>
          </a:prstGeom>
          <a:noFill/>
          <a:ln w="9525">
            <a:solidFill>
              <a:srgbClr val="0000FF"/>
            </a:solidFill>
            <a:round/>
          </a:ln>
          <a:extLst>
            <a:ext uri="{909E8E84-426E-40DD-AFC4-6F175D3DCCD1}">
              <a14:hiddenFill xmlns:a14="http://schemas.microsoft.com/office/drawing/2010/main" xmlns="">
                <a:solidFill>
                  <a:srgbClr val="FFFFFF"/>
                </a:solidFill>
              </a14:hiddenFill>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a:t>红外线</a:t>
            </a:r>
          </a:p>
        </p:txBody>
      </p:sp>
      <p:sp>
        <p:nvSpPr>
          <p:cNvPr id="9" name="文本框 8"/>
          <p:cNvSpPr txBox="1">
            <a:spLocks noChangeArrowheads="1"/>
          </p:cNvSpPr>
          <p:nvPr/>
        </p:nvSpPr>
        <p:spPr bwMode="auto">
          <a:xfrm>
            <a:off x="4907990" y="5310415"/>
            <a:ext cx="1206500" cy="457200"/>
          </a:xfrm>
          <a:prstGeom prst="rect">
            <a:avLst/>
          </a:prstGeom>
          <a:noFill/>
          <a:ln w="9525">
            <a:solidFill>
              <a:srgbClr val="0000FF"/>
            </a:solidFill>
            <a:round/>
          </a:ln>
          <a:extLst>
            <a:ext uri="{909E8E84-426E-40DD-AFC4-6F175D3DCCD1}">
              <a14:hiddenFill xmlns:a14="http://schemas.microsoft.com/office/drawing/2010/main" xmlns="">
                <a:solidFill>
                  <a:srgbClr val="FFFFFF"/>
                </a:solidFill>
              </a14:hiddenFill>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a:t>紫外线</a:t>
            </a:r>
          </a:p>
        </p:txBody>
      </p:sp>
      <p:sp>
        <p:nvSpPr>
          <p:cNvPr id="10" name="文本框 9"/>
          <p:cNvSpPr txBox="1">
            <a:spLocks noChangeArrowheads="1"/>
          </p:cNvSpPr>
          <p:nvPr/>
        </p:nvSpPr>
        <p:spPr bwMode="auto">
          <a:xfrm>
            <a:off x="6473266" y="3592740"/>
            <a:ext cx="917575" cy="457200"/>
          </a:xfrm>
          <a:prstGeom prst="rect">
            <a:avLst/>
          </a:prstGeom>
          <a:noFill/>
          <a:ln w="9525">
            <a:solidFill>
              <a:schemeClr val="tx1"/>
            </a:solidFill>
            <a:round/>
          </a:ln>
          <a:extLst>
            <a:ext uri="{909E8E84-426E-40DD-AFC4-6F175D3DCCD1}">
              <a14:hiddenFill xmlns:a14="http://schemas.microsoft.com/office/drawing/2010/main" xmlns="">
                <a:solidFill>
                  <a:srgbClr val="FFFFFF"/>
                </a:solidFill>
              </a14:hiddenFill>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a:t>特点</a:t>
            </a:r>
          </a:p>
        </p:txBody>
      </p:sp>
      <p:sp>
        <p:nvSpPr>
          <p:cNvPr id="11" name="文本框 10"/>
          <p:cNvSpPr txBox="1">
            <a:spLocks noChangeArrowheads="1"/>
          </p:cNvSpPr>
          <p:nvPr/>
        </p:nvSpPr>
        <p:spPr bwMode="auto">
          <a:xfrm>
            <a:off x="6473266" y="4288065"/>
            <a:ext cx="917575" cy="457200"/>
          </a:xfrm>
          <a:prstGeom prst="rect">
            <a:avLst/>
          </a:prstGeom>
          <a:noFill/>
          <a:ln w="9525">
            <a:solidFill>
              <a:schemeClr val="tx1"/>
            </a:solidFill>
            <a:round/>
          </a:ln>
          <a:extLst>
            <a:ext uri="{909E8E84-426E-40DD-AFC4-6F175D3DCCD1}">
              <a14:hiddenFill xmlns:a14="http://schemas.microsoft.com/office/drawing/2010/main" xmlns="">
                <a:solidFill>
                  <a:srgbClr val="FFFFFF"/>
                </a:solidFill>
              </a14:hiddenFill>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a:t>应用</a:t>
            </a:r>
          </a:p>
        </p:txBody>
      </p:sp>
      <p:sp>
        <p:nvSpPr>
          <p:cNvPr id="13" name="文本框 12"/>
          <p:cNvSpPr txBox="1">
            <a:spLocks noChangeArrowheads="1"/>
          </p:cNvSpPr>
          <p:nvPr/>
        </p:nvSpPr>
        <p:spPr bwMode="auto">
          <a:xfrm>
            <a:off x="6473266" y="5677128"/>
            <a:ext cx="917575" cy="457200"/>
          </a:xfrm>
          <a:prstGeom prst="rect">
            <a:avLst/>
          </a:prstGeom>
          <a:noFill/>
          <a:ln w="9525">
            <a:solidFill>
              <a:schemeClr val="tx1"/>
            </a:solidFill>
            <a:round/>
          </a:ln>
          <a:extLst>
            <a:ext uri="{909E8E84-426E-40DD-AFC4-6F175D3DCCD1}">
              <a14:hiddenFill xmlns:a14="http://schemas.microsoft.com/office/drawing/2010/main" xmlns="">
                <a:solidFill>
                  <a:srgbClr val="FFFFFF"/>
                </a:solidFill>
              </a14:hiddenFill>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a:t>应用</a:t>
            </a:r>
          </a:p>
        </p:txBody>
      </p:sp>
      <p:sp>
        <p:nvSpPr>
          <p:cNvPr id="14" name="左大括号 13"/>
          <p:cNvSpPr/>
          <p:nvPr/>
        </p:nvSpPr>
        <p:spPr>
          <a:xfrm>
            <a:off x="2153678" y="1414690"/>
            <a:ext cx="354012" cy="3455988"/>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buFont typeface="Arial" panose="020B0604020202020204" pitchFamily="34" charset="0"/>
              <a:buNone/>
              <a:defRPr/>
            </a:pPr>
            <a:endParaRPr lang="zh-CN" altLang="en-US" noProof="1"/>
          </a:p>
        </p:txBody>
      </p:sp>
      <p:sp>
        <p:nvSpPr>
          <p:cNvPr id="15" name="左大括号 14"/>
          <p:cNvSpPr/>
          <p:nvPr/>
        </p:nvSpPr>
        <p:spPr>
          <a:xfrm>
            <a:off x="4609541" y="4049941"/>
            <a:ext cx="220663" cy="1560513"/>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buFont typeface="Arial" panose="020B0604020202020204" pitchFamily="34" charset="0"/>
              <a:buNone/>
              <a:defRPr/>
            </a:pPr>
            <a:endParaRPr lang="zh-CN" altLang="en-US" noProof="1"/>
          </a:p>
        </p:txBody>
      </p:sp>
      <p:sp>
        <p:nvSpPr>
          <p:cNvPr id="16" name="左大括号 15"/>
          <p:cNvSpPr/>
          <p:nvPr/>
        </p:nvSpPr>
        <p:spPr>
          <a:xfrm>
            <a:off x="6190690" y="3799115"/>
            <a:ext cx="158750" cy="801688"/>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buFont typeface="Arial" panose="020B0604020202020204" pitchFamily="34" charset="0"/>
              <a:buNone/>
              <a:defRPr/>
            </a:pPr>
            <a:endParaRPr lang="zh-CN" altLang="en-US" noProof="1"/>
          </a:p>
        </p:txBody>
      </p:sp>
      <p:sp>
        <p:nvSpPr>
          <p:cNvPr id="17" name="左大括号 16"/>
          <p:cNvSpPr/>
          <p:nvPr/>
        </p:nvSpPr>
        <p:spPr>
          <a:xfrm>
            <a:off x="6239903" y="5137379"/>
            <a:ext cx="158750" cy="801687"/>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buFont typeface="Arial" panose="020B0604020202020204" pitchFamily="34" charset="0"/>
              <a:buNone/>
              <a:defRPr/>
            </a:pPr>
            <a:endParaRPr lang="zh-CN" altLang="en-US" noProof="1"/>
          </a:p>
        </p:txBody>
      </p:sp>
      <p:sp>
        <p:nvSpPr>
          <p:cNvPr id="18" name="文本框 17"/>
          <p:cNvSpPr txBox="1">
            <a:spLocks noChangeArrowheads="1"/>
          </p:cNvSpPr>
          <p:nvPr/>
        </p:nvSpPr>
        <p:spPr bwMode="auto">
          <a:xfrm>
            <a:off x="6473266" y="5058003"/>
            <a:ext cx="919163" cy="457200"/>
          </a:xfrm>
          <a:prstGeom prst="rect">
            <a:avLst/>
          </a:prstGeom>
          <a:noFill/>
          <a:ln w="9525">
            <a:solidFill>
              <a:schemeClr val="tx1"/>
            </a:solidFill>
            <a:round/>
          </a:ln>
          <a:extLst>
            <a:ext uri="{909E8E84-426E-40DD-AFC4-6F175D3DCCD1}">
              <a14:hiddenFill xmlns:a14="http://schemas.microsoft.com/office/drawing/2010/main" xmlns="">
                <a:solidFill>
                  <a:srgbClr val="FFFFFF"/>
                </a:solidFill>
              </a14:hiddenFill>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a:t>特点</a:t>
            </a:r>
          </a:p>
        </p:txBody>
      </p:sp>
      <p:grpSp>
        <p:nvGrpSpPr>
          <p:cNvPr id="27" name="组合 26"/>
          <p:cNvGrpSpPr/>
          <p:nvPr/>
        </p:nvGrpSpPr>
        <p:grpSpPr>
          <a:xfrm>
            <a:off x="346861" y="-98535"/>
            <a:ext cx="3496087" cy="1003300"/>
            <a:chOff x="402739" y="21978"/>
            <a:chExt cx="3496087" cy="1003300"/>
          </a:xfrm>
        </p:grpSpPr>
        <p:sp>
          <p:nvSpPr>
            <p:cNvPr id="28" name="TextBox 2"/>
            <p:cNvSpPr txBox="1"/>
            <p:nvPr/>
          </p:nvSpPr>
          <p:spPr bwMode="auto">
            <a:xfrm>
              <a:off x="1190236" y="248322"/>
              <a:ext cx="2708590" cy="646331"/>
            </a:xfrm>
            <a:prstGeom prst="rect">
              <a:avLst/>
            </a:prstGeom>
            <a:noFill/>
          </p:spPr>
          <p:txBody>
            <a:bodyPr wrap="square">
              <a:spAutoFit/>
            </a:bodyPr>
            <a:lstStyle/>
            <a:p>
              <a:pPr eaLnBrk="1" fontAlgn="auto" hangingPunct="1">
                <a:spcBef>
                  <a:spcPts val="0"/>
                </a:spcBef>
                <a:spcAft>
                  <a:spcPts val="0"/>
                </a:spcAft>
                <a:defRPr/>
              </a:pPr>
              <a:r>
                <a:rPr lang="zh-CN" altLang="en-US" sz="3600" b="1" dirty="0" smtClean="0">
                  <a:solidFill>
                    <a:srgbClr val="009FB9"/>
                  </a:solidFill>
                  <a:latin typeface="+mj-ea"/>
                  <a:ea typeface="+mj-ea"/>
                </a:rPr>
                <a:t>课 堂 小 结</a:t>
              </a:r>
              <a:endParaRPr lang="zh-CN" altLang="en-US" sz="3600" b="1" dirty="0">
                <a:solidFill>
                  <a:srgbClr val="009FB9"/>
                </a:solidFill>
                <a:latin typeface="+mj-ea"/>
                <a:ea typeface="+mj-ea"/>
              </a:endParaRPr>
            </a:p>
          </p:txBody>
        </p:sp>
        <p:grpSp>
          <p:nvGrpSpPr>
            <p:cNvPr id="29" name="组合 28"/>
            <p:cNvGrpSpPr/>
            <p:nvPr/>
          </p:nvGrpSpPr>
          <p:grpSpPr>
            <a:xfrm>
              <a:off x="402739" y="21978"/>
              <a:ext cx="3346936" cy="1003300"/>
              <a:chOff x="402739" y="21978"/>
              <a:chExt cx="3346936" cy="1003300"/>
            </a:xfrm>
          </p:grpSpPr>
          <p:cxnSp>
            <p:nvCxnSpPr>
              <p:cNvPr id="30" name="直接连接符 29"/>
              <p:cNvCxnSpPr/>
              <p:nvPr/>
            </p:nvCxnSpPr>
            <p:spPr bwMode="auto">
              <a:xfrm>
                <a:off x="736656" y="860108"/>
                <a:ext cx="3013019" cy="0"/>
              </a:xfrm>
              <a:prstGeom prst="line">
                <a:avLst/>
              </a:prstGeom>
              <a:ln>
                <a:solidFill>
                  <a:srgbClr val="009FB9"/>
                </a:solidFill>
              </a:ln>
            </p:spPr>
            <p:style>
              <a:lnRef idx="1">
                <a:schemeClr val="dk1"/>
              </a:lnRef>
              <a:fillRef idx="0">
                <a:schemeClr val="dk1"/>
              </a:fillRef>
              <a:effectRef idx="0">
                <a:schemeClr val="dk1"/>
              </a:effectRef>
              <a:fontRef idx="minor">
                <a:schemeClr val="tx1"/>
              </a:fontRef>
            </p:style>
          </p:cxnSp>
          <p:pic>
            <p:nvPicPr>
              <p:cNvPr id="31" name="图片 30" descr="标题2"/>
              <p:cNvPicPr>
                <a:picLocks noChangeAspect="1"/>
              </p:cNvPicPr>
              <p:nvPr/>
            </p:nvPicPr>
            <p:blipFill>
              <a:blip r:embed="rId2" cstate="print"/>
              <a:stretch>
                <a:fillRect/>
              </a:stretch>
            </p:blipFill>
            <p:spPr>
              <a:xfrm>
                <a:off x="402739" y="21978"/>
                <a:ext cx="1003300" cy="1003300"/>
              </a:xfrm>
              <a:prstGeom prst="rect">
                <a:avLst/>
              </a:prstGeom>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dissolv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dissolv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arn(inVertical)">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barn(inVertic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barn(inVertical)">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arn(inVertical)">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arn(inVertical)">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17" presetClass="entr" presetSubtype="10" fill="hold" grpId="0" nodeType="clickEffect">
                                  <p:stCondLst>
                                    <p:cond delay="0"/>
                                  </p:stCondLst>
                                  <p:childTnLst>
                                    <p:set>
                                      <p:cBhvr>
                                        <p:cTn id="76" dur="1" fill="hold">
                                          <p:stCondLst>
                                            <p:cond delay="0"/>
                                          </p:stCondLst>
                                        </p:cTn>
                                        <p:tgtEl>
                                          <p:spTgt spid="13"/>
                                        </p:tgtEl>
                                        <p:attrNameLst>
                                          <p:attrName>style.visibility</p:attrName>
                                        </p:attrNameLst>
                                      </p:cBhvr>
                                      <p:to>
                                        <p:strVal val="visible"/>
                                      </p:to>
                                    </p:set>
                                    <p:anim calcmode="lin" valueType="num">
                                      <p:cBhvr>
                                        <p:cTn id="77" dur="500" fill="hold"/>
                                        <p:tgtEl>
                                          <p:spTgt spid="13"/>
                                        </p:tgtEl>
                                        <p:attrNameLst>
                                          <p:attrName>ppt_w</p:attrName>
                                        </p:attrNameLst>
                                      </p:cBhvr>
                                      <p:tavLst>
                                        <p:tav tm="0">
                                          <p:val>
                                            <p:fltVal val="0"/>
                                          </p:val>
                                        </p:tav>
                                        <p:tav tm="100000">
                                          <p:val>
                                            <p:strVal val="#ppt_w"/>
                                          </p:val>
                                        </p:tav>
                                      </p:tavLst>
                                    </p:anim>
                                    <p:anim calcmode="lin" valueType="num">
                                      <p:cBhvr>
                                        <p:cTn id="78"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7" grpId="0" animBg="1"/>
      <p:bldP spid="8" grpId="0" animBg="1"/>
      <p:bldP spid="9" grpId="0" animBg="1"/>
      <p:bldP spid="10" grpId="0" animBg="1"/>
      <p:bldP spid="11" grpId="0" bldLvl="0" animBg="1"/>
      <p:bldP spid="13" grpId="0" animBg="1"/>
      <p:bldP spid="14" grpId="0" animBg="1"/>
      <p:bldP spid="15" grpId="0" animBg="1"/>
      <p:bldP spid="16" grpId="0" animBg="1"/>
      <p:bldP spid="17" grpId="0" animBg="1"/>
      <p:bldP spid="18"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2"/>
          <p:cNvSpPr txBox="1">
            <a:spLocks noChangeArrowheads="1"/>
          </p:cNvSpPr>
          <p:nvPr/>
        </p:nvSpPr>
        <p:spPr bwMode="auto">
          <a:xfrm>
            <a:off x="1528536" y="891496"/>
            <a:ext cx="9183008" cy="23329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30000"/>
              </a:lnSpc>
            </a:pPr>
            <a:r>
              <a:rPr lang="zh-CN" altLang="en-US" sz="2800" b="1">
                <a:latin typeface="宋体" panose="02010600030101010101" pitchFamily="2" charset="-122"/>
              </a:rPr>
              <a:t>　　</a:t>
            </a:r>
            <a:r>
              <a:rPr lang="en-US" altLang="zh-CN" sz="2800" b="1">
                <a:latin typeface="宋体" panose="02010600030101010101" pitchFamily="2" charset="-122"/>
              </a:rPr>
              <a:t>1. </a:t>
            </a:r>
            <a:r>
              <a:rPr lang="zh-CN" altLang="en-US" sz="2800" b="1">
                <a:latin typeface="宋体" panose="02010600030101010101" pitchFamily="2" charset="-122"/>
              </a:rPr>
              <a:t>太阳光通过棱镜后，会被分解成各种颜色的光，如果用一个白屏来承接，则白屏上的颜色顺序为红</a:t>
            </a:r>
            <a:r>
              <a:rPr lang="zh-CN" altLang="en-US" sz="2800" b="1" smtClean="0">
                <a:latin typeface="宋体" panose="02010600030101010101" pitchFamily="2" charset="-122"/>
              </a:rPr>
              <a:t>、橙、</a:t>
            </a:r>
            <a:r>
              <a:rPr lang="en-US" altLang="zh-CN" sz="2800" b="1">
                <a:latin typeface="宋体" panose="02010600030101010101" pitchFamily="2" charset="-122"/>
              </a:rPr>
              <a:t>_____</a:t>
            </a:r>
            <a:r>
              <a:rPr lang="zh-CN" altLang="en-US" sz="2800" b="1">
                <a:latin typeface="宋体" panose="02010600030101010101" pitchFamily="2" charset="-122"/>
              </a:rPr>
              <a:t>、</a:t>
            </a:r>
            <a:r>
              <a:rPr lang="en-US" altLang="zh-CN" sz="2800" b="1">
                <a:latin typeface="宋体" panose="02010600030101010101" pitchFamily="2" charset="-122"/>
              </a:rPr>
              <a:t>______</a:t>
            </a:r>
            <a:r>
              <a:rPr lang="zh-CN" altLang="en-US" sz="2800" b="1">
                <a:latin typeface="宋体" panose="02010600030101010101" pitchFamily="2" charset="-122"/>
              </a:rPr>
              <a:t>、</a:t>
            </a:r>
            <a:r>
              <a:rPr lang="en-US" altLang="zh-CN" sz="2800" b="1">
                <a:latin typeface="宋体" panose="02010600030101010101" pitchFamily="2" charset="-122"/>
              </a:rPr>
              <a:t>______</a:t>
            </a:r>
            <a:r>
              <a:rPr lang="zh-CN" altLang="en-US" sz="2800" b="1">
                <a:latin typeface="宋体" panose="02010600030101010101" pitchFamily="2" charset="-122"/>
              </a:rPr>
              <a:t>、</a:t>
            </a:r>
            <a:r>
              <a:rPr lang="en-US" altLang="zh-CN" sz="2800" b="1">
                <a:latin typeface="宋体" panose="02010600030101010101" pitchFamily="2" charset="-122"/>
              </a:rPr>
              <a:t>______</a:t>
            </a:r>
            <a:r>
              <a:rPr lang="zh-CN" altLang="en-US" sz="2800" b="1">
                <a:latin typeface="宋体" panose="02010600030101010101" pitchFamily="2" charset="-122"/>
              </a:rPr>
              <a:t>、</a:t>
            </a:r>
            <a:r>
              <a:rPr lang="en-US" altLang="zh-CN" sz="2800" b="1">
                <a:latin typeface="宋体" panose="02010600030101010101" pitchFamily="2" charset="-122"/>
              </a:rPr>
              <a:t>_____</a:t>
            </a:r>
            <a:r>
              <a:rPr lang="zh-CN" altLang="en-US" sz="2800" b="1">
                <a:latin typeface="宋体" panose="02010600030101010101" pitchFamily="2" charset="-122"/>
              </a:rPr>
              <a:t>。这说明</a:t>
            </a:r>
            <a:r>
              <a:rPr lang="en-US" altLang="zh-CN" sz="2800" b="1">
                <a:latin typeface="宋体" panose="02010600030101010101" pitchFamily="2" charset="-122"/>
              </a:rPr>
              <a:t>__________________________</a:t>
            </a:r>
            <a:r>
              <a:rPr lang="zh-CN" altLang="en-US" sz="2800" b="1">
                <a:latin typeface="宋体" panose="02010600030101010101" pitchFamily="2" charset="-122"/>
              </a:rPr>
              <a:t>。</a:t>
            </a:r>
          </a:p>
        </p:txBody>
      </p:sp>
      <p:sp>
        <p:nvSpPr>
          <p:cNvPr id="35845" name="Text Box 4"/>
          <p:cNvSpPr txBox="1">
            <a:spLocks noChangeArrowheads="1"/>
          </p:cNvSpPr>
          <p:nvPr/>
        </p:nvSpPr>
        <p:spPr bwMode="auto">
          <a:xfrm>
            <a:off x="1820294" y="1941627"/>
            <a:ext cx="9144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spcBef>
                <a:spcPct val="50000"/>
              </a:spcBef>
            </a:pPr>
            <a:r>
              <a:rPr lang="zh-CN" altLang="en-US" sz="2800" b="1">
                <a:solidFill>
                  <a:srgbClr val="FF0000"/>
                </a:solidFill>
                <a:latin typeface="楷体_GB2312" pitchFamily="49" charset="-122"/>
                <a:ea typeface="楷体_GB2312" pitchFamily="49" charset="-122"/>
              </a:rPr>
              <a:t>黄 </a:t>
            </a:r>
          </a:p>
        </p:txBody>
      </p:sp>
      <p:sp>
        <p:nvSpPr>
          <p:cNvPr id="35846" name="Text Box 5"/>
          <p:cNvSpPr txBox="1">
            <a:spLocks noChangeArrowheads="1"/>
          </p:cNvSpPr>
          <p:nvPr/>
        </p:nvSpPr>
        <p:spPr bwMode="auto">
          <a:xfrm>
            <a:off x="3085304" y="1941627"/>
            <a:ext cx="9144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spcBef>
                <a:spcPct val="50000"/>
              </a:spcBef>
            </a:pPr>
            <a:r>
              <a:rPr lang="zh-CN" altLang="en-US" sz="2800" b="1">
                <a:solidFill>
                  <a:srgbClr val="FF0000"/>
                </a:solidFill>
                <a:latin typeface="楷体_GB2312" pitchFamily="49" charset="-122"/>
                <a:ea typeface="楷体_GB2312" pitchFamily="49" charset="-122"/>
              </a:rPr>
              <a:t>绿 </a:t>
            </a:r>
          </a:p>
        </p:txBody>
      </p:sp>
      <p:sp>
        <p:nvSpPr>
          <p:cNvPr id="35847" name="Text Box 6"/>
          <p:cNvSpPr txBox="1">
            <a:spLocks noChangeArrowheads="1"/>
          </p:cNvSpPr>
          <p:nvPr/>
        </p:nvSpPr>
        <p:spPr bwMode="auto">
          <a:xfrm>
            <a:off x="4929753" y="1959262"/>
            <a:ext cx="10342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spcBef>
                <a:spcPct val="50000"/>
              </a:spcBef>
            </a:pPr>
            <a:r>
              <a:rPr lang="zh-CN" altLang="en-US" sz="2800" b="1">
                <a:solidFill>
                  <a:srgbClr val="FF0000"/>
                </a:solidFill>
                <a:latin typeface="楷体_GB2312" pitchFamily="49" charset="-122"/>
                <a:ea typeface="楷体_GB2312" pitchFamily="49" charset="-122"/>
              </a:rPr>
              <a:t>蓝</a:t>
            </a:r>
          </a:p>
        </p:txBody>
      </p:sp>
      <p:sp>
        <p:nvSpPr>
          <p:cNvPr id="35848" name="Text Box 7"/>
          <p:cNvSpPr txBox="1">
            <a:spLocks noChangeArrowheads="1"/>
          </p:cNvSpPr>
          <p:nvPr/>
        </p:nvSpPr>
        <p:spPr bwMode="auto">
          <a:xfrm>
            <a:off x="6486521" y="1900439"/>
            <a:ext cx="9144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spcBef>
                <a:spcPct val="50000"/>
              </a:spcBef>
            </a:pPr>
            <a:r>
              <a:rPr lang="zh-CN" altLang="en-US" sz="2800" b="1">
                <a:solidFill>
                  <a:srgbClr val="FF0000"/>
                </a:solidFill>
                <a:latin typeface="楷体_GB2312" pitchFamily="49" charset="-122"/>
                <a:ea typeface="楷体_GB2312" pitchFamily="49" charset="-122"/>
              </a:rPr>
              <a:t>靛 </a:t>
            </a:r>
          </a:p>
        </p:txBody>
      </p:sp>
      <p:sp>
        <p:nvSpPr>
          <p:cNvPr id="35849" name="Text Box 8"/>
          <p:cNvSpPr txBox="1">
            <a:spLocks noChangeArrowheads="1"/>
          </p:cNvSpPr>
          <p:nvPr/>
        </p:nvSpPr>
        <p:spPr bwMode="auto">
          <a:xfrm>
            <a:off x="8141832" y="1900439"/>
            <a:ext cx="9144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spcBef>
                <a:spcPct val="50000"/>
              </a:spcBef>
            </a:pPr>
            <a:r>
              <a:rPr lang="zh-CN" altLang="en-US" sz="2800" b="1">
                <a:solidFill>
                  <a:srgbClr val="FF0000"/>
                </a:solidFill>
                <a:latin typeface="楷体_GB2312" pitchFamily="49" charset="-122"/>
                <a:ea typeface="楷体_GB2312" pitchFamily="49" charset="-122"/>
              </a:rPr>
              <a:t>紫</a:t>
            </a:r>
          </a:p>
        </p:txBody>
      </p:sp>
      <p:sp>
        <p:nvSpPr>
          <p:cNvPr id="35850" name="Text Box 9"/>
          <p:cNvSpPr txBox="1">
            <a:spLocks noChangeArrowheads="1"/>
          </p:cNvSpPr>
          <p:nvPr/>
        </p:nvSpPr>
        <p:spPr bwMode="auto">
          <a:xfrm>
            <a:off x="1557111" y="2539273"/>
            <a:ext cx="51816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spcBef>
                <a:spcPct val="50000"/>
              </a:spcBef>
            </a:pPr>
            <a:r>
              <a:rPr lang="zh-CN" altLang="en-US" sz="2800" b="1">
                <a:solidFill>
                  <a:srgbClr val="FF0000"/>
                </a:solidFill>
                <a:latin typeface="楷体_GB2312" pitchFamily="49" charset="-122"/>
                <a:ea typeface="楷体_GB2312" pitchFamily="49" charset="-122"/>
              </a:rPr>
              <a:t>白光是由各种色光混合而成</a:t>
            </a:r>
            <a:endParaRPr lang="en-US" altLang="zh-CN" sz="2800" b="1">
              <a:solidFill>
                <a:srgbClr val="FF0000"/>
              </a:solidFill>
              <a:latin typeface="楷体_GB2312" pitchFamily="49" charset="-122"/>
              <a:ea typeface="楷体_GB2312" pitchFamily="49" charset="-122"/>
            </a:endParaRPr>
          </a:p>
        </p:txBody>
      </p:sp>
      <p:sp>
        <p:nvSpPr>
          <p:cNvPr id="35851" name="Text Box 10"/>
          <p:cNvSpPr txBox="1">
            <a:spLocks noChangeArrowheads="1"/>
          </p:cNvSpPr>
          <p:nvPr/>
        </p:nvSpPr>
        <p:spPr bwMode="auto">
          <a:xfrm>
            <a:off x="1455398" y="3223532"/>
            <a:ext cx="9720602" cy="23329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30000"/>
              </a:lnSpc>
            </a:pPr>
            <a:r>
              <a:rPr lang="zh-CN" altLang="en-US" sz="2800" b="1" dirty="0">
                <a:latin typeface="宋体" panose="02010600030101010101" pitchFamily="2" charset="-122"/>
              </a:rPr>
              <a:t>　　</a:t>
            </a:r>
            <a:r>
              <a:rPr lang="en-US" altLang="zh-CN" sz="2800" b="1" dirty="0">
                <a:latin typeface="宋体" panose="02010600030101010101" pitchFamily="2" charset="-122"/>
              </a:rPr>
              <a:t>2. </a:t>
            </a:r>
            <a:r>
              <a:rPr lang="zh-CN" altLang="en-US" sz="2800" b="1" dirty="0">
                <a:latin typeface="宋体" panose="02010600030101010101" pitchFamily="2" charset="-122"/>
              </a:rPr>
              <a:t>彩色电视机的色彩是由电视机中的电子枪射到屏幕内侧的荧光粉上产生的，根据色光的混合规律，在电视机中只需要</a:t>
            </a:r>
            <a:r>
              <a:rPr lang="en-US" altLang="zh-CN" sz="2800" b="1" dirty="0">
                <a:latin typeface="宋体" panose="02010600030101010101" pitchFamily="2" charset="-122"/>
              </a:rPr>
              <a:t>_____</a:t>
            </a:r>
            <a:r>
              <a:rPr lang="zh-CN" altLang="en-US" sz="2800" b="1" dirty="0">
                <a:latin typeface="宋体" panose="02010600030101010101" pitchFamily="2" charset="-122"/>
              </a:rPr>
              <a:t>、</a:t>
            </a:r>
            <a:r>
              <a:rPr lang="en-US" altLang="zh-CN" sz="2800" b="1" dirty="0">
                <a:latin typeface="宋体" panose="02010600030101010101" pitchFamily="2" charset="-122"/>
              </a:rPr>
              <a:t>_____</a:t>
            </a:r>
            <a:r>
              <a:rPr lang="zh-CN" altLang="en-US" sz="2800" b="1" dirty="0">
                <a:latin typeface="宋体" panose="02010600030101010101" pitchFamily="2" charset="-122"/>
              </a:rPr>
              <a:t>、</a:t>
            </a:r>
            <a:r>
              <a:rPr lang="en-US" altLang="zh-CN" sz="2800" b="1" dirty="0">
                <a:latin typeface="宋体" panose="02010600030101010101" pitchFamily="2" charset="-122"/>
              </a:rPr>
              <a:t>_______</a:t>
            </a:r>
            <a:r>
              <a:rPr lang="zh-CN" altLang="en-US" sz="2800" b="1" dirty="0">
                <a:latin typeface="宋体" panose="02010600030101010101" pitchFamily="2" charset="-122"/>
              </a:rPr>
              <a:t>三种颜色的电子枪即可配出各种绚丽的色彩来。 红、绿、蓝</a:t>
            </a:r>
            <a:r>
              <a:rPr lang="en-US" altLang="zh-CN" sz="2800" b="1" dirty="0">
                <a:latin typeface="宋体" panose="02010600030101010101" pitchFamily="2" charset="-122"/>
              </a:rPr>
              <a:t> </a:t>
            </a:r>
            <a:r>
              <a:rPr lang="zh-CN" altLang="en-US" sz="2800" b="1" dirty="0">
                <a:latin typeface="宋体" panose="02010600030101010101" pitchFamily="2" charset="-122"/>
              </a:rPr>
              <a:t>叫</a:t>
            </a:r>
            <a:r>
              <a:rPr lang="zh-CN" altLang="en-US" sz="2800" b="1" dirty="0" smtClean="0">
                <a:latin typeface="宋体" panose="02010600030101010101" pitchFamily="2" charset="-122"/>
              </a:rPr>
              <a:t>做色光</a:t>
            </a:r>
            <a:r>
              <a:rPr lang="zh-CN" altLang="en-US" sz="2800" b="1" dirty="0">
                <a:latin typeface="宋体" panose="02010600030101010101" pitchFamily="2" charset="-122"/>
              </a:rPr>
              <a:t>的</a:t>
            </a:r>
            <a:r>
              <a:rPr lang="en-US" altLang="zh-CN" sz="2800" b="1" dirty="0">
                <a:latin typeface="宋体" panose="02010600030101010101" pitchFamily="2" charset="-122"/>
              </a:rPr>
              <a:t>___________</a:t>
            </a:r>
            <a:r>
              <a:rPr lang="zh-CN" altLang="en-US" sz="2800" b="1" dirty="0">
                <a:latin typeface="宋体" panose="02010600030101010101" pitchFamily="2" charset="-122"/>
              </a:rPr>
              <a:t>。</a:t>
            </a:r>
          </a:p>
        </p:txBody>
      </p:sp>
      <p:sp>
        <p:nvSpPr>
          <p:cNvPr id="35852" name="Text Box 11"/>
          <p:cNvSpPr txBox="1">
            <a:spLocks noChangeArrowheads="1"/>
          </p:cNvSpPr>
          <p:nvPr/>
        </p:nvSpPr>
        <p:spPr bwMode="auto">
          <a:xfrm>
            <a:off x="2420255" y="4318020"/>
            <a:ext cx="9906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spcBef>
                <a:spcPct val="50000"/>
              </a:spcBef>
            </a:pPr>
            <a:r>
              <a:rPr lang="zh-CN" altLang="en-US" sz="2800" b="1">
                <a:solidFill>
                  <a:srgbClr val="FF0000"/>
                </a:solidFill>
                <a:latin typeface="楷体_GB2312" pitchFamily="49" charset="-122"/>
                <a:ea typeface="楷体_GB2312" pitchFamily="49" charset="-122"/>
              </a:rPr>
              <a:t>红</a:t>
            </a:r>
          </a:p>
        </p:txBody>
      </p:sp>
      <p:sp>
        <p:nvSpPr>
          <p:cNvPr id="35853" name="Text Box 12"/>
          <p:cNvSpPr txBox="1">
            <a:spLocks noChangeArrowheads="1"/>
          </p:cNvSpPr>
          <p:nvPr/>
        </p:nvSpPr>
        <p:spPr bwMode="auto">
          <a:xfrm>
            <a:off x="3728811" y="4346916"/>
            <a:ext cx="8382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spcBef>
                <a:spcPct val="50000"/>
              </a:spcBef>
            </a:pPr>
            <a:r>
              <a:rPr lang="zh-CN" altLang="en-US" sz="2800" b="1">
                <a:solidFill>
                  <a:srgbClr val="FF0000"/>
                </a:solidFill>
                <a:latin typeface="楷体_GB2312" pitchFamily="49" charset="-122"/>
                <a:ea typeface="楷体_GB2312" pitchFamily="49" charset="-122"/>
              </a:rPr>
              <a:t>绿 </a:t>
            </a:r>
          </a:p>
        </p:txBody>
      </p:sp>
      <p:sp>
        <p:nvSpPr>
          <p:cNvPr id="35854" name="Text Box 13"/>
          <p:cNvSpPr txBox="1">
            <a:spLocks noChangeArrowheads="1"/>
          </p:cNvSpPr>
          <p:nvPr/>
        </p:nvSpPr>
        <p:spPr bwMode="auto">
          <a:xfrm>
            <a:off x="5092473" y="4318020"/>
            <a:ext cx="942975"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spcBef>
                <a:spcPct val="50000"/>
              </a:spcBef>
            </a:pPr>
            <a:r>
              <a:rPr lang="zh-CN" altLang="en-US" sz="2800" b="1">
                <a:solidFill>
                  <a:srgbClr val="FF0000"/>
                </a:solidFill>
                <a:latin typeface="楷体_GB2312" pitchFamily="49" charset="-122"/>
                <a:ea typeface="楷体_GB2312" pitchFamily="49" charset="-122"/>
              </a:rPr>
              <a:t>蓝</a:t>
            </a:r>
          </a:p>
        </p:txBody>
      </p:sp>
      <p:sp>
        <p:nvSpPr>
          <p:cNvPr id="35857" name="Text Box 11"/>
          <p:cNvSpPr txBox="1">
            <a:spLocks noChangeArrowheads="1"/>
          </p:cNvSpPr>
          <p:nvPr/>
        </p:nvSpPr>
        <p:spPr bwMode="auto">
          <a:xfrm>
            <a:off x="8141832" y="4866028"/>
            <a:ext cx="1571625"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spcBef>
                <a:spcPct val="50000"/>
              </a:spcBef>
            </a:pPr>
            <a:r>
              <a:rPr lang="zh-CN" altLang="en-US" sz="2800" b="1" dirty="0">
                <a:solidFill>
                  <a:srgbClr val="FF0000"/>
                </a:solidFill>
                <a:latin typeface="楷体_GB2312" pitchFamily="49" charset="-122"/>
                <a:ea typeface="楷体_GB2312" pitchFamily="49" charset="-122"/>
              </a:rPr>
              <a:t>三原色</a:t>
            </a:r>
          </a:p>
        </p:txBody>
      </p:sp>
      <p:grpSp>
        <p:nvGrpSpPr>
          <p:cNvPr id="24" name="组合 23"/>
          <p:cNvGrpSpPr/>
          <p:nvPr/>
        </p:nvGrpSpPr>
        <p:grpSpPr>
          <a:xfrm>
            <a:off x="402739" y="-98535"/>
            <a:ext cx="3496087" cy="1003300"/>
            <a:chOff x="402739" y="21978"/>
            <a:chExt cx="3496087" cy="1003300"/>
          </a:xfrm>
        </p:grpSpPr>
        <p:sp>
          <p:nvSpPr>
            <p:cNvPr id="25" name="TextBox 2"/>
            <p:cNvSpPr txBox="1"/>
            <p:nvPr/>
          </p:nvSpPr>
          <p:spPr bwMode="auto">
            <a:xfrm>
              <a:off x="1190236" y="248322"/>
              <a:ext cx="2708590" cy="646331"/>
            </a:xfrm>
            <a:prstGeom prst="rect">
              <a:avLst/>
            </a:prstGeom>
            <a:noFill/>
          </p:spPr>
          <p:txBody>
            <a:bodyPr wrap="square">
              <a:spAutoFit/>
            </a:bodyPr>
            <a:lstStyle/>
            <a:p>
              <a:pPr eaLnBrk="1" fontAlgn="auto" hangingPunct="1">
                <a:spcBef>
                  <a:spcPts val="0"/>
                </a:spcBef>
                <a:spcAft>
                  <a:spcPts val="0"/>
                </a:spcAft>
                <a:defRPr/>
              </a:pPr>
              <a:r>
                <a:rPr lang="zh-CN" altLang="en-US" sz="3600" b="1" dirty="0" smtClean="0">
                  <a:solidFill>
                    <a:srgbClr val="009FB9"/>
                  </a:solidFill>
                  <a:latin typeface="+mj-ea"/>
                  <a:ea typeface="+mj-ea"/>
                </a:rPr>
                <a:t>课 堂 练 习</a:t>
              </a:r>
              <a:endParaRPr lang="zh-CN" altLang="en-US" sz="3600" b="1" dirty="0">
                <a:solidFill>
                  <a:srgbClr val="009FB9"/>
                </a:solidFill>
                <a:latin typeface="+mj-ea"/>
                <a:ea typeface="+mj-ea"/>
              </a:endParaRPr>
            </a:p>
          </p:txBody>
        </p:sp>
        <p:grpSp>
          <p:nvGrpSpPr>
            <p:cNvPr id="26" name="组合 25"/>
            <p:cNvGrpSpPr/>
            <p:nvPr/>
          </p:nvGrpSpPr>
          <p:grpSpPr>
            <a:xfrm>
              <a:off x="402739" y="21978"/>
              <a:ext cx="3346936" cy="1003300"/>
              <a:chOff x="402739" y="21978"/>
              <a:chExt cx="3346936" cy="1003300"/>
            </a:xfrm>
          </p:grpSpPr>
          <p:cxnSp>
            <p:nvCxnSpPr>
              <p:cNvPr id="27" name="直接连接符 26"/>
              <p:cNvCxnSpPr/>
              <p:nvPr/>
            </p:nvCxnSpPr>
            <p:spPr bwMode="auto">
              <a:xfrm>
                <a:off x="736656" y="860108"/>
                <a:ext cx="3013019" cy="0"/>
              </a:xfrm>
              <a:prstGeom prst="line">
                <a:avLst/>
              </a:prstGeom>
              <a:ln>
                <a:solidFill>
                  <a:srgbClr val="009FB9"/>
                </a:solidFill>
              </a:ln>
            </p:spPr>
            <p:style>
              <a:lnRef idx="1">
                <a:schemeClr val="dk1"/>
              </a:lnRef>
              <a:fillRef idx="0">
                <a:schemeClr val="dk1"/>
              </a:fillRef>
              <a:effectRef idx="0">
                <a:schemeClr val="dk1"/>
              </a:effectRef>
              <a:fontRef idx="minor">
                <a:schemeClr val="tx1"/>
              </a:fontRef>
            </p:style>
          </p:cxnSp>
          <p:pic>
            <p:nvPicPr>
              <p:cNvPr id="28" name="图片 27" descr="标题2"/>
              <p:cNvPicPr>
                <a:picLocks noChangeAspect="1"/>
              </p:cNvPicPr>
              <p:nvPr/>
            </p:nvPicPr>
            <p:blipFill>
              <a:blip r:embed="rId2" cstate="print"/>
              <a:stretch>
                <a:fillRect/>
              </a:stretch>
            </p:blipFill>
            <p:spPr>
              <a:xfrm>
                <a:off x="402739" y="21978"/>
                <a:ext cx="1003300" cy="1003300"/>
              </a:xfrm>
              <a:prstGeom prst="rect">
                <a:avLst/>
              </a:prstGeom>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8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8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8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8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8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8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8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85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85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85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8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p:bldP spid="35845" grpId="0"/>
      <p:bldP spid="35846" grpId="0"/>
      <p:bldP spid="35847" grpId="0"/>
      <p:bldP spid="35848" grpId="0"/>
      <p:bldP spid="35849" grpId="0"/>
      <p:bldP spid="35850" grpId="0"/>
      <p:bldP spid="35851" grpId="0"/>
      <p:bldP spid="35852" grpId="0"/>
      <p:bldP spid="35853" grpId="0"/>
      <p:bldP spid="35854" grpId="0"/>
      <p:bldP spid="3585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ChangeArrowheads="1"/>
          </p:cNvSpPr>
          <p:nvPr/>
        </p:nvSpPr>
        <p:spPr bwMode="auto">
          <a:xfrm>
            <a:off x="548523" y="988218"/>
            <a:ext cx="10017877" cy="5730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30000"/>
              </a:lnSpc>
            </a:pPr>
            <a:r>
              <a:rPr lang="zh-CN" altLang="en-US" sz="2800" b="1">
                <a:latin typeface="宋体" panose="02010600030101010101" pitchFamily="2" charset="-122"/>
              </a:rPr>
              <a:t>　　</a:t>
            </a:r>
            <a:r>
              <a:rPr lang="en-US" altLang="zh-CN" sz="2800" b="1">
                <a:latin typeface="宋体" panose="02010600030101010101" pitchFamily="2" charset="-122"/>
              </a:rPr>
              <a:t>3</a:t>
            </a:r>
            <a:r>
              <a:rPr lang="zh-CN" altLang="en-US" sz="2800" b="1">
                <a:latin typeface="宋体" panose="02010600030101010101" pitchFamily="2" charset="-122"/>
              </a:rPr>
              <a:t>．如图所示的四种现象，属于光的色散的是</a:t>
            </a:r>
            <a:r>
              <a:rPr lang="en-US" altLang="zh-CN" sz="2800" b="1">
                <a:latin typeface="宋体" panose="02010600030101010101" pitchFamily="2" charset="-122"/>
              </a:rPr>
              <a:t>(</a:t>
            </a:r>
            <a:r>
              <a:rPr lang="zh-CN" altLang="en-US" sz="2800" b="1">
                <a:latin typeface="宋体" panose="02010600030101010101" pitchFamily="2" charset="-122"/>
              </a:rPr>
              <a:t>　 　</a:t>
            </a:r>
            <a:r>
              <a:rPr lang="en-US" altLang="zh-CN" sz="2800" b="1">
                <a:latin typeface="宋体" panose="02010600030101010101" pitchFamily="2" charset="-122"/>
              </a:rPr>
              <a:t>)</a:t>
            </a:r>
            <a:endParaRPr lang="zh-CN" altLang="en-US" sz="2800" b="1">
              <a:latin typeface="宋体" panose="02010600030101010101" pitchFamily="2" charset="-122"/>
            </a:endParaRPr>
          </a:p>
        </p:txBody>
      </p:sp>
      <p:pic>
        <p:nvPicPr>
          <p:cNvPr id="20" name="Picture 1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52016" y="1671590"/>
            <a:ext cx="7388809" cy="3698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Rectangle 12"/>
          <p:cNvSpPr>
            <a:spLocks noChangeArrowheads="1"/>
          </p:cNvSpPr>
          <p:nvPr/>
        </p:nvSpPr>
        <p:spPr bwMode="auto">
          <a:xfrm>
            <a:off x="8700319" y="1046139"/>
            <a:ext cx="4810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b="1">
                <a:solidFill>
                  <a:srgbClr val="FF0000"/>
                </a:solidFill>
                <a:latin typeface="Times New Roman" panose="02020603050405020304" pitchFamily="18" charset="0"/>
                <a:ea typeface="宋体" panose="02010600030101010101" pitchFamily="2" charset="-122"/>
              </a:defRPr>
            </a:lvl1pPr>
            <a:lvl2pPr eaLnBrk="0" hangingPunct="0">
              <a:defRPr sz="2400" b="1">
                <a:solidFill>
                  <a:srgbClr val="FF0000"/>
                </a:solidFill>
                <a:latin typeface="Times New Roman" panose="02020603050405020304" pitchFamily="18" charset="0"/>
                <a:ea typeface="宋体" panose="02010600030101010101" pitchFamily="2" charset="-122"/>
              </a:defRPr>
            </a:lvl2pPr>
            <a:lvl3pPr eaLnBrk="0" hangingPunct="0">
              <a:defRPr sz="2400" b="1">
                <a:solidFill>
                  <a:srgbClr val="FF0000"/>
                </a:solidFill>
                <a:latin typeface="Times New Roman" panose="02020603050405020304" pitchFamily="18" charset="0"/>
                <a:ea typeface="宋体" panose="02010600030101010101" pitchFamily="2" charset="-122"/>
              </a:defRPr>
            </a:lvl3pPr>
            <a:lvl4pPr eaLnBrk="0" hangingPunct="0">
              <a:defRPr sz="2400" b="1">
                <a:solidFill>
                  <a:srgbClr val="FF0000"/>
                </a:solidFill>
                <a:latin typeface="Times New Roman" panose="02020603050405020304" pitchFamily="18" charset="0"/>
                <a:ea typeface="宋体" panose="02010600030101010101" pitchFamily="2" charset="-122"/>
              </a:defRPr>
            </a:lvl4pPr>
            <a:lvl5pPr eaLnBrk="0" hangingPunct="0">
              <a:defRPr sz="2400" b="1">
                <a:solidFill>
                  <a:srgbClr val="FF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sz="2400" b="1">
                <a:solidFill>
                  <a:srgbClr val="FF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sz="2400" b="1">
                <a:solidFill>
                  <a:srgbClr val="FF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sz="2400" b="1">
                <a:solidFill>
                  <a:srgbClr val="FF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sz="2400" b="1">
                <a:solidFill>
                  <a:srgbClr val="FF0000"/>
                </a:solidFill>
                <a:latin typeface="Times New Roman" panose="02020603050405020304" pitchFamily="18" charset="0"/>
                <a:ea typeface="宋体" panose="02010600030101010101" pitchFamily="2" charset="-122"/>
              </a:defRPr>
            </a:lvl9pPr>
          </a:lstStyle>
          <a:p>
            <a:r>
              <a:rPr lang="en-US" altLang="zh-CN"/>
              <a:t>C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dministrator\appdata\roaming\360se6\User Data\temp\wKhQoVU7DxKEaQeLAAAAAKcKOEI780.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52432" y="2868674"/>
            <a:ext cx="6367935" cy="3296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3" name="Text Box 14"/>
          <p:cNvSpPr txBox="1">
            <a:spLocks noChangeArrowheads="1"/>
          </p:cNvSpPr>
          <p:nvPr/>
        </p:nvSpPr>
        <p:spPr bwMode="auto">
          <a:xfrm>
            <a:off x="904389" y="2112059"/>
            <a:ext cx="8266113" cy="5084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lnSpc>
                <a:spcPct val="110000"/>
              </a:lnSpc>
              <a:spcBef>
                <a:spcPct val="0"/>
              </a:spcBef>
              <a:buFontTx/>
              <a:buNone/>
            </a:pPr>
            <a:r>
              <a:rPr lang="en-US" altLang="zh-CN" sz="2800" b="1" dirty="0">
                <a:latin typeface="楷体_GB2312" pitchFamily="49" charset="-122"/>
                <a:ea typeface="楷体_GB2312" pitchFamily="49" charset="-122"/>
              </a:rPr>
              <a:t>17</a:t>
            </a:r>
            <a:r>
              <a:rPr lang="zh-CN" altLang="en-US" sz="2800" b="1" dirty="0">
                <a:latin typeface="楷体_GB2312" pitchFamily="49" charset="-122"/>
                <a:ea typeface="楷体_GB2312" pitchFamily="49" charset="-122"/>
              </a:rPr>
              <a:t>世纪以前，人们一直认为</a:t>
            </a:r>
            <a:r>
              <a:rPr lang="zh-CN" altLang="en-US" sz="2800" b="1" dirty="0">
                <a:solidFill>
                  <a:srgbClr val="FF0000"/>
                </a:solidFill>
                <a:latin typeface="楷体_GB2312" pitchFamily="49" charset="-122"/>
                <a:ea typeface="楷体_GB2312" pitchFamily="49" charset="-122"/>
              </a:rPr>
              <a:t>白色</a:t>
            </a:r>
            <a:r>
              <a:rPr lang="zh-CN" altLang="en-US" sz="2800" b="1" dirty="0">
                <a:latin typeface="楷体_GB2312" pitchFamily="49" charset="-122"/>
                <a:ea typeface="楷体_GB2312" pitchFamily="49" charset="-122"/>
              </a:rPr>
              <a:t>是最单纯的颜色。</a:t>
            </a:r>
          </a:p>
        </p:txBody>
      </p:sp>
      <p:sp>
        <p:nvSpPr>
          <p:cNvPr id="9" name="TextBox 2"/>
          <p:cNvSpPr txBox="1"/>
          <p:nvPr/>
        </p:nvSpPr>
        <p:spPr bwMode="auto">
          <a:xfrm>
            <a:off x="1020393" y="1060133"/>
            <a:ext cx="3570208" cy="769441"/>
          </a:xfrm>
          <a:prstGeom prst="rect">
            <a:avLst/>
          </a:prstGeom>
          <a:noFill/>
        </p:spPr>
        <p:txBody>
          <a:bodyPr wrap="none">
            <a:spAutoFit/>
          </a:bodyPr>
          <a:lstStyle/>
          <a:p>
            <a:pPr eaLnBrk="1" fontAlgn="auto" hangingPunct="1">
              <a:spcBef>
                <a:spcPts val="0"/>
              </a:spcBef>
              <a:spcAft>
                <a:spcPts val="0"/>
              </a:spcAft>
              <a:defRPr/>
            </a:pPr>
            <a:r>
              <a:rPr lang="zh-CN" altLang="en-US" sz="4400" dirty="0" smtClean="0">
                <a:solidFill>
                  <a:srgbClr val="FF0000"/>
                </a:solidFill>
                <a:latin typeface="华文隶书" pitchFamily="2" charset="-122"/>
                <a:ea typeface="华文隶书" pitchFamily="2" charset="-122"/>
              </a:rPr>
              <a:t>一、光的色散</a:t>
            </a:r>
            <a:endParaRPr lang="zh-CN" altLang="en-US" sz="4400" dirty="0">
              <a:solidFill>
                <a:srgbClr val="FF0000"/>
              </a:solidFill>
              <a:latin typeface="华文隶书" pitchFamily="2" charset="-122"/>
              <a:ea typeface="华文隶书" pitchFamily="2" charset="-122"/>
            </a:endParaRPr>
          </a:p>
        </p:txBody>
      </p:sp>
      <p:grpSp>
        <p:nvGrpSpPr>
          <p:cNvPr id="12" name="组合 11"/>
          <p:cNvGrpSpPr/>
          <p:nvPr/>
        </p:nvGrpSpPr>
        <p:grpSpPr>
          <a:xfrm>
            <a:off x="402739" y="-98535"/>
            <a:ext cx="3496087" cy="1003300"/>
            <a:chOff x="402739" y="21978"/>
            <a:chExt cx="3496087" cy="1003300"/>
          </a:xfrm>
        </p:grpSpPr>
        <p:sp>
          <p:nvSpPr>
            <p:cNvPr id="13" name="TextBox 2"/>
            <p:cNvSpPr txBox="1"/>
            <p:nvPr/>
          </p:nvSpPr>
          <p:spPr bwMode="auto">
            <a:xfrm>
              <a:off x="1190236" y="248322"/>
              <a:ext cx="2708590" cy="646331"/>
            </a:xfrm>
            <a:prstGeom prst="rect">
              <a:avLst/>
            </a:prstGeom>
            <a:noFill/>
          </p:spPr>
          <p:txBody>
            <a:bodyPr wrap="square">
              <a:spAutoFit/>
            </a:bodyPr>
            <a:lstStyle/>
            <a:p>
              <a:pPr eaLnBrk="1" fontAlgn="auto" hangingPunct="1">
                <a:spcBef>
                  <a:spcPts val="0"/>
                </a:spcBef>
                <a:spcAft>
                  <a:spcPts val="0"/>
                </a:spcAft>
                <a:defRPr/>
              </a:pPr>
              <a:r>
                <a:rPr lang="zh-CN" altLang="en-US" sz="3600" b="1" dirty="0" smtClean="0">
                  <a:solidFill>
                    <a:srgbClr val="009FB9"/>
                  </a:solidFill>
                  <a:latin typeface="+mj-ea"/>
                  <a:ea typeface="+mj-ea"/>
                </a:rPr>
                <a:t>自 主 探 究</a:t>
              </a:r>
              <a:endParaRPr lang="zh-CN" altLang="en-US" sz="3600" b="1" dirty="0">
                <a:solidFill>
                  <a:srgbClr val="009FB9"/>
                </a:solidFill>
                <a:latin typeface="+mj-ea"/>
                <a:ea typeface="+mj-ea"/>
              </a:endParaRPr>
            </a:p>
          </p:txBody>
        </p:sp>
        <p:grpSp>
          <p:nvGrpSpPr>
            <p:cNvPr id="14" name="组合 13"/>
            <p:cNvGrpSpPr/>
            <p:nvPr/>
          </p:nvGrpSpPr>
          <p:grpSpPr>
            <a:xfrm>
              <a:off x="402739" y="21978"/>
              <a:ext cx="3346936" cy="1003300"/>
              <a:chOff x="402739" y="21978"/>
              <a:chExt cx="3346936" cy="1003300"/>
            </a:xfrm>
          </p:grpSpPr>
          <p:cxnSp>
            <p:nvCxnSpPr>
              <p:cNvPr id="15" name="直接连接符 14"/>
              <p:cNvCxnSpPr/>
              <p:nvPr/>
            </p:nvCxnSpPr>
            <p:spPr bwMode="auto">
              <a:xfrm>
                <a:off x="736656" y="860108"/>
                <a:ext cx="3013019" cy="0"/>
              </a:xfrm>
              <a:prstGeom prst="line">
                <a:avLst/>
              </a:prstGeom>
              <a:ln>
                <a:solidFill>
                  <a:srgbClr val="009FB9"/>
                </a:solidFill>
              </a:ln>
            </p:spPr>
            <p:style>
              <a:lnRef idx="1">
                <a:schemeClr val="dk1"/>
              </a:lnRef>
              <a:fillRef idx="0">
                <a:schemeClr val="dk1"/>
              </a:fillRef>
              <a:effectRef idx="0">
                <a:schemeClr val="dk1"/>
              </a:effectRef>
              <a:fontRef idx="minor">
                <a:schemeClr val="tx1"/>
              </a:fontRef>
            </p:style>
          </p:cxnSp>
          <p:pic>
            <p:nvPicPr>
              <p:cNvPr id="16" name="图片 15" descr="标题2"/>
              <p:cNvPicPr>
                <a:picLocks noChangeAspect="1"/>
              </p:cNvPicPr>
              <p:nvPr/>
            </p:nvPicPr>
            <p:blipFill>
              <a:blip r:embed="rId3" cstate="print"/>
              <a:stretch>
                <a:fillRect/>
              </a:stretch>
            </p:blipFill>
            <p:spPr>
              <a:xfrm>
                <a:off x="402739" y="21978"/>
                <a:ext cx="1003300" cy="1003300"/>
              </a:xfrm>
              <a:prstGeom prst="rect">
                <a:avLst/>
              </a:prstGeom>
            </p:spPr>
          </p:pic>
        </p:grpSp>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矩形 84993"/>
          <p:cNvSpPr>
            <a:spLocks noChangeArrowheads="1"/>
          </p:cNvSpPr>
          <p:nvPr/>
        </p:nvSpPr>
        <p:spPr bwMode="auto">
          <a:xfrm>
            <a:off x="399597" y="524298"/>
            <a:ext cx="10195831" cy="5730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indent="539750" algn="just">
              <a:lnSpc>
                <a:spcPct val="120000"/>
              </a:lnSpc>
            </a:pPr>
            <a:r>
              <a:rPr lang="zh-CN" altLang="en-US" sz="2800" b="1" dirty="0" smtClean="0">
                <a:latin typeface="Times New Roman" panose="02020603050405020304" pitchFamily="18" charset="0"/>
                <a:cs typeface="Times New Roman" panose="02020603050405020304" pitchFamily="18" charset="0"/>
              </a:rPr>
              <a:t>４．红</a:t>
            </a:r>
            <a:r>
              <a:rPr lang="zh-CN" altLang="en-US" sz="2800" b="1" dirty="0">
                <a:latin typeface="Times New Roman" panose="02020603050405020304" pitchFamily="18" charset="0"/>
                <a:cs typeface="Times New Roman" panose="02020603050405020304" pitchFamily="18" charset="0"/>
              </a:rPr>
              <a:t>外线波长较长，不容易被散射，在空气中传播距离较远。关于红外线的相关用途，下列说法中不正确的是</a:t>
            </a:r>
            <a:r>
              <a:rPr lang="en-US" altLang="zh-CN" sz="2800" b="1" dirty="0">
                <a:latin typeface="Times New Roman" panose="02020603050405020304" pitchFamily="18" charset="0"/>
                <a:cs typeface="Times New Roman" panose="02020603050405020304" pitchFamily="18" charset="0"/>
              </a:rPr>
              <a:t>(</a:t>
            </a:r>
            <a:r>
              <a:rPr lang="zh-CN" altLang="en-US" sz="2800" b="1" dirty="0">
                <a:latin typeface="Times New Roman" panose="02020603050405020304" pitchFamily="18" charset="0"/>
                <a:cs typeface="Times New Roman" panose="02020603050405020304" pitchFamily="18" charset="0"/>
              </a:rPr>
              <a:t>　 　</a:t>
            </a:r>
            <a:r>
              <a:rPr lang="en-US" altLang="zh-CN" sz="2800" b="1" dirty="0">
                <a:latin typeface="Times New Roman" panose="02020603050405020304" pitchFamily="18" charset="0"/>
                <a:cs typeface="Times New Roman" panose="02020603050405020304" pitchFamily="18" charset="0"/>
              </a:rPr>
              <a:t>)</a:t>
            </a:r>
          </a:p>
          <a:p>
            <a:pPr indent="539750" algn="just">
              <a:lnSpc>
                <a:spcPct val="120000"/>
              </a:lnSpc>
            </a:pPr>
            <a:r>
              <a:rPr lang="en-US" altLang="zh-CN" sz="2800" b="1" dirty="0">
                <a:latin typeface="Times New Roman" panose="02020603050405020304" pitchFamily="18" charset="0"/>
                <a:cs typeface="Times New Roman" panose="02020603050405020304" pitchFamily="18" charset="0"/>
              </a:rPr>
              <a:t>A</a:t>
            </a:r>
            <a:r>
              <a:rPr lang="zh-CN" altLang="en-US" sz="2800" b="1" dirty="0" smtClean="0">
                <a:latin typeface="Times New Roman" panose="02020603050405020304" pitchFamily="18" charset="0"/>
                <a:cs typeface="Times New Roman" panose="02020603050405020304" pitchFamily="18" charset="0"/>
              </a:rPr>
              <a:t>．</a:t>
            </a:r>
            <a:r>
              <a:rPr lang="zh-CN" altLang="en-US" sz="2800" b="1" dirty="0">
                <a:latin typeface="Times New Roman" panose="02020603050405020304" pitchFamily="18" charset="0"/>
                <a:cs typeface="Times New Roman" panose="02020603050405020304" pitchFamily="18" charset="0"/>
              </a:rPr>
              <a:t>用来进行遥</a:t>
            </a:r>
            <a:r>
              <a:rPr lang="zh-CN" altLang="en-US" sz="2800" b="1" dirty="0" smtClean="0">
                <a:latin typeface="Times New Roman" panose="02020603050405020304" pitchFamily="18" charset="0"/>
                <a:cs typeface="Times New Roman" panose="02020603050405020304" pitchFamily="18" charset="0"/>
              </a:rPr>
              <a:t>控　　</a:t>
            </a:r>
            <a:r>
              <a:rPr lang="en-US" altLang="zh-CN" sz="2800" b="1" dirty="0" smtClean="0">
                <a:latin typeface="Times New Roman" panose="02020603050405020304" pitchFamily="18" charset="0"/>
                <a:cs typeface="Times New Roman" panose="02020603050405020304" pitchFamily="18" charset="0"/>
              </a:rPr>
              <a:t>B</a:t>
            </a:r>
            <a:r>
              <a:rPr lang="zh-CN" altLang="en-US" sz="2800" b="1" dirty="0">
                <a:latin typeface="Times New Roman" panose="02020603050405020304" pitchFamily="18" charset="0"/>
                <a:cs typeface="Times New Roman" panose="02020603050405020304" pitchFamily="18" charset="0"/>
              </a:rPr>
              <a:t>．用来测量体温</a:t>
            </a:r>
          </a:p>
          <a:p>
            <a:pPr indent="539750" algn="just">
              <a:lnSpc>
                <a:spcPct val="120000"/>
              </a:lnSpc>
            </a:pPr>
            <a:r>
              <a:rPr lang="en-US" altLang="zh-CN" sz="2800" b="1" dirty="0">
                <a:latin typeface="Times New Roman" panose="02020603050405020304" pitchFamily="18" charset="0"/>
                <a:cs typeface="Times New Roman" panose="02020603050405020304" pitchFamily="18" charset="0"/>
              </a:rPr>
              <a:t>C</a:t>
            </a:r>
            <a:r>
              <a:rPr lang="zh-CN" altLang="en-US" sz="2800" b="1" dirty="0">
                <a:latin typeface="Times New Roman" panose="02020603050405020304" pitchFamily="18" charset="0"/>
                <a:cs typeface="Times New Roman" panose="02020603050405020304" pitchFamily="18" charset="0"/>
              </a:rPr>
              <a:t>．用来消毒杀</a:t>
            </a:r>
            <a:r>
              <a:rPr lang="zh-CN" altLang="en-US" sz="2800" b="1" dirty="0" smtClean="0">
                <a:latin typeface="Times New Roman" panose="02020603050405020304" pitchFamily="18" charset="0"/>
                <a:cs typeface="Times New Roman" panose="02020603050405020304" pitchFamily="18" charset="0"/>
              </a:rPr>
              <a:t>菌　　</a:t>
            </a:r>
            <a:r>
              <a:rPr lang="en-US" altLang="zh-CN" sz="2800" b="1" dirty="0" smtClean="0">
                <a:latin typeface="Times New Roman" panose="02020603050405020304" pitchFamily="18" charset="0"/>
                <a:cs typeface="Times New Roman" panose="02020603050405020304" pitchFamily="18" charset="0"/>
              </a:rPr>
              <a:t>D</a:t>
            </a:r>
            <a:r>
              <a:rPr lang="zh-CN" altLang="en-US" sz="2800" b="1" dirty="0" smtClean="0">
                <a:latin typeface="Times New Roman" panose="02020603050405020304" pitchFamily="18" charset="0"/>
                <a:cs typeface="Times New Roman" panose="02020603050405020304" pitchFamily="18" charset="0"/>
              </a:rPr>
              <a:t>．</a:t>
            </a:r>
            <a:r>
              <a:rPr lang="zh-CN" altLang="en-US" sz="2800" b="1" dirty="0">
                <a:latin typeface="Times New Roman" panose="02020603050405020304" pitchFamily="18" charset="0"/>
                <a:cs typeface="Times New Roman" panose="02020603050405020304" pitchFamily="18" charset="0"/>
              </a:rPr>
              <a:t>战士用来观测夜间敌人的行</a:t>
            </a:r>
            <a:r>
              <a:rPr lang="zh-CN" altLang="en-US" sz="2800" b="1" dirty="0" smtClean="0">
                <a:latin typeface="Times New Roman" panose="02020603050405020304" pitchFamily="18" charset="0"/>
                <a:cs typeface="Times New Roman" panose="02020603050405020304" pitchFamily="18" charset="0"/>
              </a:rPr>
              <a:t>动</a:t>
            </a:r>
            <a:endParaRPr lang="en-US" altLang="zh-CN" sz="2800" b="1" dirty="0" smtClean="0">
              <a:latin typeface="Times New Roman" panose="02020603050405020304" pitchFamily="18" charset="0"/>
              <a:cs typeface="Times New Roman" panose="02020603050405020304" pitchFamily="18" charset="0"/>
            </a:endParaRPr>
          </a:p>
          <a:p>
            <a:pPr indent="539750" algn="just">
              <a:lnSpc>
                <a:spcPct val="120000"/>
              </a:lnSpc>
            </a:pPr>
            <a:endParaRPr lang="en-US" altLang="zh-CN" sz="2800" b="1" dirty="0" smtClean="0">
              <a:latin typeface="Times New Roman" panose="02020603050405020304" pitchFamily="18" charset="0"/>
              <a:cs typeface="Times New Roman" panose="02020603050405020304" pitchFamily="18" charset="0"/>
            </a:endParaRPr>
          </a:p>
          <a:p>
            <a:pPr indent="539750" algn="just">
              <a:lnSpc>
                <a:spcPct val="120000"/>
              </a:lnSpc>
            </a:pPr>
            <a:r>
              <a:rPr lang="zh-CN" altLang="en-US" sz="2800" b="1" dirty="0">
                <a:latin typeface="Times New Roman" panose="02020603050405020304" pitchFamily="18" charset="0"/>
                <a:cs typeface="Times New Roman" panose="02020603050405020304" pitchFamily="18" charset="0"/>
              </a:rPr>
              <a:t>５．“浴霸”是家庭淋浴间的常用装置。下列关于“浴霸”的说法正确的是</a:t>
            </a:r>
            <a:r>
              <a:rPr lang="en-US" altLang="zh-CN" sz="2800" b="1" dirty="0">
                <a:latin typeface="Times New Roman" panose="02020603050405020304" pitchFamily="18" charset="0"/>
                <a:cs typeface="Times New Roman" panose="02020603050405020304" pitchFamily="18" charset="0"/>
              </a:rPr>
              <a:t>(</a:t>
            </a:r>
            <a:r>
              <a:rPr lang="zh-CN" altLang="en-US" sz="2800" b="1" dirty="0">
                <a:latin typeface="Times New Roman" panose="02020603050405020304" pitchFamily="18" charset="0"/>
                <a:cs typeface="Times New Roman" panose="02020603050405020304" pitchFamily="18" charset="0"/>
              </a:rPr>
              <a:t>　 　</a:t>
            </a:r>
            <a:r>
              <a:rPr lang="en-US" altLang="zh-CN" sz="2800" b="1" dirty="0">
                <a:latin typeface="Times New Roman" panose="02020603050405020304" pitchFamily="18" charset="0"/>
                <a:cs typeface="Times New Roman" panose="02020603050405020304" pitchFamily="18" charset="0"/>
              </a:rPr>
              <a:t>)</a:t>
            </a:r>
          </a:p>
          <a:p>
            <a:pPr indent="539750" algn="just">
              <a:lnSpc>
                <a:spcPct val="120000"/>
              </a:lnSpc>
            </a:pPr>
            <a:r>
              <a:rPr lang="en-US" altLang="zh-CN" sz="2800" b="1" dirty="0">
                <a:latin typeface="Times New Roman" panose="02020603050405020304" pitchFamily="18" charset="0"/>
                <a:cs typeface="Times New Roman" panose="02020603050405020304" pitchFamily="18" charset="0"/>
              </a:rPr>
              <a:t>A</a:t>
            </a:r>
            <a:r>
              <a:rPr lang="zh-CN" altLang="en-US" sz="2800" b="1" dirty="0">
                <a:latin typeface="Times New Roman" panose="02020603050405020304" pitchFamily="18" charset="0"/>
                <a:cs typeface="Times New Roman" panose="02020603050405020304" pitchFamily="18" charset="0"/>
              </a:rPr>
              <a:t>．装有红外线灯泡，主要用于照明和杀菌消毒</a:t>
            </a:r>
          </a:p>
          <a:p>
            <a:pPr indent="539750" algn="just">
              <a:lnSpc>
                <a:spcPct val="120000"/>
              </a:lnSpc>
            </a:pPr>
            <a:r>
              <a:rPr lang="en-US" altLang="zh-CN" sz="2800" b="1" dirty="0">
                <a:latin typeface="Times New Roman" panose="02020603050405020304" pitchFamily="18" charset="0"/>
                <a:cs typeface="Times New Roman" panose="02020603050405020304" pitchFamily="18" charset="0"/>
              </a:rPr>
              <a:t>B</a:t>
            </a:r>
            <a:r>
              <a:rPr lang="zh-CN" altLang="en-US" sz="2800" b="1" dirty="0">
                <a:latin typeface="Times New Roman" panose="02020603050405020304" pitchFamily="18" charset="0"/>
                <a:cs typeface="Times New Roman" panose="02020603050405020304" pitchFamily="18" charset="0"/>
              </a:rPr>
              <a:t>．装有紫外线灯泡，主要用于照明和杀菌消毒</a:t>
            </a:r>
          </a:p>
          <a:p>
            <a:pPr indent="539750" algn="just">
              <a:lnSpc>
                <a:spcPct val="120000"/>
              </a:lnSpc>
            </a:pPr>
            <a:r>
              <a:rPr lang="en-US" altLang="zh-CN" sz="2800" b="1" dirty="0">
                <a:latin typeface="Times New Roman" panose="02020603050405020304" pitchFamily="18" charset="0"/>
                <a:cs typeface="Times New Roman" panose="02020603050405020304" pitchFamily="18" charset="0"/>
              </a:rPr>
              <a:t>C</a:t>
            </a:r>
            <a:r>
              <a:rPr lang="zh-CN" altLang="en-US" sz="2800" b="1" dirty="0">
                <a:latin typeface="Times New Roman" panose="02020603050405020304" pitchFamily="18" charset="0"/>
                <a:cs typeface="Times New Roman" panose="02020603050405020304" pitchFamily="18" charset="0"/>
              </a:rPr>
              <a:t>．装有红外线灯泡，主要用于取暖和照明</a:t>
            </a:r>
          </a:p>
          <a:p>
            <a:pPr indent="539750" algn="just">
              <a:lnSpc>
                <a:spcPct val="120000"/>
              </a:lnSpc>
            </a:pPr>
            <a:r>
              <a:rPr lang="en-US" altLang="zh-CN" sz="2800" b="1" dirty="0">
                <a:latin typeface="Times New Roman" panose="02020603050405020304" pitchFamily="18" charset="0"/>
                <a:cs typeface="Times New Roman" panose="02020603050405020304" pitchFamily="18" charset="0"/>
              </a:rPr>
              <a:t>D</a:t>
            </a:r>
            <a:r>
              <a:rPr lang="zh-CN" altLang="en-US" sz="2800" b="1" dirty="0">
                <a:latin typeface="Times New Roman" panose="02020603050405020304" pitchFamily="18" charset="0"/>
                <a:cs typeface="Times New Roman" panose="02020603050405020304" pitchFamily="18" charset="0"/>
              </a:rPr>
              <a:t>．装有紫外线灯泡，主要用于取暖和照</a:t>
            </a:r>
            <a:r>
              <a:rPr lang="zh-CN" altLang="en-US" sz="2800" b="1" dirty="0" smtClean="0">
                <a:latin typeface="Times New Roman" panose="02020603050405020304" pitchFamily="18" charset="0"/>
                <a:cs typeface="Times New Roman" panose="02020603050405020304" pitchFamily="18" charset="0"/>
              </a:rPr>
              <a:t>明</a:t>
            </a:r>
            <a:endParaRPr lang="zh-CN" altLang="en-US" sz="2800" b="1" dirty="0">
              <a:latin typeface="Times New Roman" panose="02020603050405020304" pitchFamily="18" charset="0"/>
              <a:cs typeface="Times New Roman" panose="02020603050405020304" pitchFamily="18" charset="0"/>
            </a:endParaRPr>
          </a:p>
        </p:txBody>
      </p:sp>
      <p:sp>
        <p:nvSpPr>
          <p:cNvPr id="19" name="Rectangle 3"/>
          <p:cNvSpPr>
            <a:spLocks noChangeArrowheads="1"/>
          </p:cNvSpPr>
          <p:nvPr/>
        </p:nvSpPr>
        <p:spPr bwMode="auto">
          <a:xfrm>
            <a:off x="8957429" y="1079206"/>
            <a:ext cx="96656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defRPr sz="2400" b="1">
                <a:solidFill>
                  <a:srgbClr val="FF0000"/>
                </a:solidFill>
                <a:latin typeface="Times New Roman" panose="02020603050405020304" pitchFamily="18" charset="0"/>
                <a:ea typeface="宋体" panose="02010600030101010101" pitchFamily="2" charset="-122"/>
              </a:defRPr>
            </a:lvl1pPr>
            <a:lvl2pPr eaLnBrk="0" hangingPunct="0">
              <a:defRPr sz="2400" b="1">
                <a:solidFill>
                  <a:srgbClr val="FF0000"/>
                </a:solidFill>
                <a:latin typeface="Times New Roman" panose="02020603050405020304" pitchFamily="18" charset="0"/>
                <a:ea typeface="宋体" panose="02010600030101010101" pitchFamily="2" charset="-122"/>
              </a:defRPr>
            </a:lvl2pPr>
            <a:lvl3pPr eaLnBrk="0" hangingPunct="0">
              <a:defRPr sz="2400" b="1">
                <a:solidFill>
                  <a:srgbClr val="FF0000"/>
                </a:solidFill>
                <a:latin typeface="Times New Roman" panose="02020603050405020304" pitchFamily="18" charset="0"/>
                <a:ea typeface="宋体" panose="02010600030101010101" pitchFamily="2" charset="-122"/>
              </a:defRPr>
            </a:lvl3pPr>
            <a:lvl4pPr eaLnBrk="0" hangingPunct="0">
              <a:defRPr sz="2400" b="1">
                <a:solidFill>
                  <a:srgbClr val="FF0000"/>
                </a:solidFill>
                <a:latin typeface="Times New Roman" panose="02020603050405020304" pitchFamily="18" charset="0"/>
                <a:ea typeface="宋体" panose="02010600030101010101" pitchFamily="2" charset="-122"/>
              </a:defRPr>
            </a:lvl4pPr>
            <a:lvl5pPr eaLnBrk="0" hangingPunct="0">
              <a:defRPr sz="2400" b="1">
                <a:solidFill>
                  <a:srgbClr val="FF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sz="2400" b="1">
                <a:solidFill>
                  <a:srgbClr val="FF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sz="2400" b="1">
                <a:solidFill>
                  <a:srgbClr val="FF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sz="2400" b="1">
                <a:solidFill>
                  <a:srgbClr val="FF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sz="2400" b="1">
                <a:solidFill>
                  <a:srgbClr val="FF0000"/>
                </a:solidFill>
                <a:latin typeface="Times New Roman" panose="02020603050405020304" pitchFamily="18" charset="0"/>
                <a:ea typeface="宋体" panose="02010600030101010101" pitchFamily="2" charset="-122"/>
              </a:defRPr>
            </a:lvl9pPr>
          </a:lstStyle>
          <a:p>
            <a:r>
              <a:rPr lang="en-US" altLang="zh-CN" sz="2800"/>
              <a:t>C </a:t>
            </a:r>
          </a:p>
        </p:txBody>
      </p:sp>
      <p:sp>
        <p:nvSpPr>
          <p:cNvPr id="20" name="Rectangle 3"/>
          <p:cNvSpPr>
            <a:spLocks noChangeArrowheads="1"/>
          </p:cNvSpPr>
          <p:nvPr/>
        </p:nvSpPr>
        <p:spPr bwMode="auto">
          <a:xfrm>
            <a:off x="3264774" y="3646040"/>
            <a:ext cx="96656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defRPr sz="2400" b="1">
                <a:solidFill>
                  <a:srgbClr val="FF0000"/>
                </a:solidFill>
                <a:latin typeface="Times New Roman" panose="02020603050405020304" pitchFamily="18" charset="0"/>
                <a:ea typeface="宋体" panose="02010600030101010101" pitchFamily="2" charset="-122"/>
              </a:defRPr>
            </a:lvl1pPr>
            <a:lvl2pPr eaLnBrk="0" hangingPunct="0">
              <a:defRPr sz="2400" b="1">
                <a:solidFill>
                  <a:srgbClr val="FF0000"/>
                </a:solidFill>
                <a:latin typeface="Times New Roman" panose="02020603050405020304" pitchFamily="18" charset="0"/>
                <a:ea typeface="宋体" panose="02010600030101010101" pitchFamily="2" charset="-122"/>
              </a:defRPr>
            </a:lvl2pPr>
            <a:lvl3pPr eaLnBrk="0" hangingPunct="0">
              <a:defRPr sz="2400" b="1">
                <a:solidFill>
                  <a:srgbClr val="FF0000"/>
                </a:solidFill>
                <a:latin typeface="Times New Roman" panose="02020603050405020304" pitchFamily="18" charset="0"/>
                <a:ea typeface="宋体" panose="02010600030101010101" pitchFamily="2" charset="-122"/>
              </a:defRPr>
            </a:lvl3pPr>
            <a:lvl4pPr eaLnBrk="0" hangingPunct="0">
              <a:defRPr sz="2400" b="1">
                <a:solidFill>
                  <a:srgbClr val="FF0000"/>
                </a:solidFill>
                <a:latin typeface="Times New Roman" panose="02020603050405020304" pitchFamily="18" charset="0"/>
                <a:ea typeface="宋体" panose="02010600030101010101" pitchFamily="2" charset="-122"/>
              </a:defRPr>
            </a:lvl4pPr>
            <a:lvl5pPr eaLnBrk="0" hangingPunct="0">
              <a:defRPr sz="2400" b="1">
                <a:solidFill>
                  <a:srgbClr val="FF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sz="2400" b="1">
                <a:solidFill>
                  <a:srgbClr val="FF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sz="2400" b="1">
                <a:solidFill>
                  <a:srgbClr val="FF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sz="2400" b="1">
                <a:solidFill>
                  <a:srgbClr val="FF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sz="2400" b="1">
                <a:solidFill>
                  <a:srgbClr val="FF0000"/>
                </a:solidFill>
                <a:latin typeface="Times New Roman" panose="02020603050405020304" pitchFamily="18" charset="0"/>
                <a:ea typeface="宋体" panose="02010600030101010101" pitchFamily="2" charset="-122"/>
              </a:defRPr>
            </a:lvl9pPr>
          </a:lstStyle>
          <a:p>
            <a:r>
              <a:rPr lang="en-US" altLang="zh-CN" sz="2800" dirty="0"/>
              <a:t>C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linds(horizont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3"/>
          <p:cNvSpPr txBox="1">
            <a:spLocks noChangeArrowheads="1"/>
          </p:cNvSpPr>
          <p:nvPr/>
        </p:nvSpPr>
        <p:spPr bwMode="auto">
          <a:xfrm>
            <a:off x="2314575" y="1766888"/>
            <a:ext cx="44196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spcBef>
                <a:spcPct val="50000"/>
              </a:spcBef>
            </a:pPr>
            <a:r>
              <a:rPr lang="zh-CN" altLang="en-US">
                <a:solidFill>
                  <a:schemeClr val="accent2"/>
                </a:solidFill>
                <a:latin typeface="Arial" panose="020B0604020202020204" pitchFamily="34" charset="0"/>
              </a:rPr>
              <a:t>                                 </a:t>
            </a:r>
          </a:p>
        </p:txBody>
      </p:sp>
      <p:sp>
        <p:nvSpPr>
          <p:cNvPr id="24579" name="Text Box 4"/>
          <p:cNvSpPr txBox="1">
            <a:spLocks noChangeArrowheads="1"/>
          </p:cNvSpPr>
          <p:nvPr/>
        </p:nvSpPr>
        <p:spPr bwMode="auto">
          <a:xfrm>
            <a:off x="551286" y="612726"/>
            <a:ext cx="10148506"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indent="539750" algn="just">
              <a:lnSpc>
                <a:spcPct val="120000"/>
              </a:lnSpc>
              <a:spcBef>
                <a:spcPts val="0"/>
              </a:spcBef>
            </a:pPr>
            <a:r>
              <a:rPr lang="en-US" altLang="zh-CN" sz="2400" b="1" dirty="0" smtClean="0">
                <a:latin typeface="Times New Roman" panose="02020603050405020304" pitchFamily="18" charset="0"/>
                <a:cs typeface="Times New Roman" panose="02020603050405020304" pitchFamily="18" charset="0"/>
              </a:rPr>
              <a:t>6</a:t>
            </a:r>
            <a:r>
              <a:rPr lang="zh-CN" altLang="en-US" sz="2400" b="1" dirty="0" smtClean="0">
                <a:latin typeface="Times New Roman" panose="02020603050405020304" pitchFamily="18" charset="0"/>
                <a:cs typeface="Times New Roman" panose="02020603050405020304" pitchFamily="18" charset="0"/>
              </a:rPr>
              <a:t>．通</a:t>
            </a:r>
            <a:r>
              <a:rPr lang="zh-CN" altLang="en-US" sz="2400" b="1" dirty="0">
                <a:latin typeface="Times New Roman" panose="02020603050405020304" pitchFamily="18" charset="0"/>
                <a:cs typeface="Times New Roman" panose="02020603050405020304" pitchFamily="18" charset="0"/>
              </a:rPr>
              <a:t>过如图所示实验的探究，我们对太阳光有了更多的了解。</a:t>
            </a:r>
          </a:p>
          <a:p>
            <a:pPr indent="539750" algn="just">
              <a:lnSpc>
                <a:spcPct val="120000"/>
              </a:lnSpc>
              <a:spcBef>
                <a:spcPts val="0"/>
              </a:spcBef>
            </a:pPr>
            <a:r>
              <a:rPr lang="zh-CN" altLang="en-US" sz="2400" b="1" dirty="0" smtClean="0">
                <a:latin typeface="Times New Roman" panose="02020603050405020304" pitchFamily="18" charset="0"/>
                <a:cs typeface="Times New Roman" panose="02020603050405020304" pitchFamily="18" charset="0"/>
              </a:rPr>
              <a:t>（１）阳</a:t>
            </a:r>
            <a:r>
              <a:rPr lang="zh-CN" altLang="en-US" sz="2400" b="1" dirty="0">
                <a:latin typeface="Times New Roman" panose="02020603050405020304" pitchFamily="18" charset="0"/>
                <a:cs typeface="Times New Roman" panose="02020603050405020304" pitchFamily="18" charset="0"/>
              </a:rPr>
              <a:t>光通过三棱镜发生了折射现象，在光屏上呈现彩色光带，光屏上</a:t>
            </a:r>
            <a:r>
              <a:rPr lang="en-US" altLang="zh-CN" sz="2400" b="1" i="1" dirty="0">
                <a:latin typeface="Times New Roman" panose="02020603050405020304" pitchFamily="18" charset="0"/>
                <a:cs typeface="Times New Roman" panose="02020603050405020304" pitchFamily="18" charset="0"/>
              </a:rPr>
              <a:t>A</a:t>
            </a:r>
            <a:r>
              <a:rPr lang="zh-CN" altLang="en-US" sz="2400" b="1" dirty="0">
                <a:latin typeface="Times New Roman" panose="02020603050405020304" pitchFamily="18" charset="0"/>
                <a:cs typeface="Times New Roman" panose="02020603050405020304" pitchFamily="18" charset="0"/>
              </a:rPr>
              <a:t>、</a:t>
            </a:r>
            <a:r>
              <a:rPr lang="en-US" altLang="zh-CN" sz="2400" b="1" i="1" dirty="0">
                <a:latin typeface="Times New Roman" panose="02020603050405020304" pitchFamily="18" charset="0"/>
                <a:cs typeface="Times New Roman" panose="02020603050405020304" pitchFamily="18" charset="0"/>
              </a:rPr>
              <a:t>B</a:t>
            </a:r>
            <a:r>
              <a:rPr lang="zh-CN" altLang="en-US" sz="2400" b="1" dirty="0">
                <a:latin typeface="Times New Roman" panose="02020603050405020304" pitchFamily="18" charset="0"/>
                <a:cs typeface="Times New Roman" panose="02020603050405020304" pitchFamily="18" charset="0"/>
              </a:rPr>
              <a:t>是光带边缘的色光，则</a:t>
            </a:r>
            <a:r>
              <a:rPr lang="en-US" altLang="zh-CN" sz="2400" b="1" i="1" dirty="0">
                <a:latin typeface="Times New Roman" panose="02020603050405020304" pitchFamily="18" charset="0"/>
                <a:cs typeface="Times New Roman" panose="02020603050405020304" pitchFamily="18" charset="0"/>
              </a:rPr>
              <a:t>A</a:t>
            </a:r>
            <a:r>
              <a:rPr lang="zh-CN" altLang="en-US" sz="2400" b="1" dirty="0" smtClean="0">
                <a:latin typeface="Times New Roman" panose="02020603050405020304" pitchFamily="18" charset="0"/>
                <a:cs typeface="Times New Roman" panose="02020603050405020304" pitchFamily="18" charset="0"/>
              </a:rPr>
              <a:t>为＿＿＿＿＿，</a:t>
            </a:r>
            <a:r>
              <a:rPr lang="en-US" altLang="zh-CN" sz="2400" b="1" i="1" dirty="0">
                <a:latin typeface="Times New Roman" panose="02020603050405020304" pitchFamily="18" charset="0"/>
                <a:cs typeface="Times New Roman" panose="02020603050405020304" pitchFamily="18" charset="0"/>
              </a:rPr>
              <a:t>B</a:t>
            </a:r>
            <a:r>
              <a:rPr lang="zh-CN" altLang="en-US" sz="2400" b="1" dirty="0" smtClean="0">
                <a:latin typeface="Times New Roman" panose="02020603050405020304" pitchFamily="18" charset="0"/>
                <a:cs typeface="Times New Roman" panose="02020603050405020304" pitchFamily="18" charset="0"/>
              </a:rPr>
              <a:t>为</a:t>
            </a:r>
            <a:r>
              <a:rPr lang="zh-CN" altLang="en-US" sz="2400" b="1" dirty="0">
                <a:latin typeface="Times New Roman" panose="02020603050405020304" pitchFamily="18" charset="0"/>
                <a:cs typeface="Times New Roman" panose="02020603050405020304" pitchFamily="18" charset="0"/>
              </a:rPr>
              <a:t>＿＿＿＿＿</a:t>
            </a:r>
            <a:r>
              <a:rPr lang="zh-CN" altLang="en-US" sz="2400" b="1" dirty="0" smtClean="0">
                <a:latin typeface="Times New Roman" panose="02020603050405020304" pitchFamily="18" charset="0"/>
                <a:cs typeface="Times New Roman" panose="02020603050405020304" pitchFamily="18" charset="0"/>
              </a:rPr>
              <a:t>。</a:t>
            </a:r>
            <a:endParaRPr lang="zh-CN" altLang="en-US" sz="2400" b="1" dirty="0">
              <a:latin typeface="Times New Roman" panose="02020603050405020304" pitchFamily="18" charset="0"/>
              <a:cs typeface="Times New Roman" panose="02020603050405020304" pitchFamily="18" charset="0"/>
            </a:endParaRPr>
          </a:p>
          <a:p>
            <a:pPr indent="539750" algn="just">
              <a:lnSpc>
                <a:spcPct val="120000"/>
              </a:lnSpc>
              <a:spcBef>
                <a:spcPts val="0"/>
              </a:spcBef>
            </a:pPr>
            <a:r>
              <a:rPr lang="zh-CN" altLang="en-US" sz="2400" b="1" dirty="0" smtClean="0">
                <a:latin typeface="Times New Roman" panose="02020603050405020304" pitchFamily="18" charset="0"/>
                <a:cs typeface="Times New Roman" panose="02020603050405020304" pitchFamily="18" charset="0"/>
              </a:rPr>
              <a:t>（２）用</a:t>
            </a:r>
            <a:r>
              <a:rPr lang="zh-CN" altLang="en-US" sz="2400" b="1" dirty="0">
                <a:latin typeface="Times New Roman" panose="02020603050405020304" pitchFamily="18" charset="0"/>
                <a:cs typeface="Times New Roman" panose="02020603050405020304" pitchFamily="18" charset="0"/>
              </a:rPr>
              <a:t>温度计测试不同光的热效应时，发现温度计的示数在</a:t>
            </a:r>
            <a:r>
              <a:rPr lang="en-US" altLang="zh-CN" sz="2400" b="1" i="1" dirty="0">
                <a:latin typeface="Times New Roman" panose="02020603050405020304" pitchFamily="18" charset="0"/>
                <a:cs typeface="Times New Roman" panose="02020603050405020304" pitchFamily="18" charset="0"/>
              </a:rPr>
              <a:t>A</a:t>
            </a:r>
            <a:r>
              <a:rPr lang="zh-CN" altLang="en-US" sz="2400" b="1" dirty="0">
                <a:latin typeface="Times New Roman" panose="02020603050405020304" pitchFamily="18" charset="0"/>
                <a:cs typeface="Times New Roman" panose="02020603050405020304" pitchFamily="18" charset="0"/>
              </a:rPr>
              <a:t>的外侧升高得更明显，实验表</a:t>
            </a:r>
            <a:r>
              <a:rPr lang="zh-CN" altLang="en-US" sz="2400" b="1" dirty="0" smtClean="0">
                <a:latin typeface="Times New Roman" panose="02020603050405020304" pitchFamily="18" charset="0"/>
                <a:cs typeface="Times New Roman" panose="02020603050405020304" pitchFamily="18" charset="0"/>
              </a:rPr>
              <a:t>明</a:t>
            </a:r>
            <a:r>
              <a:rPr lang="zh-CN" altLang="en-US" sz="2400" b="1" dirty="0">
                <a:latin typeface="Times New Roman" panose="02020603050405020304" pitchFamily="18" charset="0"/>
                <a:cs typeface="Times New Roman" panose="02020603050405020304" pitchFamily="18" charset="0"/>
              </a:rPr>
              <a:t>＿＿＿＿＿</a:t>
            </a:r>
            <a:r>
              <a:rPr lang="zh-CN" altLang="en-US" sz="2400" b="1" dirty="0" smtClean="0">
                <a:latin typeface="Times New Roman" panose="02020603050405020304" pitchFamily="18" charset="0"/>
                <a:cs typeface="Times New Roman" panose="02020603050405020304" pitchFamily="18" charset="0"/>
              </a:rPr>
              <a:t>的</a:t>
            </a:r>
            <a:r>
              <a:rPr lang="zh-CN" altLang="en-US" sz="2400" b="1" dirty="0">
                <a:latin typeface="Times New Roman" panose="02020603050405020304" pitchFamily="18" charset="0"/>
                <a:cs typeface="Times New Roman" panose="02020603050405020304" pitchFamily="18" charset="0"/>
              </a:rPr>
              <a:t>热效应最强</a:t>
            </a:r>
            <a:r>
              <a:rPr lang="zh-CN" altLang="en-US" sz="2400" b="1" dirty="0" smtClean="0">
                <a:latin typeface="Times New Roman" panose="02020603050405020304" pitchFamily="18" charset="0"/>
                <a:cs typeface="Times New Roman" panose="02020603050405020304" pitchFamily="18" charset="0"/>
              </a:rPr>
              <a:t>。</a:t>
            </a:r>
            <a:endParaRPr lang="zh-CN" altLang="en-US" sz="2400" dirty="0">
              <a:latin typeface="Times New Roman" panose="02020603050405020304" pitchFamily="18" charset="0"/>
              <a:cs typeface="Times New Roman" panose="02020603050405020304" pitchFamily="18" charset="0"/>
            </a:endParaRPr>
          </a:p>
        </p:txBody>
      </p:sp>
      <p:sp>
        <p:nvSpPr>
          <p:cNvPr id="66" name="Rectangle 3"/>
          <p:cNvSpPr>
            <a:spLocks noChangeArrowheads="1"/>
          </p:cNvSpPr>
          <p:nvPr/>
        </p:nvSpPr>
        <p:spPr bwMode="auto">
          <a:xfrm>
            <a:off x="5767502" y="1491606"/>
            <a:ext cx="88036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b="1">
                <a:solidFill>
                  <a:srgbClr val="FF0000"/>
                </a:solidFill>
                <a:latin typeface="Times New Roman" panose="02020603050405020304" pitchFamily="18" charset="0"/>
                <a:ea typeface="宋体" panose="02010600030101010101" pitchFamily="2" charset="-122"/>
              </a:defRPr>
            </a:lvl1pPr>
            <a:lvl2pPr eaLnBrk="0" hangingPunct="0">
              <a:defRPr sz="2400" b="1">
                <a:solidFill>
                  <a:srgbClr val="FF0000"/>
                </a:solidFill>
                <a:latin typeface="Times New Roman" panose="02020603050405020304" pitchFamily="18" charset="0"/>
                <a:ea typeface="宋体" panose="02010600030101010101" pitchFamily="2" charset="-122"/>
              </a:defRPr>
            </a:lvl2pPr>
            <a:lvl3pPr eaLnBrk="0" hangingPunct="0">
              <a:defRPr sz="2400" b="1">
                <a:solidFill>
                  <a:srgbClr val="FF0000"/>
                </a:solidFill>
                <a:latin typeface="Times New Roman" panose="02020603050405020304" pitchFamily="18" charset="0"/>
                <a:ea typeface="宋体" panose="02010600030101010101" pitchFamily="2" charset="-122"/>
              </a:defRPr>
            </a:lvl3pPr>
            <a:lvl4pPr eaLnBrk="0" hangingPunct="0">
              <a:defRPr sz="2400" b="1">
                <a:solidFill>
                  <a:srgbClr val="FF0000"/>
                </a:solidFill>
                <a:latin typeface="Times New Roman" panose="02020603050405020304" pitchFamily="18" charset="0"/>
                <a:ea typeface="宋体" panose="02010600030101010101" pitchFamily="2" charset="-122"/>
              </a:defRPr>
            </a:lvl4pPr>
            <a:lvl5pPr eaLnBrk="0" hangingPunct="0">
              <a:defRPr sz="2400" b="1">
                <a:solidFill>
                  <a:srgbClr val="FF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sz="2400" b="1">
                <a:solidFill>
                  <a:srgbClr val="FF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sz="2400" b="1">
                <a:solidFill>
                  <a:srgbClr val="FF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sz="2400" b="1">
                <a:solidFill>
                  <a:srgbClr val="FF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sz="2400" b="1">
                <a:solidFill>
                  <a:srgbClr val="FF0000"/>
                </a:solidFill>
                <a:latin typeface="Times New Roman" panose="02020603050405020304" pitchFamily="18" charset="0"/>
                <a:ea typeface="宋体" panose="02010600030101010101" pitchFamily="2" charset="-122"/>
              </a:defRPr>
            </a:lvl9pPr>
          </a:lstStyle>
          <a:p>
            <a:r>
              <a:rPr lang="zh-CN" altLang="en-US" dirty="0" smtClean="0"/>
              <a:t>红光 </a:t>
            </a:r>
            <a:endParaRPr lang="zh-CN" altLang="en-US" dirty="0"/>
          </a:p>
        </p:txBody>
      </p:sp>
      <p:sp>
        <p:nvSpPr>
          <p:cNvPr id="67" name="Rectangle 4"/>
          <p:cNvSpPr>
            <a:spLocks noChangeArrowheads="1"/>
          </p:cNvSpPr>
          <p:nvPr/>
        </p:nvSpPr>
        <p:spPr bwMode="auto">
          <a:xfrm>
            <a:off x="8122085" y="1491606"/>
            <a:ext cx="88036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b="1">
                <a:solidFill>
                  <a:srgbClr val="FF0000"/>
                </a:solidFill>
                <a:latin typeface="Times New Roman" panose="02020603050405020304" pitchFamily="18" charset="0"/>
                <a:ea typeface="宋体" panose="02010600030101010101" pitchFamily="2" charset="-122"/>
              </a:defRPr>
            </a:lvl1pPr>
            <a:lvl2pPr eaLnBrk="0" hangingPunct="0">
              <a:defRPr sz="2400" b="1">
                <a:solidFill>
                  <a:srgbClr val="FF0000"/>
                </a:solidFill>
                <a:latin typeface="Times New Roman" panose="02020603050405020304" pitchFamily="18" charset="0"/>
                <a:ea typeface="宋体" panose="02010600030101010101" pitchFamily="2" charset="-122"/>
              </a:defRPr>
            </a:lvl2pPr>
            <a:lvl3pPr eaLnBrk="0" hangingPunct="0">
              <a:defRPr sz="2400" b="1">
                <a:solidFill>
                  <a:srgbClr val="FF0000"/>
                </a:solidFill>
                <a:latin typeface="Times New Roman" panose="02020603050405020304" pitchFamily="18" charset="0"/>
                <a:ea typeface="宋体" panose="02010600030101010101" pitchFamily="2" charset="-122"/>
              </a:defRPr>
            </a:lvl3pPr>
            <a:lvl4pPr eaLnBrk="0" hangingPunct="0">
              <a:defRPr sz="2400" b="1">
                <a:solidFill>
                  <a:srgbClr val="FF0000"/>
                </a:solidFill>
                <a:latin typeface="Times New Roman" panose="02020603050405020304" pitchFamily="18" charset="0"/>
                <a:ea typeface="宋体" panose="02010600030101010101" pitchFamily="2" charset="-122"/>
              </a:defRPr>
            </a:lvl4pPr>
            <a:lvl5pPr eaLnBrk="0" hangingPunct="0">
              <a:defRPr sz="2400" b="1">
                <a:solidFill>
                  <a:srgbClr val="FF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sz="2400" b="1">
                <a:solidFill>
                  <a:srgbClr val="FF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sz="2400" b="1">
                <a:solidFill>
                  <a:srgbClr val="FF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sz="2400" b="1">
                <a:solidFill>
                  <a:srgbClr val="FF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sz="2400" b="1">
                <a:solidFill>
                  <a:srgbClr val="FF0000"/>
                </a:solidFill>
                <a:latin typeface="Times New Roman" panose="02020603050405020304" pitchFamily="18" charset="0"/>
                <a:ea typeface="宋体" panose="02010600030101010101" pitchFamily="2" charset="-122"/>
              </a:defRPr>
            </a:lvl9pPr>
          </a:lstStyle>
          <a:p>
            <a:r>
              <a:rPr lang="zh-CN" altLang="en-US" dirty="0" smtClean="0"/>
              <a:t>紫光 </a:t>
            </a:r>
            <a:endParaRPr lang="zh-CN" altLang="en-US" dirty="0"/>
          </a:p>
        </p:txBody>
      </p:sp>
      <p:sp>
        <p:nvSpPr>
          <p:cNvPr id="68" name="Rectangle 5"/>
          <p:cNvSpPr>
            <a:spLocks noChangeArrowheads="1"/>
          </p:cNvSpPr>
          <p:nvPr/>
        </p:nvSpPr>
        <p:spPr bwMode="auto">
          <a:xfrm>
            <a:off x="4209797" y="2380798"/>
            <a:ext cx="11795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b="1">
                <a:solidFill>
                  <a:srgbClr val="FF0000"/>
                </a:solidFill>
                <a:latin typeface="Times New Roman" panose="02020603050405020304" pitchFamily="18" charset="0"/>
                <a:ea typeface="宋体" panose="02010600030101010101" pitchFamily="2" charset="-122"/>
              </a:defRPr>
            </a:lvl1pPr>
            <a:lvl2pPr eaLnBrk="0" hangingPunct="0">
              <a:defRPr sz="2400" b="1">
                <a:solidFill>
                  <a:srgbClr val="FF0000"/>
                </a:solidFill>
                <a:latin typeface="Times New Roman" panose="02020603050405020304" pitchFamily="18" charset="0"/>
                <a:ea typeface="宋体" panose="02010600030101010101" pitchFamily="2" charset="-122"/>
              </a:defRPr>
            </a:lvl2pPr>
            <a:lvl3pPr eaLnBrk="0" hangingPunct="0">
              <a:defRPr sz="2400" b="1">
                <a:solidFill>
                  <a:srgbClr val="FF0000"/>
                </a:solidFill>
                <a:latin typeface="Times New Roman" panose="02020603050405020304" pitchFamily="18" charset="0"/>
                <a:ea typeface="宋体" panose="02010600030101010101" pitchFamily="2" charset="-122"/>
              </a:defRPr>
            </a:lvl3pPr>
            <a:lvl4pPr eaLnBrk="0" hangingPunct="0">
              <a:defRPr sz="2400" b="1">
                <a:solidFill>
                  <a:srgbClr val="FF0000"/>
                </a:solidFill>
                <a:latin typeface="Times New Roman" panose="02020603050405020304" pitchFamily="18" charset="0"/>
                <a:ea typeface="宋体" panose="02010600030101010101" pitchFamily="2" charset="-122"/>
              </a:defRPr>
            </a:lvl4pPr>
            <a:lvl5pPr eaLnBrk="0" hangingPunct="0">
              <a:defRPr sz="2400" b="1">
                <a:solidFill>
                  <a:srgbClr val="FF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sz="2400" b="1">
                <a:solidFill>
                  <a:srgbClr val="FF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sz="2400" b="1">
                <a:solidFill>
                  <a:srgbClr val="FF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sz="2400" b="1">
                <a:solidFill>
                  <a:srgbClr val="FF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sz="2400" b="1">
                <a:solidFill>
                  <a:srgbClr val="FF0000"/>
                </a:solidFill>
                <a:latin typeface="Times New Roman" panose="02020603050405020304" pitchFamily="18" charset="0"/>
                <a:ea typeface="宋体" panose="02010600030101010101" pitchFamily="2" charset="-122"/>
              </a:defRPr>
            </a:lvl9pPr>
          </a:lstStyle>
          <a:p>
            <a:r>
              <a:rPr lang="zh-CN" altLang="en-US"/>
              <a:t>红外线 </a:t>
            </a:r>
          </a:p>
        </p:txBody>
      </p:sp>
      <p:pic>
        <p:nvPicPr>
          <p:cNvPr id="11266" name="Picture 2" descr="CB150.tif"/>
          <p:cNvPicPr>
            <a:picLocks noChangeAspect="1" noChangeArrowheads="1"/>
          </p:cNvPicPr>
          <p:nvPr/>
        </p:nvPicPr>
        <p:blipFill>
          <a:blip r:embed="rId2" r:link="rId3" cstate="print">
            <a:extLst>
              <a:ext uri="{28A0092B-C50C-407E-A947-70E740481C1C}">
                <a14:useLocalDpi xmlns:a14="http://schemas.microsoft.com/office/drawing/2010/main" xmlns="" val="0"/>
              </a:ext>
            </a:extLst>
          </a:blip>
          <a:srcRect/>
          <a:stretch>
            <a:fillRect/>
          </a:stretch>
        </p:blipFill>
        <p:spPr bwMode="auto">
          <a:xfrm>
            <a:off x="1849965" y="2921050"/>
            <a:ext cx="2674410" cy="1670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blinds(horizontal)">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blinds(horizontal)">
                                      <p:cBhvr>
                                        <p:cTn id="12" dur="500"/>
                                        <p:tgtEl>
                                          <p:spTgt spid="6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blinds(horizontal)">
                                      <p:cBhvr>
                                        <p:cTn id="1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P spid="6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850427" y="946767"/>
            <a:ext cx="7614850" cy="1040285"/>
          </a:xfrm>
          <a:prstGeom prst="rect">
            <a:avLst/>
          </a:prstGeom>
          <a:noFill/>
          <a:ln w="9525">
            <a:noFill/>
            <a:miter lim="800000"/>
          </a:ln>
          <a:effectLst/>
        </p:spPr>
        <p:txBody>
          <a:bodyPr wrap="square">
            <a:spAutoFit/>
          </a:bodyPr>
          <a:lstStyle/>
          <a:p>
            <a:pPr eaLnBrk="1" hangingPunct="1">
              <a:lnSpc>
                <a:spcPct val="110000"/>
              </a:lnSpc>
              <a:defRPr/>
            </a:pPr>
            <a:r>
              <a:rPr lang="en-US" altLang="zh-CN" sz="2800" b="1" dirty="0">
                <a:solidFill>
                  <a:schemeClr val="tx2"/>
                </a:solidFill>
                <a:latin typeface="宋体" panose="02010600030101010101" pitchFamily="2" charset="-122"/>
              </a:rPr>
              <a:t>    1666</a:t>
            </a:r>
            <a:r>
              <a:rPr lang="zh-CN" altLang="en-US" sz="2800" b="1" dirty="0">
                <a:solidFill>
                  <a:schemeClr val="tx2"/>
                </a:solidFill>
                <a:latin typeface="宋体" panose="02010600030101010101" pitchFamily="2" charset="-122"/>
              </a:rPr>
              <a:t>年，英国物理学家</a:t>
            </a:r>
            <a:r>
              <a:rPr lang="zh-CN" altLang="en-US" sz="2800" b="1" dirty="0">
                <a:solidFill>
                  <a:srgbClr val="FF0000"/>
                </a:solidFill>
                <a:latin typeface="宋体" panose="02010600030101010101" pitchFamily="2" charset="-122"/>
              </a:rPr>
              <a:t>牛顿</a:t>
            </a:r>
            <a:r>
              <a:rPr lang="zh-CN" altLang="en-US" sz="2800" b="1" dirty="0">
                <a:solidFill>
                  <a:schemeClr val="tx2"/>
                </a:solidFill>
                <a:latin typeface="宋体" panose="02010600030101010101" pitchFamily="2" charset="-122"/>
              </a:rPr>
              <a:t>用玻璃</a:t>
            </a:r>
            <a:r>
              <a:rPr lang="zh-CN" altLang="en-US" sz="2800" b="1" dirty="0">
                <a:solidFill>
                  <a:srgbClr val="C00000"/>
                </a:solidFill>
                <a:latin typeface="宋体" panose="02010600030101010101" pitchFamily="2" charset="-122"/>
              </a:rPr>
              <a:t>三棱镜</a:t>
            </a:r>
            <a:r>
              <a:rPr lang="zh-CN" altLang="en-US" sz="2800" b="1" dirty="0">
                <a:solidFill>
                  <a:schemeClr val="tx2"/>
                </a:solidFill>
                <a:latin typeface="宋体" panose="02010600030101010101" pitchFamily="2" charset="-122"/>
              </a:rPr>
              <a:t>使太阳光发生了</a:t>
            </a:r>
            <a:r>
              <a:rPr lang="zh-CN" altLang="en-US" sz="2800" b="1" dirty="0">
                <a:solidFill>
                  <a:srgbClr val="FF0000"/>
                </a:solidFill>
                <a:latin typeface="宋体" panose="02010600030101010101" pitchFamily="2" charset="-122"/>
              </a:rPr>
              <a:t>色散</a:t>
            </a:r>
            <a:r>
              <a:rPr lang="zh-CN" altLang="en-US" sz="2800" b="1" dirty="0">
                <a:solidFill>
                  <a:schemeClr val="tx2"/>
                </a:solidFill>
                <a:latin typeface="宋体" panose="02010600030101010101" pitchFamily="2" charset="-122"/>
              </a:rPr>
              <a:t>，揭开了光的颜色之谜。</a:t>
            </a:r>
          </a:p>
        </p:txBody>
      </p:sp>
      <p:pic>
        <p:nvPicPr>
          <p:cNvPr id="6147" name="Picture 6" descr="149178-004-4E58EB7E"/>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035429" y="1987052"/>
            <a:ext cx="5732334" cy="4168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
          <p:cNvSpPr txBox="1">
            <a:spLocks noChangeArrowheads="1"/>
          </p:cNvSpPr>
          <p:nvPr/>
        </p:nvSpPr>
        <p:spPr bwMode="auto">
          <a:xfrm>
            <a:off x="1248463" y="580391"/>
            <a:ext cx="3556742" cy="584775"/>
          </a:xfrm>
          <a:prstGeom prst="rect">
            <a:avLst/>
          </a:prstGeom>
          <a:noFill/>
          <a:ln w="9525">
            <a:noFill/>
            <a:miter lim="800000"/>
          </a:ln>
          <a:effectLst/>
        </p:spPr>
        <p:txBody>
          <a:bodyPr wrap="square">
            <a:spAutoFit/>
          </a:bodyPr>
          <a:lstStyle/>
          <a:p>
            <a:pPr eaLnBrk="1" hangingPunct="1">
              <a:defRPr/>
            </a:pPr>
            <a:r>
              <a:rPr lang="zh-CN" altLang="en-US" sz="3200" b="1" dirty="0">
                <a:solidFill>
                  <a:srgbClr val="FF0000"/>
                </a:solidFill>
                <a:latin typeface="宋体" panose="02010600030101010101" pitchFamily="2" charset="-122"/>
              </a:rPr>
              <a:t>演示：光的色散</a:t>
            </a:r>
          </a:p>
        </p:txBody>
      </p:sp>
      <p:grpSp>
        <p:nvGrpSpPr>
          <p:cNvPr id="2" name="组合 24"/>
          <p:cNvGrpSpPr/>
          <p:nvPr/>
        </p:nvGrpSpPr>
        <p:grpSpPr bwMode="auto">
          <a:xfrm>
            <a:off x="2100649" y="1831173"/>
            <a:ext cx="7799430" cy="3009816"/>
            <a:chOff x="934945" y="1733611"/>
            <a:chExt cx="7799537" cy="3009857"/>
          </a:xfrm>
        </p:grpSpPr>
        <p:pic>
          <p:nvPicPr>
            <p:cNvPr id="7174" name="Picture 2" descr="c:\users\administrator\appdata\roaming\360se6\User Data\temp\53e25ca6ec156.gif_mark.jpg"/>
            <p:cNvPicPr>
              <a:picLocks noChangeAspect="1" noChangeArrowheads="1" noCrop="1"/>
            </p:cNvPicPr>
            <p:nvPr/>
          </p:nvPicPr>
          <p:blipFill>
            <a:blip r:embed="rId2">
              <a:extLst>
                <a:ext uri="{28A0092B-C50C-407E-A947-70E740481C1C}">
                  <a14:useLocalDpi xmlns:a14="http://schemas.microsoft.com/office/drawing/2010/main" xmlns="" val="0"/>
                </a:ext>
              </a:extLst>
            </a:blip>
            <a:srcRect/>
            <a:stretch>
              <a:fillRect/>
            </a:stretch>
          </p:blipFill>
          <p:spPr bwMode="auto">
            <a:xfrm>
              <a:off x="934945" y="1733611"/>
              <a:ext cx="4841594" cy="30098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175" name="组合 23"/>
            <p:cNvGrpSpPr/>
            <p:nvPr/>
          </p:nvGrpSpPr>
          <p:grpSpPr bwMode="auto">
            <a:xfrm>
              <a:off x="5782096" y="2041506"/>
              <a:ext cx="2952386" cy="2663825"/>
              <a:chOff x="5557850" y="2116156"/>
              <a:chExt cx="2952386" cy="2663825"/>
            </a:xfrm>
          </p:grpSpPr>
          <p:pic>
            <p:nvPicPr>
              <p:cNvPr id="7176" name="Picture 9" descr="1283122651_IuR7NQ"/>
              <p:cNvPicPr>
                <a:picLocks noChangeAspect="1" noChangeArrowheads="1"/>
              </p:cNvPicPr>
              <p:nvPr/>
            </p:nvPicPr>
            <p:blipFill>
              <a:blip r:embed="rId3">
                <a:extLst>
                  <a:ext uri="{28A0092B-C50C-407E-A947-70E740481C1C}">
                    <a14:useLocalDpi xmlns:a14="http://schemas.microsoft.com/office/drawing/2010/main" xmlns="" val="0"/>
                  </a:ext>
                </a:extLst>
              </a:blip>
              <a:srcRect l="78149" t="33884" r="8334" b="29309"/>
              <a:stretch>
                <a:fillRect/>
              </a:stretch>
            </p:blipFill>
            <p:spPr bwMode="auto">
              <a:xfrm>
                <a:off x="6032520" y="2151045"/>
                <a:ext cx="1789137" cy="26289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7" name="Text Box 10"/>
              <p:cNvSpPr txBox="1">
                <a:spLocks noChangeArrowheads="1"/>
              </p:cNvSpPr>
              <p:nvPr/>
            </p:nvSpPr>
            <p:spPr bwMode="auto">
              <a:xfrm>
                <a:off x="7894674" y="2116156"/>
                <a:ext cx="615562" cy="2663825"/>
              </a:xfrm>
              <a:prstGeom prst="rect">
                <a:avLst/>
              </a:prstGeom>
              <a:solidFill>
                <a:srgbClr val="00B0F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zh-CN" altLang="en-US" sz="2800">
                    <a:solidFill>
                      <a:srgbClr val="FF0000"/>
                    </a:solidFill>
                    <a:ea typeface="楷体_GB2312" pitchFamily="49" charset="-122"/>
                  </a:rPr>
                  <a:t>红</a:t>
                </a:r>
                <a:r>
                  <a:rPr lang="zh-CN" altLang="en-US" sz="2800">
                    <a:solidFill>
                      <a:srgbClr val="FF6600"/>
                    </a:solidFill>
                    <a:ea typeface="楷体_GB2312" pitchFamily="49" charset="-122"/>
                  </a:rPr>
                  <a:t>橙</a:t>
                </a:r>
                <a:r>
                  <a:rPr lang="zh-CN" altLang="en-US" sz="2800">
                    <a:solidFill>
                      <a:srgbClr val="FFFF00"/>
                    </a:solidFill>
                    <a:ea typeface="楷体_GB2312" pitchFamily="49" charset="-122"/>
                  </a:rPr>
                  <a:t>黄</a:t>
                </a:r>
                <a:r>
                  <a:rPr lang="zh-CN" altLang="en-US" sz="2800">
                    <a:solidFill>
                      <a:srgbClr val="00FF00"/>
                    </a:solidFill>
                    <a:ea typeface="楷体_GB2312" pitchFamily="49" charset="-122"/>
                  </a:rPr>
                  <a:t>绿</a:t>
                </a:r>
                <a:r>
                  <a:rPr lang="zh-CN" altLang="en-US" sz="2800">
                    <a:solidFill>
                      <a:srgbClr val="0000FF"/>
                    </a:solidFill>
                    <a:ea typeface="楷体_GB2312" pitchFamily="49" charset="-122"/>
                  </a:rPr>
                  <a:t>蓝</a:t>
                </a:r>
                <a:r>
                  <a:rPr lang="zh-CN" altLang="en-US" sz="2800">
                    <a:solidFill>
                      <a:srgbClr val="9966FF"/>
                    </a:solidFill>
                    <a:ea typeface="楷体_GB2312" pitchFamily="49" charset="-122"/>
                  </a:rPr>
                  <a:t>靛</a:t>
                </a:r>
                <a:r>
                  <a:rPr lang="zh-CN" altLang="en-US" sz="2800">
                    <a:solidFill>
                      <a:srgbClr val="CC00CC"/>
                    </a:solidFill>
                    <a:ea typeface="楷体_GB2312" pitchFamily="49" charset="-122"/>
                  </a:rPr>
                  <a:t>紫</a:t>
                </a:r>
              </a:p>
            </p:txBody>
          </p:sp>
          <p:sp>
            <p:nvSpPr>
              <p:cNvPr id="7178" name="等腰三角形 22"/>
              <p:cNvSpPr>
                <a:spLocks noChangeArrowheads="1"/>
              </p:cNvSpPr>
              <p:nvPr/>
            </p:nvSpPr>
            <p:spPr bwMode="auto">
              <a:xfrm rot="16200000" flipH="1">
                <a:off x="5722159" y="3337718"/>
                <a:ext cx="146052" cy="474669"/>
              </a:xfrm>
              <a:prstGeom prst="triangle">
                <a:avLst>
                  <a:gd name="adj" fmla="val 50000"/>
                </a:avLst>
              </a:prstGeom>
              <a:solidFill>
                <a:schemeClr val="tx2"/>
              </a:solidFill>
              <a:ln w="9525" algn="ctr">
                <a:solidFill>
                  <a:schemeClr val="tx2"/>
                </a:solidFill>
                <a:round/>
              </a:ln>
            </p:spPr>
            <p:txBody>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endParaRPr lang="zh-CN" altLang="en-US" sz="2800"/>
              </a:p>
            </p:txBody>
          </p:sp>
        </p:grpSp>
      </p:grpSp>
      <p:sp>
        <p:nvSpPr>
          <p:cNvPr id="26" name="Text Box 5"/>
          <p:cNvSpPr txBox="1">
            <a:spLocks noChangeArrowheads="1"/>
          </p:cNvSpPr>
          <p:nvPr/>
        </p:nvSpPr>
        <p:spPr bwMode="auto">
          <a:xfrm>
            <a:off x="1228123" y="4858969"/>
            <a:ext cx="8817919" cy="1057790"/>
          </a:xfrm>
          <a:prstGeom prst="rect">
            <a:avLst/>
          </a:prstGeom>
          <a:noFill/>
          <a:ln w="9525">
            <a:noFill/>
            <a:miter lim="800000"/>
          </a:ln>
          <a:effectLst/>
        </p:spPr>
        <p:txBody>
          <a:bodyPr wrap="square">
            <a:spAutoFit/>
          </a:bodyPr>
          <a:lstStyle/>
          <a:p>
            <a:pPr eaLnBrk="1" hangingPunct="1">
              <a:lnSpc>
                <a:spcPct val="120000"/>
              </a:lnSpc>
              <a:defRPr/>
            </a:pPr>
            <a:r>
              <a:rPr lang="zh-CN" altLang="en-US" sz="2800" dirty="0">
                <a:latin typeface="宋体" panose="02010600030101010101" pitchFamily="2" charset="-122"/>
              </a:rPr>
              <a:t>    </a:t>
            </a:r>
            <a:r>
              <a:rPr lang="zh-CN" altLang="en-US" sz="2800" b="1" dirty="0">
                <a:latin typeface="宋体" panose="02010600030101010101" pitchFamily="2" charset="-122"/>
              </a:rPr>
              <a:t>太阳光是</a:t>
            </a:r>
            <a:r>
              <a:rPr lang="zh-CN" altLang="en-US" sz="2800" b="1" dirty="0">
                <a:solidFill>
                  <a:srgbClr val="C00000"/>
                </a:solidFill>
                <a:latin typeface="宋体" panose="02010600030101010101" pitchFamily="2" charset="-122"/>
              </a:rPr>
              <a:t>白光</a:t>
            </a:r>
            <a:r>
              <a:rPr lang="zh-CN" altLang="en-US" sz="2800" b="1" dirty="0">
                <a:latin typeface="宋体" panose="02010600030101010101" pitchFamily="2" charset="-122"/>
              </a:rPr>
              <a:t>，它通过棱镜的</a:t>
            </a:r>
            <a:r>
              <a:rPr lang="zh-CN" altLang="en-US" sz="2800" b="1" dirty="0">
                <a:solidFill>
                  <a:srgbClr val="C00000"/>
                </a:solidFill>
                <a:latin typeface="宋体" panose="02010600030101010101" pitchFamily="2" charset="-122"/>
              </a:rPr>
              <a:t>折射</a:t>
            </a:r>
            <a:r>
              <a:rPr lang="zh-CN" altLang="en-US" sz="2800" b="1" dirty="0">
                <a:latin typeface="宋体" panose="02010600030101010101" pitchFamily="2" charset="-122"/>
              </a:rPr>
              <a:t>后被分解成</a:t>
            </a:r>
            <a:r>
              <a:rPr lang="zh-CN" altLang="en-US" sz="2800" b="1" dirty="0">
                <a:solidFill>
                  <a:srgbClr val="C00000"/>
                </a:solidFill>
                <a:latin typeface="宋体" panose="02010600030101010101" pitchFamily="2" charset="-122"/>
              </a:rPr>
              <a:t>各种颜色的光</a:t>
            </a:r>
            <a:r>
              <a:rPr lang="zh-CN" altLang="en-US" sz="2800" b="1" dirty="0">
                <a:latin typeface="宋体" panose="02010600030101010101" pitchFamily="2" charset="-122"/>
              </a:rPr>
              <a:t>，这种现象叫做</a:t>
            </a:r>
            <a:r>
              <a:rPr lang="zh-CN" altLang="en-US" sz="2800" b="1" dirty="0">
                <a:solidFill>
                  <a:srgbClr val="FF0000"/>
                </a:solidFill>
                <a:latin typeface="宋体" panose="02010600030101010101" pitchFamily="2" charset="-122"/>
              </a:rPr>
              <a:t>光的色散</a:t>
            </a:r>
            <a:r>
              <a:rPr lang="zh-CN" altLang="en-US" sz="2800" b="1" dirty="0">
                <a:latin typeface="宋体" panose="02010600030101010101" pitchFamily="2" charset="-122"/>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up)">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内容占位符 8193"/>
          <p:cNvSpPr>
            <a:spLocks noGrp="1" noChangeArrowheads="1"/>
          </p:cNvSpPr>
          <p:nvPr>
            <p:ph idx="1"/>
          </p:nvPr>
        </p:nvSpPr>
        <p:spPr>
          <a:xfrm>
            <a:off x="1859249" y="5249946"/>
            <a:ext cx="7535760" cy="930960"/>
          </a:xfrm>
        </p:spPr>
        <p:txBody>
          <a:bodyPr/>
          <a:lstStyle/>
          <a:p>
            <a:pPr marL="0" indent="504190" algn="just">
              <a:lnSpc>
                <a:spcPct val="120000"/>
              </a:lnSpc>
              <a:spcBef>
                <a:spcPts val="0"/>
              </a:spcBef>
              <a:buFontTx/>
              <a:buNone/>
            </a:pPr>
            <a:r>
              <a:rPr lang="zh-CN" altLang="en-US" sz="2800" b="1" smtClean="0">
                <a:latin typeface="宋体" panose="02010600030101010101" pitchFamily="2" charset="-122"/>
                <a:ea typeface="宋体" panose="02010600030101010101" pitchFamily="2" charset="-122"/>
              </a:rPr>
              <a:t>白光发生色散的原因是：各种色光发生了光的折射，各种单色光偏折的程度不一样。</a:t>
            </a:r>
          </a:p>
        </p:txBody>
      </p:sp>
      <p:sp>
        <p:nvSpPr>
          <p:cNvPr id="8195" name="文本框 8194"/>
          <p:cNvSpPr txBox="1">
            <a:spLocks noChangeArrowheads="1"/>
          </p:cNvSpPr>
          <p:nvPr/>
        </p:nvSpPr>
        <p:spPr bwMode="auto">
          <a:xfrm>
            <a:off x="2738737" y="1741168"/>
            <a:ext cx="519430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hangingPunct="0">
              <a:spcBef>
                <a:spcPct val="50000"/>
              </a:spcBef>
            </a:pPr>
            <a:r>
              <a:rPr lang="zh-CN" altLang="en-US" sz="2800" b="1"/>
              <a:t>白光发生色散的原因是什么？</a:t>
            </a:r>
          </a:p>
        </p:txBody>
      </p:sp>
      <p:pic>
        <p:nvPicPr>
          <p:cNvPr id="8196" name="图片 8195" descr="图片1"/>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6508" t="6737" r="2863" b="9236"/>
          <a:stretch>
            <a:fillRect/>
          </a:stretch>
        </p:blipFill>
        <p:spPr bwMode="auto">
          <a:xfrm>
            <a:off x="2644346" y="2496065"/>
            <a:ext cx="6215450" cy="2570205"/>
          </a:xfrm>
          <a:prstGeom prst="rect">
            <a:avLst/>
          </a:prstGeom>
          <a:noFill/>
          <a:ln w="9525">
            <a:solidFill>
              <a:srgbClr val="000000"/>
            </a:solidFill>
            <a:prstDash val="dash"/>
            <a:miter lim="800000"/>
            <a:headEnd/>
            <a:tailEnd/>
          </a:ln>
          <a:extLst>
            <a:ext uri="{909E8E84-426E-40DD-AFC4-6F175D3DCCD1}">
              <a14:hiddenFill xmlns:a14="http://schemas.microsoft.com/office/drawing/2010/main" xmlns="">
                <a:solidFill>
                  <a:srgbClr val="FFFFFF"/>
                </a:solidFill>
              </a14:hiddenFill>
            </a:ext>
          </a:extLst>
        </p:spPr>
      </p:pic>
      <p:sp>
        <p:nvSpPr>
          <p:cNvPr id="8197" name="文本框 8196"/>
          <p:cNvSpPr txBox="1">
            <a:spLocks noChangeArrowheads="1"/>
          </p:cNvSpPr>
          <p:nvPr/>
        </p:nvSpPr>
        <p:spPr bwMode="auto">
          <a:xfrm>
            <a:off x="2529917" y="344719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0" hangingPunct="0">
              <a:spcBef>
                <a:spcPct val="50000"/>
              </a:spcBef>
            </a:pPr>
            <a:r>
              <a:rPr lang="zh-CN" altLang="en-US" sz="2400" b="1"/>
              <a:t>白光</a:t>
            </a:r>
          </a:p>
        </p:txBody>
      </p:sp>
      <p:sp>
        <p:nvSpPr>
          <p:cNvPr id="8198" name="圆角矩形标注 8197"/>
          <p:cNvSpPr>
            <a:spLocks noChangeArrowheads="1"/>
          </p:cNvSpPr>
          <p:nvPr/>
        </p:nvSpPr>
        <p:spPr bwMode="auto">
          <a:xfrm>
            <a:off x="5627129" y="2655028"/>
            <a:ext cx="1905000" cy="385762"/>
          </a:xfrm>
          <a:prstGeom prst="wedgeRoundRectCallout">
            <a:avLst>
              <a:gd name="adj1" fmla="val -33500"/>
              <a:gd name="adj2" fmla="val 271398"/>
              <a:gd name="adj3" fmla="val 16667"/>
            </a:avLst>
          </a:prstGeom>
          <a:solidFill>
            <a:srgbClr val="993366"/>
          </a:solidFill>
          <a:ln w="9525">
            <a:solidFill>
              <a:schemeClr val="tx1"/>
            </a:solidFill>
            <a:miter lim="800000"/>
          </a:ln>
        </p:spPr>
        <p:txBody>
          <a:bodyPr/>
          <a:lstStyle/>
          <a:p>
            <a:pPr algn="ctr" eaLnBrk="0" hangingPunct="0"/>
            <a:r>
              <a:rPr lang="zh-CN" altLang="en-US" sz="2000" b="1"/>
              <a:t>偏折程度最小</a:t>
            </a:r>
          </a:p>
        </p:txBody>
      </p:sp>
      <p:sp>
        <p:nvSpPr>
          <p:cNvPr id="8199" name="圆角矩形标注 8198"/>
          <p:cNvSpPr>
            <a:spLocks noChangeArrowheads="1"/>
          </p:cNvSpPr>
          <p:nvPr/>
        </p:nvSpPr>
        <p:spPr bwMode="auto">
          <a:xfrm>
            <a:off x="6779654" y="3736115"/>
            <a:ext cx="1905000" cy="533400"/>
          </a:xfrm>
          <a:prstGeom prst="wedgeRoundRectCallout">
            <a:avLst>
              <a:gd name="adj1" fmla="val -61917"/>
              <a:gd name="adj2" fmla="val 147620"/>
              <a:gd name="adj3" fmla="val 16667"/>
            </a:avLst>
          </a:prstGeom>
          <a:solidFill>
            <a:schemeClr val="accent1"/>
          </a:solidFill>
          <a:ln w="9525">
            <a:solidFill>
              <a:schemeClr val="tx1"/>
            </a:solidFill>
            <a:miter lim="800000"/>
          </a:ln>
        </p:spPr>
        <p:txBody>
          <a:bodyPr/>
          <a:lstStyle/>
          <a:p>
            <a:pPr algn="ctr" eaLnBrk="0" hangingPunct="0"/>
            <a:r>
              <a:rPr lang="zh-CN" altLang="en-US" sz="2000" b="1"/>
              <a:t>偏折程度最大</a:t>
            </a:r>
          </a:p>
        </p:txBody>
      </p:sp>
      <p:sp>
        <p:nvSpPr>
          <p:cNvPr id="8200" name="文本框 8199"/>
          <p:cNvSpPr txBox="1">
            <a:spLocks noChangeArrowheads="1"/>
          </p:cNvSpPr>
          <p:nvPr/>
        </p:nvSpPr>
        <p:spPr bwMode="auto">
          <a:xfrm>
            <a:off x="1378185" y="528889"/>
            <a:ext cx="2303463" cy="641350"/>
          </a:xfrm>
          <a:prstGeom prst="rect">
            <a:avLst/>
          </a:prstGeom>
          <a:solidFill>
            <a:srgbClr val="FF9900"/>
          </a:solidFill>
          <a:ln>
            <a:noFill/>
          </a:ln>
        </p:spPr>
        <p:txBody>
          <a:bodyPr>
            <a:spAutoFit/>
          </a:bodyPr>
          <a:lstStyle/>
          <a:p>
            <a:pPr>
              <a:spcBef>
                <a:spcPct val="50000"/>
              </a:spcBef>
            </a:pPr>
            <a:r>
              <a:rPr lang="zh-CN" altLang="en-US" sz="3600" b="1" dirty="0">
                <a:solidFill>
                  <a:srgbClr val="009696"/>
                </a:solidFill>
              </a:rPr>
              <a:t>拓展延伸</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200"/>
                                        </p:tgtEl>
                                        <p:attrNameLst>
                                          <p:attrName>style.visibility</p:attrName>
                                        </p:attrNameLst>
                                      </p:cBhvr>
                                      <p:to>
                                        <p:strVal val="visible"/>
                                      </p:to>
                                    </p:set>
                                    <p:animEffect transition="in" filter="checkerboard(across)">
                                      <p:cBhvr>
                                        <p:cTn id="7" dur="500"/>
                                        <p:tgtEl>
                                          <p:spTgt spid="820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195"/>
                                        </p:tgtEl>
                                        <p:attrNameLst>
                                          <p:attrName>style.visibility</p:attrName>
                                        </p:attrNameLst>
                                      </p:cBhvr>
                                      <p:to>
                                        <p:strVal val="visible"/>
                                      </p:to>
                                    </p:set>
                                    <p:animEffect transition="in" filter="blinds(horizontal)">
                                      <p:cBhvr>
                                        <p:cTn id="12" dur="500"/>
                                        <p:tgtEl>
                                          <p:spTgt spid="819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196"/>
                                        </p:tgtEl>
                                        <p:attrNameLst>
                                          <p:attrName>style.visibility</p:attrName>
                                        </p:attrNameLst>
                                      </p:cBhvr>
                                      <p:to>
                                        <p:strVal val="visible"/>
                                      </p:to>
                                    </p:set>
                                    <p:anim calcmode="lin" valueType="num">
                                      <p:cBhvr additive="base">
                                        <p:cTn id="17" dur="500" fill="hold"/>
                                        <p:tgtEl>
                                          <p:spTgt spid="8196"/>
                                        </p:tgtEl>
                                        <p:attrNameLst>
                                          <p:attrName>ppt_x</p:attrName>
                                        </p:attrNameLst>
                                      </p:cBhvr>
                                      <p:tavLst>
                                        <p:tav tm="0">
                                          <p:val>
                                            <p:strVal val="#ppt_x"/>
                                          </p:val>
                                        </p:tav>
                                        <p:tav tm="100000">
                                          <p:val>
                                            <p:strVal val="#ppt_x"/>
                                          </p:val>
                                        </p:tav>
                                      </p:tavLst>
                                    </p:anim>
                                    <p:anim calcmode="lin" valueType="num">
                                      <p:cBhvr additive="base">
                                        <p:cTn id="18"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197"/>
                                        </p:tgtEl>
                                        <p:attrNameLst>
                                          <p:attrName>style.visibility</p:attrName>
                                        </p:attrNameLst>
                                      </p:cBhvr>
                                      <p:to>
                                        <p:strVal val="visible"/>
                                      </p:to>
                                    </p:set>
                                    <p:anim calcmode="lin" valueType="num">
                                      <p:cBhvr additive="base">
                                        <p:cTn id="23" dur="500" fill="hold"/>
                                        <p:tgtEl>
                                          <p:spTgt spid="8197"/>
                                        </p:tgtEl>
                                        <p:attrNameLst>
                                          <p:attrName>ppt_x</p:attrName>
                                        </p:attrNameLst>
                                      </p:cBhvr>
                                      <p:tavLst>
                                        <p:tav tm="0">
                                          <p:val>
                                            <p:strVal val="#ppt_x"/>
                                          </p:val>
                                        </p:tav>
                                        <p:tav tm="100000">
                                          <p:val>
                                            <p:strVal val="#ppt_x"/>
                                          </p:val>
                                        </p:tav>
                                      </p:tavLst>
                                    </p:anim>
                                    <p:anim calcmode="lin" valueType="num">
                                      <p:cBhvr additive="base">
                                        <p:cTn id="24" dur="500" fill="hold"/>
                                        <p:tgtEl>
                                          <p:spTgt spid="819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8198"/>
                                        </p:tgtEl>
                                        <p:attrNameLst>
                                          <p:attrName>style.visibility</p:attrName>
                                        </p:attrNameLst>
                                      </p:cBhvr>
                                      <p:to>
                                        <p:strVal val="visible"/>
                                      </p:to>
                                    </p:set>
                                    <p:animEffect transition="in" filter="blinds(horizontal)">
                                      <p:cBhvr>
                                        <p:cTn id="29" dur="500"/>
                                        <p:tgtEl>
                                          <p:spTgt spid="8198"/>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8199"/>
                                        </p:tgtEl>
                                        <p:attrNameLst>
                                          <p:attrName>style.visibility</p:attrName>
                                        </p:attrNameLst>
                                      </p:cBhvr>
                                      <p:to>
                                        <p:strVal val="visible"/>
                                      </p:to>
                                    </p:set>
                                    <p:animEffect transition="in" filter="box(in)">
                                      <p:cBhvr>
                                        <p:cTn id="34" dur="500"/>
                                        <p:tgtEl>
                                          <p:spTgt spid="8199"/>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ntr" presetSubtype="16" fill="hold" nodeType="clickEffect">
                                  <p:stCondLst>
                                    <p:cond delay="0"/>
                                  </p:stCondLst>
                                  <p:childTnLst>
                                    <p:set>
                                      <p:cBhvr>
                                        <p:cTn id="38" dur="1" fill="hold">
                                          <p:stCondLst>
                                            <p:cond delay="0"/>
                                          </p:stCondLst>
                                        </p:cTn>
                                        <p:tgtEl>
                                          <p:spTgt spid="8194">
                                            <p:txEl>
                                              <p:pRg st="0" end="0"/>
                                            </p:txEl>
                                          </p:spTgt>
                                        </p:tgtEl>
                                        <p:attrNameLst>
                                          <p:attrName>style.visibility</p:attrName>
                                        </p:attrNameLst>
                                      </p:cBhvr>
                                      <p:to>
                                        <p:strVal val="visible"/>
                                      </p:to>
                                    </p:set>
                                    <p:animEffect transition="in" filter="diamond(in)">
                                      <p:cBhvr>
                                        <p:cTn id="39" dur="2000"/>
                                        <p:tgtEl>
                                          <p:spTgt spid="819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p:bldP spid="8197" grpId="0"/>
      <p:bldP spid="8198" grpId="0" animBg="1"/>
      <p:bldP spid="8199" grpId="0" animBg="1"/>
      <p:bldP spid="820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1"/>
          <p:cNvSpPr txBox="1">
            <a:spLocks noChangeArrowheads="1"/>
          </p:cNvSpPr>
          <p:nvPr/>
        </p:nvSpPr>
        <p:spPr bwMode="auto">
          <a:xfrm>
            <a:off x="2132227" y="1139826"/>
            <a:ext cx="6623050" cy="590550"/>
          </a:xfrm>
          <a:prstGeom prst="rect">
            <a:avLst/>
          </a:prstGeom>
          <a:noFill/>
          <a:ln w="9525">
            <a:noFill/>
            <a:miter lim="800000"/>
          </a:ln>
          <a:effectLst/>
        </p:spPr>
        <p:txBody>
          <a:bodyPr>
            <a:spAutoFit/>
          </a:bodyPr>
          <a:lstStyle/>
          <a:p>
            <a:pPr eaLnBrk="1" hangingPunct="1">
              <a:defRPr/>
            </a:pPr>
            <a:r>
              <a:rPr lang="zh-CN" altLang="en-US" sz="3200" dirty="0">
                <a:latin typeface="+mn-ea"/>
                <a:ea typeface="+mn-ea"/>
              </a:rPr>
              <a:t>我们把</a:t>
            </a:r>
            <a:r>
              <a:rPr lang="zh-CN" altLang="en-US" sz="3200" dirty="0">
                <a:solidFill>
                  <a:srgbClr val="C00000"/>
                </a:solidFill>
                <a:latin typeface="+mn-ea"/>
                <a:ea typeface="+mn-ea"/>
              </a:rPr>
              <a:t>不能再分解</a:t>
            </a:r>
            <a:r>
              <a:rPr lang="zh-CN" altLang="en-US" sz="3200" dirty="0">
                <a:latin typeface="+mn-ea"/>
                <a:ea typeface="+mn-ea"/>
              </a:rPr>
              <a:t>的光叫做</a:t>
            </a:r>
            <a:r>
              <a:rPr lang="zh-CN" altLang="en-US" sz="3200" dirty="0">
                <a:solidFill>
                  <a:srgbClr val="FF0000"/>
                </a:solidFill>
                <a:latin typeface="+mn-ea"/>
                <a:ea typeface="+mn-ea"/>
              </a:rPr>
              <a:t>单色光</a:t>
            </a:r>
          </a:p>
        </p:txBody>
      </p:sp>
      <p:pic>
        <p:nvPicPr>
          <p:cNvPr id="8" name="Picture 12" descr="20061010211140392"/>
          <p:cNvPicPr>
            <a:picLocks noChangeAspect="1" noChangeArrowheads="1"/>
          </p:cNvPicPr>
          <p:nvPr/>
        </p:nvPicPr>
        <p:blipFill>
          <a:blip r:embed="rId2">
            <a:extLst>
              <a:ext uri="{28A0092B-C50C-407E-A947-70E740481C1C}">
                <a14:useLocalDpi xmlns:a14="http://schemas.microsoft.com/office/drawing/2010/main" xmlns="" val="0"/>
              </a:ext>
            </a:extLst>
          </a:blip>
          <a:srcRect l="34554" t="9802" r="30843" b="81900"/>
          <a:stretch>
            <a:fillRect/>
          </a:stretch>
        </p:blipFill>
        <p:spPr bwMode="auto">
          <a:xfrm>
            <a:off x="2066195" y="1843140"/>
            <a:ext cx="6577096" cy="29627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Box 13"/>
          <p:cNvSpPr txBox="1">
            <a:spLocks noChangeArrowheads="1"/>
          </p:cNvSpPr>
          <p:nvPr/>
        </p:nvSpPr>
        <p:spPr bwMode="auto">
          <a:xfrm>
            <a:off x="2219540" y="4918668"/>
            <a:ext cx="6535737" cy="590550"/>
          </a:xfrm>
          <a:prstGeom prst="rect">
            <a:avLst/>
          </a:prstGeom>
          <a:noFill/>
          <a:ln w="9525">
            <a:noFill/>
            <a:miter lim="800000"/>
          </a:ln>
          <a:effectLst/>
        </p:spPr>
        <p:txBody>
          <a:bodyPr>
            <a:spAutoFit/>
          </a:bodyPr>
          <a:lstStyle/>
          <a:p>
            <a:pPr eaLnBrk="1" hangingPunct="1">
              <a:defRPr/>
            </a:pPr>
            <a:r>
              <a:rPr lang="zh-CN" altLang="en-US" sz="3200" dirty="0">
                <a:latin typeface="+mn-ea"/>
                <a:ea typeface="+mn-ea"/>
              </a:rPr>
              <a:t>由单色光混合而成的光叫做</a:t>
            </a:r>
            <a:r>
              <a:rPr lang="zh-CN" altLang="en-US" sz="3200" dirty="0">
                <a:solidFill>
                  <a:srgbClr val="FF0000"/>
                </a:solidFill>
                <a:latin typeface="+mn-ea"/>
                <a:ea typeface="+mn-ea"/>
              </a:rPr>
              <a:t>复色光</a:t>
            </a:r>
          </a:p>
        </p:txBody>
      </p:sp>
      <p:sp>
        <p:nvSpPr>
          <p:cNvPr id="11" name="Text Box 16"/>
          <p:cNvSpPr txBox="1">
            <a:spLocks noChangeArrowheads="1"/>
          </p:cNvSpPr>
          <p:nvPr/>
        </p:nvSpPr>
        <p:spPr bwMode="auto">
          <a:xfrm>
            <a:off x="2629114" y="5621982"/>
            <a:ext cx="5716587" cy="590550"/>
          </a:xfrm>
          <a:prstGeom prst="rect">
            <a:avLst/>
          </a:prstGeom>
          <a:noFill/>
          <a:ln w="9525">
            <a:noFill/>
            <a:miter lim="800000"/>
          </a:ln>
          <a:effectLst/>
        </p:spPr>
        <p:txBody>
          <a:bodyPr>
            <a:spAutoFit/>
          </a:bodyPr>
          <a:lstStyle/>
          <a:p>
            <a:pPr eaLnBrk="1" hangingPunct="1">
              <a:defRPr/>
            </a:pPr>
            <a:r>
              <a:rPr lang="zh-CN" altLang="en-US" sz="3200" dirty="0">
                <a:solidFill>
                  <a:srgbClr val="C00000"/>
                </a:solidFill>
                <a:latin typeface="+mn-ea"/>
                <a:ea typeface="+mn-ea"/>
              </a:rPr>
              <a:t>太阳光</a:t>
            </a:r>
            <a:r>
              <a:rPr lang="zh-CN" altLang="en-US" sz="3200" dirty="0">
                <a:solidFill>
                  <a:schemeClr val="tx2"/>
                </a:solidFill>
                <a:latin typeface="+mn-ea"/>
                <a:ea typeface="+mn-ea"/>
              </a:rPr>
              <a:t>（白光）是一种</a:t>
            </a:r>
            <a:r>
              <a:rPr lang="zh-CN" altLang="en-US" sz="3200" dirty="0">
                <a:solidFill>
                  <a:srgbClr val="FF0000"/>
                </a:solidFill>
                <a:latin typeface="+mn-ea"/>
                <a:ea typeface="+mn-ea"/>
              </a:rPr>
              <a:t>复色光</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2"/>
          <p:cNvSpPr txBox="1">
            <a:spLocks noChangeArrowheads="1"/>
          </p:cNvSpPr>
          <p:nvPr/>
        </p:nvSpPr>
        <p:spPr bwMode="auto">
          <a:xfrm>
            <a:off x="1382964" y="690563"/>
            <a:ext cx="4608513" cy="584200"/>
          </a:xfrm>
          <a:prstGeom prst="rect">
            <a:avLst/>
          </a:prstGeom>
          <a:noFill/>
          <a:ln w="9525">
            <a:noFill/>
            <a:miter lim="800000"/>
          </a:ln>
          <a:effectLst/>
        </p:spPr>
        <p:txBody>
          <a:bodyPr>
            <a:spAutoFit/>
          </a:bodyPr>
          <a:lstStyle/>
          <a:p>
            <a:pPr eaLnBrk="1" hangingPunct="1">
              <a:defRPr/>
            </a:pPr>
            <a:r>
              <a:rPr lang="zh-CN" altLang="en-US" sz="3200" dirty="0">
                <a:solidFill>
                  <a:schemeClr val="tx2"/>
                </a:solidFill>
                <a:latin typeface="+mn-ea"/>
                <a:ea typeface="+mn-ea"/>
              </a:rPr>
              <a:t>想想做做：</a:t>
            </a:r>
            <a:r>
              <a:rPr lang="zh-CN" altLang="en-US" sz="3200" dirty="0">
                <a:latin typeface="+mn-ea"/>
                <a:ea typeface="+mn-ea"/>
              </a:rPr>
              <a:t>分解太阳光</a:t>
            </a:r>
          </a:p>
        </p:txBody>
      </p:sp>
      <p:pic>
        <p:nvPicPr>
          <p:cNvPr id="11268" name="图片 11" descr="08504010.jp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1816101" y="1631093"/>
            <a:ext cx="7176885" cy="4497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
  <p:tag name="KSO_WM_TEMPLATE_SUBCATEGORY" val="0"/>
  <p:tag name="KSO_WM_TAG_VERSION" val="1.0"/>
  <p:tag name="KSO_WM_BEAUTIFY_FLAG" val="#wm#"/>
  <p:tag name="KSO_WM_TEMPLATE_CATEGORY" val="custom"/>
  <p:tag name="KSO_WM_TEMPLATE_INDEX" val="20187308"/>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 name="KSO_WM_SLIDE_MODEL_TYPE" val="cover"/>
</p:tagLst>
</file>

<file path=ppt/tags/tag63.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1179</Words>
  <Application>WPS 演示</Application>
  <PresentationFormat>自定义</PresentationFormat>
  <Paragraphs>154</Paragraphs>
  <Slides>41</Slides>
  <Notes>3</Notes>
  <HiddenSlides>0</HiddenSlides>
  <MMClips>2</MMClips>
  <ScaleCrop>false</ScaleCrop>
  <HeadingPairs>
    <vt:vector size="4" baseType="variant">
      <vt:variant>
        <vt:lpstr>主题</vt:lpstr>
      </vt:variant>
      <vt:variant>
        <vt:i4>1</vt:i4>
      </vt:variant>
      <vt:variant>
        <vt:lpstr>幻灯片标题</vt:lpstr>
      </vt:variant>
      <vt:variant>
        <vt:i4>41</vt:i4>
      </vt:variant>
    </vt:vector>
  </HeadingPairs>
  <TitlesOfParts>
    <vt:vector size="42" baseType="lpstr">
      <vt:lpstr>自定义设计方案</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1．光谱</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27</cp:revision>
  <dcterms:created xsi:type="dcterms:W3CDTF">2018-03-01T02:03:00Z</dcterms:created>
  <dcterms:modified xsi:type="dcterms:W3CDTF">2019-09-19T13:47:54Z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2052-11.1.0.8894</vt:lpwstr>
  </property>
</Properties>
</file>