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svg" ContentType="image/sv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2821" r:id="rId4"/>
    <p:sldId id="2634" r:id="rId5"/>
    <p:sldId id="2745" r:id="rId6"/>
    <p:sldId id="2777" r:id="rId7"/>
    <p:sldId id="2746" r:id="rId8"/>
    <p:sldId id="2808" r:id="rId9"/>
    <p:sldId id="2809" r:id="rId10"/>
    <p:sldId id="2810" r:id="rId11"/>
    <p:sldId id="2751" r:id="rId12"/>
    <p:sldId id="2787" r:id="rId13"/>
    <p:sldId id="2812" r:id="rId14"/>
    <p:sldId id="2813" r:id="rId15"/>
    <p:sldId id="2788" r:id="rId16"/>
    <p:sldId id="2814" r:id="rId17"/>
    <p:sldId id="2737" r:id="rId18"/>
  </p:sldIdLst>
  <p:sldSz cx="12192000" cy="6858000"/>
  <p:notesSz cx="6858000" cy="9144000"/>
  <p:custDataLst>
    <p:tags r:id="rId1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59" userDrawn="1">
          <p15:clr>
            <a:srgbClr val="A4A3A4"/>
          </p15:clr>
        </p15:guide>
        <p15:guide id="2" pos="36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659"/>
        <p:guide pos="36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tags" Target="tags/tag90.xml" /><Relationship Id="rId2" Type="http://schemas.openxmlformats.org/officeDocument/2006/relationships/slideMaster" Target="slideMasters/slideMaster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file:///D:\qq&#25991;&#20214;\712321467\Image\C2C\Image2\%7b75232B38-A165-1FB7-499C-2E1C792CACB5%7d.png" TargetMode="External" /><Relationship Id="rId11" Type="http://schemas.openxmlformats.org/officeDocument/2006/relationships/image" Target="../media/image3.png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image" Target="../media/image1.png" /><Relationship Id="rId7" Type="http://schemas.openxmlformats.org/officeDocument/2006/relationships/tags" Target="../tags/tag1.xml" /><Relationship Id="rId8" Type="http://schemas.openxmlformats.org/officeDocument/2006/relationships/image" Target="../media/image2.png" /><Relationship Id="rId9" Type="http://schemas.openxmlformats.org/officeDocument/2006/relationships/tags" Target="../tags/tag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pic>
        <p:nvPicPr>
          <p:cNvPr id="3" name="图片 2" descr="8523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6835" y="100330"/>
            <a:ext cx="12038965" cy="6648450"/>
          </a:xfrm>
          <a:prstGeom prst="rect">
            <a:avLst/>
          </a:prstGeom>
        </p:spPr>
      </p:pic>
      <p:pic>
        <p:nvPicPr>
          <p:cNvPr id="9" name="图片 1073743875" descr="学科网 zxxk.com" title=""/>
          <p:cNvPicPr>
            <a:picLocks noChangeAspect="1"/>
          </p:cNvPicPr>
          <p:nvPr/>
        </p:nvPicPr>
        <p:blipFill>
          <a:blip r:embed="rId11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7.xml" /><Relationship Id="rId11" Type="http://schemas.openxmlformats.org/officeDocument/2006/relationships/tags" Target="../tags/tag8.xml" /><Relationship Id="rId12" Type="http://schemas.openxmlformats.org/officeDocument/2006/relationships/image" Target="../media/image7.png" /><Relationship Id="rId13" Type="http://schemas.openxmlformats.org/officeDocument/2006/relationships/tags" Target="../tags/tag9.xml" /><Relationship Id="rId14" Type="http://schemas.openxmlformats.org/officeDocument/2006/relationships/image" Target="../media/image8.png" /><Relationship Id="rId15" Type="http://schemas.openxmlformats.org/officeDocument/2006/relationships/tags" Target="../tags/tag10.xml" /><Relationship Id="rId16" Type="http://schemas.openxmlformats.org/officeDocument/2006/relationships/tags" Target="../tags/tag11.xml" /><Relationship Id="rId2" Type="http://schemas.openxmlformats.org/officeDocument/2006/relationships/image" Target="../media/image1.png" /><Relationship Id="rId3" Type="http://schemas.openxmlformats.org/officeDocument/2006/relationships/tags" Target="../tags/tag3.xml" /><Relationship Id="rId4" Type="http://schemas.openxmlformats.org/officeDocument/2006/relationships/image" Target="../media/image4.png" /><Relationship Id="rId5" Type="http://schemas.openxmlformats.org/officeDocument/2006/relationships/tags" Target="../tags/tag4.xml" /><Relationship Id="rId6" Type="http://schemas.openxmlformats.org/officeDocument/2006/relationships/tags" Target="../tags/tag5.xml" /><Relationship Id="rId7" Type="http://schemas.openxmlformats.org/officeDocument/2006/relationships/image" Target="../media/image5.png" /><Relationship Id="rId8" Type="http://schemas.openxmlformats.org/officeDocument/2006/relationships/tags" Target="../tags/tag6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png" /><Relationship Id="rId3" Type="http://schemas.openxmlformats.org/officeDocument/2006/relationships/image" Target="../media/image11.svg" /><Relationship Id="rId4" Type="http://schemas.openxmlformats.org/officeDocument/2006/relationships/tags" Target="../tags/tag60.xml" /><Relationship Id="rId5" Type="http://schemas.openxmlformats.org/officeDocument/2006/relationships/tags" Target="../tags/tag61.xml" /><Relationship Id="rId6" Type="http://schemas.openxmlformats.org/officeDocument/2006/relationships/tags" Target="../tags/tag62.xml" /><Relationship Id="rId7" Type="http://schemas.openxmlformats.org/officeDocument/2006/relationships/tags" Target="../tags/tag63.xml" /><Relationship Id="rId8" Type="http://schemas.openxmlformats.org/officeDocument/2006/relationships/tags" Target="../tags/tag6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png" /><Relationship Id="rId3" Type="http://schemas.openxmlformats.org/officeDocument/2006/relationships/image" Target="../media/image11.svg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ags" Target="../tags/tag6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png" /><Relationship Id="rId3" Type="http://schemas.openxmlformats.org/officeDocument/2006/relationships/image" Target="../media/image11.svg" /><Relationship Id="rId4" Type="http://schemas.openxmlformats.org/officeDocument/2006/relationships/tags" Target="../tags/tag70.xml" /><Relationship Id="rId5" Type="http://schemas.openxmlformats.org/officeDocument/2006/relationships/tags" Target="../tags/tag71.xml" /><Relationship Id="rId6" Type="http://schemas.openxmlformats.org/officeDocument/2006/relationships/tags" Target="../tags/tag72.xml" /><Relationship Id="rId7" Type="http://schemas.openxmlformats.org/officeDocument/2006/relationships/tags" Target="../tags/tag73.xml" /><Relationship Id="rId8" Type="http://schemas.openxmlformats.org/officeDocument/2006/relationships/tags" Target="../tags/tag7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png" /><Relationship Id="rId3" Type="http://schemas.openxmlformats.org/officeDocument/2006/relationships/image" Target="../media/image11.svg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ags" Target="../tags/tag77.xml" /><Relationship Id="rId7" Type="http://schemas.openxmlformats.org/officeDocument/2006/relationships/tags" Target="../tags/tag78.xml" /><Relationship Id="rId8" Type="http://schemas.openxmlformats.org/officeDocument/2006/relationships/tags" Target="../tags/tag79.xml" /><Relationship Id="rId9" Type="http://schemas.openxmlformats.org/officeDocument/2006/relationships/image" Target="../media/image19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85.xml" /><Relationship Id="rId11" Type="http://schemas.openxmlformats.org/officeDocument/2006/relationships/video" Target="../media/media3.mp4" /><Relationship Id="rId12" Type="http://schemas.microsoft.com/office/2007/relationships/media" Target="../media/media3.mp4" /><Relationship Id="rId2" Type="http://schemas.openxmlformats.org/officeDocument/2006/relationships/image" Target="../media/image10.png" /><Relationship Id="rId3" Type="http://schemas.openxmlformats.org/officeDocument/2006/relationships/image" Target="../media/image11.svg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tags" Target="../tags/tag83.xml" /><Relationship Id="rId8" Type="http://schemas.openxmlformats.org/officeDocument/2006/relationships/tags" Target="../tags/tag84.xml" /><Relationship Id="rId9" Type="http://schemas.openxmlformats.org/officeDocument/2006/relationships/image" Target="../media/image20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86.xml" /><Relationship Id="rId3" Type="http://schemas.openxmlformats.org/officeDocument/2006/relationships/tags" Target="../tags/tag87.xml" /><Relationship Id="rId4" Type="http://schemas.openxmlformats.org/officeDocument/2006/relationships/tags" Target="../tags/tag88.xml" /><Relationship Id="rId5" Type="http://schemas.openxmlformats.org/officeDocument/2006/relationships/tags" Target="../tags/tag8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2.xml" /><Relationship Id="rId3" Type="http://schemas.openxmlformats.org/officeDocument/2006/relationships/image" Target="../media/image9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0.png" /><Relationship Id="rId3" Type="http://schemas.openxmlformats.org/officeDocument/2006/relationships/image" Target="../media/image11.svg" /><Relationship Id="rId4" Type="http://schemas.openxmlformats.org/officeDocument/2006/relationships/tags" Target="../tags/tag13.xml" /><Relationship Id="rId5" Type="http://schemas.openxmlformats.org/officeDocument/2006/relationships/tags" Target="../tags/tag14.xml" /><Relationship Id="rId6" Type="http://schemas.openxmlformats.org/officeDocument/2006/relationships/tags" Target="../tags/tag15.xml" /><Relationship Id="rId7" Type="http://schemas.openxmlformats.org/officeDocument/2006/relationships/tags" Target="../tags/tag16.xml" /><Relationship Id="rId8" Type="http://schemas.openxmlformats.org/officeDocument/2006/relationships/tags" Target="../tags/tag17.xml" /><Relationship Id="rId9" Type="http://schemas.openxmlformats.org/officeDocument/2006/relationships/image" Target="../media/image12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4.jpeg" /><Relationship Id="rId2" Type="http://schemas.openxmlformats.org/officeDocument/2006/relationships/image" Target="../media/image10.png" /><Relationship Id="rId3" Type="http://schemas.openxmlformats.org/officeDocument/2006/relationships/image" Target="../media/image11.svg" /><Relationship Id="rId4" Type="http://schemas.openxmlformats.org/officeDocument/2006/relationships/tags" Target="../tags/tag18.xml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tags" Target="../tags/tag21.xml" /><Relationship Id="rId8" Type="http://schemas.openxmlformats.org/officeDocument/2006/relationships/tags" Target="../tags/tag22.xml" /><Relationship Id="rId9" Type="http://schemas.openxmlformats.org/officeDocument/2006/relationships/image" Target="../media/image13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tags" Target="../tags/tag28.xml" /><Relationship Id="rId8" Type="http://schemas.openxmlformats.org/officeDocument/2006/relationships/tags" Target="../tags/tag2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6.png" /><Relationship Id="rId2" Type="http://schemas.openxmlformats.org/officeDocument/2006/relationships/tags" Target="../tags/tag30.xml" /><Relationship Id="rId3" Type="http://schemas.openxmlformats.org/officeDocument/2006/relationships/tags" Target="../tags/tag31.xml" /><Relationship Id="rId4" Type="http://schemas.openxmlformats.org/officeDocument/2006/relationships/tags" Target="../tags/tag32.xml" /><Relationship Id="rId5" Type="http://schemas.openxmlformats.org/officeDocument/2006/relationships/tags" Target="../tags/tag33.xml" /><Relationship Id="rId6" Type="http://schemas.openxmlformats.org/officeDocument/2006/relationships/tags" Target="../tags/tag34.xml" /><Relationship Id="rId7" Type="http://schemas.openxmlformats.org/officeDocument/2006/relationships/tags" Target="../tags/tag35.xml" /><Relationship Id="rId8" Type="http://schemas.openxmlformats.org/officeDocument/2006/relationships/tags" Target="../tags/tag36.xml" /><Relationship Id="rId9" Type="http://schemas.openxmlformats.org/officeDocument/2006/relationships/image" Target="../media/image15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tags" Target="../tags/tag40.xml" /><Relationship Id="rId6" Type="http://schemas.openxmlformats.org/officeDocument/2006/relationships/tags" Target="../tags/tag41.xml" /><Relationship Id="rId7" Type="http://schemas.openxmlformats.org/officeDocument/2006/relationships/tags" Target="../tags/tag42.xml" /><Relationship Id="rId8" Type="http://schemas.openxmlformats.org/officeDocument/2006/relationships/tags" Target="../tags/tag4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1.xml" /><Relationship Id="rId11" Type="http://schemas.openxmlformats.org/officeDocument/2006/relationships/video" Target="../media/media1.mp4" /><Relationship Id="rId12" Type="http://schemas.microsoft.com/office/2007/relationships/media" Target="../media/media1.mp4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tags" Target="../tags/tag46.xml" /><Relationship Id="rId5" Type="http://schemas.openxmlformats.org/officeDocument/2006/relationships/tags" Target="../tags/tag47.xml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17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9.xml" /><Relationship Id="rId11" Type="http://schemas.openxmlformats.org/officeDocument/2006/relationships/video" Target="../media/media2.mp4" /><Relationship Id="rId12" Type="http://schemas.microsoft.com/office/2007/relationships/media" Target="../media/media2.mp4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tags" Target="../tags/tag58.xml" /><Relationship Id="rId9" Type="http://schemas.openxmlformats.org/officeDocument/2006/relationships/image" Target="../media/image1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grpSp>
        <p:nvGrpSpPr>
          <p:cNvPr id="5" name="组合 4" title=""/>
          <p:cNvGrpSpPr/>
          <p:nvPr userDrawn="1"/>
        </p:nvGrpSpPr>
        <p:grpSpPr>
          <a:xfrm>
            <a:off x="523010" y="514348"/>
            <a:ext cx="11144074" cy="5867404"/>
            <a:chOff x="523092" y="514348"/>
            <a:chExt cx="11145816" cy="5867404"/>
          </a:xfrm>
        </p:grpSpPr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92" y="514348"/>
              <a:ext cx="11145816" cy="491490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23"/>
            <a:stretch>
              <a:fillRect/>
            </a:stretch>
          </p:blipFill>
          <p:spPr>
            <a:xfrm>
              <a:off x="523092" y="3429000"/>
              <a:ext cx="11145816" cy="2952752"/>
            </a:xfrm>
            <a:prstGeom prst="rect">
              <a:avLst/>
            </a:prstGeom>
          </p:spPr>
        </p:pic>
      </p:grpSp>
      <p:pic>
        <p:nvPicPr>
          <p:cNvPr id="12" name="图片 11" title="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6560"/>
            <a:ext cx="12190095" cy="136144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4" b="60278"/>
          <a:stretch>
            <a:fillRect/>
          </a:stretch>
        </p:blipFill>
        <p:spPr>
          <a:xfrm>
            <a:off x="1" y="0"/>
            <a:ext cx="5752201" cy="2724150"/>
          </a:xfrm>
          <a:prstGeom prst="rect">
            <a:avLst/>
          </a:prstGeom>
        </p:spPr>
      </p:pic>
      <p:sp>
        <p:nvSpPr>
          <p:cNvPr id="53" name="矩形 52" title=""/>
          <p:cNvSpPr/>
          <p:nvPr>
            <p:custDataLst>
              <p:tags r:id="rId11"/>
            </p:custDataLst>
          </p:nvPr>
        </p:nvSpPr>
        <p:spPr>
          <a:xfrm>
            <a:off x="3930968" y="4513580"/>
            <a:ext cx="44767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沪科版（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2024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）八年级上册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仿宋" panose="02010609060101010101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832850" y="3068955"/>
            <a:ext cx="3260090" cy="326009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35915" y="3923030"/>
            <a:ext cx="3435985" cy="245872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6"/>
            </p:custDataLst>
          </p:nvPr>
        </p:nvSpPr>
        <p:spPr>
          <a:xfrm>
            <a:off x="1416050" y="1701165"/>
            <a:ext cx="9147175" cy="1621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跨学科实践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探究森林火情缘由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交流评价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交流评价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911225" y="1844675"/>
            <a:ext cx="10551160" cy="27374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>
              <a:lnSpc>
                <a:spcPct val="150000"/>
              </a:lnSpc>
              <a:buFont typeface="Wingdings" panose="05000000000000000000" charset="0"/>
            </a:pPr>
            <a:r>
              <a:rPr lang="en-US" altLang="zh-CN" sz="2800">
                <a:latin typeface="微软雅黑" panose="020b0503020204020204" charset="-122"/>
                <a:ea typeface="微软雅黑"/>
                <a:cs typeface="+mn-ea"/>
                <a:sym typeface="+mn-ea"/>
              </a:rPr>
              <a:t>   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ea"/>
                <a:sym typeface="+mn-ea"/>
              </a:rPr>
              <a:t>对探究实验进行评估，形成结论，认识在野外随手丢弃矿泉水瓶的危害；讨论交流并总结，归纳形成森林防火警示语，并完成一份题为《从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ea"/>
                <a:sym typeface="+mn-ea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ea"/>
                <a:sym typeface="+mn-ea"/>
              </a:rPr>
              <a:t>矿泉水瓶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ea"/>
                <a:sym typeface="+mn-ea"/>
              </a:rPr>
              <a:t>”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ea"/>
                <a:sym typeface="+mn-ea"/>
              </a:rPr>
              <a:t>谈森林防火》的研究报告，就怎样爱护森林、保护环境提出建议。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交流评价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交流评价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" name="文本框 1" title=""/>
          <p:cNvSpPr txBox="1"/>
          <p:nvPr/>
        </p:nvSpPr>
        <p:spPr>
          <a:xfrm>
            <a:off x="982980" y="1701165"/>
            <a:ext cx="10281285" cy="3484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2800" b="1">
                <a:latin typeface="微软雅黑" panose="020b0503020204020204" charset="-122"/>
                <a:ea typeface="微软雅黑"/>
                <a:cs typeface="+mn-ea"/>
                <a:sym typeface="+mn-ea"/>
              </a:rPr>
              <a:t>森林火灾对人的危害：</a:t>
            </a:r>
            <a:endParaRPr lang="zh-CN" altLang="en-US" sz="2800" b="1">
              <a:latin typeface="微软雅黑" panose="020b0503020204020204" charset="-122"/>
              <a:ea typeface="微软雅黑"/>
              <a:cs typeface="+mn-ea"/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800">
                <a:latin typeface="+mn-ea"/>
                <a:cs typeface="+mn-ea"/>
                <a:sym typeface="+mn-ea"/>
              </a:rPr>
              <a:t>      </a:t>
            </a:r>
            <a:r>
              <a:rPr lang="zh-CN" altLang="en-US" sz="2800">
                <a:latin typeface="+mn-ea"/>
                <a:cs typeface="+mn-ea"/>
                <a:sym typeface="+mn-ea"/>
              </a:rPr>
              <a:t>森林火灾对人身造成的伤害主要来自高温、浓烟和一氧化碳，容易造成热烤中暑、烧伤、窒息或中毒，尤其是一氧化碳具有潜伏性，会降低人的精神敏锐性，中毒后不容易被察觉。</a:t>
            </a:r>
            <a:endParaRPr lang="zh-CN" altLang="en-US" sz="2800">
              <a:latin typeface="+mn-ea"/>
              <a:cs typeface="+mn-ea"/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80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       </a:t>
            </a:r>
            <a:r>
              <a:rPr lang="zh-CN" altLang="en-US" sz="280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遇到森林火灾，我们应该怎么做呢？</a:t>
            </a:r>
            <a:endParaRPr lang="zh-CN" altLang="en-US" sz="2800">
              <a:solidFill>
                <a:schemeClr val="tx1"/>
              </a:solidFill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交流评价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交流评价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983615" y="1594485"/>
            <a:ext cx="10833735" cy="5041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noAutofit/>
          </a:bodyPr>
          <a:lstStyle/>
          <a:p>
            <a:pPr indent="0" fontAlgn="auto">
              <a:lnSpc>
                <a:spcPct val="150000"/>
              </a:lnSpc>
              <a:defRPr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楷体" panose="02010609060101010101" pitchFamily="49" charset="-122"/>
              </a:rPr>
              <a:t>逃生方法：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①一旦发现自己身处森林着火区域，应当使用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沾湿的毛巾遮住口鼻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，附近有水源的情况下最好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把身上的衣服浸湿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，增加一层保护。躲避不及时，应选在附近没有可燃物的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平地卧地避烟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。切不可选择低洼地或坑、洞避烟，因为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低洼地和坑、洞容易沉积烟尘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50000"/>
              </a:lnSpc>
              <a:defRPr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②在森林中遭遇火灾，一定要密切注意风向的变化，应当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逆风逃生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。如果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突然感觉无风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，更不能麻痹大意，这往往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意味着风向将会发生变化或者逆转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，一旦逃避不及，容易造成伤亡。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50000"/>
              </a:lnSpc>
              <a:defRPr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③如果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被大火包围在半山腰，要快速向山下跑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，切忌往山上跑，通常火势向上蔓延的速度要比人跑的速度大得多。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拓展研究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拓展研究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982980" y="1817370"/>
            <a:ext cx="5817870" cy="3936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我国西汉时期的《淮南万毕术》中有关于冰透镜取火的记载：“削冰令圆，举以向日，以艾承其影，则火生。”冰真能使艾绒着火吗?请同学们根据我国古文记载亲自做一下冰透镜取火的实验。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4" name="图片 103" title="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32958" b="10472"/>
          <a:stretch>
            <a:fillRect/>
          </a:stretch>
        </p:blipFill>
        <p:spPr>
          <a:xfrm>
            <a:off x="7031990" y="1645285"/>
            <a:ext cx="4281170" cy="42881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拓展研究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拓展研究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2" name="用冰块生火,你敢相信吗_.科学实验4.1.720147577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35505" y="1772920"/>
            <a:ext cx="7263130" cy="42195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/>
        </p:nvSpPr>
        <p:spPr>
          <a:xfrm rot="5400000">
            <a:off x="260580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/>
        </p:nvSpPr>
        <p:spPr>
          <a:xfrm rot="5400000">
            <a:off x="288071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/>
        </p:nvSpPr>
        <p:spPr>
          <a:xfrm rot="5400000">
            <a:off x="315562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/>
        </p:nvSpPr>
        <p:spPr>
          <a:xfrm>
            <a:off x="344265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2"/>
            </p:custDataLst>
          </p:nvPr>
        </p:nvSpPr>
        <p:spPr>
          <a:xfrm>
            <a:off x="3344545" y="1341120"/>
            <a:ext cx="1814830" cy="58737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问题缘起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圆角矩形 1" title=""/>
          <p:cNvSpPr/>
          <p:nvPr/>
        </p:nvSpPr>
        <p:spPr>
          <a:xfrm>
            <a:off x="1343025" y="981075"/>
            <a:ext cx="800735" cy="562356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设计一个研学旅行方案</a:t>
            </a:r>
            <a:endParaRPr lang="zh-CN" altLang="en-US" sz="3600"/>
          </a:p>
        </p:txBody>
      </p:sp>
      <p:sp>
        <p:nvSpPr>
          <p:cNvPr id="14" name="左大括号 13" title=""/>
          <p:cNvSpPr/>
          <p:nvPr/>
        </p:nvSpPr>
        <p:spPr>
          <a:xfrm>
            <a:off x="2341880" y="1646555"/>
            <a:ext cx="945515" cy="445071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44545" y="2722880"/>
            <a:ext cx="1814195" cy="56324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活动方案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4"/>
            </p:custDataLst>
          </p:nvPr>
        </p:nvSpPr>
        <p:spPr>
          <a:xfrm>
            <a:off x="3359785" y="5733415"/>
            <a:ext cx="1802765" cy="57213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拓展研究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5"/>
            </p:custDataLst>
          </p:nvPr>
        </p:nvSpPr>
        <p:spPr>
          <a:xfrm>
            <a:off x="3359150" y="4293235"/>
            <a:ext cx="1798955" cy="60261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交流评价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5" grpId="0" animBg="1"/>
      <p:bldP spid="16" grpId="0" animBg="1"/>
      <p:bldP spid="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 title=""/>
          <p:cNvSpPr txBox="1"/>
          <p:nvPr/>
        </p:nvSpPr>
        <p:spPr>
          <a:xfrm>
            <a:off x="839470" y="1772920"/>
            <a:ext cx="6677025" cy="36747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20090"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在阳光下给绿植洒水，绿植上晶莹的水珠增加了绿植的观赏性，一段时间后发现绿植的叶片上有一个很小的白点，园艺师傅介绍绿植叶片上的白点是被阳光烧蚀的。你知道这其中的道理吗？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570" y="2061210"/>
            <a:ext cx="3924300" cy="304927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问题缘起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5" name="文本框 4" title=""/>
          <p:cNvSpPr txBox="1"/>
          <p:nvPr/>
        </p:nvSpPr>
        <p:spPr>
          <a:xfrm>
            <a:off x="948690" y="1844675"/>
            <a:ext cx="5644515" cy="4365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关于引发森林火灾的原因多种多样，然而网上关于丢弃的矿泉水瓶可能引发森林火情的报道，却让人难以置信。丢弃的矿泉水瓶，真有可能引发森林火情吗?下面，我们通过实践活动一起探索。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问题缘起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0190" y="2132965"/>
            <a:ext cx="5322570" cy="34442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活动方案</a:t>
              </a:r>
              <a:endParaRPr lang="zh-CN" altLang="en-US" sz="3200" b="1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4" name="文本框 3" title=""/>
          <p:cNvSpPr txBox="1"/>
          <p:nvPr/>
        </p:nvSpPr>
        <p:spPr>
          <a:xfrm>
            <a:off x="983615" y="1659890"/>
            <a:ext cx="10796270" cy="15532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本活动涉及凸透镜的作用、物体燃烧的条件、森林中的易燃物、森林防火等有关的知识。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9" name="等腰三角形 8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活动方案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/>
        </p:nvPicPr>
        <p:blipFill>
          <a:blip r:embed="rId9"/>
          <a:srcRect r="6829"/>
          <a:stretch>
            <a:fillRect/>
          </a:stretch>
        </p:blipFill>
        <p:spPr>
          <a:xfrm>
            <a:off x="1631950" y="2997200"/>
            <a:ext cx="4608830" cy="2781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8435" y="2997200"/>
            <a:ext cx="4175760" cy="27838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查阅并整理资料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839470" y="1557020"/>
            <a:ext cx="5102860" cy="662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物体燃烧的条件</a:t>
            </a:r>
            <a:endParaRPr lang="zh-CN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矩形 1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活动方案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982980" y="2204720"/>
            <a:ext cx="10201275" cy="3970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）可燃物：‌‌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木材、‌纸张、‌汽油、‌酒精、‌氢气等。‌这些物质是燃烧反应的基础，‌没有可燃物，‌燃烧反应无法进行。‌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）助燃物质：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‌主要是指氧气或空气。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）着火源：‌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任何能够引起可燃物质燃烧的热能源，‌如明火、‌摩擦、‌冲击、‌电火花等。‌着火源提供的热量必须达到可燃物的着火点，‌才能使燃烧反应开始并持续进行。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这三个条件必须同时具备，‌缺一不可。‌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查阅并整理资料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839470" y="1557020"/>
            <a:ext cx="5102860" cy="662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森林中的易燃物</a:t>
            </a:r>
            <a:endParaRPr lang="zh-CN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矩形 1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活动方案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839470" y="2219325"/>
            <a:ext cx="5605145" cy="25958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森林中的易燃物主要包括死地被物、地衣、草本植物、灌木、乔木以及森林杂乱物。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3" name="图片 102" title=""/>
          <p:cNvPicPr/>
          <p:nvPr/>
        </p:nvPicPr>
        <p:blipFill>
          <a:blip r:embed="rId9"/>
          <a:srcRect r="13771"/>
          <a:stretch>
            <a:fillRect/>
          </a:stretch>
        </p:blipFill>
        <p:spPr>
          <a:xfrm>
            <a:off x="6528435" y="1917065"/>
            <a:ext cx="5256530" cy="342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811000" y="10350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查阅并整理资料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774065" y="1557020"/>
            <a:ext cx="5102860" cy="662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/>
              </a:rPr>
              <a:t>3.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森林起火的条件</a:t>
            </a:r>
            <a:endParaRPr lang="zh-CN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矩形 1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活动方案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839470" y="2132965"/>
            <a:ext cx="10868660" cy="33991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发生森林火灾必须具备三个条件：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）可燃物（包括树木、草灌等植物）是发生森林火灾的物资基础；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）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火险天气是发生火灾的重要条件；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）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火源是发生森林火灾的主导因素。以上三个条件缺少一个，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森林火灾便不会发生。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查阅并整理资料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774065" y="1557020"/>
            <a:ext cx="9897745" cy="7124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/>
              </a:rPr>
              <a:t>4.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查询矿泉水瓶引发森林火情的报道是否属实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矩形 1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活动方案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0" name="乱丢有水的矿泉水瓶或引发森林火灾.1428485447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39695" y="2277110"/>
            <a:ext cx="7526020" cy="39249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 title="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/>
        </p:nvSpPr>
        <p:spPr>
          <a:xfrm>
            <a:off x="774065" y="883285"/>
            <a:ext cx="9251950" cy="774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任务二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进行实验探究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8" name="矩形 17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活动方案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911225" y="2132965"/>
            <a:ext cx="5252720" cy="30930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让太阳光通过一个装满水的矿泉水瓶会聚于易燃物上，观察易燃物能否被点燃。然后，换一些森林中的易燃物试试。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1" name="8月6日 (1)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11900" y="2061210"/>
            <a:ext cx="5285740" cy="32238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  <p:tag name="KSO_WM_UNIT_PLACING_PICTURE_USER_VIEWPORT" val="{&quot;height&quot;:4333,&quot;width&quot;:6056}"/>
</p:tagLst>
</file>

<file path=ppt/tags/tag11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9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5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86.xml><?xml version="1.0" encoding="utf-8"?>
<p:tagLst xmlns:p="http://schemas.openxmlformats.org/presentationml/2006/main">
  <p:tag name="KSO_WM_DIAGRAM_VIRTUALLY_FRAME" val="{&quot;height&quot;:441.45,&quot;left&quot;:263.35,&quot;top&quot;:75.35,&quot;width&quot;:499.45}"/>
</p:tagLst>
</file>

<file path=ppt/tags/tag87.xml><?xml version="1.0" encoding="utf-8"?>
<p:tagLst xmlns:p="http://schemas.openxmlformats.org/presentationml/2006/main">
  <p:tag name="KSO_WM_DIAGRAM_VIRTUALLY_FRAME" val="{&quot;height&quot;:441.45,&quot;left&quot;:263.35,&quot;top&quot;:75.35,&quot;width&quot;:499.45}"/>
</p:tagLst>
</file>

<file path=ppt/tags/tag88.xml><?xml version="1.0" encoding="utf-8"?>
<p:tagLst xmlns:p="http://schemas.openxmlformats.org/presentationml/2006/main">
  <p:tag name="KSO_WM_DIAGRAM_VIRTUALLY_FRAME" val="{&quot;height&quot;:441.45,&quot;left&quot;:263.35,&quot;top&quot;:75.35,&quot;width&quot;:499.45}"/>
</p:tagLst>
</file>

<file path=ppt/tags/tag89.xml><?xml version="1.0" encoding="utf-8"?>
<p:tagLst xmlns:p="http://schemas.openxmlformats.org/presentationml/2006/main">
  <p:tag name="KSO_WM_BEAUTIFY_FLAG" val=""/>
  <p:tag name="KSO_WM_DIAGRAM_VIRTUALLY_FRAME" val="{&quot;height&quot;:441.45,&quot;left&quot;:263.35,&quot;top&quot;:75.35,&quot;width&quot;:499.45}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g1NTIyYTIwNmFmMTgyNGNiY2FjZTNiYzgxZDMzMzcifQ=="/>
  <p:tag name="KSO_WPP_MARK_KEY" val="0bdc71da-dbe0-4495-b4e9-319b3fea4dc2"/>
  <p:tag name="RESOURCE_RECORD_KEY" val="{&quot;29&quot;:[20426302]}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72</Paragraphs>
  <Slides>15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微软雅黑</vt:lpstr>
      <vt:lpstr>Times New Roman</vt:lpstr>
      <vt:lpstr>Calibri Light</vt:lpstr>
      <vt:lpstr>Calibri</vt:lpstr>
      <vt:lpstr>仿宋</vt:lpstr>
      <vt:lpstr>宋体</vt:lpstr>
      <vt:lpstr>Wingdings</vt:lpstr>
      <vt:lpstr>楷体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2024-08-23T16:42:13Z</cp:lastPrinted>
  <dcterms:created xsi:type="dcterms:W3CDTF">2024-08-23T16:42:13Z</dcterms:created>
  <dcterms:modified xsi:type="dcterms:W3CDTF">2024-08-23T08:42:13Z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