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8" r:id="rId2"/>
    <p:sldId id="262" r:id="rId3"/>
    <p:sldId id="271" r:id="rId4"/>
    <p:sldId id="272" r:id="rId5"/>
    <p:sldId id="273" r:id="rId6"/>
    <p:sldId id="263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7" r:id="rId17"/>
    <p:sldId id="286" r:id="rId18"/>
    <p:sldId id="288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114" d="100"/>
          <a:sy n="114" d="100"/>
        </p:scale>
        <p:origin x="-1554" y="-108"/>
      </p:cViewPr>
      <p:guideLst>
        <p:guide orient="horz" pos="66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82055" y="4509120"/>
            <a:ext cx="5179890" cy="9569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79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17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01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03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2" y="510495"/>
            <a:ext cx="7487816" cy="99054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991453" y="741631"/>
            <a:ext cx="1351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kern="1500" spc="2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390590" y="987852"/>
            <a:ext cx="1761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标题占位符 1"/>
          <p:cNvSpPr>
            <a:spLocks noGrp="1"/>
          </p:cNvSpPr>
          <p:nvPr userDrawn="1">
            <p:ph type="title"/>
          </p:nvPr>
        </p:nvSpPr>
        <p:spPr>
          <a:xfrm>
            <a:off x="467544" y="1642536"/>
            <a:ext cx="2624145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2800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131840" y="1628800"/>
            <a:ext cx="0" cy="4824536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 userDrawn="1">
            <p:ph sz="half" idx="1"/>
          </p:nvPr>
        </p:nvSpPr>
        <p:spPr>
          <a:xfrm>
            <a:off x="3419872" y="1628801"/>
            <a:ext cx="5211004" cy="4824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800"/>
            </a:lvl1pPr>
            <a:lvl2pPr marL="457200" indent="0">
              <a:lnSpc>
                <a:spcPct val="150000"/>
              </a:lnSpc>
              <a:buFontTx/>
              <a:buNone/>
              <a:defRPr sz="1800"/>
            </a:lvl2pPr>
            <a:lvl3pPr marL="914400" indent="0">
              <a:lnSpc>
                <a:spcPct val="150000"/>
              </a:lnSpc>
              <a:buFontTx/>
              <a:buNone/>
              <a:defRPr sz="1800"/>
            </a:lvl3pPr>
            <a:lvl4pPr marL="1371600" indent="0">
              <a:lnSpc>
                <a:spcPct val="150000"/>
              </a:lnSpc>
              <a:buFontTx/>
              <a:buNone/>
              <a:defRPr sz="1800"/>
            </a:lvl4pPr>
            <a:lvl5pPr marL="1828800" indent="0">
              <a:lnSpc>
                <a:spcPct val="150000"/>
              </a:lnSpc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68645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0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2339752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656444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14783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497796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</a:p>
        </p:txBody>
      </p:sp>
    </p:spTree>
    <p:extLst>
      <p:ext uri="{BB962C8B-B14F-4D97-AF65-F5344CB8AC3E}">
        <p14:creationId xmlns:p14="http://schemas.microsoft.com/office/powerpoint/2010/main" val="25181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44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考点互动研析</a:t>
            </a:r>
          </a:p>
        </p:txBody>
      </p:sp>
    </p:spTree>
    <p:extLst>
      <p:ext uri="{BB962C8B-B14F-4D97-AF65-F5344CB8AC3E}">
        <p14:creationId xmlns:p14="http://schemas.microsoft.com/office/powerpoint/2010/main" val="1491866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763198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48205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>
              <a:solidFill>
                <a:schemeClr val="bg1"/>
              </a:solidFill>
            </a:endParaRPr>
          </a:p>
        </p:txBody>
      </p:sp>
      <p:sp>
        <p:nvSpPr>
          <p:cNvPr id="10" name="同侧圆角矩形 9">
            <a:hlinkClick r:id="rId14" action="ppaction://hlinksldjump"/>
          </p:cNvPr>
          <p:cNvSpPr/>
          <p:nvPr userDrawn="1"/>
        </p:nvSpPr>
        <p:spPr>
          <a:xfrm>
            <a:off x="630968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5" action="ppaction://hlinksldjump"/>
          </p:cNvPr>
          <p:cNvSpPr/>
          <p:nvPr userDrawn="1"/>
        </p:nvSpPr>
        <p:spPr>
          <a:xfrm>
            <a:off x="763300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10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13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14.bin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4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6.bin"/><Relationship Id="rId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1.emf"/><Relationship Id="rId5" Type="http://schemas.openxmlformats.org/officeDocument/2006/relationships/image" Target="../media/image19.emf"/><Relationship Id="rId10" Type="http://schemas.openxmlformats.org/officeDocument/2006/relationships/package" Target="../embeddings/Microsoft_Word___18.docx"/><Relationship Id="rId4" Type="http://schemas.openxmlformats.org/officeDocument/2006/relationships/package" Target="../embeddings/Microsoft_Word___16.docx"/><Relationship Id="rId9" Type="http://schemas.openxmlformats.org/officeDocument/2006/relationships/oleObject" Target="../embeddings/oleObject1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__19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oleObject" Target="../embeddings/oleObject20.bin"/><Relationship Id="rId7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__20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3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4.bin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4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6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47664" y="2708920"/>
            <a:ext cx="6696744" cy="1008112"/>
          </a:xfrm>
        </p:spPr>
        <p:txBody>
          <a:bodyPr/>
          <a:lstStyle/>
          <a:p>
            <a:r>
              <a:rPr lang="zh-CN" altLang="en-US" b="1" dirty="0"/>
              <a:t>题型四、内阻相关计算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8047428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5305"/>
            <a:ext cx="8128000" cy="25013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与接线柱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端相连时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并联后再与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电压表的量程等于并联部分的电压与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两端的最大电压之和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并联且通过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的电流最大时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并联部分的电压为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电路的总电流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因串联电路中各处的电流相等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电压表的量程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V≈15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3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如图所示是一个电流表、电压表两用的电路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的满偏电流是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内阻是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为单刀双掷开关。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开关接到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电流表改装成什么表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其量程是多少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开关接到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电流表改装成什么表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其量程是多少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开关接到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改装后的电表的内阻是多少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490181"/>
              </p:ext>
            </p:extLst>
          </p:nvPr>
        </p:nvGraphicFramePr>
        <p:xfrm>
          <a:off x="508000" y="4323181"/>
          <a:ext cx="8128000" cy="2074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4" imgW="3837004" imgH="978959" progId="Word.Document.12">
                  <p:embed/>
                </p:oleObj>
              </mc:Choice>
              <mc:Fallback>
                <p:oleObj name="文档" r:id="rId4" imgW="3837004" imgH="97895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4323181"/>
                        <a:ext cx="8128000" cy="2074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143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2095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(3)51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(1)S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电阻较小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改装成电流表。已知表头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的量程是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内阻是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根据欧姆定律可得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指针满偏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135771"/>
              </p:ext>
            </p:extLst>
          </p:nvPr>
        </p:nvGraphicFramePr>
        <p:xfrm>
          <a:off x="611560" y="2941500"/>
          <a:ext cx="8128000" cy="958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文档" r:id="rId4" imgW="3837004" imgH="452160" progId="Word.Document.12">
                  <p:embed/>
                </p:oleObj>
              </mc:Choice>
              <mc:Fallback>
                <p:oleObj name="文档" r:id="rId4" imgW="3837004" imgH="452160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941500"/>
                        <a:ext cx="8128000" cy="958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89733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干路电流为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满偏时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其量程是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并联后再与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电阻较大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改装成电压表。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指针满偏时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并联的电压不变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并联电路的总电流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effectLst/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1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742584"/>
              </p:ext>
            </p:extLst>
          </p:nvPr>
        </p:nvGraphicFramePr>
        <p:xfrm>
          <a:off x="620464" y="1278476"/>
          <a:ext cx="8128000" cy="49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0" name="文档" r:id="rId4" imgW="3837004" imgH="232931" progId="Word.Document.12">
                  <p:embed/>
                </p:oleObj>
              </mc:Choice>
              <mc:Fallback>
                <p:oleObj name="文档" r:id="rId4" imgW="3837004" imgH="232931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464" y="1278476"/>
                        <a:ext cx="8128000" cy="49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电路两端的最大总电压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=U+U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即电路相当于量程为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的电压表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965267"/>
              </p:ext>
            </p:extLst>
          </p:nvPr>
        </p:nvGraphicFramePr>
        <p:xfrm>
          <a:off x="590167" y="2649146"/>
          <a:ext cx="8128000" cy="49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1" name="文档" r:id="rId7" imgW="3837004" imgH="235094" progId="Word.Document.12">
                  <p:embed/>
                </p:oleObj>
              </mc:Choice>
              <mc:Fallback>
                <p:oleObj name="文档" r:id="rId7" imgW="3837004" imgH="235094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0167" y="2649146"/>
                        <a:ext cx="8128000" cy="49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43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干电池本身有一定的电阻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可以等效为一个没有电阻的理想干电池和一个定值电阻串联而成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如图甲所示。某校物理课外兴趣小组的同学想利用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伏安法测电阻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的方法对电源的内阻进行测量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他们设计了图乙所示的电路对一节干电池进行测量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在滑动变阻器滑片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端滑到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电压表示数与电流表示数的对应关系图线如图丙所示。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图中电表均为理想电表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314896"/>
              </p:ext>
            </p:extLst>
          </p:nvPr>
        </p:nvGraphicFramePr>
        <p:xfrm>
          <a:off x="508000" y="3734044"/>
          <a:ext cx="8128000" cy="2044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文档" r:id="rId4" imgW="3837004" imgH="965978" progId="Word.Document.12">
                  <p:embed/>
                </p:oleObj>
              </mc:Choice>
              <mc:Fallback>
                <p:oleObj name="文档" r:id="rId4" imgW="3837004" imgH="96597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734044"/>
                        <a:ext cx="8128000" cy="2044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7815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请画出图乙对应的等效电路图。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请根据图丙的相关数据求出本节干电池的内阻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和电源电压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2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电路图见解析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根据题意可画出图乙对应的等效电路图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154231"/>
              </p:ext>
            </p:extLst>
          </p:nvPr>
        </p:nvGraphicFramePr>
        <p:xfrm>
          <a:off x="877454" y="1965070"/>
          <a:ext cx="7389091" cy="1638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8" name="文档" r:id="rId4" imgW="3837004" imgH="851676" progId="Word.Document.12">
                  <p:embed/>
                </p:oleObj>
              </mc:Choice>
              <mc:Fallback>
                <p:oleObj name="文档" r:id="rId4" imgW="3837004" imgH="851676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7454" y="1965070"/>
                        <a:ext cx="7389091" cy="1638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48455" y="3586213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当滑片位于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电路中的总电阻最小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电路中的电流最大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等效电路如图。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31372"/>
              </p:ext>
            </p:extLst>
          </p:nvPr>
        </p:nvGraphicFramePr>
        <p:xfrm>
          <a:off x="898964" y="4437152"/>
          <a:ext cx="7389091" cy="1442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9" name="文档" r:id="rId7" imgW="3837004" imgH="749994" progId="Word.Document.12">
                  <p:embed/>
                </p:oleObj>
              </mc:Choice>
              <mc:Fallback>
                <p:oleObj name="文档" r:id="rId7" imgW="3837004" imgH="749994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8964" y="4437152"/>
                        <a:ext cx="7389091" cy="14429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880119"/>
            <a:ext cx="51480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由图丙可知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电路中的最大电流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22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624218"/>
              </p:ext>
            </p:extLst>
          </p:nvPr>
        </p:nvGraphicFramePr>
        <p:xfrm>
          <a:off x="611560" y="764704"/>
          <a:ext cx="8128000" cy="860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3" name="文档" r:id="rId4" imgW="3837004" imgH="406007" progId="Word.Document.12">
                  <p:embed/>
                </p:oleObj>
              </mc:Choice>
              <mc:Fallback>
                <p:oleObj name="文档" r:id="rId4" imgW="3837004" imgH="406007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764704"/>
                        <a:ext cx="8128000" cy="860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989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当滑片位于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两电阻串联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电路中的总电阻最大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等效电路如图。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684361"/>
              </p:ext>
            </p:extLst>
          </p:nvPr>
        </p:nvGraphicFramePr>
        <p:xfrm>
          <a:off x="1115616" y="2161730"/>
          <a:ext cx="6717355" cy="153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4" name="文档" r:id="rId7" imgW="3837004" imgH="876916" progId="Word.Document.12">
                  <p:embed/>
                </p:oleObj>
              </mc:Choice>
              <mc:Fallback>
                <p:oleObj name="文档" r:id="rId7" imgW="3837004" imgH="876916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5616" y="2161730"/>
                        <a:ext cx="6717355" cy="153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67381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由图丙可知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此时电路中的最小电流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90907"/>
              </p:ext>
            </p:extLst>
          </p:nvPr>
        </p:nvGraphicFramePr>
        <p:xfrm>
          <a:off x="611560" y="4591042"/>
          <a:ext cx="8128000" cy="860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5" name="文档" r:id="rId10" imgW="3837004" imgH="406007" progId="Word.Document.12">
                  <p:embed/>
                </p:oleObj>
              </mc:Choice>
              <mc:Fallback>
                <p:oleObj name="文档" r:id="rId10" imgW="3837004" imgH="406007" progId="Word.Document.12">
                  <p:embed/>
                  <p:pic>
                    <p:nvPicPr>
                      <p:cNvPr id="9" name="对象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1560" y="4591042"/>
                        <a:ext cx="8128000" cy="860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550315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×r=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电源电压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U=I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39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3381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利用小量程的电流表可以改装成一个直接测量电阻阻值的仪器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称之为欧姆表。改装电路如图所示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将一只满偏电流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的灵敏电流计接在电路中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两点直接相连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调节滑动变阻器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使灵敏电流计达到满偏电流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“200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刻度线标位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。在测量过程中保持滑动变阻器阻值不变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两点间接入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灵敏电流计指针刚好指在刻度盘的中央。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两点间接入待测电阻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灵敏电流计的刻度线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间的关系。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367466"/>
              </p:ext>
            </p:extLst>
          </p:nvPr>
        </p:nvGraphicFramePr>
        <p:xfrm>
          <a:off x="611560" y="4797152"/>
          <a:ext cx="8128000" cy="1641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4" imgW="3837004" imgH="774513" progId="Word.Document.12">
                  <p:embed/>
                </p:oleObj>
              </mc:Choice>
              <mc:Fallback>
                <p:oleObj name="文档" r:id="rId4" imgW="3837004" imgH="77451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4797152"/>
                        <a:ext cx="8128000" cy="16410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231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546277"/>
              </p:ext>
            </p:extLst>
          </p:nvPr>
        </p:nvGraphicFramePr>
        <p:xfrm>
          <a:off x="620464" y="908720"/>
          <a:ext cx="8128000" cy="541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0" name="文档" r:id="rId4" imgW="3837004" imgH="256368" progId="Word.Document.12">
                  <p:embed/>
                </p:oleObj>
              </mc:Choice>
              <mc:Fallback>
                <p:oleObj name="文档" r:id="rId4" imgW="3837004" imgH="25636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464" y="908720"/>
                        <a:ext cx="8128000" cy="5414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45013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两点直接相连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调节滑动变阻器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使灵敏电流计达到满偏电流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206715"/>
              </p:ext>
            </p:extLst>
          </p:nvPr>
        </p:nvGraphicFramePr>
        <p:xfrm>
          <a:off x="649064" y="2420888"/>
          <a:ext cx="8128000" cy="413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1" name="文档" r:id="rId7" imgW="3837004" imgH="1950346" progId="Word.Document.12">
                  <p:embed/>
                </p:oleObj>
              </mc:Choice>
              <mc:Fallback>
                <p:oleObj name="文档" r:id="rId7" imgW="3837004" imgH="1950346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9064" y="2420888"/>
                        <a:ext cx="8128000" cy="413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084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该类试题主要考查欧姆定律在串并联电路中的应用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运用串联分压和并联分流原理解决实际问题。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1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实验室使用的电压表一般是由小量程的电流计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串联一分压电阻改装而成的。改装前必须先测量电流计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在滑动变阻器接入电阻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远大于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我们可以采用图甲所示电路测量其内阻。合上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再合上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此时可以认为电流计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半偏法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实验测得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2331"/>
              </p:ext>
            </p:extLst>
          </p:nvPr>
        </p:nvGraphicFramePr>
        <p:xfrm>
          <a:off x="533152" y="3281651"/>
          <a:ext cx="8128000" cy="2128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4" imgW="3837004" imgH="1004199" progId="Word.Document.12">
                  <p:embed/>
                </p:oleObj>
              </mc:Choice>
              <mc:Fallback>
                <p:oleObj name="文档" r:id="rId4" imgW="3837004" imgH="100419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152" y="3281651"/>
                        <a:ext cx="8128000" cy="2128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413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指针偏转到最大刻度时满偏电流值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指针偏转到最大刻度时满偏电压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小明将其改装成量程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的阻值为多大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半偏法测电流计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比真实值偏大还是偏小。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(2)5 800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半偏法测电流计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测得值比真实值偏小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1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298732"/>
              </p:ext>
            </p:extLst>
          </p:nvPr>
        </p:nvGraphicFramePr>
        <p:xfrm>
          <a:off x="683568" y="1124744"/>
          <a:ext cx="8128000" cy="1802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文档" r:id="rId4" imgW="3837004" imgH="850234" progId="Word.Document.12">
                  <p:embed/>
                </p:oleObj>
              </mc:Choice>
              <mc:Fallback>
                <p:oleObj name="文档" r:id="rId4" imgW="3837004" imgH="85023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1124744"/>
                        <a:ext cx="8128000" cy="1802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92723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再合上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与电流并联了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电路的总电阻变小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干路上的电流变大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因此电流计半偏时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的电流会大于电流计电流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的电阻会小于电流计的电阻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也就是说测量值会略小于真实值。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59808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方法指导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本题考查了欧姆定律、功率、电功率的计算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电动机的正常工作时将电能转化为机械能和内能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是非纯电阻电路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计算中要注意公式的适用范围。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19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在实际电路中电流表、电压表的内阻不能忽略。某同学用伏安法测量一个未知电阻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他先将电压表、电流表按图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的方法连接在电源电压恒定的电路中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测得电压表、电流表的示数分别为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mA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。接着在同一电路中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他又将同一电压表、电流表按图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测得电压表、电流表的示数分别为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V,4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mA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111400"/>
              </p:ext>
            </p:extLst>
          </p:nvPr>
        </p:nvGraphicFramePr>
        <p:xfrm>
          <a:off x="1213322" y="2992271"/>
          <a:ext cx="6717355" cy="1689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4" imgW="3837004" imgH="965978" progId="Word.Document.12">
                  <p:embed/>
                </p:oleObj>
              </mc:Choice>
              <mc:Fallback>
                <p:oleObj name="文档" r:id="rId4" imgW="3837004" imgH="96597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13322" y="2992271"/>
                        <a:ext cx="6717355" cy="16897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68203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求出电流表的内阻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根据已知条件准确计算待测电阻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40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20688"/>
            <a:ext cx="8128000" cy="37201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(2)975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电压表测量电阻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和电流表的总电压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即电源电压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电流表测通过电阻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所以电源电压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+U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电压表测量电阻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电流表测量电阻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和电压表的总电流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所以电流表分得的电压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=U-U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353713"/>
              </p:ext>
            </p:extLst>
          </p:nvPr>
        </p:nvGraphicFramePr>
        <p:xfrm>
          <a:off x="323528" y="4338689"/>
          <a:ext cx="8128000" cy="564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0" name="文档" r:id="rId4" imgW="3837004" imgH="266464" progId="Word.Document.12">
                  <p:embed/>
                </p:oleObj>
              </mc:Choice>
              <mc:Fallback>
                <p:oleObj name="文档" r:id="rId4" imgW="3837004" imgH="26646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4338689"/>
                        <a:ext cx="8128000" cy="564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903647"/>
            <a:ext cx="8128000" cy="4700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电源电压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中电流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559958"/>
              </p:ext>
            </p:extLst>
          </p:nvPr>
        </p:nvGraphicFramePr>
        <p:xfrm>
          <a:off x="299445" y="5373712"/>
          <a:ext cx="8128000" cy="564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1" name="文档" r:id="rId7" imgW="3837004" imgH="266464" progId="Word.Document.12">
                  <p:embed/>
                </p:oleObj>
              </mc:Choice>
              <mc:Fallback>
                <p:oleObj name="文档" r:id="rId7" imgW="3837004" imgH="266464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9445" y="5373712"/>
                        <a:ext cx="8128000" cy="564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882607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则待测电阻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的真实值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52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实际测量中所使用的电流表和电压表是由小量程电流表改装而成的。一只小量程电流表满偏电流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内阻为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。将小量程电流表与两定值电阻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按图乙的电路图连接起来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是一只单刀双掷开关。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523347"/>
              </p:ext>
            </p:extLst>
          </p:nvPr>
        </p:nvGraphicFramePr>
        <p:xfrm>
          <a:off x="508000" y="2869979"/>
          <a:ext cx="8128000" cy="1372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4" imgW="3837004" imgH="647591" progId="Word.Document.12">
                  <p:embed/>
                </p:oleObj>
              </mc:Choice>
              <mc:Fallback>
                <p:oleObj name="文档" r:id="rId4" imgW="3837004" imgH="647591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869979"/>
                        <a:ext cx="8128000" cy="13720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24202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计算小量程电流表满偏时两端的电压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与接线柱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此时虚线框内的部分相当于一个电流表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计算其最大量程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与接线柱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此时虚线框内的部分相当于一个电压表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计算其最大量程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38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小量程电流表满偏时通过的电流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589225"/>
              </p:ext>
            </p:extLst>
          </p:nvPr>
        </p:nvGraphicFramePr>
        <p:xfrm>
          <a:off x="548456" y="1785050"/>
          <a:ext cx="8128000" cy="49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8" name="文档" r:id="rId4" imgW="3837004" imgH="232931" progId="Word.Document.12">
                  <p:embed/>
                </p:oleObj>
              </mc:Choice>
              <mc:Fallback>
                <p:oleObj name="文档" r:id="rId4" imgW="3837004" imgH="232931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456" y="1785050"/>
                        <a:ext cx="8128000" cy="49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311290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与接线柱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端相连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电流表的最大量程等于通过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的最大电流之和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因并联电路中各支路两端的电压相等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90864"/>
              </p:ext>
            </p:extLst>
          </p:nvPr>
        </p:nvGraphicFramePr>
        <p:xfrm>
          <a:off x="548456" y="4061766"/>
          <a:ext cx="8128000" cy="558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9" name="文档" r:id="rId7" imgW="3837004" imgH="263580" progId="Word.Document.12">
                  <p:embed/>
                </p:oleObj>
              </mc:Choice>
              <mc:Fallback>
                <p:oleObj name="文档" r:id="rId7" imgW="3837004" imgH="263580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8456" y="4061766"/>
                        <a:ext cx="8128000" cy="5582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658446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因并联电路中干路电流等于各支路电流之和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电流表的最大量程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A≈0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38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381</TotalTime>
  <Words>1518</Words>
  <Application>Microsoft Office PowerPoint</Application>
  <PresentationFormat>全屏显示(4:3)</PresentationFormat>
  <Paragraphs>63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初中总复习模板</vt:lpstr>
      <vt:lpstr>文档</vt:lpstr>
      <vt:lpstr>题型四、内阻相关计算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题型四、内阻相关计算</dc:title>
  <cp:lastModifiedBy>User</cp:lastModifiedBy>
  <cp:revision>1</cp:revision>
  <dcterms:created xsi:type="dcterms:W3CDTF">2014-12-25T05:12:42Z</dcterms:created>
  <dcterms:modified xsi:type="dcterms:W3CDTF">2020-02-29T02:12:17Z</dcterms:modified>
</cp:coreProperties>
</file>