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59" r:id="rId4"/>
    <p:sldId id="260" r:id="rId5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image" Target="../media/image4.tiff"/><Relationship Id="rId1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.xml"/><Relationship Id="rId3" Type="http://schemas.openxmlformats.org/officeDocument/2006/relationships/image" Target="file:///C:\Documents and Settings\Administrator\&#26700;&#38754;\&#29289;&#29702;&#65288;&#23665;&#35199;&#65289;\&#23665;&#35199;&#29289;&#29702;\X241A.TIF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image" Target="file:///C:\Documents and Settings\Administrator\&#26700;&#38754;\&#29289;&#29702;&#65288;&#23665;&#35199;&#65289;\&#23665;&#35199;&#29289;&#29702;\X242.TIF" TargetMode="Externa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14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em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image" Target="../media/image5.tiff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file:///C:\Documents and Settings\Administrator\&#26700;&#38754;\&#29289;&#29702;&#65288;&#23665;&#35199;&#65289;\&#23665;&#35199;&#29289;&#29702;\X308.TIF" TargetMode="Externa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../media/image6.tiff"/><Relationship Id="rId1" Type="http://schemas.openxmlformats.org/officeDocument/2006/relationships/image" Target="../media/image4.tif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image" Target="../media/image13.emf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6.xml"/><Relationship Id="rId2" Type="http://schemas.openxmlformats.org/officeDocument/2006/relationships/image" Target="../media/image14.emf"/><Relationship Id="rId1" Type="http://schemas.openxmlformats.org/officeDocument/2006/relationships/image" Target="../media/image5.tiff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image" Target="../media/image4.tiff"/><Relationship Id="rId1" Type="http://schemas.openxmlformats.org/officeDocument/2006/relationships/image" Target="../media/image6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slide" Target="slide7.xml"/><Relationship Id="rId4" Type="http://schemas.openxmlformats.org/officeDocument/2006/relationships/slide" Target="slide4.xml"/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" Target="slide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0.xml"/><Relationship Id="rId2" Type="http://schemas.openxmlformats.org/officeDocument/2006/relationships/image" Target="../media/image15.emf"/><Relationship Id="rId1" Type="http://schemas.openxmlformats.org/officeDocument/2006/relationships/image" Target="../media/image5.tiff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1.xml"/><Relationship Id="rId1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slide" Target="slide3.xml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slide" Target="slide3.xml"/><Relationship Id="rId1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0.xml"/><Relationship Id="rId5" Type="http://schemas.openxmlformats.org/officeDocument/2006/relationships/slide" Target="slide3.xml"/><Relationship Id="rId4" Type="http://schemas.openxmlformats.org/officeDocument/2006/relationships/image" Target="file:///C:\Documents and Settings\Administrator\&#26700;&#38754;\&#29289;&#29702;&#65288;&#23665;&#35199;&#65289;\&#23665;&#35199;&#29289;&#29702;\X240.TIF" TargetMode="External"/><Relationship Id="rId3" Type="http://schemas.openxmlformats.org/officeDocument/2006/relationships/image" Target="../media/image5.png"/><Relationship Id="rId2" Type="http://schemas.openxmlformats.org/officeDocument/2006/relationships/image" Target="file:///C:\Documents and Settings\Administrator\&#26700;&#38754;\&#29289;&#29702;&#65288;&#23665;&#35199;&#65289;\&#23665;&#35199;&#29289;&#29702;\X239.TIF" TargetMode="Externa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687955" y="2805430"/>
            <a:ext cx="71882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第十八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章  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生活用电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01395" y="2621280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家庭电路中电流过大的原因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844550" y="3143885"/>
            <a:ext cx="106146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总功率过大：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大功率用电器的使用；多个用电器同时使用．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短路：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火线和零线直接连通导致短路；电线绝缘皮破损或老化，导致短路．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48115" y="49187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57885" y="1191260"/>
            <a:ext cx="10210800" cy="1291590"/>
            <a:chOff x="894" y="2907"/>
            <a:chExt cx="16080" cy="2034"/>
          </a:xfrm>
        </p:grpSpPr>
        <p:sp>
          <p:nvSpPr>
            <p:cNvPr id="8" name="文本框 4"/>
            <p:cNvSpPr txBox="1"/>
            <p:nvPr/>
          </p:nvSpPr>
          <p:spPr>
            <a:xfrm>
              <a:off x="3894" y="2907"/>
              <a:ext cx="13080" cy="20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安全用电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(必考，安全用电原则考查4次且　近4年连续考查，简答题考查2次)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10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773430" y="2339340"/>
            <a:ext cx="105181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安全用电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电压越高越危险：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加在人体两端的电压越高，流过人体的电流就越大，到一定程度就会有危险．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常见的电压：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我国家庭电路的电压是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________V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；工厂用的动力电路的电压是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________V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；高压输电线路的电压高达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～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500 kV.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都超出了安全电压．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33820" y="4060825"/>
            <a:ext cx="785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220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25575" y="4607560"/>
            <a:ext cx="798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380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034145" y="549846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08025" y="1363980"/>
            <a:ext cx="109194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常见的触电事故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触电事故：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当人体成为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电路的一部分时，就会有电流通过．如果电流大到一定程度，就会发生触电事故．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常见触电类型：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人体接触零线与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触电；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人体接触火线与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触电；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电弧触电；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跨步电压触电．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触电急救措施：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在发生触电事故的现场，千万不要用手去拉触电的人，应立即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电源，必要时应对触电者进行急救，尽快通知医护人员．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92930" y="1972945"/>
            <a:ext cx="850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闭合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819140" y="3105785"/>
            <a:ext cx="1049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火线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187305" y="3105785"/>
            <a:ext cx="10013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大地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55675" y="4737100"/>
            <a:ext cx="887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切断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63075" y="533336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1535" y="718185"/>
            <a:ext cx="109194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安全用电原则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低压带电体，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高压带电体．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更换灯泡、搬动电器前应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电源开关．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不弄湿用电器，不损坏绝缘层．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保险装置、插座、导线、家用电器等达到使用寿命应及时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(5)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连接或检修电路时一定要断开总开关．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(6)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空气开关跳闸后应该先检修电路，再闭合空气开关．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4.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注意防雷：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高大建筑的顶端都有针状的金属物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避雷针，通过很粗的金属线与大地相连，可以防雷．高压输电线最上面的两条导线也是用来防雷的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9860" y="1359535"/>
            <a:ext cx="1608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不接触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58970" y="1359535"/>
            <a:ext cx="1384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不靠近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74895" y="1963420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断开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09075" y="3055620"/>
            <a:ext cx="1320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更换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26880" y="549592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109029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9920" y="1788160"/>
            <a:ext cx="9606915" cy="737235"/>
            <a:chOff x="991" y="2816"/>
            <a:chExt cx="15129" cy="1161"/>
          </a:xfrm>
        </p:grpSpPr>
        <p:grpSp>
          <p:nvGrpSpPr>
            <p:cNvPr id="9" name="组合 8"/>
            <p:cNvGrpSpPr/>
            <p:nvPr/>
          </p:nvGrpSpPr>
          <p:grpSpPr>
            <a:xfrm>
              <a:off x="991" y="3133"/>
              <a:ext cx="3418" cy="822"/>
              <a:chOff x="991" y="3133"/>
              <a:chExt cx="3418" cy="822"/>
            </a:xfrm>
          </p:grpSpPr>
          <p:pic>
            <p:nvPicPr>
              <p:cNvPr id="6" name="图片 5" descr="考点3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91" y="3162"/>
                <a:ext cx="3418" cy="761"/>
              </a:xfrm>
              <a:prstGeom prst="rect">
                <a:avLst/>
              </a:prstGeom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1064" y="3133"/>
                <a:ext cx="2355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命题点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10800000" flipV="1">
                <a:off x="3546" y="3133"/>
                <a:ext cx="628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481" name="文本框 4"/>
            <p:cNvSpPr txBox="1"/>
            <p:nvPr/>
          </p:nvSpPr>
          <p:spPr>
            <a:xfrm>
              <a:off x="4685" y="2816"/>
              <a:ext cx="1143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安全用电原则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6年8考)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02285" y="2561590"/>
            <a:ext cx="110426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小组的同学们在一次综合实践活动中，进行安全用电知识的抢答比赛，以下选项应抢答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用湿毛巾擦拭正在发光的台灯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开关连接在零线和用电器之间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保险丝烧断后最好用铜丝替代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家用电器金属外壳一定要接地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86220" y="3270885"/>
            <a:ext cx="1024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19835" y="2046605"/>
            <a:ext cx="10822305" cy="327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关于安全用电，下列说法正确的是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更换灯泡前应断开电源开关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使用绝缘皮破损的电线供电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在高压输电线附近放风筝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用湿抹布擦发光的灯泡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14765" y="2209800"/>
            <a:ext cx="441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26795" y="1721485"/>
            <a:ext cx="108223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关于家庭电路和安全用电，下列说法正确的是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所有家用电器的外壳都需要接地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家庭电路中各个用电器都是串联的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使用试电笔判断哪条导线是火线时，手要按住笔尾金属体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若空气开关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跳闸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，一定是电路中出现了短路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99370" y="2470785"/>
            <a:ext cx="1144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88720" y="1859280"/>
            <a:ext cx="98145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注意安全，珍惜生命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是大家的共同心愿．下列一些做法符合安全用电的是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0475" y="3213100"/>
            <a:ext cx="4532630" cy="1917700"/>
          </a:xfrm>
          <a:prstGeom prst="rect">
            <a:avLst/>
          </a:prstGeom>
        </p:spPr>
      </p:pic>
      <p:pic>
        <p:nvPicPr>
          <p:cNvPr id="4" name="图片 -2147482170" descr="C:\Documents and Settings\Administrator\桌面\物理（山西）\山西物理\X241A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397625" y="3213100"/>
            <a:ext cx="4519930" cy="191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822190" y="2597785"/>
            <a:ext cx="4984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72820" y="1577340"/>
            <a:ext cx="102463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小明在家学习时遇到这样的情况：刚把台灯的插头插入插座中，就听到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的一声，家里的所有用电器都停止了工作．经检查保险丝烧断了．请你用所学的物理知识解释保险丝烧断的原因．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7585" y="3246755"/>
            <a:ext cx="101136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黑体" panose="02010609060101010101" pitchFamily="49" charset="-122"/>
              </a:rPr>
              <a:t>答：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电路发生了短路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电路中电阻很小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家庭电路的电压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220 V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一定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根据                   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可知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电路中的电流很大．根据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可知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通电时间和保险丝的电阻一定时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通过电路电流越大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保险丝产生的热量越多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温度急剧升高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达到保险丝的熔点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保险丝烧断．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r="86387" b="5000"/>
          <a:stretch>
            <a:fillRect/>
          </a:stretch>
        </p:blipFill>
        <p:spPr>
          <a:xfrm>
            <a:off x="1117600" y="3732530"/>
            <a:ext cx="753110" cy="7600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5155" y="1038860"/>
            <a:ext cx="108216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       试电笔的结构如图所示，它由两个金属电极、氖管、弹簧和一个阻值约为一百万欧姆的电阻——高电阻等组成．        使用试电笔时，手要接触试电笔尾部的金属电极，使火线、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试电笔、人体与大地构成一个回路，这时有微弱电流通过试电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笔，因此氖管会发光．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        使用试电笔时，人体通过试电笔与火线相连，为什么没有触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电事故发生呢？阅读以上资料，请你在小组合作交流时给有疑惑的同学讲解其中的道理．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169" descr="C:\Documents and Settings\Administrator\桌面\物理（山西）\山西物理\X24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299575" y="2597150"/>
            <a:ext cx="2296160" cy="22644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33725" y="265684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33725" y="368744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31265" y="2470150"/>
            <a:ext cx="99250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：使用试电笔时，人体与试电笔串联接入家庭电路中，电路的总电阻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高电阻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人体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，由于试电笔内部电阻阻值高约一百万欧，所以电路中总电阻很大．家庭电路的电压是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 V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，根据          可知，通过人体和试电笔的电流很小，不会有触电事故发生．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利用图示和计算进行说明亦可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5079" r="85543"/>
          <a:stretch>
            <a:fillRect/>
          </a:stretch>
        </p:blipFill>
        <p:spPr>
          <a:xfrm>
            <a:off x="7007860" y="3585845"/>
            <a:ext cx="764540" cy="759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8035" y="1295400"/>
            <a:ext cx="1061529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       家庭电路中有时会发生短路现象．例如，改装电路时不小心，使火线和零线直接连通造成短路；电线绝缘皮被刮破或烤焦，电线和用电器使用年限过长，绝缘皮破损或老化，也会使火线和零线直接连通或电器进水造成短路．        根据前面学过的知识可知，由于导线的电阻很小，短路时电路中的电流非常大，会产生大量的热，使导线的温度急剧升高，很容易造成火灾．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        这是某物理课本中关于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安全用电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的一部分内容．阅读后，请你根据所学的物理知识解释：短路时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电路中的电流非常大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很容易造成火灾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89050" y="2432685"/>
            <a:ext cx="98336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可知，因为短路时，火线与零线直接接通，电路中只有导线，导线的电阻很小，电源电压不变，所以电路中的电流非常大．由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Rt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可知，在电阻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和通电时间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一定时，导线上的电流越大，产生的电热越多，使导线的温度急剧升高，很容易造成火灾．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9675" y="2432685"/>
            <a:ext cx="5288280" cy="800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70585" y="164528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26440" y="2079625"/>
            <a:ext cx="106089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北方夏季经常出现持续的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桑拿天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居民家的空调、电扇都闲不住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很多用电器同时使用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很容易使线路因为超负荷工作而引发火灾．请你给家人解释其中的道理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98195" y="3832860"/>
            <a:ext cx="106724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黑体" panose="02010609060101010101" pitchFamily="49" charset="-122"/>
              </a:rPr>
              <a:t>答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：当电流通过导体时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通常导体会发热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居民家的用电器是并联的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当空调、电扇等都开启时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并联的支路越多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干路中的电流会越大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根据焦耳定律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产生的热量会越多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导线的温度会急剧升高．所以很容易引发火灾．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697595" y="491426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93420" y="780415"/>
            <a:ext cx="107734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下面是某物理课本中关于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安全用电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部分内容的截图，请你在小组合作学习中，应用所学的物理知识，为小组同学解释家庭电路中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同时接入多个大功率用电器，时间长了容易烧坏电线引起火灾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167" descr="C:\Documents and Settings\Administrator\桌面\物理（山西）\山西物理\X30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244080" y="2843530"/>
            <a:ext cx="4222750" cy="1940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81685" y="2395220"/>
            <a:ext cx="63912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同时接入多个大功率用电器，电路中的总功率过大，而电路两端的电压不变，根据公式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UI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可知，通过电路中的电流过大．又根据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可知，在导线电阻一定时，会使通过导线的电流变大，又由于长时间通电，在导线上产生大量热量，使得导线的温度会急剧升高，很容易引起火灾．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692785" y="588645"/>
            <a:ext cx="11904980" cy="737481"/>
            <a:chOff x="87" y="2929"/>
            <a:chExt cx="18484" cy="1303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8411" cy="1303"/>
              <a:chOff x="273" y="2929"/>
              <a:chExt cx="18411" cy="1303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14790" cy="13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家庭电路连接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923"/>
                <a:chOff x="6025" y="8865"/>
                <a:chExt cx="3310" cy="984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9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9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>
            <a:off x="697230" y="1442085"/>
            <a:ext cx="1677035" cy="460567"/>
            <a:chOff x="1586" y="2158"/>
            <a:chExt cx="2604" cy="814"/>
          </a:xfrm>
        </p:grpSpPr>
        <p:pic>
          <p:nvPicPr>
            <p:cNvPr id="4" name="图片 3" descr="三级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586" y="2158"/>
              <a:ext cx="2281" cy="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88035" y="1976755"/>
            <a:ext cx="5152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家庭电路的连接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3"/>
            </p:custDataLst>
          </p:nvPr>
        </p:nvGraphicFramePr>
        <p:xfrm>
          <a:off x="1306195" y="2548255"/>
          <a:ext cx="9552940" cy="4027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76525"/>
                <a:gridCol w="6876415"/>
              </a:tblGrid>
              <a:tr h="5683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类型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连接注意事项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683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开关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必须接在火线和用电器之间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8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灯泡(用电器)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必须接在开关和零线之间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705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两孔插座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左零右火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三孔插座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左零右火上接地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8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带保险丝的插座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保险丝先接到火线上然后再接到插座的右孔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4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螺丝口灯泡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螺旋套接零线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灯尾金属(经过开关)接火线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915670" y="1016635"/>
            <a:ext cx="95580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如图是某家庭电路的一部分，下列说法正确的是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电冰箱接入三孔插座后电灯与电冰箱是串联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电冰箱接入三孔插座能使电冰箱金属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外壳接地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若在图中甲、乙两处分别装电灯或开关，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甲处应装电灯，乙处应装开关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时，站在地上的人接触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点或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点都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不会触电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3240" y="3001010"/>
            <a:ext cx="4441190" cy="18313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057005" y="5015230"/>
            <a:ext cx="14166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2" name="文本框 11"/>
          <p:cNvSpPr txBox="1"/>
          <p:nvPr/>
        </p:nvSpPr>
        <p:spPr>
          <a:xfrm>
            <a:off x="1228090" y="1687830"/>
            <a:ext cx="490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82650" y="123634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39140" y="1710690"/>
            <a:ext cx="107295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如图所示为小明家的电路简化后的示意图，对于这个家庭电路，下列说法中正确的是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电能表是测量家庭电路中用电器总功率的仪表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各个小彩灯之间是并联的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插座中的相线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和中性线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零线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380 V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洗衣机工作时其金属外壳需要接地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8895" y="3537585"/>
            <a:ext cx="5151755" cy="19170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46820" y="5576570"/>
            <a:ext cx="14166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2156460" y="2436495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962660" y="2094865"/>
            <a:ext cx="1653540" cy="460375"/>
            <a:chOff x="1586" y="2158"/>
            <a:chExt cx="2604" cy="725"/>
          </a:xfrm>
        </p:grpSpPr>
        <p:pic>
          <p:nvPicPr>
            <p:cNvPr id="4" name="图片 3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方法指导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62330" y="2427605"/>
            <a:ext cx="106400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家庭电路常见故障有四种：断路、短路、过载和漏电．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断路：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电灯不亮，用电器不工作，表明电路中出现断路．断路时电路中无电流通过，该故障可用测电笔查出，以下为常见的几种断路．</a:t>
            </a:r>
            <a:endParaRPr lang="en-US" sz="2400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保险丝熔断：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电路短路；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电路中总功率过大．</a:t>
            </a:r>
            <a:endParaRPr lang="en-US" sz="2400">
              <a:solidFill>
                <a:srgbClr val="1D41D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火线断路：断点与火线间能使试电笔的氖管发光，断点与零线间不能使氖管发光．</a:t>
            </a:r>
            <a:endParaRPr lang="zh-CN" alt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59485" y="1243965"/>
            <a:ext cx="9479280" cy="737235"/>
            <a:chOff x="903" y="1496"/>
            <a:chExt cx="14928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4597" y="1496"/>
              <a:ext cx="1123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家庭电路故障分析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03" y="1835"/>
              <a:ext cx="3418" cy="822"/>
              <a:chOff x="903" y="1835"/>
              <a:chExt cx="3418" cy="822"/>
            </a:xfrm>
          </p:grpSpPr>
          <p:pic>
            <p:nvPicPr>
              <p:cNvPr id="6" name="图片 5" descr="考点3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03" y="1864"/>
                <a:ext cx="3418" cy="761"/>
              </a:xfrm>
              <a:prstGeom prst="rect">
                <a:avLst/>
              </a:prstGeom>
            </p:spPr>
          </p:pic>
          <p:sp>
            <p:nvSpPr>
              <p:cNvPr id="20491" name="文本框 11"/>
              <p:cNvSpPr txBox="1"/>
              <p:nvPr/>
            </p:nvSpPr>
            <p:spPr>
              <a:xfrm rot="10800000" flipV="1">
                <a:off x="3458" y="1835"/>
                <a:ext cx="628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490" name="文本框 10"/>
              <p:cNvSpPr txBox="1"/>
              <p:nvPr/>
            </p:nvSpPr>
            <p:spPr>
              <a:xfrm>
                <a:off x="976" y="1835"/>
                <a:ext cx="2355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命题点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65505" y="2275205"/>
            <a:ext cx="106400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③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户零线断路：若电路中有正常的用电器的开关处于闭合状态，则断点与火线之间能使氖管发光，从现象看，插座中的两孔都能使试电笔的氖管发光．实际上是因为零线断了以后，电流从火线通过其他用电器的开关，再经过用电器到达零线，使插座的零线孔带电．</a:t>
            </a:r>
            <a:endParaRPr lang="zh-CN" alt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222558" y="2776220"/>
            <a:ext cx="1635760" cy="1670685"/>
          </a:xfrm>
          <a:custGeom>
            <a:avLst/>
            <a:gdLst>
              <a:gd name="rtl" fmla="*/ 331664 w 1183168"/>
              <a:gd name="rtt" fmla="*/ 132240 h 843600"/>
              <a:gd name="rtr" fmla="*/ 848464 w 1183168"/>
              <a:gd name="rtb" fmla="*/ 725040 h 843600"/>
            </a:gdLst>
            <a:ahLst/>
            <a:cxnLst/>
            <a:rect l="rtl" t="rtt" r="rtr" b="rtb"/>
            <a:pathLst>
              <a:path w="1183168" h="843600">
                <a:moveTo>
                  <a:pt x="421800" y="0"/>
                </a:moveTo>
                <a:lnTo>
                  <a:pt x="761368" y="0"/>
                </a:lnTo>
                <a:cubicBezTo>
                  <a:pt x="994331" y="0"/>
                  <a:pt x="1183168" y="188839"/>
                  <a:pt x="1183168" y="421800"/>
                </a:cubicBezTo>
                <a:cubicBezTo>
                  <a:pt x="1183168" y="654760"/>
                  <a:pt x="994331" y="843600"/>
                  <a:pt x="761368" y="843600"/>
                </a:cubicBezTo>
                <a:lnTo>
                  <a:pt x="421800" y="843600"/>
                </a:lnTo>
                <a:cubicBezTo>
                  <a:pt x="188839" y="843600"/>
                  <a:pt x="0" y="654760"/>
                  <a:pt x="0" y="421800"/>
                </a:cubicBezTo>
                <a:cubicBezTo>
                  <a:pt x="0" y="188839"/>
                  <a:pt x="188839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square" lIns="0" tIns="0" rIns="0" bIns="22500" rtlCol="0" anchor="ctr"/>
          <a:p>
            <a:pPr algn="l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生活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l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用电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036753" y="1536700"/>
            <a:ext cx="2639695" cy="2416810"/>
            <a:chOff x="10967" y="2985"/>
            <a:chExt cx="4157" cy="3806"/>
          </a:xfrm>
        </p:grpSpPr>
        <p:sp>
          <p:nvSpPr>
            <p:cNvPr id="105" name="MMConnector"/>
            <p:cNvSpPr/>
            <p:nvPr/>
          </p:nvSpPr>
          <p:spPr>
            <a:xfrm>
              <a:off x="10967" y="4849"/>
              <a:ext cx="1958" cy="1942"/>
            </a:xfrm>
            <a:custGeom>
              <a:avLst/>
              <a:gdLst/>
              <a:ahLst/>
              <a:cxnLst/>
              <a:pathLst>
                <a:path w="860862" h="563045">
                  <a:moveTo>
                    <a:pt x="-183758" y="150828"/>
                  </a:moveTo>
                  <a:cubicBezTo>
                    <a:pt x="-198210" y="163395"/>
                    <a:pt x="-199639" y="180994"/>
                    <a:pt x="-189910" y="191921"/>
                  </a:cubicBezTo>
                  <a:cubicBezTo>
                    <a:pt x="-180182" y="202848"/>
                    <a:pt x="-162281" y="203738"/>
                    <a:pt x="-148382" y="190562"/>
                  </a:cubicBezTo>
                  <a:cubicBezTo>
                    <a:pt x="-135301" y="178161"/>
                    <a:pt x="-122220" y="165760"/>
                    <a:pt x="-109405" y="153158"/>
                  </a:cubicBezTo>
                  <a:cubicBezTo>
                    <a:pt x="-96590" y="140555"/>
                    <a:pt x="-84041" y="127751"/>
                    <a:pt x="-71625" y="114865"/>
                  </a:cubicBezTo>
                  <a:cubicBezTo>
                    <a:pt x="-59208" y="101979"/>
                    <a:pt x="-46924" y="89011"/>
                    <a:pt x="-34745" y="75987"/>
                  </a:cubicBezTo>
                  <a:cubicBezTo>
                    <a:pt x="-22566" y="62963"/>
                    <a:pt x="-10492" y="49884"/>
                    <a:pt x="1533" y="36797"/>
                  </a:cubicBezTo>
                  <a:cubicBezTo>
                    <a:pt x="13558" y="23710"/>
                    <a:pt x="25533" y="10615"/>
                    <a:pt x="37508" y="-2447"/>
                  </a:cubicBezTo>
                  <a:cubicBezTo>
                    <a:pt x="49482" y="-15509"/>
                    <a:pt x="61455" y="-28539"/>
                    <a:pt x="73476" y="-41494"/>
                  </a:cubicBezTo>
                  <a:cubicBezTo>
                    <a:pt x="85496" y="-54449"/>
                    <a:pt x="97565" y="-67329"/>
                    <a:pt x="109731" y="-80089"/>
                  </a:cubicBezTo>
                  <a:cubicBezTo>
                    <a:pt x="121896" y="-92850"/>
                    <a:pt x="134157" y="-105490"/>
                    <a:pt x="146562" y="-117963"/>
                  </a:cubicBezTo>
                  <a:cubicBezTo>
                    <a:pt x="158967" y="-130435"/>
                    <a:pt x="171516" y="-142739"/>
                    <a:pt x="184254" y="-154821"/>
                  </a:cubicBezTo>
                  <a:cubicBezTo>
                    <a:pt x="196992" y="-166903"/>
                    <a:pt x="209920" y="-178762"/>
                    <a:pt x="223079" y="-190339"/>
                  </a:cubicBezTo>
                  <a:cubicBezTo>
                    <a:pt x="236238" y="-201915"/>
                    <a:pt x="249629" y="-213208"/>
                    <a:pt x="263287" y="-224152"/>
                  </a:cubicBezTo>
                  <a:cubicBezTo>
                    <a:pt x="276946" y="-235095"/>
                    <a:pt x="290872" y="-245689"/>
                    <a:pt x="305094" y="-255859"/>
                  </a:cubicBezTo>
                  <a:cubicBezTo>
                    <a:pt x="319316" y="-266030"/>
                    <a:pt x="333833" y="-275778"/>
                    <a:pt x="348659" y="-285029"/>
                  </a:cubicBezTo>
                  <a:cubicBezTo>
                    <a:pt x="363485" y="-294280"/>
                    <a:pt x="378620" y="-303033"/>
                    <a:pt x="394062" y="-311218"/>
                  </a:cubicBezTo>
                  <a:cubicBezTo>
                    <a:pt x="409505" y="-319403"/>
                    <a:pt x="425254" y="-327020"/>
                    <a:pt x="441285" y="-334005"/>
                  </a:cubicBezTo>
                  <a:cubicBezTo>
                    <a:pt x="457316" y="-340991"/>
                    <a:pt x="473629" y="-347346"/>
                    <a:pt x="490199" y="-353033"/>
                  </a:cubicBezTo>
                  <a:cubicBezTo>
                    <a:pt x="506770" y="-358719"/>
                    <a:pt x="523599" y="-363736"/>
                    <a:pt x="540574" y="-368049"/>
                  </a:cubicBezTo>
                  <a:cubicBezTo>
                    <a:pt x="557549" y="-372362"/>
                    <a:pt x="574670" y="-375970"/>
                    <a:pt x="592101" y="-378940"/>
                  </a:cubicBezTo>
                  <a:cubicBezTo>
                    <a:pt x="609531" y="-381911"/>
                    <a:pt x="627271" y="-384243"/>
                    <a:pt x="644438" y="-385738"/>
                  </a:cubicBezTo>
                  <a:cubicBezTo>
                    <a:pt x="661605" y="-387233"/>
                    <a:pt x="678198" y="-387892"/>
                    <a:pt x="694792" y="-388550"/>
                  </a:cubicBezTo>
                  <a:cubicBezTo>
                    <a:pt x="697526" y="-388658"/>
                    <a:pt x="699352" y="-390260"/>
                    <a:pt x="699352" y="-392350"/>
                  </a:cubicBezTo>
                  <a:cubicBezTo>
                    <a:pt x="699352" y="-394440"/>
                    <a:pt x="697528" y="-396141"/>
                    <a:pt x="694792" y="-396150"/>
                  </a:cubicBezTo>
                  <a:cubicBezTo>
                    <a:pt x="678002" y="-396206"/>
                    <a:pt x="661212" y="-396261"/>
                    <a:pt x="643761" y="-395494"/>
                  </a:cubicBezTo>
                  <a:cubicBezTo>
                    <a:pt x="626311" y="-394726"/>
                    <a:pt x="608200" y="-393135"/>
                    <a:pt x="590339" y="-390876"/>
                  </a:cubicBezTo>
                  <a:cubicBezTo>
                    <a:pt x="572479" y="-388617"/>
                    <a:pt x="554868" y="-385690"/>
                    <a:pt x="537342" y="-382030"/>
                  </a:cubicBezTo>
                  <a:cubicBezTo>
                    <a:pt x="519817" y="-378371"/>
                    <a:pt x="502376" y="-373978"/>
                    <a:pt x="485143" y="-368881"/>
                  </a:cubicBezTo>
                  <a:cubicBezTo>
                    <a:pt x="467910" y="-363783"/>
                    <a:pt x="450886" y="-357981"/>
                    <a:pt x="434107" y="-351511"/>
                  </a:cubicBezTo>
                  <a:cubicBezTo>
                    <a:pt x="417327" y="-345042"/>
                    <a:pt x="400792" y="-337905"/>
                    <a:pt x="384542" y="-330167"/>
                  </a:cubicBezTo>
                  <a:cubicBezTo>
                    <a:pt x="368292" y="-322429"/>
                    <a:pt x="352326" y="-314089"/>
                    <a:pt x="336661" y="-305225"/>
                  </a:cubicBezTo>
                  <a:cubicBezTo>
                    <a:pt x="320995" y="-296362"/>
                    <a:pt x="305629" y="-286975"/>
                    <a:pt x="290560" y="-277147"/>
                  </a:cubicBezTo>
                  <a:cubicBezTo>
                    <a:pt x="275491" y="-267320"/>
                    <a:pt x="260718" y="-257053"/>
                    <a:pt x="246222" y="-246428"/>
                  </a:cubicBezTo>
                  <a:cubicBezTo>
                    <a:pt x="231726" y="-235803"/>
                    <a:pt x="217507" y="-224819"/>
                    <a:pt x="203534" y="-213554"/>
                  </a:cubicBezTo>
                  <a:cubicBezTo>
                    <a:pt x="189562" y="-202288"/>
                    <a:pt x="175835" y="-190740"/>
                    <a:pt x="162317" y="-178979"/>
                  </a:cubicBezTo>
                  <a:cubicBezTo>
                    <a:pt x="148798" y="-167218"/>
                    <a:pt x="135488" y="-155243"/>
                    <a:pt x="122344" y="-143117"/>
                  </a:cubicBezTo>
                  <a:cubicBezTo>
                    <a:pt x="109200" y="-130990"/>
                    <a:pt x="96221" y="-118711"/>
                    <a:pt x="83365" y="-106336"/>
                  </a:cubicBezTo>
                  <a:cubicBezTo>
                    <a:pt x="70508" y="-93961"/>
                    <a:pt x="57773" y="-81489"/>
                    <a:pt x="45115" y="-68971"/>
                  </a:cubicBezTo>
                  <a:cubicBezTo>
                    <a:pt x="32457" y="-56454"/>
                    <a:pt x="19876" y="-43891"/>
                    <a:pt x="7328" y="-31330"/>
                  </a:cubicBezTo>
                  <a:cubicBezTo>
                    <a:pt x="-5220" y="-18770"/>
                    <a:pt x="-17736" y="-6212"/>
                    <a:pt x="-30262" y="6297"/>
                  </a:cubicBezTo>
                  <a:cubicBezTo>
                    <a:pt x="-42788" y="18806"/>
                    <a:pt x="-55324" y="31266"/>
                    <a:pt x="-67917" y="43623"/>
                  </a:cubicBezTo>
                  <a:cubicBezTo>
                    <a:pt x="-80510" y="55981"/>
                    <a:pt x="-93160" y="68235"/>
                    <a:pt x="-105892" y="80360"/>
                  </a:cubicBezTo>
                  <a:cubicBezTo>
                    <a:pt x="-118623" y="92485"/>
                    <a:pt x="-131438" y="104480"/>
                    <a:pt x="-144429" y="116203"/>
                  </a:cubicBezTo>
                  <a:cubicBezTo>
                    <a:pt x="-157420" y="127926"/>
                    <a:pt x="-170589" y="139377"/>
                    <a:pt x="-183758" y="150828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548" y="2985"/>
              <a:ext cx="2576" cy="1022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漏电保护器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36753" y="2552700"/>
            <a:ext cx="2578735" cy="1126490"/>
            <a:chOff x="10967" y="4585"/>
            <a:chExt cx="4061" cy="1774"/>
          </a:xfrm>
        </p:grpSpPr>
        <p:sp>
          <p:nvSpPr>
            <p:cNvPr id="107" name="MMConnector"/>
            <p:cNvSpPr/>
            <p:nvPr/>
          </p:nvSpPr>
          <p:spPr>
            <a:xfrm>
              <a:off x="10967" y="5737"/>
              <a:ext cx="1836" cy="622"/>
            </a:xfrm>
            <a:custGeom>
              <a:avLst/>
              <a:gdLst/>
              <a:ahLst/>
              <a:cxnLst/>
              <a:pathLst>
                <a:path w="807468" h="180510">
                  <a:moveTo>
                    <a:pt x="-120061" y="20056"/>
                  </a:moveTo>
                  <a:cubicBezTo>
                    <a:pt x="-138579" y="24941"/>
                    <a:pt x="-147403" y="40417"/>
                    <a:pt x="-143342" y="54472"/>
                  </a:cubicBezTo>
                  <a:cubicBezTo>
                    <a:pt x="-139280" y="68527"/>
                    <a:pt x="-123514" y="77058"/>
                    <a:pt x="-105292" y="71164"/>
                  </a:cubicBezTo>
                  <a:cubicBezTo>
                    <a:pt x="-88300" y="65669"/>
                    <a:pt x="-71308" y="60173"/>
                    <a:pt x="-54381" y="54560"/>
                  </a:cubicBezTo>
                  <a:cubicBezTo>
                    <a:pt x="-37453" y="48946"/>
                    <a:pt x="-20591" y="43213"/>
                    <a:pt x="-3762" y="37438"/>
                  </a:cubicBezTo>
                  <a:cubicBezTo>
                    <a:pt x="13067" y="31664"/>
                    <a:pt x="29863" y="25846"/>
                    <a:pt x="46634" y="20012"/>
                  </a:cubicBezTo>
                  <a:cubicBezTo>
                    <a:pt x="63406" y="14179"/>
                    <a:pt x="80152" y="8329"/>
                    <a:pt x="96891" y="2504"/>
                  </a:cubicBezTo>
                  <a:cubicBezTo>
                    <a:pt x="113630" y="-3320"/>
                    <a:pt x="130361" y="-9119"/>
                    <a:pt x="147100" y="-14853"/>
                  </a:cubicBezTo>
                  <a:cubicBezTo>
                    <a:pt x="163838" y="-20587"/>
                    <a:pt x="180584" y="-26257"/>
                    <a:pt x="197353" y="-31821"/>
                  </a:cubicBezTo>
                  <a:cubicBezTo>
                    <a:pt x="214121" y="-37385"/>
                    <a:pt x="230913" y="-42844"/>
                    <a:pt x="247741" y="-48157"/>
                  </a:cubicBezTo>
                  <a:cubicBezTo>
                    <a:pt x="264569" y="-53470"/>
                    <a:pt x="281434" y="-58637"/>
                    <a:pt x="298348" y="-63620"/>
                  </a:cubicBezTo>
                  <a:cubicBezTo>
                    <a:pt x="315262" y="-68602"/>
                    <a:pt x="332225" y="-73398"/>
                    <a:pt x="349243" y="-77972"/>
                  </a:cubicBezTo>
                  <a:cubicBezTo>
                    <a:pt x="366261" y="-82546"/>
                    <a:pt x="383334" y="-86897"/>
                    <a:pt x="400476" y="-90990"/>
                  </a:cubicBezTo>
                  <a:cubicBezTo>
                    <a:pt x="417618" y="-95083"/>
                    <a:pt x="434829" y="-98918"/>
                    <a:pt x="452075" y="-102465"/>
                  </a:cubicBezTo>
                  <a:cubicBezTo>
                    <a:pt x="469321" y="-106011"/>
                    <a:pt x="486602" y="-109267"/>
                    <a:pt x="504044" y="-112214"/>
                  </a:cubicBezTo>
                  <a:cubicBezTo>
                    <a:pt x="521487" y="-115161"/>
                    <a:pt x="539092" y="-117798"/>
                    <a:pt x="556362" y="-120088"/>
                  </a:cubicBezTo>
                  <a:cubicBezTo>
                    <a:pt x="573632" y="-122377"/>
                    <a:pt x="590567" y="-124319"/>
                    <a:pt x="608984" y="-125970"/>
                  </a:cubicBezTo>
                  <a:cubicBezTo>
                    <a:pt x="627401" y="-127620"/>
                    <a:pt x="647300" y="-128980"/>
                    <a:pt x="661848" y="-129786"/>
                  </a:cubicBezTo>
                  <a:cubicBezTo>
                    <a:pt x="676396" y="-130593"/>
                    <a:pt x="685594" y="-130846"/>
                    <a:pt x="694792" y="-131100"/>
                  </a:cubicBezTo>
                  <a:cubicBezTo>
                    <a:pt x="697527" y="-131175"/>
                    <a:pt x="699352" y="-132810"/>
                    <a:pt x="699352" y="-134900"/>
                  </a:cubicBezTo>
                  <a:cubicBezTo>
                    <a:pt x="699352" y="-136990"/>
                    <a:pt x="697527" y="-138625"/>
                    <a:pt x="694792" y="-138700"/>
                  </a:cubicBezTo>
                  <a:cubicBezTo>
                    <a:pt x="685542" y="-138953"/>
                    <a:pt x="676291" y="-139205"/>
                    <a:pt x="661615" y="-139197"/>
                  </a:cubicBezTo>
                  <a:cubicBezTo>
                    <a:pt x="646939" y="-139190"/>
                    <a:pt x="626838" y="-138922"/>
                    <a:pt x="608192" y="-138278"/>
                  </a:cubicBezTo>
                  <a:cubicBezTo>
                    <a:pt x="589546" y="-137633"/>
                    <a:pt x="572354" y="-136613"/>
                    <a:pt x="554793" y="-135259"/>
                  </a:cubicBezTo>
                  <a:cubicBezTo>
                    <a:pt x="537232" y="-133905"/>
                    <a:pt x="519301" y="-132218"/>
                    <a:pt x="501505" y="-130207"/>
                  </a:cubicBezTo>
                  <a:cubicBezTo>
                    <a:pt x="483709" y="-128197"/>
                    <a:pt x="466049" y="-125863"/>
                    <a:pt x="448402" y="-123233"/>
                  </a:cubicBezTo>
                  <a:cubicBezTo>
                    <a:pt x="430756" y="-120603"/>
                    <a:pt x="413123" y="-117677"/>
                    <a:pt x="395545" y="-114487"/>
                  </a:cubicBezTo>
                  <a:cubicBezTo>
                    <a:pt x="377968" y="-111297"/>
                    <a:pt x="360447" y="-107843"/>
                    <a:pt x="342974" y="-104161"/>
                  </a:cubicBezTo>
                  <a:cubicBezTo>
                    <a:pt x="325502" y="-100479"/>
                    <a:pt x="308079" y="-96569"/>
                    <a:pt x="290708" y="-92473"/>
                  </a:cubicBezTo>
                  <a:cubicBezTo>
                    <a:pt x="273336" y="-88376"/>
                    <a:pt x="256015" y="-84092"/>
                    <a:pt x="238741" y="-79663"/>
                  </a:cubicBezTo>
                  <a:cubicBezTo>
                    <a:pt x="221467" y="-75235"/>
                    <a:pt x="204239" y="-70662"/>
                    <a:pt x="187051" y="-65987"/>
                  </a:cubicBezTo>
                  <a:cubicBezTo>
                    <a:pt x="169863" y="-61313"/>
                    <a:pt x="152715" y="-56537"/>
                    <a:pt x="135597" y="-51704"/>
                  </a:cubicBezTo>
                  <a:cubicBezTo>
                    <a:pt x="118480" y="-46871"/>
                    <a:pt x="101393" y="-41980"/>
                    <a:pt x="84328" y="-37073"/>
                  </a:cubicBezTo>
                  <a:cubicBezTo>
                    <a:pt x="67263" y="-32166"/>
                    <a:pt x="50219" y="-27243"/>
                    <a:pt x="33186" y="-22347"/>
                  </a:cubicBezTo>
                  <a:cubicBezTo>
                    <a:pt x="16152" y="-17451"/>
                    <a:pt x="-870" y="-12582"/>
                    <a:pt x="-17890" y="-7767"/>
                  </a:cubicBezTo>
                  <a:cubicBezTo>
                    <a:pt x="-34910" y="-2952"/>
                    <a:pt x="-51927" y="1809"/>
                    <a:pt x="-68955" y="6437"/>
                  </a:cubicBezTo>
                  <a:cubicBezTo>
                    <a:pt x="-85984" y="11066"/>
                    <a:pt x="-103022" y="15561"/>
                    <a:pt x="-120061" y="2005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2548" y="4585"/>
              <a:ext cx="2481" cy="1373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家庭电路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  <a:hlinkClick r:id="rId2" action="ppaction://hlinksldjump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电流过大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058978" y="4148455"/>
            <a:ext cx="2253615" cy="883285"/>
            <a:chOff x="11002" y="7098"/>
            <a:chExt cx="3549" cy="1391"/>
          </a:xfrm>
        </p:grpSpPr>
        <p:sp>
          <p:nvSpPr>
            <p:cNvPr id="109" name="MMConnector"/>
            <p:cNvSpPr/>
            <p:nvPr/>
          </p:nvSpPr>
          <p:spPr>
            <a:xfrm>
              <a:off x="11002" y="7098"/>
              <a:ext cx="1887" cy="1221"/>
            </a:xfrm>
            <a:custGeom>
              <a:avLst/>
              <a:gdLst/>
              <a:ahLst/>
              <a:cxnLst/>
              <a:pathLst>
                <a:path w="829761" h="354028">
                  <a:moveTo>
                    <a:pt x="-121766" y="-119670"/>
                  </a:moveTo>
                  <a:cubicBezTo>
                    <a:pt x="-138077" y="-129707"/>
                    <a:pt x="-155418" y="-125122"/>
                    <a:pt x="-162679" y="-112421"/>
                  </a:cubicBezTo>
                  <a:cubicBezTo>
                    <a:pt x="-169941" y="-99721"/>
                    <a:pt x="-164962" y="-82699"/>
                    <a:pt x="-148172" y="-73486"/>
                  </a:cubicBezTo>
                  <a:cubicBezTo>
                    <a:pt x="-132809" y="-65056"/>
                    <a:pt x="-117446" y="-56625"/>
                    <a:pt x="-102164" y="-47967"/>
                  </a:cubicBezTo>
                  <a:cubicBezTo>
                    <a:pt x="-86881" y="-39308"/>
                    <a:pt x="-71679" y="-30420"/>
                    <a:pt x="-56504" y="-21434"/>
                  </a:cubicBezTo>
                  <a:cubicBezTo>
                    <a:pt x="-41328" y="-12447"/>
                    <a:pt x="-26179" y="-3361"/>
                    <a:pt x="-11034" y="5789"/>
                  </a:cubicBezTo>
                  <a:cubicBezTo>
                    <a:pt x="4111" y="14939"/>
                    <a:pt x="19252" y="24153"/>
                    <a:pt x="34422" y="33368"/>
                  </a:cubicBezTo>
                  <a:cubicBezTo>
                    <a:pt x="49592" y="42584"/>
                    <a:pt x="64791" y="51801"/>
                    <a:pt x="80050" y="60962"/>
                  </a:cubicBezTo>
                  <a:cubicBezTo>
                    <a:pt x="95310" y="70124"/>
                    <a:pt x="110631" y="79230"/>
                    <a:pt x="126044" y="88218"/>
                  </a:cubicBezTo>
                  <a:cubicBezTo>
                    <a:pt x="141456" y="97206"/>
                    <a:pt x="156961" y="106077"/>
                    <a:pt x="172587" y="114767"/>
                  </a:cubicBezTo>
                  <a:cubicBezTo>
                    <a:pt x="188212" y="123457"/>
                    <a:pt x="203958" y="131966"/>
                    <a:pt x="219848" y="140227"/>
                  </a:cubicBezTo>
                  <a:cubicBezTo>
                    <a:pt x="235738" y="148489"/>
                    <a:pt x="251772" y="156503"/>
                    <a:pt x="267967" y="164202"/>
                  </a:cubicBezTo>
                  <a:cubicBezTo>
                    <a:pt x="284161" y="171901"/>
                    <a:pt x="300515" y="179286"/>
                    <a:pt x="317038" y="186289"/>
                  </a:cubicBezTo>
                  <a:cubicBezTo>
                    <a:pt x="333560" y="193293"/>
                    <a:pt x="350251" y="199916"/>
                    <a:pt x="367100" y="206096"/>
                  </a:cubicBezTo>
                  <a:cubicBezTo>
                    <a:pt x="383949" y="212277"/>
                    <a:pt x="400957" y="218015"/>
                    <a:pt x="418126" y="223257"/>
                  </a:cubicBezTo>
                  <a:cubicBezTo>
                    <a:pt x="435296" y="228499"/>
                    <a:pt x="452628" y="233246"/>
                    <a:pt x="470022" y="237460"/>
                  </a:cubicBezTo>
                  <a:cubicBezTo>
                    <a:pt x="487417" y="241674"/>
                    <a:pt x="504875" y="245355"/>
                    <a:pt x="522632" y="248470"/>
                  </a:cubicBezTo>
                  <a:cubicBezTo>
                    <a:pt x="540388" y="251586"/>
                    <a:pt x="558444" y="254136"/>
                    <a:pt x="575754" y="256150"/>
                  </a:cubicBezTo>
                  <a:cubicBezTo>
                    <a:pt x="593064" y="258164"/>
                    <a:pt x="609629" y="259642"/>
                    <a:pt x="629169" y="260463"/>
                  </a:cubicBezTo>
                  <a:cubicBezTo>
                    <a:pt x="648709" y="261284"/>
                    <a:pt x="671224" y="261448"/>
                    <a:pt x="682657" y="261469"/>
                  </a:cubicBezTo>
                  <a:cubicBezTo>
                    <a:pt x="694090" y="261491"/>
                    <a:pt x="694441" y="261370"/>
                    <a:pt x="694792" y="261250"/>
                  </a:cubicBezTo>
                  <a:cubicBezTo>
                    <a:pt x="697380" y="260362"/>
                    <a:pt x="699352" y="259540"/>
                    <a:pt x="699352" y="257450"/>
                  </a:cubicBezTo>
                  <a:cubicBezTo>
                    <a:pt x="699352" y="255360"/>
                    <a:pt x="697425" y="252906"/>
                    <a:pt x="694792" y="253650"/>
                  </a:cubicBezTo>
                  <a:cubicBezTo>
                    <a:pt x="694432" y="253752"/>
                    <a:pt x="694072" y="253853"/>
                    <a:pt x="682767" y="253269"/>
                  </a:cubicBezTo>
                  <a:cubicBezTo>
                    <a:pt x="671461" y="252685"/>
                    <a:pt x="649211" y="251414"/>
                    <a:pt x="629972" y="249645"/>
                  </a:cubicBezTo>
                  <a:cubicBezTo>
                    <a:pt x="610733" y="247876"/>
                    <a:pt x="594505" y="245608"/>
                    <a:pt x="577593" y="242781"/>
                  </a:cubicBezTo>
                  <a:cubicBezTo>
                    <a:pt x="560681" y="239954"/>
                    <a:pt x="543084" y="236568"/>
                    <a:pt x="525835" y="232649"/>
                  </a:cubicBezTo>
                  <a:cubicBezTo>
                    <a:pt x="508585" y="228730"/>
                    <a:pt x="491683" y="224276"/>
                    <a:pt x="474885" y="219311"/>
                  </a:cubicBezTo>
                  <a:cubicBezTo>
                    <a:pt x="458087" y="214345"/>
                    <a:pt x="441393" y="208867"/>
                    <a:pt x="424891" y="202916"/>
                  </a:cubicBezTo>
                  <a:cubicBezTo>
                    <a:pt x="408390" y="196966"/>
                    <a:pt x="392079" y="190543"/>
                    <a:pt x="375945" y="183696"/>
                  </a:cubicBezTo>
                  <a:cubicBezTo>
                    <a:pt x="359812" y="176850"/>
                    <a:pt x="343854" y="169580"/>
                    <a:pt x="328072" y="161943"/>
                  </a:cubicBezTo>
                  <a:cubicBezTo>
                    <a:pt x="312289" y="154306"/>
                    <a:pt x="296681" y="146302"/>
                    <a:pt x="281229" y="137989"/>
                  </a:cubicBezTo>
                  <a:cubicBezTo>
                    <a:pt x="265777" y="129676"/>
                    <a:pt x="250481" y="121056"/>
                    <a:pt x="235316" y="112186"/>
                  </a:cubicBezTo>
                  <a:cubicBezTo>
                    <a:pt x="220151" y="103317"/>
                    <a:pt x="205116" y="94199"/>
                    <a:pt x="190181" y="84892"/>
                  </a:cubicBezTo>
                  <a:cubicBezTo>
                    <a:pt x="175245" y="75584"/>
                    <a:pt x="160408" y="66087"/>
                    <a:pt x="145635" y="56456"/>
                  </a:cubicBezTo>
                  <a:cubicBezTo>
                    <a:pt x="130861" y="46825"/>
                    <a:pt x="116151" y="37061"/>
                    <a:pt x="101465" y="27219"/>
                  </a:cubicBezTo>
                  <a:cubicBezTo>
                    <a:pt x="86779" y="17377"/>
                    <a:pt x="72118" y="7456"/>
                    <a:pt x="57443" y="-2490"/>
                  </a:cubicBezTo>
                  <a:cubicBezTo>
                    <a:pt x="42768" y="-12437"/>
                    <a:pt x="28079" y="-22409"/>
                    <a:pt x="13334" y="-32350"/>
                  </a:cubicBezTo>
                  <a:cubicBezTo>
                    <a:pt x="-1411" y="-42291"/>
                    <a:pt x="-16212" y="-52201"/>
                    <a:pt x="-31092" y="-62044"/>
                  </a:cubicBezTo>
                  <a:cubicBezTo>
                    <a:pt x="-45973" y="-71888"/>
                    <a:pt x="-60932" y="-81664"/>
                    <a:pt x="-76058" y="-91257"/>
                  </a:cubicBezTo>
                  <a:cubicBezTo>
                    <a:pt x="-91183" y="-100850"/>
                    <a:pt x="-106475" y="-110260"/>
                    <a:pt x="-121766" y="-119670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2547" y="7467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安全用电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27083" y="2015490"/>
            <a:ext cx="2487930" cy="1803400"/>
            <a:chOff x="5125" y="3739"/>
            <a:chExt cx="3918" cy="2840"/>
          </a:xfrm>
        </p:grpSpPr>
        <p:sp>
          <p:nvSpPr>
            <p:cNvPr id="117" name="MMConnector"/>
            <p:cNvSpPr/>
            <p:nvPr/>
          </p:nvSpPr>
          <p:spPr>
            <a:xfrm>
              <a:off x="8018" y="5226"/>
              <a:ext cx="1025" cy="1353"/>
            </a:xfrm>
            <a:custGeom>
              <a:avLst/>
              <a:gdLst/>
              <a:ahLst/>
              <a:cxnLst/>
              <a:pathLst>
                <a:path w="835422" h="392252">
                  <a:moveTo>
                    <a:pt x="126416" y="131635"/>
                  </a:moveTo>
                  <a:cubicBezTo>
                    <a:pt x="142266" y="142385"/>
                    <a:pt x="159792" y="138575"/>
                    <a:pt x="167610" y="126209"/>
                  </a:cubicBezTo>
                  <a:cubicBezTo>
                    <a:pt x="175428" y="113843"/>
                    <a:pt x="171197" y="96637"/>
                    <a:pt x="154844" y="86668"/>
                  </a:cubicBezTo>
                  <a:cubicBezTo>
                    <a:pt x="139896" y="77556"/>
                    <a:pt x="124948" y="68443"/>
                    <a:pt x="110098" y="59089"/>
                  </a:cubicBezTo>
                  <a:cubicBezTo>
                    <a:pt x="95249" y="49734"/>
                    <a:pt x="80498" y="40138"/>
                    <a:pt x="65784" y="30435"/>
                  </a:cubicBezTo>
                  <a:cubicBezTo>
                    <a:pt x="51069" y="20732"/>
                    <a:pt x="36391" y="10921"/>
                    <a:pt x="21724" y="1038"/>
                  </a:cubicBezTo>
                  <a:cubicBezTo>
                    <a:pt x="7058" y="-8845"/>
                    <a:pt x="-7596" y="-18801"/>
                    <a:pt x="-22275" y="-28767"/>
                  </a:cubicBezTo>
                  <a:cubicBezTo>
                    <a:pt x="-36955" y="-38733"/>
                    <a:pt x="-51659" y="-48710"/>
                    <a:pt x="-66425" y="-58640"/>
                  </a:cubicBezTo>
                  <a:cubicBezTo>
                    <a:pt x="-81190" y="-68570"/>
                    <a:pt x="-96016" y="-78454"/>
                    <a:pt x="-110938" y="-88231"/>
                  </a:cubicBezTo>
                  <a:cubicBezTo>
                    <a:pt x="-125859" y="-98007"/>
                    <a:pt x="-140878" y="-107676"/>
                    <a:pt x="-156025" y="-117174"/>
                  </a:cubicBezTo>
                  <a:cubicBezTo>
                    <a:pt x="-171172" y="-126672"/>
                    <a:pt x="-186449" y="-135999"/>
                    <a:pt x="-201883" y="-145087"/>
                  </a:cubicBezTo>
                  <a:cubicBezTo>
                    <a:pt x="-217318" y="-154176"/>
                    <a:pt x="-232911" y="-163026"/>
                    <a:pt x="-248683" y="-171568"/>
                  </a:cubicBezTo>
                  <a:cubicBezTo>
                    <a:pt x="-264456" y="-180110"/>
                    <a:pt x="-280408" y="-188344"/>
                    <a:pt x="-296553" y="-196199"/>
                  </a:cubicBezTo>
                  <a:cubicBezTo>
                    <a:pt x="-312698" y="-204055"/>
                    <a:pt x="-329036" y="-211531"/>
                    <a:pt x="-345564" y="-218561"/>
                  </a:cubicBezTo>
                  <a:cubicBezTo>
                    <a:pt x="-362093" y="-225590"/>
                    <a:pt x="-378812" y="-232173"/>
                    <a:pt x="-395718" y="-238248"/>
                  </a:cubicBezTo>
                  <a:cubicBezTo>
                    <a:pt x="-412623" y="-244323"/>
                    <a:pt x="-429714" y="-249890"/>
                    <a:pt x="-446935" y="-254901"/>
                  </a:cubicBezTo>
                  <a:cubicBezTo>
                    <a:pt x="-464156" y="-259912"/>
                    <a:pt x="-481507" y="-264366"/>
                    <a:pt x="-499064" y="-268233"/>
                  </a:cubicBezTo>
                  <a:cubicBezTo>
                    <a:pt x="-516622" y="-272100"/>
                    <a:pt x="-534387" y="-275379"/>
                    <a:pt x="-551894" y="-278059"/>
                  </a:cubicBezTo>
                  <a:cubicBezTo>
                    <a:pt x="-569400" y="-280740"/>
                    <a:pt x="-586649" y="-282821"/>
                    <a:pt x="-605176" y="-284306"/>
                  </a:cubicBezTo>
                  <a:cubicBezTo>
                    <a:pt x="-623704" y="-285791"/>
                    <a:pt x="-643511" y="-286679"/>
                    <a:pt x="-658660" y="-287012"/>
                  </a:cubicBezTo>
                  <a:cubicBezTo>
                    <a:pt x="-673809" y="-287345"/>
                    <a:pt x="-684301" y="-287122"/>
                    <a:pt x="-694792" y="-286900"/>
                  </a:cubicBezTo>
                  <a:cubicBezTo>
                    <a:pt x="-697527" y="-286842"/>
                    <a:pt x="-699352" y="-285190"/>
                    <a:pt x="-699352" y="-283100"/>
                  </a:cubicBezTo>
                  <a:cubicBezTo>
                    <a:pt x="-699352" y="-281010"/>
                    <a:pt x="-697527" y="-279375"/>
                    <a:pt x="-694792" y="-279300"/>
                  </a:cubicBezTo>
                  <a:cubicBezTo>
                    <a:pt x="-684396" y="-279016"/>
                    <a:pt x="-673999" y="-278732"/>
                    <a:pt x="-659055" y="-277677"/>
                  </a:cubicBezTo>
                  <a:cubicBezTo>
                    <a:pt x="-644111" y="-276623"/>
                    <a:pt x="-624620" y="-274798"/>
                    <a:pt x="-606454" y="-272452"/>
                  </a:cubicBezTo>
                  <a:cubicBezTo>
                    <a:pt x="-588288" y="-270106"/>
                    <a:pt x="-571448" y="-267238"/>
                    <a:pt x="-554408" y="-263776"/>
                  </a:cubicBezTo>
                  <a:cubicBezTo>
                    <a:pt x="-537369" y="-260315"/>
                    <a:pt x="-520131" y="-256260"/>
                    <a:pt x="-503148" y="-251646"/>
                  </a:cubicBezTo>
                  <a:cubicBezTo>
                    <a:pt x="-486165" y="-247032"/>
                    <a:pt x="-469436" y="-241860"/>
                    <a:pt x="-452875" y="-236157"/>
                  </a:cubicBezTo>
                  <a:cubicBezTo>
                    <a:pt x="-436314" y="-230454"/>
                    <a:pt x="-419921" y="-224220"/>
                    <a:pt x="-403740" y="-217503"/>
                  </a:cubicBezTo>
                  <a:cubicBezTo>
                    <a:pt x="-387558" y="-210785"/>
                    <a:pt x="-371588" y="-203585"/>
                    <a:pt x="-355823" y="-195957"/>
                  </a:cubicBezTo>
                  <a:cubicBezTo>
                    <a:pt x="-340057" y="-188330"/>
                    <a:pt x="-324495" y="-180275"/>
                    <a:pt x="-309128" y="-171854"/>
                  </a:cubicBezTo>
                  <a:cubicBezTo>
                    <a:pt x="-293762" y="-163432"/>
                    <a:pt x="-278589" y="-154645"/>
                    <a:pt x="-263589" y="-145554"/>
                  </a:cubicBezTo>
                  <a:cubicBezTo>
                    <a:pt x="-248589" y="-136464"/>
                    <a:pt x="-233761" y="-127070"/>
                    <a:pt x="-219074" y="-117434"/>
                  </a:cubicBezTo>
                  <a:cubicBezTo>
                    <a:pt x="-204388" y="-107798"/>
                    <a:pt x="-189843" y="-97920"/>
                    <a:pt x="-175404" y="-87859"/>
                  </a:cubicBezTo>
                  <a:cubicBezTo>
                    <a:pt x="-160965" y="-77799"/>
                    <a:pt x="-146632" y="-67555"/>
                    <a:pt x="-132364" y="-57186"/>
                  </a:cubicBezTo>
                  <a:cubicBezTo>
                    <a:pt x="-118097" y="-46816"/>
                    <a:pt x="-103895" y="-36320"/>
                    <a:pt x="-89717" y="-25752"/>
                  </a:cubicBezTo>
                  <a:cubicBezTo>
                    <a:pt x="-75539" y="-15184"/>
                    <a:pt x="-61385" y="-4544"/>
                    <a:pt x="-47213" y="6117"/>
                  </a:cubicBezTo>
                  <a:cubicBezTo>
                    <a:pt x="-33040" y="16778"/>
                    <a:pt x="-18850" y="27459"/>
                    <a:pt x="-4595" y="38105"/>
                  </a:cubicBezTo>
                  <a:cubicBezTo>
                    <a:pt x="9660" y="48750"/>
                    <a:pt x="23980" y="59360"/>
                    <a:pt x="38389" y="69899"/>
                  </a:cubicBezTo>
                  <a:cubicBezTo>
                    <a:pt x="52798" y="80438"/>
                    <a:pt x="67298" y="90906"/>
                    <a:pt x="81984" y="101184"/>
                  </a:cubicBezTo>
                  <a:cubicBezTo>
                    <a:pt x="96670" y="111461"/>
                    <a:pt x="111543" y="121548"/>
                    <a:pt x="126416" y="13163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125" y="3739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家庭电路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26308" y="2551430"/>
            <a:ext cx="1687195" cy="458470"/>
            <a:chOff x="15360" y="4583"/>
            <a:chExt cx="2657" cy="722"/>
          </a:xfrm>
        </p:grpSpPr>
        <p:sp>
          <p:nvSpPr>
            <p:cNvPr id="201" name="MMConnector"/>
            <p:cNvSpPr/>
            <p:nvPr/>
          </p:nvSpPr>
          <p:spPr>
            <a:xfrm>
              <a:off x="15360" y="5239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5623" y="4583"/>
              <a:ext cx="2395" cy="62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总功率过大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826308" y="3030220"/>
            <a:ext cx="729615" cy="614045"/>
            <a:chOff x="15360" y="5337"/>
            <a:chExt cx="1149" cy="967"/>
          </a:xfrm>
        </p:grpSpPr>
        <p:sp>
          <p:nvSpPr>
            <p:cNvPr id="202" name="MMConnector"/>
            <p:cNvSpPr/>
            <p:nvPr/>
          </p:nvSpPr>
          <p:spPr>
            <a:xfrm>
              <a:off x="15360" y="5616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5645" y="5337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短路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16493" y="1184910"/>
            <a:ext cx="1091565" cy="1534795"/>
            <a:chOff x="2787" y="2431"/>
            <a:chExt cx="1719" cy="2417"/>
          </a:xfrm>
        </p:grpSpPr>
        <p:sp>
          <p:nvSpPr>
            <p:cNvPr id="321" name="MMConnector"/>
            <p:cNvSpPr/>
            <p:nvPr/>
          </p:nvSpPr>
          <p:spPr>
            <a:xfrm>
              <a:off x="3936" y="3652"/>
              <a:ext cx="570" cy="1196"/>
            </a:xfrm>
            <a:custGeom>
              <a:avLst/>
              <a:gdLst/>
              <a:ahLst/>
              <a:cxnLst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787" y="2431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组成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16493" y="1663700"/>
            <a:ext cx="1091565" cy="815975"/>
            <a:chOff x="2787" y="3185"/>
            <a:chExt cx="1719" cy="1285"/>
          </a:xfrm>
        </p:grpSpPr>
        <p:sp>
          <p:nvSpPr>
            <p:cNvPr id="322" name="MMConnector"/>
            <p:cNvSpPr/>
            <p:nvPr/>
          </p:nvSpPr>
          <p:spPr>
            <a:xfrm>
              <a:off x="3936" y="4028"/>
              <a:ext cx="570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87" y="3185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连接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240598" y="2620645"/>
            <a:ext cx="1267460" cy="732790"/>
            <a:chOff x="2510" y="4692"/>
            <a:chExt cx="1996" cy="1154"/>
          </a:xfrm>
        </p:grpSpPr>
        <p:sp>
          <p:nvSpPr>
            <p:cNvPr id="390" name="MMConnector"/>
            <p:cNvSpPr/>
            <p:nvPr/>
          </p:nvSpPr>
          <p:spPr>
            <a:xfrm>
              <a:off x="3936" y="4782"/>
              <a:ext cx="570" cy="1065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510" y="4692"/>
              <a:ext cx="1141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保险丝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30008" y="2141855"/>
            <a:ext cx="1091565" cy="1111885"/>
            <a:chOff x="1076" y="3938"/>
            <a:chExt cx="1719" cy="1751"/>
          </a:xfrm>
        </p:grpSpPr>
        <p:sp>
          <p:nvSpPr>
            <p:cNvPr id="155" name="MMConnector"/>
            <p:cNvSpPr/>
            <p:nvPr/>
          </p:nvSpPr>
          <p:spPr>
            <a:xfrm>
              <a:off x="2225" y="4937"/>
              <a:ext cx="570" cy="753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076" y="3938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位置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30008" y="2620645"/>
            <a:ext cx="1091565" cy="411480"/>
            <a:chOff x="1076" y="4692"/>
            <a:chExt cx="1719" cy="648"/>
          </a:xfrm>
        </p:grpSpPr>
        <p:sp>
          <p:nvSpPr>
            <p:cNvPr id="158" name="MMConnector"/>
            <p:cNvSpPr/>
            <p:nvPr/>
          </p:nvSpPr>
          <p:spPr>
            <a:xfrm>
              <a:off x="2225" y="5314"/>
              <a:ext cx="570" cy="26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076" y="4692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30008" y="3098800"/>
            <a:ext cx="1091565" cy="633730"/>
            <a:chOff x="1076" y="5445"/>
            <a:chExt cx="1719" cy="998"/>
          </a:xfrm>
        </p:grpSpPr>
        <p:sp>
          <p:nvSpPr>
            <p:cNvPr id="162" name="MMConnector"/>
            <p:cNvSpPr/>
            <p:nvPr/>
          </p:nvSpPr>
          <p:spPr>
            <a:xfrm>
              <a:off x="2225" y="5691"/>
              <a:ext cx="570" cy="753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-109250"/>
                  </a:moveTo>
                  <a:cubicBezTo>
                    <a:pt x="-162" y="-109250"/>
                    <a:pt x="8738" y="109250"/>
                    <a:pt x="-125400" y="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1076" y="5445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材料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961958" y="3938270"/>
            <a:ext cx="3240405" cy="683260"/>
            <a:chOff x="4550" y="6767"/>
            <a:chExt cx="5103" cy="1076"/>
          </a:xfrm>
        </p:grpSpPr>
        <p:sp>
          <p:nvSpPr>
            <p:cNvPr id="2" name="MMConnector"/>
            <p:cNvSpPr/>
            <p:nvPr/>
          </p:nvSpPr>
          <p:spPr>
            <a:xfrm>
              <a:off x="7807" y="6767"/>
              <a:ext cx="1846" cy="760"/>
            </a:xfrm>
            <a:custGeom>
              <a:avLst/>
              <a:gdLst/>
              <a:ahLst/>
              <a:cxnLst/>
              <a:pathLst>
                <a:path w="811799" h="220332">
                  <a:moveTo>
                    <a:pt x="125896" y="-31386"/>
                  </a:moveTo>
                  <a:cubicBezTo>
                    <a:pt x="144084" y="-37387"/>
                    <a:pt x="151981" y="-53335"/>
                    <a:pt x="147092" y="-67123"/>
                  </a:cubicBezTo>
                  <a:cubicBezTo>
                    <a:pt x="142203" y="-80912"/>
                    <a:pt x="125956" y="-88499"/>
                    <a:pt x="108118" y="-81527"/>
                  </a:cubicBezTo>
                  <a:cubicBezTo>
                    <a:pt x="91462" y="-75018"/>
                    <a:pt x="74805" y="-68508"/>
                    <a:pt x="58236" y="-61860"/>
                  </a:cubicBezTo>
                  <a:cubicBezTo>
                    <a:pt x="41667" y="-55212"/>
                    <a:pt x="25184" y="-48425"/>
                    <a:pt x="8746" y="-41590"/>
                  </a:cubicBezTo>
                  <a:cubicBezTo>
                    <a:pt x="-7693" y="-34754"/>
                    <a:pt x="-24089" y="-27869"/>
                    <a:pt x="-40454" y="-20966"/>
                  </a:cubicBezTo>
                  <a:cubicBezTo>
                    <a:pt x="-56818" y="-14063"/>
                    <a:pt x="-73152" y="-7141"/>
                    <a:pt x="-89478" y="-249"/>
                  </a:cubicBezTo>
                  <a:cubicBezTo>
                    <a:pt x="-105803" y="6642"/>
                    <a:pt x="-122121" y="13504"/>
                    <a:pt x="-138452" y="20291"/>
                  </a:cubicBezTo>
                  <a:cubicBezTo>
                    <a:pt x="-154782" y="27078"/>
                    <a:pt x="-171126" y="33791"/>
                    <a:pt x="-187504" y="40381"/>
                  </a:cubicBezTo>
                  <a:cubicBezTo>
                    <a:pt x="-203882" y="46972"/>
                    <a:pt x="-220294" y="53440"/>
                    <a:pt x="-236759" y="59741"/>
                  </a:cubicBezTo>
                  <a:cubicBezTo>
                    <a:pt x="-253224" y="66041"/>
                    <a:pt x="-269742" y="72173"/>
                    <a:pt x="-286329" y="78091"/>
                  </a:cubicBezTo>
                  <a:cubicBezTo>
                    <a:pt x="-302916" y="84009"/>
                    <a:pt x="-319572" y="89712"/>
                    <a:pt x="-336308" y="95157"/>
                  </a:cubicBezTo>
                  <a:cubicBezTo>
                    <a:pt x="-353043" y="100602"/>
                    <a:pt x="-369859" y="105788"/>
                    <a:pt x="-386763" y="110676"/>
                  </a:cubicBezTo>
                  <a:cubicBezTo>
                    <a:pt x="-403666" y="115563"/>
                    <a:pt x="-420658" y="120151"/>
                    <a:pt x="-437731" y="124404"/>
                  </a:cubicBezTo>
                  <a:cubicBezTo>
                    <a:pt x="-454804" y="128656"/>
                    <a:pt x="-471957" y="132573"/>
                    <a:pt x="-489215" y="136127"/>
                  </a:cubicBezTo>
                  <a:cubicBezTo>
                    <a:pt x="-506473" y="139682"/>
                    <a:pt x="-523836" y="142874"/>
                    <a:pt x="-541184" y="145671"/>
                  </a:cubicBezTo>
                  <a:cubicBezTo>
                    <a:pt x="-558532" y="148467"/>
                    <a:pt x="-575865" y="150868"/>
                    <a:pt x="-593574" y="152905"/>
                  </a:cubicBezTo>
                  <a:cubicBezTo>
                    <a:pt x="-611283" y="154943"/>
                    <a:pt x="-629368" y="156619"/>
                    <a:pt x="-646300" y="157753"/>
                  </a:cubicBezTo>
                  <a:cubicBezTo>
                    <a:pt x="-663232" y="158888"/>
                    <a:pt x="-679012" y="159481"/>
                    <a:pt x="-694792" y="160075"/>
                  </a:cubicBezTo>
                  <a:cubicBezTo>
                    <a:pt x="-697526" y="160178"/>
                    <a:pt x="-699352" y="161785"/>
                    <a:pt x="-699352" y="163875"/>
                  </a:cubicBezTo>
                  <a:cubicBezTo>
                    <a:pt x="-699352" y="165965"/>
                    <a:pt x="-697528" y="167631"/>
                    <a:pt x="-694792" y="167675"/>
                  </a:cubicBezTo>
                  <a:cubicBezTo>
                    <a:pt x="-678891" y="167933"/>
                    <a:pt x="-662990" y="168192"/>
                    <a:pt x="-645874" y="167968"/>
                  </a:cubicBezTo>
                  <a:cubicBezTo>
                    <a:pt x="-628757" y="167744"/>
                    <a:pt x="-610424" y="167038"/>
                    <a:pt x="-592431" y="165944"/>
                  </a:cubicBezTo>
                  <a:cubicBezTo>
                    <a:pt x="-574437" y="164850"/>
                    <a:pt x="-556783" y="163368"/>
                    <a:pt x="-539075" y="161485"/>
                  </a:cubicBezTo>
                  <a:cubicBezTo>
                    <a:pt x="-521367" y="159601"/>
                    <a:pt x="-503606" y="157315"/>
                    <a:pt x="-485919" y="154655"/>
                  </a:cubicBezTo>
                  <a:cubicBezTo>
                    <a:pt x="-468232" y="151995"/>
                    <a:pt x="-450619" y="148961"/>
                    <a:pt x="-433064" y="145580"/>
                  </a:cubicBezTo>
                  <a:cubicBezTo>
                    <a:pt x="-415508" y="142199"/>
                    <a:pt x="-398010" y="138471"/>
                    <a:pt x="-380586" y="134435"/>
                  </a:cubicBezTo>
                  <a:cubicBezTo>
                    <a:pt x="-363162" y="130400"/>
                    <a:pt x="-345812" y="126056"/>
                    <a:pt x="-328537" y="121447"/>
                  </a:cubicBezTo>
                  <a:cubicBezTo>
                    <a:pt x="-311261" y="116838"/>
                    <a:pt x="-294060" y="111965"/>
                    <a:pt x="-276931" y="106875"/>
                  </a:cubicBezTo>
                  <a:cubicBezTo>
                    <a:pt x="-259803" y="101785"/>
                    <a:pt x="-242747" y="96479"/>
                    <a:pt x="-225757" y="91006"/>
                  </a:cubicBezTo>
                  <a:cubicBezTo>
                    <a:pt x="-208766" y="85533"/>
                    <a:pt x="-191841" y="79894"/>
                    <a:pt x="-174970" y="74139"/>
                  </a:cubicBezTo>
                  <a:cubicBezTo>
                    <a:pt x="-158099" y="68384"/>
                    <a:pt x="-141283" y="62514"/>
                    <a:pt x="-124507" y="56579"/>
                  </a:cubicBezTo>
                  <a:cubicBezTo>
                    <a:pt x="-107731" y="50644"/>
                    <a:pt x="-90996" y="44644"/>
                    <a:pt x="-74288" y="38628"/>
                  </a:cubicBezTo>
                  <a:cubicBezTo>
                    <a:pt x="-57579" y="32612"/>
                    <a:pt x="-40896" y="26580"/>
                    <a:pt x="-24224" y="20581"/>
                  </a:cubicBezTo>
                  <a:cubicBezTo>
                    <a:pt x="-7552" y="14583"/>
                    <a:pt x="9110" y="8620"/>
                    <a:pt x="25773" y="2721"/>
                  </a:cubicBezTo>
                  <a:cubicBezTo>
                    <a:pt x="42436" y="-3177"/>
                    <a:pt x="59101" y="-9011"/>
                    <a:pt x="75788" y="-14685"/>
                  </a:cubicBezTo>
                  <a:cubicBezTo>
                    <a:pt x="92476" y="-20358"/>
                    <a:pt x="109186" y="-25872"/>
                    <a:pt x="125896" y="-3138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63" name="MainTopic"/>
            <p:cNvSpPr/>
            <p:nvPr/>
          </p:nvSpPr>
          <p:spPr>
            <a:xfrm>
              <a:off x="4550" y="6821"/>
              <a:ext cx="1677" cy="1022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试电笔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50733" y="3860165"/>
            <a:ext cx="1092200" cy="457835"/>
            <a:chOff x="3115" y="6644"/>
            <a:chExt cx="1720" cy="721"/>
          </a:xfrm>
        </p:grpSpPr>
        <p:sp>
          <p:nvSpPr>
            <p:cNvPr id="167" name="MMConnector"/>
            <p:cNvSpPr/>
            <p:nvPr/>
          </p:nvSpPr>
          <p:spPr>
            <a:xfrm>
              <a:off x="4265" y="7299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3115" y="6644"/>
              <a:ext cx="864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491298" y="4338955"/>
            <a:ext cx="1651635" cy="613410"/>
            <a:chOff x="2234" y="7398"/>
            <a:chExt cx="2601" cy="966"/>
          </a:xfrm>
        </p:grpSpPr>
        <p:sp>
          <p:nvSpPr>
            <p:cNvPr id="169" name="MMConnector"/>
            <p:cNvSpPr/>
            <p:nvPr/>
          </p:nvSpPr>
          <p:spPr>
            <a:xfrm>
              <a:off x="4265" y="7676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2234" y="7398"/>
              <a:ext cx="1745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使用方法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53043" y="4558030"/>
            <a:ext cx="3538220" cy="1430020"/>
            <a:chOff x="4221" y="7743"/>
            <a:chExt cx="5572" cy="2252"/>
          </a:xfrm>
        </p:grpSpPr>
        <p:sp>
          <p:nvSpPr>
            <p:cNvPr id="146" name="MMConnector"/>
            <p:cNvSpPr/>
            <p:nvPr/>
          </p:nvSpPr>
          <p:spPr>
            <a:xfrm>
              <a:off x="7807" y="7743"/>
              <a:ext cx="1987" cy="2252"/>
            </a:xfrm>
            <a:custGeom>
              <a:avLst/>
              <a:gdLst/>
              <a:ahLst/>
              <a:cxnLst/>
              <a:pathLst>
                <a:path w="873542" h="653006">
                  <a:moveTo>
                    <a:pt x="197726" y="-187391"/>
                  </a:moveTo>
                  <a:cubicBezTo>
                    <a:pt x="211280" y="-200922"/>
                    <a:pt x="211555" y="-218551"/>
                    <a:pt x="201118" y="-228803"/>
                  </a:cubicBezTo>
                  <a:cubicBezTo>
                    <a:pt x="190680" y="-239055"/>
                    <a:pt x="172770" y="-238737"/>
                    <a:pt x="159773" y="-224671"/>
                  </a:cubicBezTo>
                  <a:cubicBezTo>
                    <a:pt x="147528" y="-211419"/>
                    <a:pt x="135284" y="-198167"/>
                    <a:pt x="123336" y="-184716"/>
                  </a:cubicBezTo>
                  <a:cubicBezTo>
                    <a:pt x="111388" y="-171265"/>
                    <a:pt x="99737" y="-157616"/>
                    <a:pt x="88237" y="-143883"/>
                  </a:cubicBezTo>
                  <a:cubicBezTo>
                    <a:pt x="76737" y="-130150"/>
                    <a:pt x="65388" y="-116332"/>
                    <a:pt x="54164" y="-102452"/>
                  </a:cubicBezTo>
                  <a:cubicBezTo>
                    <a:pt x="42940" y="-88572"/>
                    <a:pt x="31841" y="-74631"/>
                    <a:pt x="20811" y="-60669"/>
                  </a:cubicBezTo>
                  <a:cubicBezTo>
                    <a:pt x="9780" y="-46707"/>
                    <a:pt x="-1182" y="-32725"/>
                    <a:pt x="-12123" y="-18756"/>
                  </a:cubicBezTo>
                  <a:cubicBezTo>
                    <a:pt x="-23063" y="-4788"/>
                    <a:pt x="-33982" y="9167"/>
                    <a:pt x="-44929" y="23073"/>
                  </a:cubicBezTo>
                  <a:cubicBezTo>
                    <a:pt x="-55875" y="36980"/>
                    <a:pt x="-66848" y="50837"/>
                    <a:pt x="-77896" y="64610"/>
                  </a:cubicBezTo>
                  <a:cubicBezTo>
                    <a:pt x="-88944" y="78383"/>
                    <a:pt x="-100066" y="92070"/>
                    <a:pt x="-111311" y="105634"/>
                  </a:cubicBezTo>
                  <a:cubicBezTo>
                    <a:pt x="-122556" y="119197"/>
                    <a:pt x="-133922" y="132635"/>
                    <a:pt x="-145459" y="145905"/>
                  </a:cubicBezTo>
                  <a:cubicBezTo>
                    <a:pt x="-156995" y="159174"/>
                    <a:pt x="-168700" y="172275"/>
                    <a:pt x="-180622" y="185155"/>
                  </a:cubicBezTo>
                  <a:cubicBezTo>
                    <a:pt x="-192544" y="198036"/>
                    <a:pt x="-204681" y="210697"/>
                    <a:pt x="-217078" y="223079"/>
                  </a:cubicBezTo>
                  <a:cubicBezTo>
                    <a:pt x="-229476" y="235462"/>
                    <a:pt x="-242133" y="247566"/>
                    <a:pt x="-255091" y="259325"/>
                  </a:cubicBezTo>
                  <a:cubicBezTo>
                    <a:pt x="-268048" y="271084"/>
                    <a:pt x="-281305" y="282497"/>
                    <a:pt x="-294893" y="293491"/>
                  </a:cubicBezTo>
                  <a:cubicBezTo>
                    <a:pt x="-308481" y="304485"/>
                    <a:pt x="-322400" y="315059"/>
                    <a:pt x="-336670" y="325133"/>
                  </a:cubicBezTo>
                  <a:cubicBezTo>
                    <a:pt x="-350939" y="335208"/>
                    <a:pt x="-365560" y="344783"/>
                    <a:pt x="-380528" y="353778"/>
                  </a:cubicBezTo>
                  <a:cubicBezTo>
                    <a:pt x="-395497" y="362774"/>
                    <a:pt x="-410812" y="371191"/>
                    <a:pt x="-426474" y="378959"/>
                  </a:cubicBezTo>
                  <a:cubicBezTo>
                    <a:pt x="-442135" y="386726"/>
                    <a:pt x="-458142" y="393844"/>
                    <a:pt x="-474388" y="400258"/>
                  </a:cubicBezTo>
                  <a:cubicBezTo>
                    <a:pt x="-490634" y="406673"/>
                    <a:pt x="-507119" y="412384"/>
                    <a:pt x="-524033" y="417366"/>
                  </a:cubicBezTo>
                  <a:cubicBezTo>
                    <a:pt x="-540947" y="422349"/>
                    <a:pt x="-558291" y="426603"/>
                    <a:pt x="-575073" y="430119"/>
                  </a:cubicBezTo>
                  <a:cubicBezTo>
                    <a:pt x="-591855" y="433636"/>
                    <a:pt x="-608074" y="436415"/>
                    <a:pt x="-627121" y="438518"/>
                  </a:cubicBezTo>
                  <a:cubicBezTo>
                    <a:pt x="-646168" y="440622"/>
                    <a:pt x="-668041" y="442051"/>
                    <a:pt x="-679791" y="442715"/>
                  </a:cubicBezTo>
                  <a:cubicBezTo>
                    <a:pt x="-691540" y="443379"/>
                    <a:pt x="-693166" y="443277"/>
                    <a:pt x="-694792" y="443175"/>
                  </a:cubicBezTo>
                  <a:cubicBezTo>
                    <a:pt x="-697523" y="443004"/>
                    <a:pt x="-699352" y="444885"/>
                    <a:pt x="-699352" y="446975"/>
                  </a:cubicBezTo>
                  <a:cubicBezTo>
                    <a:pt x="-699352" y="449065"/>
                    <a:pt x="-697513" y="450493"/>
                    <a:pt x="-694792" y="450775"/>
                  </a:cubicBezTo>
                  <a:cubicBezTo>
                    <a:pt x="-693162" y="450944"/>
                    <a:pt x="-691532" y="451113"/>
                    <a:pt x="-679619" y="450921"/>
                  </a:cubicBezTo>
                  <a:cubicBezTo>
                    <a:pt x="-667706" y="450729"/>
                    <a:pt x="-645511" y="450175"/>
                    <a:pt x="-626102" y="448818"/>
                  </a:cubicBezTo>
                  <a:cubicBezTo>
                    <a:pt x="-606694" y="447462"/>
                    <a:pt x="-590072" y="445302"/>
                    <a:pt x="-572817" y="442407"/>
                  </a:cubicBezTo>
                  <a:cubicBezTo>
                    <a:pt x="-555562" y="439512"/>
                    <a:pt x="-537674" y="435881"/>
                    <a:pt x="-520160" y="431480"/>
                  </a:cubicBezTo>
                  <a:cubicBezTo>
                    <a:pt x="-502645" y="427078"/>
                    <a:pt x="-485504" y="421904"/>
                    <a:pt x="-468556" y="415990"/>
                  </a:cubicBezTo>
                  <a:cubicBezTo>
                    <a:pt x="-451608" y="410075"/>
                    <a:pt x="-434853" y="403420"/>
                    <a:pt x="-418412" y="396075"/>
                  </a:cubicBezTo>
                  <a:cubicBezTo>
                    <a:pt x="-401971" y="388731"/>
                    <a:pt x="-385846" y="380697"/>
                    <a:pt x="-370051" y="372050"/>
                  </a:cubicBezTo>
                  <a:cubicBezTo>
                    <a:pt x="-354256" y="363404"/>
                    <a:pt x="-338793" y="354144"/>
                    <a:pt x="-323676" y="344360"/>
                  </a:cubicBezTo>
                  <a:cubicBezTo>
                    <a:pt x="-308559" y="334575"/>
                    <a:pt x="-293790" y="324265"/>
                    <a:pt x="-279355" y="313518"/>
                  </a:cubicBezTo>
                  <a:cubicBezTo>
                    <a:pt x="-264921" y="302772"/>
                    <a:pt x="-250823" y="291590"/>
                    <a:pt x="-237036" y="280055"/>
                  </a:cubicBezTo>
                  <a:cubicBezTo>
                    <a:pt x="-223248" y="268520"/>
                    <a:pt x="-209771" y="256632"/>
                    <a:pt x="-196569" y="244468"/>
                  </a:cubicBezTo>
                  <a:cubicBezTo>
                    <a:pt x="-183367" y="232303"/>
                    <a:pt x="-170440" y="219861"/>
                    <a:pt x="-157746" y="207209"/>
                  </a:cubicBezTo>
                  <a:cubicBezTo>
                    <a:pt x="-145052" y="194556"/>
                    <a:pt x="-132591" y="181691"/>
                    <a:pt x="-120319" y="168673"/>
                  </a:cubicBezTo>
                  <a:cubicBezTo>
                    <a:pt x="-108047" y="155655"/>
                    <a:pt x="-95963" y="142483"/>
                    <a:pt x="-84023" y="129207"/>
                  </a:cubicBezTo>
                  <a:cubicBezTo>
                    <a:pt x="-72082" y="115930"/>
                    <a:pt x="-60285" y="102551"/>
                    <a:pt x="-48586" y="89112"/>
                  </a:cubicBezTo>
                  <a:cubicBezTo>
                    <a:pt x="-36886" y="75674"/>
                    <a:pt x="-25285" y="62176"/>
                    <a:pt x="-13737" y="48662"/>
                  </a:cubicBezTo>
                  <a:cubicBezTo>
                    <a:pt x="-2188" y="35148"/>
                    <a:pt x="9307" y="21617"/>
                    <a:pt x="20793" y="8109"/>
                  </a:cubicBezTo>
                  <a:cubicBezTo>
                    <a:pt x="32279" y="-5398"/>
                    <a:pt x="43756" y="-18882"/>
                    <a:pt x="55266" y="-32303"/>
                  </a:cubicBezTo>
                  <a:cubicBezTo>
                    <a:pt x="66776" y="-45723"/>
                    <a:pt x="78320" y="-59081"/>
                    <a:pt x="89944" y="-72328"/>
                  </a:cubicBezTo>
                  <a:cubicBezTo>
                    <a:pt x="101568" y="-85574"/>
                    <a:pt x="113272" y="-98708"/>
                    <a:pt x="125081" y="-111709"/>
                  </a:cubicBezTo>
                  <a:cubicBezTo>
                    <a:pt x="136890" y="-124709"/>
                    <a:pt x="148803" y="-137575"/>
                    <a:pt x="160928" y="-150166"/>
                  </a:cubicBezTo>
                  <a:cubicBezTo>
                    <a:pt x="173053" y="-162758"/>
                    <a:pt x="185390" y="-175074"/>
                    <a:pt x="197726" y="-187391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45" name="MainTopic"/>
            <p:cNvSpPr/>
            <p:nvPr/>
          </p:nvSpPr>
          <p:spPr>
            <a:xfrm>
              <a:off x="4221" y="8774"/>
              <a:ext cx="2005" cy="1022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三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线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插头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18528" y="5099685"/>
            <a:ext cx="2015490" cy="458470"/>
            <a:chOff x="1332" y="8596"/>
            <a:chExt cx="3174" cy="722"/>
          </a:xfrm>
        </p:grpSpPr>
        <p:sp>
          <p:nvSpPr>
            <p:cNvPr id="148" name="MMConnector"/>
            <p:cNvSpPr/>
            <p:nvPr/>
          </p:nvSpPr>
          <p:spPr>
            <a:xfrm>
              <a:off x="3936" y="9252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7" name="SubTopic"/>
            <p:cNvSpPr/>
            <p:nvPr/>
          </p:nvSpPr>
          <p:spPr>
            <a:xfrm>
              <a:off x="1332" y="8596"/>
              <a:ext cx="2319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连接方法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8528" y="5578475"/>
            <a:ext cx="2015490" cy="614045"/>
            <a:chOff x="1332" y="9350"/>
            <a:chExt cx="3174" cy="967"/>
          </a:xfrm>
        </p:grpSpPr>
        <p:sp>
          <p:nvSpPr>
            <p:cNvPr id="150" name="MMConnector"/>
            <p:cNvSpPr/>
            <p:nvPr/>
          </p:nvSpPr>
          <p:spPr>
            <a:xfrm>
              <a:off x="3936" y="9629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9" name="SubTopic"/>
            <p:cNvSpPr/>
            <p:nvPr/>
          </p:nvSpPr>
          <p:spPr>
            <a:xfrm>
              <a:off x="1332" y="9350"/>
              <a:ext cx="2320" cy="622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地线的作用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846628" y="1663065"/>
            <a:ext cx="852170" cy="494030"/>
            <a:chOff x="15392" y="3184"/>
            <a:chExt cx="1342" cy="778"/>
          </a:xfrm>
        </p:grpSpPr>
        <p:sp>
          <p:nvSpPr>
            <p:cNvPr id="152" name="MMConnector"/>
            <p:cNvSpPr/>
            <p:nvPr/>
          </p:nvSpPr>
          <p:spPr>
            <a:xfrm>
              <a:off x="15392" y="3652"/>
              <a:ext cx="570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1" name="SubTopic"/>
            <p:cNvSpPr/>
            <p:nvPr/>
          </p:nvSpPr>
          <p:spPr>
            <a:xfrm>
              <a:off x="15678" y="3184"/>
              <a:ext cx="1056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494838" y="4269740"/>
            <a:ext cx="1903095" cy="458470"/>
            <a:chOff x="14838" y="7289"/>
            <a:chExt cx="2997" cy="722"/>
          </a:xfrm>
        </p:grpSpPr>
        <p:sp>
          <p:nvSpPr>
            <p:cNvPr id="176" name="MMConnector"/>
            <p:cNvSpPr/>
            <p:nvPr/>
          </p:nvSpPr>
          <p:spPr>
            <a:xfrm>
              <a:off x="14838" y="7945"/>
              <a:ext cx="570" cy="66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5" name="SubTopic"/>
            <p:cNvSpPr/>
            <p:nvPr/>
          </p:nvSpPr>
          <p:spPr>
            <a:xfrm>
              <a:off x="15123" y="7289"/>
              <a:ext cx="2713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安全用电原则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494838" y="4748530"/>
            <a:ext cx="1903095" cy="614045"/>
            <a:chOff x="14838" y="8043"/>
            <a:chExt cx="2997" cy="967"/>
          </a:xfrm>
        </p:grpSpPr>
        <p:sp>
          <p:nvSpPr>
            <p:cNvPr id="178" name="MMConnector"/>
            <p:cNvSpPr/>
            <p:nvPr/>
          </p:nvSpPr>
          <p:spPr>
            <a:xfrm>
              <a:off x="14838" y="8322"/>
              <a:ext cx="570" cy="68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7" name="SubTopic"/>
            <p:cNvSpPr/>
            <p:nvPr/>
          </p:nvSpPr>
          <p:spPr>
            <a:xfrm>
              <a:off x="15123" y="8043"/>
              <a:ext cx="2713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触电急救措施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494838" y="5164455"/>
            <a:ext cx="1903095" cy="914400"/>
            <a:chOff x="14838" y="8698"/>
            <a:chExt cx="2997" cy="1440"/>
          </a:xfrm>
        </p:grpSpPr>
        <p:sp>
          <p:nvSpPr>
            <p:cNvPr id="181" name="MMConnector"/>
            <p:cNvSpPr/>
            <p:nvPr/>
          </p:nvSpPr>
          <p:spPr>
            <a:xfrm>
              <a:off x="14838" y="8698"/>
              <a:ext cx="570" cy="1441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9" name="SubTopic"/>
            <p:cNvSpPr/>
            <p:nvPr/>
          </p:nvSpPr>
          <p:spPr>
            <a:xfrm>
              <a:off x="15123" y="8796"/>
              <a:ext cx="271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注意防雷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494838" y="3791585"/>
            <a:ext cx="1903095" cy="1174750"/>
            <a:chOff x="14838" y="6536"/>
            <a:chExt cx="2997" cy="1850"/>
          </a:xfrm>
        </p:grpSpPr>
        <p:sp>
          <p:nvSpPr>
            <p:cNvPr id="183" name="MMConnector"/>
            <p:cNvSpPr/>
            <p:nvPr/>
          </p:nvSpPr>
          <p:spPr>
            <a:xfrm>
              <a:off x="14838" y="7568"/>
              <a:ext cx="570" cy="819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2" name="SubTopic"/>
            <p:cNvSpPr/>
            <p:nvPr/>
          </p:nvSpPr>
          <p:spPr>
            <a:xfrm>
              <a:off x="15123" y="6536"/>
              <a:ext cx="271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触电类型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28383" y="1192530"/>
            <a:ext cx="1591945" cy="1112520"/>
            <a:chOff x="288" y="3938"/>
            <a:chExt cx="2507" cy="1752"/>
          </a:xfrm>
        </p:grpSpPr>
        <p:sp>
          <p:nvSpPr>
            <p:cNvPr id="27" name="MMConnector"/>
            <p:cNvSpPr/>
            <p:nvPr/>
          </p:nvSpPr>
          <p:spPr>
            <a:xfrm>
              <a:off x="2225" y="4937"/>
              <a:ext cx="570" cy="753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8" name="SubTopic"/>
            <p:cNvSpPr/>
            <p:nvPr/>
          </p:nvSpPr>
          <p:spPr>
            <a:xfrm>
              <a:off x="288" y="3938"/>
              <a:ext cx="1652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开关</a:t>
              </a: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位置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6138" y="1671320"/>
            <a:ext cx="1702435" cy="411480"/>
            <a:chOff x="114" y="4692"/>
            <a:chExt cx="2681" cy="648"/>
          </a:xfrm>
        </p:grpSpPr>
        <p:sp>
          <p:nvSpPr>
            <p:cNvPr id="30" name="MMConnector"/>
            <p:cNvSpPr/>
            <p:nvPr/>
          </p:nvSpPr>
          <p:spPr>
            <a:xfrm>
              <a:off x="2225" y="5314"/>
              <a:ext cx="570" cy="26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1" name="SubTopic"/>
            <p:cNvSpPr/>
            <p:nvPr/>
          </p:nvSpPr>
          <p:spPr>
            <a:xfrm>
              <a:off x="114" y="4692"/>
              <a:ext cx="1826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用电器并联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5970" y="998855"/>
            <a:ext cx="106400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短路：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短路就是指电流没有经过用电器而直接构成通路，用电器不工作．发生短路时，电路中的电阻很小，电流很大，保险丝自动熔断．若保险丝不合适，导线会因发热，温度迅速升高，而引发火灾．</a:t>
            </a:r>
            <a:endParaRPr 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过载：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电路中用电器过多或总功率过大，导致通过导线的总电流大于导线规定的安全电流值．出现这种情况轻者导致用电器实际功率下降；重者导线会因温度过高而引发火灾．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漏电：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如果导线外层或用电器的绝缘性能下降，则有电流不经用电器而直接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入地下，漏电会造成用电器实际功率下降，也会造成人体触电．使用漏电保护器能预防漏电的发生．</a:t>
            </a:r>
            <a:endParaRPr lang="zh-CN" alt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72160" y="117983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967470" y="5606415"/>
            <a:ext cx="14166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0695" y="3538855"/>
            <a:ext cx="4717415" cy="19234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19760" y="1633220"/>
            <a:ext cx="103905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(2019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陕西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如图是小轩家的部分电路．下列说法正确的是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若熔断器熔丝熔断了，可以用铜丝代替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若导线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间断路，仍然可以安全使用三线插座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不发光．用测电笔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检测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点，氖管不发光，则说明灯丝一定断了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间断路，灯泡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仍能正常工作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65235" y="1809115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9017000" y="5335905"/>
            <a:ext cx="14166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7265" y="3144520"/>
            <a:ext cx="1972945" cy="20593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5645" y="1254760"/>
            <a:ext cx="107054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聊城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如图是常用的带有多插孔的插排．小明家插排的指示灯已经损坏，但闭合开关后插孔上连接的用电器仍可以正常工作．某一天小明家装修时将切割机插入插排，切割机工作时，家中的空气开关出现了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跳闸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现象．则下列说法中正确的是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插排上的插孔与指示灯是串联关系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跳闸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的原因一定是电路发生了断路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跳闸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的原因一定是电路发生了短路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跳闸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的原因可能是电路总功率过大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4315" y="3107055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D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37870" y="2994025"/>
            <a:ext cx="10210800" cy="523080"/>
            <a:chOff x="894" y="3246"/>
            <a:chExt cx="16080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836104" y="137731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2960" y="2146935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1076325" y="3522980"/>
            <a:ext cx="97186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家庭电路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组成：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由两根进户线、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、总开关、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、用电器、导线等组成．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57115" y="4169410"/>
            <a:ext cx="1561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电能表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52765" y="4169410"/>
            <a:ext cx="19278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保险盒</a:t>
            </a:r>
            <a:endParaRPr lang="zh-CN" altLang="en-US"/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8760460" y="54362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31570" y="12861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电路示意图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6530" y="1962150"/>
            <a:ext cx="5717540" cy="2625725"/>
          </a:xfrm>
          <a:prstGeom prst="rect">
            <a:avLst/>
          </a:prstGeom>
        </p:spPr>
      </p:pic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84335" y="518414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80390" y="963295"/>
            <a:ext cx="110312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保险丝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安装位置：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安装在总开关的后面．熔丝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俗称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是简易保险装置，装在保险盒内．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材料：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保险丝是用铅锑合金制作的，电阻比较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，熔点比较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．保险丝越粗熔断电流越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．为了用电安全，禁止用铜丝、铁丝等导线代替保险丝，不能随意更换更粗的保险丝．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作用：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当通过保险丝的电流大于额定电流，达到或超过它的熔断电流时，保险丝由于温度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而熔断，从而切断电路，起到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43470" y="2718435"/>
            <a:ext cx="1049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140315" y="2724785"/>
            <a:ext cx="793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88080" y="3269615"/>
            <a:ext cx="759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09495" y="4924425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过高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42810" y="4851400"/>
            <a:ext cx="1753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保护电路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978015" y="1597660"/>
            <a:ext cx="1174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保险丝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298305" y="55937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72795" y="807085"/>
            <a:ext cx="105029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空气开关：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既有总开关的作用，又有保护电路的作用，当电路中的电流过大时，空气开关自动断开，俗称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跳闸”．空气开关的作用和保险丝一样．新建楼房的供电线路已不再使用保险丝，而用空气开关来代替．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火线和零线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火线和零线：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进户的两条输电线中，一条叫做端线，俗称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；另一条叫做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，它在入户之前已经和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相连．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试电笔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(2017.15C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2016.33)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作用：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用来辨别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构造：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笔尖金属体、大阻值电阻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约一百万欧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、氖管、弹簧、金属笔卡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或笔尾金属体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22080" y="3127375"/>
            <a:ext cx="1049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火线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984375" y="3655060"/>
            <a:ext cx="1560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零线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228080" y="3629660"/>
            <a:ext cx="2264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大地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484245" y="4711065"/>
            <a:ext cx="2036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火线和零线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11005" y="43084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95325" y="1129665"/>
            <a:ext cx="1065784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使用：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在正常连接的电路中，手指按住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，使笔尖接触被测的导线，如果氖管发光，则接触的是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，否则接触的是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手指千万不能碰到笔尖金属体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原理：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如果被测导线是火线，电流经过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笔尖、电阻、氖管、弹簧，再经过人体、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经过大地，流到零线，与电源构成闭合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电路，由于大阻值电阻对电流的阻碍作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用，闭合电路中电流________，所以人体不会触电，氖管却会发光.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9070" y="2951480"/>
            <a:ext cx="4648200" cy="16751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932170" y="1206500"/>
            <a:ext cx="3545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金属笔卡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或笔尾金属体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453505" y="1802765"/>
            <a:ext cx="854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火线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665335" y="1802765"/>
            <a:ext cx="823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零线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47770" y="5066030"/>
            <a:ext cx="854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很小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11005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63295" y="709930"/>
            <a:ext cx="102952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三线插头和漏电保护器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(2014.16B)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三线插头：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如图乙所示：标有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“L”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字样的插头接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“N”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字样的接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“E”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字样的接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，插头上标着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“E”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的导线和用电器的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相连，插座上相应的导线和室外的大地相连．带有金属外壳的家用电器其金属外壳必须接地．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漏电保护器：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控制插座的总开关上大多还装有漏电保护器，如果站在地上的人不小心接触了火线，电流经过人体流入大地，这时，总开关上的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漏电保护器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会迅速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电流，对人体起到保护作用．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177" descr="C:\Documents and Settings\Administrator\桌面\物理（山西）\山西物理\X23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683385" y="3515995"/>
            <a:ext cx="3153410" cy="929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874895" y="4286885"/>
            <a:ext cx="19126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甲：三孔插座</a:t>
            </a:r>
            <a:endParaRPr lang="zh-CN" altLang="en-US" sz="1800"/>
          </a:p>
        </p:txBody>
      </p:sp>
      <p:pic>
        <p:nvPicPr>
          <p:cNvPr id="4" name="图片 -2147482176" descr="C:\Documents and Settings\Administrator\桌面\物理（山西）\山西物理\X240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7031355" y="3691890"/>
            <a:ext cx="1148715" cy="963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489315" y="4286885"/>
            <a:ext cx="18643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乙：三脚插头</a:t>
            </a:r>
            <a:endParaRPr lang="zh-CN" altLang="en-US" sz="1800"/>
          </a:p>
        </p:txBody>
      </p:sp>
      <p:sp>
        <p:nvSpPr>
          <p:cNvPr id="6" name="文本框 5"/>
          <p:cNvSpPr txBox="1"/>
          <p:nvPr/>
        </p:nvSpPr>
        <p:spPr>
          <a:xfrm>
            <a:off x="7825740" y="1350645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火线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51355" y="1865630"/>
            <a:ext cx="10807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零线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47055" y="1865630"/>
            <a:ext cx="928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地线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96390" y="2439670"/>
            <a:ext cx="1510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金属外壳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265805" y="5782945"/>
            <a:ext cx="900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切断</a:t>
            </a:r>
            <a:endParaRPr lang="zh-CN" altLang="en-US"/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224010" y="33909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UNIT_TABLE_BEAUTIFY" val="smartTable{2eb7d76e-db34-4153-baeb-2d2b875ee5d5}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SLIDE_ITEM_CNT" val="4"/>
</p:tagLst>
</file>

<file path=ppt/tags/tag5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5185</Words>
  <Application>WPS 演示</Application>
  <PresentationFormat>宽屏</PresentationFormat>
  <Paragraphs>405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