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59" r:id="rId2"/>
    <p:sldId id="560" r:id="rId3"/>
    <p:sldId id="576" r:id="rId4"/>
    <p:sldId id="561" r:id="rId5"/>
    <p:sldId id="563" r:id="rId6"/>
    <p:sldId id="568" r:id="rId7"/>
    <p:sldId id="569" r:id="rId8"/>
    <p:sldId id="570" r:id="rId9"/>
    <p:sldId id="571" r:id="rId10"/>
    <p:sldId id="572" r:id="rId11"/>
    <p:sldId id="564" r:id="rId12"/>
    <p:sldId id="574" r:id="rId13"/>
    <p:sldId id="575" r:id="rId14"/>
    <p:sldId id="566" r:id="rId15"/>
    <p:sldId id="567" r:id="rId16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19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92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9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680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6488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9592" y="1203598"/>
            <a:ext cx="7560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latin typeface="+mj-ea"/>
                <a:ea typeface="+mj-ea"/>
              </a:rPr>
              <a:t>第</a:t>
            </a:r>
            <a:r>
              <a:rPr lang="en-US" altLang="zh-CN" sz="4000" b="1" dirty="0">
                <a:latin typeface="+mj-ea"/>
                <a:ea typeface="+mj-ea"/>
              </a:rPr>
              <a:t>6</a:t>
            </a:r>
            <a:r>
              <a:rPr lang="zh-CN" altLang="en-US" sz="4000" b="1" dirty="0">
                <a:latin typeface="+mj-ea"/>
                <a:ea typeface="+mj-ea"/>
              </a:rPr>
              <a:t>章 质量与密度</a:t>
            </a:r>
            <a:endParaRPr lang="en-US" altLang="zh-CN" sz="4000" b="1" dirty="0">
              <a:latin typeface="+mj-ea"/>
              <a:ea typeface="+mj-ea"/>
            </a:endParaRPr>
          </a:p>
          <a:p>
            <a:pPr algn="ctr"/>
            <a:endParaRPr lang="zh-CN" altLang="en-US" sz="3600" b="1" dirty="0"/>
          </a:p>
          <a:p>
            <a:pPr algn="ctr"/>
            <a:r>
              <a:rPr lang="zh-CN" altLang="en-US" sz="3600" b="1" dirty="0">
                <a:solidFill>
                  <a:srgbClr val="FF0000"/>
                </a:solidFill>
              </a:rPr>
              <a:t>第</a:t>
            </a:r>
            <a:r>
              <a:rPr lang="en-US" altLang="zh-CN" sz="3600" b="1" dirty="0">
                <a:solidFill>
                  <a:srgbClr val="FF0000"/>
                </a:solidFill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</a:rPr>
              <a:t>节 跨学科实践：密度应用交流会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9592" y="1239310"/>
            <a:ext cx="780351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  <a:sym typeface="+mn-ea"/>
              </a:rPr>
              <a:t>采用测样本的方法，取一块花岗岩作为样本,用天平和量筒测出样本的质量和体积,计算出它的密度，然后根据</a:t>
            </a:r>
            <a:r>
              <a:rPr lang="zh-CN" altLang="en-US" sz="2800" b="1" i="1" dirty="0">
                <a:latin typeface="Times New Roman" pitchFamily="18" charset="0"/>
                <a:cs typeface="Times New Roman" pitchFamily="18" charset="0"/>
                <a:sym typeface="+mn-ea"/>
              </a:rPr>
              <a:t>m=ρV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  <a:sym typeface="+mn-ea"/>
              </a:rPr>
              <a:t>计算出人民英雄纪念碑碑心石的质量。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451269" y="1803709"/>
            <a:ext cx="508254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问题三：铅球是铅做的吗？</a:t>
            </a:r>
          </a:p>
        </p:txBody>
      </p:sp>
      <p:sp>
        <p:nvSpPr>
          <p:cNvPr id="3" name="TextBox 9"/>
          <p:cNvSpPr txBox="1"/>
          <p:nvPr/>
        </p:nvSpPr>
        <p:spPr>
          <a:xfrm>
            <a:off x="1489370" y="2827020"/>
            <a:ext cx="6715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求铅球的密度，和铅的密度作比较。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1560" y="1059582"/>
            <a:ext cx="823341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把铅球放入水槽中，用烧杯向水槽中注水，直到水没过铅球，用粘贴纸在此处作一标记。将铅球取出水面下降，然后用量筒向水槽中注水，直至再次达到标记,记下注人的水的体积，即铅球的体积。则</a:t>
            </a:r>
            <a:r>
              <a:rPr lang="zh-CN" altLang="en-US" sz="3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3000" b="1" baseline="-25000" dirty="0">
                <a:latin typeface="Times New Roman" pitchFamily="18" charset="0"/>
                <a:cs typeface="Times New Roman" pitchFamily="18" charset="0"/>
              </a:rPr>
              <a:t>水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zh-CN" altLang="en-US" sz="3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3000" b="1" baseline="-25000" dirty="0">
                <a:latin typeface="Times New Roman" pitchFamily="18" charset="0"/>
                <a:cs typeface="Times New Roman" pitchFamily="18" charset="0"/>
              </a:rPr>
              <a:t>铅球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50" y="1761490"/>
            <a:ext cx="3537096" cy="16200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095" y="1365250"/>
            <a:ext cx="3821287" cy="2016015"/>
          </a:xfrm>
          <a:prstGeom prst="rect">
            <a:avLst/>
          </a:prstGeom>
        </p:spPr>
      </p:pic>
      <p:sp>
        <p:nvSpPr>
          <p:cNvPr id="4" name="TextBox 8"/>
          <p:cNvSpPr txBox="1"/>
          <p:nvPr/>
        </p:nvSpPr>
        <p:spPr>
          <a:xfrm>
            <a:off x="743428" y="3335978"/>
            <a:ext cx="1701165" cy="96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将铅球放到容器中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2339752" y="3522519"/>
            <a:ext cx="2386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加水到标记处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4593045" y="3522519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取出铅球</a:t>
            </a:r>
          </a:p>
        </p:txBody>
      </p:sp>
      <p:sp>
        <p:nvSpPr>
          <p:cNvPr id="7" name="TextBox 8"/>
          <p:cNvSpPr txBox="1"/>
          <p:nvPr/>
        </p:nvSpPr>
        <p:spPr>
          <a:xfrm>
            <a:off x="6372200" y="3404767"/>
            <a:ext cx="2448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用量筒加水到标记处，量筒所加的水的体积就是球的体积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434715" y="811530"/>
            <a:ext cx="2316660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V</a:t>
            </a:r>
            <a:r>
              <a:rPr lang="zh-CN" altLang="en-US" sz="4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水</a:t>
            </a:r>
            <a:r>
              <a:rPr lang="zh-CN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= </a:t>
            </a:r>
            <a:r>
              <a:rPr lang="zh-CN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V</a:t>
            </a:r>
            <a:r>
              <a:rPr lang="zh-CN" altLang="en-US" sz="4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铅球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75856" y="1902741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491880" y="2005623"/>
            <a:ext cx="2236510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67544" y="1275606"/>
            <a:ext cx="8522970" cy="279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知道密度知识的应用。能运用密度知识鉴别物质，计算物质的质量与体积。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学会系统地整理知识，形成良好的认知结构。通过探究活动学会测量液体、固体的密度，学会利用物理公式间接地测量一个物理量的科学方法。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67544" y="1368795"/>
            <a:ext cx="8522970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在探究过程中体会克服困难，解决问题、获得成功的喜悦。在探究活动中，受到科学态度、科学观念的熏陶，培养他们创新精神、实践能力，养成良好的个性，形成正确的价值观。</a:t>
            </a:r>
            <a:endParaRPr lang="zh-CN" altLang="en-US" sz="24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80415" y="1787525"/>
            <a:ext cx="7583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/>
              <a:t>交流讨论：请同学们思考，农民如何使用盐水，选择到优良的种子？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38239" y="1905944"/>
            <a:ext cx="46742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问题一：测量浮石的密度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38240" y="2757170"/>
            <a:ext cx="589915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如何解决浮石会吸水的问题呢？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9592" y="1220470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解决方法一</a:t>
            </a:r>
          </a:p>
        </p:txBody>
      </p:sp>
      <p:sp>
        <p:nvSpPr>
          <p:cNvPr id="2" name="TextBox 8"/>
          <p:cNvSpPr txBox="1"/>
          <p:nvPr/>
        </p:nvSpPr>
        <p:spPr>
          <a:xfrm>
            <a:off x="899592" y="1820213"/>
            <a:ext cx="763905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在量筒中倒入一定体积的水</a:t>
            </a:r>
            <a:r>
              <a:rPr lang="zh-CN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水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，让浮石吸饱水之后，再放入量筒中，测出体积</a:t>
            </a:r>
            <a:r>
              <a:rPr lang="zh-CN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，由此计算浮石的体积。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899592" y="1254675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解决方法二</a:t>
            </a:r>
          </a:p>
        </p:txBody>
      </p:sp>
      <p:sp>
        <p:nvSpPr>
          <p:cNvPr id="3" name="TextBox 8"/>
          <p:cNvSpPr txBox="1"/>
          <p:nvPr/>
        </p:nvSpPr>
        <p:spPr>
          <a:xfrm>
            <a:off x="992465" y="2139702"/>
            <a:ext cx="763905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在浮石的表面涂层油漆或包一层保鲜膜。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03648" y="1851670"/>
            <a:ext cx="653351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问题二  估算人民英雄纪念碑的质量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9592" y="1347613"/>
            <a:ext cx="792088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查阅资料，计算人民英雄纪念碑的体积。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先测量出花岗岩(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  <a:sym typeface="+mn-ea"/>
              </a:rPr>
              <a:t>人民英雄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纪念碑的石材)的密度，</a:t>
            </a:r>
            <a:endParaRPr lang="en-US" altLang="zh-CN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再利用</a:t>
            </a:r>
            <a:r>
              <a:rPr lang="zh-CN" altLang="en-US" sz="2800" b="1" i="1" dirty="0">
                <a:latin typeface="Times New Roman" pitchFamily="18" charset="0"/>
                <a:cs typeface="Times New Roman" pitchFamily="18" charset="0"/>
              </a:rPr>
              <a:t>m=ρV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计算出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  <a:sym typeface="+mn-ea"/>
              </a:rPr>
              <a:t>人民英雄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纪念碑的质量。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667</Words>
  <Application>Microsoft Office PowerPoint</Application>
  <PresentationFormat>全屏显示(16:9)</PresentationFormat>
  <Paragraphs>28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1" baseType="lpstr">
      <vt:lpstr>宋体</vt:lpstr>
      <vt:lpstr>Times New Roman</vt:lpstr>
      <vt:lpstr>黑体</vt:lpstr>
      <vt:lpstr>Calibri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2026-08-14T00:41:04Z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