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AFFBB0-F083-45DE-B28E-AC139F23A2E5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91B568-E2D5-4A82-814E-3275850164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9037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66563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/>
            <a:endParaRPr lang="zh-CN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176394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6113291"/>
      </p:ext>
    </p:extLst>
  </p:cSld>
  <p:clrMapOvr>
    <a:masterClrMapping/>
  </p:clrMapOvr>
  <p:transition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32749" y="1939186"/>
            <a:ext cx="1829733" cy="4616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中物理</a:t>
            </a:r>
            <a:endParaRPr kumimoji="0" lang="zh-CN" altLang="en-US" sz="2400" b="1" i="0" u="none" strike="noStrike" cap="none" spc="0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sym typeface="Arial" panose="020B0604020202020204"/>
            </a:endParaRPr>
          </a:p>
        </p:txBody>
      </p:sp>
      <p:sp>
        <p:nvSpPr>
          <p:cNvPr id="40" name="Shape 40"/>
          <p:cNvSpPr/>
          <p:nvPr/>
        </p:nvSpPr>
        <p:spPr>
          <a:xfrm>
            <a:off x="4860032" y="2069619"/>
            <a:ext cx="3888432" cy="50270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 sz="3600">
                <a:solidFill>
                  <a:srgbClr val="B61C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4000" b="1" baseline="-25000" dirty="0" smtClean="0">
                <a:solidFill>
                  <a:srgbClr val="FF0000"/>
                </a:solidFill>
                <a:latin typeface="方正细倩简体" pitchFamily="65" charset="-122"/>
                <a:ea typeface="方正细倩简体" pitchFamily="65" charset="-122"/>
              </a:rPr>
              <a:t>第</a:t>
            </a:r>
            <a:r>
              <a:rPr lang="zh-CN" altLang="en-US" sz="4000" b="1" baseline="-25000" dirty="0">
                <a:solidFill>
                  <a:srgbClr val="FF0000"/>
                </a:solidFill>
                <a:latin typeface="方正细倩简体" pitchFamily="65" charset="-122"/>
                <a:ea typeface="方正细倩简体" pitchFamily="65" charset="-122"/>
              </a:rPr>
              <a:t>二十一</a:t>
            </a:r>
            <a:r>
              <a:rPr lang="zh-CN" altLang="en-US" sz="4000" b="1" baseline="-25000" dirty="0" smtClean="0">
                <a:solidFill>
                  <a:srgbClr val="FF0000"/>
                </a:solidFill>
                <a:latin typeface="方正细倩简体" pitchFamily="65" charset="-122"/>
                <a:ea typeface="方正细倩简体" pitchFamily="65" charset="-122"/>
              </a:rPr>
              <a:t>章 信</a:t>
            </a:r>
            <a:r>
              <a:rPr lang="zh-CN" altLang="en-US" sz="4000" b="1" baseline="-25000" dirty="0">
                <a:solidFill>
                  <a:srgbClr val="FF0000"/>
                </a:solidFill>
                <a:latin typeface="方正细倩简体" pitchFamily="65" charset="-122"/>
                <a:ea typeface="方正细倩简体" pitchFamily="65" charset="-122"/>
              </a:rPr>
              <a:t>息的传递</a:t>
            </a:r>
            <a:endParaRPr lang="zh-CN" sz="4000" b="1" baseline="-25000" dirty="0">
              <a:solidFill>
                <a:srgbClr val="FF0000"/>
              </a:solidFill>
              <a:latin typeface="方正细倩简体" pitchFamily="65" charset="-122"/>
              <a:ea typeface="方正细倩简体" pitchFamily="65" charset="-122"/>
            </a:endParaRPr>
          </a:p>
        </p:txBody>
      </p:sp>
      <p:sp>
        <p:nvSpPr>
          <p:cNvPr id="5" name="Shape 40"/>
          <p:cNvSpPr/>
          <p:nvPr/>
        </p:nvSpPr>
        <p:spPr>
          <a:xfrm>
            <a:off x="4716016" y="1131590"/>
            <a:ext cx="4816710" cy="584775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 sz="3600">
                <a:solidFill>
                  <a:srgbClr val="B61C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4800" b="1" baseline="-25000" dirty="0">
                <a:solidFill>
                  <a:srgbClr val="007E27"/>
                </a:solidFill>
                <a:latin typeface="方正中倩简体" pitchFamily="65" charset="-122"/>
                <a:ea typeface="方正中倩简体" pitchFamily="65" charset="-122"/>
              </a:rPr>
              <a:t>人教</a:t>
            </a:r>
            <a:r>
              <a:rPr lang="zh-CN" altLang="en-US" sz="4800" b="1" baseline="-25000" dirty="0" smtClean="0">
                <a:solidFill>
                  <a:srgbClr val="007E27"/>
                </a:solidFill>
                <a:latin typeface="方正中倩简体" pitchFamily="65" charset="-122"/>
                <a:ea typeface="方正中倩简体" pitchFamily="65" charset="-122"/>
              </a:rPr>
              <a:t>版物</a:t>
            </a:r>
            <a:r>
              <a:rPr lang="zh-CN" altLang="en-US" sz="4800" b="1" baseline="-25000" dirty="0">
                <a:solidFill>
                  <a:srgbClr val="007E27"/>
                </a:solidFill>
                <a:latin typeface="方正中倩简体" pitchFamily="65" charset="-122"/>
                <a:ea typeface="方正中倩简体" pitchFamily="65" charset="-122"/>
              </a:rPr>
              <a:t>理（初中）</a:t>
            </a:r>
            <a:endParaRPr lang="zh-CN" sz="4800" b="1" baseline="-25000" dirty="0">
              <a:solidFill>
                <a:srgbClr val="007E27"/>
              </a:solidFill>
              <a:latin typeface="方正中倩简体" pitchFamily="65" charset="-122"/>
              <a:ea typeface="方正中倩简体" pitchFamily="65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322236" y="2859782"/>
            <a:ext cx="3240360" cy="70788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lstStyle/>
          <a:p>
            <a:pPr lvl="0" latinLnBrk="1" hangingPunct="0"/>
            <a:r>
              <a:rPr lang="zh-CN" altLang="en-US" sz="6000" baseline="-25000" dirty="0" smtClean="0">
                <a:solidFill>
                  <a:srgbClr val="FF0000"/>
                </a:solidFill>
                <a:latin typeface="迷你简粗倩" pitchFamily="65" charset="-122"/>
                <a:ea typeface="迷你简粗倩" pitchFamily="65" charset="-122"/>
              </a:rPr>
              <a:t>本章复习</a:t>
            </a:r>
            <a:endParaRPr lang="zh-CN" altLang="en-US" sz="6000" baseline="-25000" dirty="0">
              <a:solidFill>
                <a:srgbClr val="FF0000"/>
              </a:solidFill>
              <a:latin typeface="迷你简粗倩" pitchFamily="65" charset="-122"/>
              <a:ea typeface="迷你简粗倩" pitchFamily="65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41479"/>
            <a:ext cx="3638827" cy="363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50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337" y="3237071"/>
            <a:ext cx="2487488" cy="159448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075690" y="624477"/>
            <a:ext cx="7687310" cy="20325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3.电磁波的传播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（选填“需要”或“不需要”）介质.如图5所示,将手机放在密闭的塑料容器中能正常接收到呼叫信号,放在密闭的金属容器中不能接收到呼叫信号,说明</a:t>
            </a:r>
          </a:p>
          <a:p>
            <a:pPr algn="just">
              <a:lnSpc>
                <a:spcPct val="120000"/>
              </a:lnSpc>
            </a:pP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（选填“塑料容器”或“金属容器”）对电磁波有屏蔽作用.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909298" y="500289"/>
            <a:ext cx="2143059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2095" b="1" dirty="0">
                <a:solidFill>
                  <a:srgbClr val="FF0000"/>
                </a:solidFill>
                <a:latin typeface="Times New Roman" panose="02020603050405020304" charset="0"/>
              </a:rPr>
              <a:t> 不需要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455219" y="1728189"/>
            <a:ext cx="2143059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2095" b="1" dirty="0">
                <a:solidFill>
                  <a:srgbClr val="FF0000"/>
                </a:solidFill>
                <a:latin typeface="Times New Roman" panose="02020603050405020304" charset="0"/>
              </a:rPr>
              <a:t> 金属容器 </a:t>
            </a:r>
          </a:p>
        </p:txBody>
      </p:sp>
    </p:spTree>
    <p:extLst>
      <p:ext uri="{BB962C8B-B14F-4D97-AF65-F5344CB8AC3E}">
        <p14:creationId xmlns:p14="http://schemas.microsoft.com/office/powerpoint/2010/main" val="2257217451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4" grpId="0"/>
      <p:bldP spid="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56566" y="379398"/>
            <a:ext cx="8562975" cy="24208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4.利用激光测量地月距离，是20世纪60年代后发展起来的一门新技术.从地面向月球发射一束脉冲激光，激光被安装在月面上的角反射器反射回来，地面上的计时器把激光往返地月的时间记录下来，这样就可以计算出地月距离.激光是一种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波，它在真空和空气中的光速均按3.0×10</a:t>
            </a:r>
            <a:r>
              <a:rPr lang="zh-CN" altLang="en-US" sz="2095" baseline="30000">
                <a:latin typeface="宋体" panose="02010600030101010101" pitchFamily="2" charset="-122"/>
                <a:cs typeface="宋体" panose="02010600030101010101" pitchFamily="2" charset="-122"/>
              </a:rPr>
              <a:t>8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m/s计算，若计时器记录的时间为2.56s，则地月距离约为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</a:p>
          <a:p>
            <a:pPr algn="just">
              <a:lnSpc>
                <a:spcPct val="120000"/>
              </a:lnSpc>
            </a:pP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　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m.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484980" y="1544488"/>
            <a:ext cx="1408595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2095" b="1" dirty="0">
                <a:solidFill>
                  <a:srgbClr val="FF0000"/>
                </a:solidFill>
                <a:latin typeface="Times New Roman" panose="02020603050405020304" charset="0"/>
              </a:rPr>
              <a:t> 电磁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02151" y="2363978"/>
            <a:ext cx="1408595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2095" b="1" dirty="0">
                <a:solidFill>
                  <a:srgbClr val="FF0000"/>
                </a:solidFill>
                <a:latin typeface="Times New Roman" panose="02020603050405020304" charset="0"/>
              </a:rPr>
              <a:t> 3.84×10</a:t>
            </a:r>
            <a:r>
              <a:rPr lang="en-US" altLang="zh-CN" sz="2095" b="1" baseline="30000" dirty="0">
                <a:solidFill>
                  <a:srgbClr val="FF0000"/>
                </a:solidFill>
                <a:latin typeface="Times New Roman" panose="02020603050405020304" charset="0"/>
              </a:rPr>
              <a:t>8</a:t>
            </a:r>
            <a:r>
              <a:rPr lang="en-US" altLang="zh-CN" sz="2095" b="1" dirty="0">
                <a:solidFill>
                  <a:srgbClr val="FF0000"/>
                </a:solidFill>
                <a:latin typeface="Times New Roman" panose="0202060305040502030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13319087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1290" y="1276327"/>
            <a:ext cx="8115300" cy="20351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5.电磁波家族有无线电波、红外线、可见光、紫外线等，它们的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（选填“频率”“波长”或“波速”）相同，它们都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在真空中传播，电台发射的某种电磁波波长为3m，其频率是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Hz.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63067" y="1738383"/>
            <a:ext cx="1459428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2095" b="1" dirty="0">
                <a:solidFill>
                  <a:srgbClr val="FF0000"/>
                </a:solidFill>
                <a:latin typeface="Times New Roman" panose="02020603050405020304" charset="0"/>
              </a:rPr>
              <a:t>波速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18884" y="2153527"/>
            <a:ext cx="1459428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2095" b="1" dirty="0">
                <a:solidFill>
                  <a:srgbClr val="FF0000"/>
                </a:solidFill>
                <a:latin typeface="Times New Roman" panose="02020603050405020304" charset="0"/>
              </a:rPr>
              <a:t>能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19001" y="2789419"/>
            <a:ext cx="1459428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2095" b="1" dirty="0">
                <a:solidFill>
                  <a:srgbClr val="FF0000"/>
                </a:solidFill>
                <a:latin typeface="Times New Roman" panose="02020603050405020304" charset="0"/>
              </a:rPr>
              <a:t>1×10</a:t>
            </a:r>
            <a:r>
              <a:rPr lang="en-US" altLang="zh-CN" sz="2095" b="1" baseline="30000" dirty="0">
                <a:solidFill>
                  <a:srgbClr val="FF0000"/>
                </a:solidFill>
                <a:latin typeface="Times New Roman" panose="0202060305040502030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930271695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3" grpId="0"/>
      <p:bldP spid="3" grpId="1"/>
      <p:bldP spid="4" grpId="0"/>
      <p:bldP spid="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61315" y="882925"/>
            <a:ext cx="8572500" cy="252146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eaLnBrk="1" fontAlgn="auto" latinLnBrk="0" hangingPunct="1">
              <a:lnSpc>
                <a:spcPct val="150000"/>
              </a:lnSpc>
            </a:pPr>
            <a:r>
              <a:rPr lang="en-US" altLang="zh-CN" sz="2095">
                <a:latin typeface="宋体" panose="02010600030101010101" pitchFamily="2" charset="-122"/>
                <a:cs typeface="宋体" panose="02010600030101010101" pitchFamily="2" charset="-122"/>
              </a:rPr>
              <a:t>6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.关于信息的传递，下列说法正确的是（　 　）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A. 北斗卫星定位系统可提供全天候即时定位服务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B. 5G网络通信主要是利用光导纤维传递信息的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C. 手机话筒的主要作用是把声音信号变成恒定电流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D. 电磁波只能传递声音信号，不能传递图像信号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082977" y="882712"/>
            <a:ext cx="733514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2095" b="1" dirty="0">
                <a:solidFill>
                  <a:srgbClr val="FF0000"/>
                </a:solidFill>
                <a:latin typeface="Times New Roman" panose="02020603050405020304" charset="0"/>
              </a:rPr>
              <a:t>A </a:t>
            </a:r>
          </a:p>
        </p:txBody>
      </p:sp>
    </p:spTree>
    <p:extLst>
      <p:ext uri="{BB962C8B-B14F-4D97-AF65-F5344CB8AC3E}">
        <p14:creationId xmlns:p14="http://schemas.microsoft.com/office/powerpoint/2010/main" val="3387734025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492886" y="1256593"/>
            <a:ext cx="7442835" cy="252146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eaLnBrk="1" fontAlgn="auto" latinLnBrk="0" hangingPunct="1">
              <a:lnSpc>
                <a:spcPct val="150000"/>
              </a:lnSpc>
            </a:pPr>
            <a:r>
              <a:rPr lang="en-US" altLang="zh-CN" sz="2095">
                <a:latin typeface="宋体" panose="02010600030101010101" pitchFamily="2" charset="-122"/>
                <a:cs typeface="宋体" panose="02010600030101010101" pitchFamily="2" charset="-122"/>
              </a:rPr>
              <a:t>7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.下列各种活动中，能通过互联网做到的是（　 　）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A. 传送网购的运动鞋	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B. 远程学习物理课程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C. 输送发电厂的电能	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D. 传输纸质信件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904134" y="1411398"/>
            <a:ext cx="67508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2095" b="1" dirty="0">
                <a:solidFill>
                  <a:srgbClr val="FF0000"/>
                </a:solidFill>
                <a:latin typeface="Times New Roman" panose="02020603050405020304" charset="0"/>
              </a:rPr>
              <a:t> B</a:t>
            </a:r>
          </a:p>
        </p:txBody>
      </p:sp>
    </p:spTree>
    <p:extLst>
      <p:ext uri="{BB962C8B-B14F-4D97-AF65-F5344CB8AC3E}">
        <p14:creationId xmlns:p14="http://schemas.microsoft.com/office/powerpoint/2010/main" val="1589409951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37515" y="744789"/>
            <a:ext cx="8343900" cy="446491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eaLnBrk="1" fontAlgn="auto" latinLnBrk="0" hangingPunct="1">
              <a:lnSpc>
                <a:spcPct val="150000"/>
              </a:lnSpc>
            </a:pPr>
            <a:r>
              <a:rPr lang="en-US" altLang="zh-CN" sz="2095">
                <a:latin typeface="宋体" panose="02010600030101010101" pitchFamily="2" charset="-122"/>
                <a:cs typeface="宋体" panose="02010600030101010101" pitchFamily="2" charset="-122"/>
              </a:rPr>
              <a:t>8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.北斗卫星导航系统是我国自主研制的全球卫星定位与通信系统，已经初步具备区域导航、定位和授时功能. 完全建成后可在全球范围内全天候、全天时为用户提供高精度、高可靠定位、导航、授时服务，并具有短报文通信功能. 下列关于北斗导航卫星系统说法正确的是（    ）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A. 北斗卫星导航系统传送信息的速度与光速相同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B. 北斗卫星导航系统的空间段采用光纤传送信息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C. 北斗卫星导航系统采用超声波为汽车导航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D. 北斗卫星导航系统现已全面建成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10546" y="2769954"/>
            <a:ext cx="1423797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2095" b="1" dirty="0">
                <a:solidFill>
                  <a:srgbClr val="FF0000"/>
                </a:solidFill>
                <a:latin typeface="Times New Roman" panose="02020603050405020304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90226119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980690" y="479976"/>
            <a:ext cx="2275840" cy="46024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宋体" panose="02010600030101010101" pitchFamily="2" charset="-122"/>
                <a:ea typeface="宋体" panose="02010600030101010101" pitchFamily="2" charset="-122"/>
                <a:cs typeface="Arial" panose="020B0604020202020204"/>
                <a:sym typeface="Arial" panose="020B0604020202020204"/>
              </a:rPr>
              <a:t>知识网络</a:t>
            </a:r>
          </a:p>
        </p:txBody>
      </p:sp>
      <p:pic>
        <p:nvPicPr>
          <p:cNvPr id="2" name="图片 1" descr="信息的传递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2146" y="1840966"/>
            <a:ext cx="7839075" cy="146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42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47395" y="1946001"/>
            <a:ext cx="7649210" cy="19039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095" b="1">
                <a:latin typeface="宋体" panose="02010600030101010101" pitchFamily="2" charset="-122"/>
                <a:cs typeface="宋体" panose="02010600030101010101" pitchFamily="2" charset="-122"/>
              </a:rPr>
              <a:t>1. 话筒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：把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　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信号变成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　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信号. </a:t>
            </a:r>
          </a:p>
          <a:p>
            <a:pPr>
              <a:lnSpc>
                <a:spcPct val="140000"/>
              </a:lnSpc>
            </a:pPr>
            <a:r>
              <a:rPr lang="zh-CN" altLang="en-US" sz="2095" b="1">
                <a:latin typeface="宋体" panose="02010600030101010101" pitchFamily="2" charset="-122"/>
                <a:cs typeface="宋体" panose="02010600030101010101" pitchFamily="2" charset="-122"/>
              </a:rPr>
              <a:t>2. 听筒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：把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信号变成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信号. </a:t>
            </a:r>
          </a:p>
          <a:p>
            <a:pPr>
              <a:lnSpc>
                <a:spcPct val="140000"/>
              </a:lnSpc>
            </a:pPr>
            <a:r>
              <a:rPr lang="zh-CN" altLang="en-US" sz="2095" b="1">
                <a:latin typeface="宋体" panose="02010600030101010101" pitchFamily="2" charset="-122"/>
                <a:cs typeface="宋体" panose="02010600030101010101" pitchFamily="2" charset="-122"/>
              </a:rPr>
              <a:t>3. 电话交换机的作用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：实现任意两户之间的通话，尽量减少线路数量，提高线路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　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. 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437766" y="2010034"/>
            <a:ext cx="1681287" cy="415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95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zh-CN" altLang="en-US" sz="2095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声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13161" y="1115883"/>
            <a:ext cx="5946027" cy="53535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395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一、电话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（1876年由贝尔发明）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716527" y="2033979"/>
            <a:ext cx="1681287" cy="415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95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zh-CN" altLang="en-US" sz="2095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电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352041" y="2448618"/>
            <a:ext cx="1681287" cy="415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95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电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777487" y="2425065"/>
            <a:ext cx="1681287" cy="415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95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zh-CN" altLang="en-US" sz="2095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声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035475" y="3341323"/>
            <a:ext cx="1681287" cy="415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95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利用率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07645" y="221527"/>
            <a:ext cx="2402205" cy="521989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宋体" panose="02010600030101010101" pitchFamily="2" charset="-122"/>
                <a:ea typeface="宋体" panose="02010600030101010101" pitchFamily="2" charset="-122"/>
                <a:cs typeface="Arial" panose="020B0604020202020204"/>
                <a:sym typeface="Arial" panose="020B0604020202020204"/>
              </a:rPr>
              <a:t>知识点梳理</a:t>
            </a:r>
          </a:p>
        </p:txBody>
      </p:sp>
    </p:spTree>
    <p:extLst>
      <p:ext uri="{BB962C8B-B14F-4D97-AF65-F5344CB8AC3E}">
        <p14:creationId xmlns:p14="http://schemas.microsoft.com/office/powerpoint/2010/main" val="2595806099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3" grpId="0"/>
      <p:bldP spid="3" grpId="1"/>
      <p:bldP spid="4" grpId="0"/>
      <p:bldP spid="4" grpId="1"/>
      <p:bldP spid="6" grpId="0"/>
      <p:bldP spid="6" grpId="1"/>
      <p:bldP spid="7" grpId="0"/>
      <p:bldP spid="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1006475" y="674767"/>
            <a:ext cx="7505700" cy="3197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095" b="1">
                <a:latin typeface="宋体" panose="02010600030101010101" pitchFamily="2" charset="-122"/>
                <a:cs typeface="宋体" panose="02010600030101010101" pitchFamily="2" charset="-122"/>
              </a:rPr>
              <a:t>4. 模拟通信和数字通信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</a:p>
          <a:p>
            <a:pPr algn="just"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（1）电话信号分为模拟信号和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信号两种. </a:t>
            </a:r>
          </a:p>
          <a:p>
            <a:pPr algn="just"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（2）模拟信号：在模拟通信中，话筒将声音转化成信号电流时，这种信号电流的频率、振幅变化情况跟声音的频率、振幅变化情况完全一样，“模仿”着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信号的“一举一动”. 采用模拟信号的通信方式叫做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通信. </a:t>
            </a:r>
          </a:p>
          <a:p>
            <a:pPr algn="just"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（3）数字信号：用不同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的不同组合表示的信号. 使用数字信号的通信方式叫做数字通信. </a:t>
            </a:r>
          </a:p>
        </p:txBody>
      </p:sp>
      <p:sp>
        <p:nvSpPr>
          <p:cNvPr id="2" name="文本框 3"/>
          <p:cNvSpPr txBox="1"/>
          <p:nvPr/>
        </p:nvSpPr>
        <p:spPr>
          <a:xfrm>
            <a:off x="4623958" y="991821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数字</a:t>
            </a:r>
          </a:p>
        </p:txBody>
      </p:sp>
      <p:sp>
        <p:nvSpPr>
          <p:cNvPr id="3" name="文本框 3"/>
          <p:cNvSpPr txBox="1"/>
          <p:nvPr/>
        </p:nvSpPr>
        <p:spPr>
          <a:xfrm>
            <a:off x="4704702" y="2161524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声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842139" y="2558311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模拟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907175" y="3037461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符号</a:t>
            </a:r>
          </a:p>
        </p:txBody>
      </p:sp>
    </p:spTree>
    <p:extLst>
      <p:ext uri="{BB962C8B-B14F-4D97-AF65-F5344CB8AC3E}">
        <p14:creationId xmlns:p14="http://schemas.microsoft.com/office/powerpoint/2010/main" val="1229255334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  <p:bldP spid="5" grpId="0"/>
      <p:bldP spid="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590550" y="1315158"/>
            <a:ext cx="8144510" cy="280919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095"/>
              <a:t>1. </a:t>
            </a:r>
            <a:r>
              <a:rPr lang="zh-CN" altLang="en-US" sz="2095" u="sng"/>
              <a:t>                                        </a:t>
            </a:r>
            <a:r>
              <a:rPr lang="zh-CN" altLang="en-US" sz="2095"/>
              <a:t>产生电磁波. 电磁波的传播</a:t>
            </a:r>
          </a:p>
          <a:p>
            <a:pPr algn="just">
              <a:lnSpc>
                <a:spcPct val="120000"/>
              </a:lnSpc>
            </a:pPr>
            <a:r>
              <a:rPr lang="zh-CN" altLang="en-US" sz="2095" u="sng"/>
              <a:t>                     　</a:t>
            </a:r>
            <a:r>
              <a:rPr lang="zh-CN" altLang="en-US" sz="2095"/>
              <a:t>介质. c=</a:t>
            </a:r>
            <a:r>
              <a:rPr lang="zh-CN" altLang="en-US" sz="2095" u="sng"/>
              <a:t>                     　</a:t>
            </a:r>
            <a:r>
              <a:rPr lang="zh-CN" altLang="en-US" sz="2095"/>
              <a:t>.</a:t>
            </a:r>
          </a:p>
          <a:p>
            <a:pPr algn="just">
              <a:lnSpc>
                <a:spcPct val="120000"/>
              </a:lnSpc>
            </a:pPr>
            <a:endParaRPr lang="zh-CN" altLang="en-US" sz="2095"/>
          </a:p>
          <a:p>
            <a:pPr algn="just">
              <a:lnSpc>
                <a:spcPct val="120000"/>
              </a:lnSpc>
            </a:pPr>
            <a:r>
              <a:rPr lang="zh-CN" altLang="en-US" sz="2095"/>
              <a:t>2. 电视是利用</a:t>
            </a:r>
            <a:r>
              <a:rPr lang="zh-CN" altLang="en-US" sz="2095" u="sng"/>
              <a:t>                　</a:t>
            </a:r>
            <a:r>
              <a:rPr lang="zh-CN" altLang="en-US" sz="2095"/>
              <a:t>传递声音信号和图像信号. </a:t>
            </a:r>
          </a:p>
          <a:p>
            <a:pPr algn="just">
              <a:lnSpc>
                <a:spcPct val="120000"/>
              </a:lnSpc>
            </a:pPr>
            <a:endParaRPr lang="zh-CN" altLang="en-US" sz="2095"/>
          </a:p>
          <a:p>
            <a:pPr algn="just">
              <a:lnSpc>
                <a:spcPct val="120000"/>
              </a:lnSpc>
            </a:pPr>
            <a:r>
              <a:rPr lang="zh-CN" altLang="en-US" sz="2095"/>
              <a:t>3. 移动电话既是无线电</a:t>
            </a:r>
            <a:r>
              <a:rPr lang="zh-CN" altLang="en-US" sz="2095" u="sng"/>
              <a:t>         　</a:t>
            </a:r>
            <a:r>
              <a:rPr lang="zh-CN" altLang="en-US" sz="2095"/>
              <a:t>台，又是无线电</a:t>
            </a:r>
          </a:p>
          <a:p>
            <a:pPr algn="just">
              <a:lnSpc>
                <a:spcPct val="120000"/>
              </a:lnSpc>
            </a:pPr>
            <a:r>
              <a:rPr lang="zh-CN" altLang="en-US" sz="2095" u="sng"/>
              <a:t>                          </a:t>
            </a:r>
            <a:r>
              <a:rPr lang="zh-CN" altLang="en-US" sz="2095"/>
              <a:t>台.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321126" y="1152903"/>
            <a:ext cx="2369669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迅速变化的电流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44860" y="494381"/>
            <a:ext cx="5946027" cy="53535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395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二、电磁波</a:t>
            </a:r>
            <a:endParaRPr lang="zh-CN" altLang="en-US" sz="2095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91620" y="1698063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不需要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619652" y="1698430"/>
            <a:ext cx="1904097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 3.0×10</a:t>
            </a:r>
            <a:r>
              <a:rPr lang="zh-CN" altLang="en-US" sz="2095" b="1" baseline="30000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8</a:t>
            </a: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m/s 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480526" y="2364369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电磁波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257719" y="3153704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接收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135093" y="3568682"/>
            <a:ext cx="140812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发射</a:t>
            </a:r>
          </a:p>
        </p:txBody>
      </p:sp>
    </p:spTree>
    <p:extLst>
      <p:ext uri="{BB962C8B-B14F-4D97-AF65-F5344CB8AC3E}">
        <p14:creationId xmlns:p14="http://schemas.microsoft.com/office/powerpoint/2010/main" val="245892049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3" grpId="0"/>
      <p:bldP spid="3" grpId="1"/>
      <p:bldP spid="4" grpId="0"/>
      <p:bldP spid="4" grpId="1"/>
      <p:bldP spid="10" grpId="0"/>
      <p:bldP spid="10" grpId="1"/>
      <p:bldP spid="12" grpId="0"/>
      <p:bldP spid="12" grpId="1"/>
      <p:bldP spid="13" grpId="0"/>
      <p:bldP spid="1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93700" y="1760758"/>
            <a:ext cx="8845550" cy="24208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095" b="1">
                <a:latin typeface="宋体" panose="02010600030101010101" pitchFamily="2" charset="-122"/>
                <a:cs typeface="宋体" panose="02010600030101010101" pitchFamily="2" charset="-122"/>
              </a:rPr>
              <a:t>4. 微波通信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：利用中继站进行通信，因为微波大致沿直线传播，不能沿地球表面绕行，因此每隔50km左右要建一个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         　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，把上一站传来的信号处理后，再发射到下一站去，一站一站传下去，将信息传到远方. </a:t>
            </a:r>
          </a:p>
          <a:p>
            <a:pPr>
              <a:lnSpc>
                <a:spcPct val="120000"/>
              </a:lnSpc>
            </a:pPr>
            <a:r>
              <a:rPr lang="zh-CN" altLang="en-US" sz="2095" b="1">
                <a:latin typeface="宋体" panose="02010600030101010101" pitchFamily="2" charset="-122"/>
                <a:cs typeface="宋体" panose="02010600030101010101" pitchFamily="2" charset="-122"/>
              </a:rPr>
              <a:t>5. 卫星通信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：利用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　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作为微波通信中继站的一种通信方式.</a:t>
            </a:r>
          </a:p>
          <a:p>
            <a:pPr>
              <a:lnSpc>
                <a:spcPct val="120000"/>
              </a:lnSpc>
            </a:pP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</a:rPr>
              <a:t>          　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颗同步通信卫星可以实现全球通信. 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978192" y="2140716"/>
            <a:ext cx="1755399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微波中继站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717486" y="3266928"/>
            <a:ext cx="1755399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通信卫星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00565" y="3681785"/>
            <a:ext cx="1755399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三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93701" y="805263"/>
            <a:ext cx="4562475" cy="39849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000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三、广播电视移动通信</a:t>
            </a:r>
            <a:endParaRPr kumimoji="0" lang="zh-CN" altLang="en-US" sz="2000" b="1" i="0" u="none" strike="noStrike" cap="none" spc="0" normalizeH="0" baseline="0">
              <a:ln>
                <a:noFill/>
              </a:ln>
              <a:solidFill>
                <a:srgbClr val="FF0000"/>
              </a:solidFill>
              <a:effectLst/>
              <a:uFillTx/>
              <a:latin typeface="宋体" panose="02010600030101010101" pitchFamily="2" charset="-122"/>
              <a:ea typeface="Arial" panose="020B0604020202020204"/>
              <a:cs typeface="宋体" panose="02010600030101010101" pitchFamily="2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18831554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2" grpId="0"/>
      <p:bldP spid="2" grpId="1"/>
      <p:bldP spid="4" grpId="0"/>
      <p:bldP spid="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704850" y="622568"/>
            <a:ext cx="8639810" cy="24208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6. 光纤通信：利用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  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光通过在光纤内壁上经过多次</a:t>
            </a:r>
          </a:p>
          <a:p>
            <a:pPr>
              <a:lnSpc>
                <a:spcPct val="120000"/>
              </a:lnSpc>
            </a:pP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         　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，将信息传向远方的通信方式. </a:t>
            </a:r>
            <a:endParaRPr lang="zh-CN" altLang="en-US" sz="2095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endParaRPr lang="zh-CN" altLang="en-US" sz="2095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>
              <a:lnSpc>
                <a:spcPct val="120000"/>
              </a:lnSpc>
            </a:pPr>
            <a:endParaRPr lang="zh-CN" altLang="en-US" sz="2095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7. 网络通信：把计算机联在一起，用来传递计算机信号的. 世界上最大的计算机网络是</a:t>
            </a:r>
            <a:r>
              <a:rPr lang="zh-CN" altLang="en-US" sz="2095" u="sng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       </a:t>
            </a: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. </a:t>
            </a:r>
            <a:endParaRPr lang="zh-CN" altLang="en-US" sz="2095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" name="文本框 3"/>
          <p:cNvSpPr txBox="1"/>
          <p:nvPr/>
        </p:nvSpPr>
        <p:spPr>
          <a:xfrm>
            <a:off x="3173548" y="494960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激</a:t>
            </a:r>
          </a:p>
        </p:txBody>
      </p:sp>
      <p:sp>
        <p:nvSpPr>
          <p:cNvPr id="3" name="文本框 3"/>
          <p:cNvSpPr txBox="1"/>
          <p:nvPr/>
        </p:nvSpPr>
        <p:spPr>
          <a:xfrm>
            <a:off x="1078922" y="974309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反射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613760" y="2499223"/>
            <a:ext cx="1329257" cy="4793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95" b="1" dirty="0">
                <a:solidFill>
                  <a:srgbClr val="FF0000"/>
                </a:solidFill>
                <a:latin typeface="Times New Roman" panose="02020603050405020304" charset="0"/>
              </a:rPr>
              <a:t>因特网</a:t>
            </a:r>
          </a:p>
        </p:txBody>
      </p:sp>
    </p:spTree>
    <p:extLst>
      <p:ext uri="{BB962C8B-B14F-4D97-AF65-F5344CB8AC3E}">
        <p14:creationId xmlns:p14="http://schemas.microsoft.com/office/powerpoint/2010/main" val="2197930310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Box 1"/>
          <p:cNvSpPr txBox="1"/>
          <p:nvPr/>
        </p:nvSpPr>
        <p:spPr>
          <a:xfrm>
            <a:off x="240415" y="238585"/>
            <a:ext cx="5118923" cy="4615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lvl="1" indent="-182880" algn="l" eaLnBrk="1" hangingPunct="1"/>
            <a:r>
              <a:rPr lang="zh-CN" altLang="en-US" sz="2395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知识点练习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13410" y="1292878"/>
            <a:ext cx="7184390" cy="24208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1.“北斗+5G”技术将用于助力北京打造智慧型冬奥会，这项技术主要利用</a:t>
            </a:r>
          </a:p>
          <a:p>
            <a:pPr algn="just"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（　 　）</a:t>
            </a:r>
          </a:p>
          <a:p>
            <a:pPr algn="just"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A. 电磁波  			B. 超声波	</a:t>
            </a:r>
          </a:p>
          <a:p>
            <a:pPr algn="just"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	</a:t>
            </a:r>
          </a:p>
          <a:p>
            <a:pPr algn="just">
              <a:lnSpc>
                <a:spcPct val="12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C. 次声波		      D. 红外线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13562" y="2090388"/>
            <a:ext cx="1423797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2095" b="1" dirty="0">
                <a:solidFill>
                  <a:srgbClr val="FF0000"/>
                </a:solidFill>
                <a:latin typeface="Times New Roman" panose="02020603050405020304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165006028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78460" y="471063"/>
            <a:ext cx="9005570" cy="30071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2.2019年被称为5G元年，6月6日我国开始发放5G商用牌照.5G技术也是依靠电磁波传递信息的.下列有关电磁波的说法正确的是（　 　）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A．太空中是真空，电磁波不能传播	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B．电磁波在空气中的传播速度是340m/s	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C．光是一种电磁波	</a:t>
            </a:r>
          </a:p>
          <a:p>
            <a:pPr algn="just" eaLnBrk="1" fontAlgn="auto" latinLnBrk="0" hangingPunct="1">
              <a:lnSpc>
                <a:spcPct val="150000"/>
              </a:lnSpc>
            </a:pPr>
            <a:r>
              <a:rPr lang="zh-CN" altLang="en-US" sz="2095">
                <a:latin typeface="宋体" panose="02010600030101010101" pitchFamily="2" charset="-122"/>
                <a:cs typeface="宋体" panose="02010600030101010101" pitchFamily="2" charset="-122"/>
              </a:rPr>
              <a:t>D．中央电视台和郴州电视台发射的电磁波传播速度不同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818315" y="1092277"/>
            <a:ext cx="675080" cy="41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2095" b="1" dirty="0">
                <a:solidFill>
                  <a:srgbClr val="FF0000"/>
                </a:solidFill>
                <a:latin typeface="Times New Roman" panose="02020603050405020304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75974460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664154804"/>
  <p:tag name="KSO_WM_UNIT_PLACING_PICTURE_USER_VIEWPORT" val="{&quot;height&quot;:2295,&quot;width&quot;:12345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1054</Words>
  <Application>Microsoft Office PowerPoint</Application>
  <PresentationFormat>全屏显示(16:9)</PresentationFormat>
  <Paragraphs>97</Paragraphs>
  <Slides>15</Slides>
  <Notes>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1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7</cp:revision>
  <dcterms:created xsi:type="dcterms:W3CDTF">2020-08-24T01:03:12Z</dcterms:created>
  <dcterms:modified xsi:type="dcterms:W3CDTF">2020-08-24T07:24:49Z</dcterms:modified>
</cp:coreProperties>
</file>