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png" ContentType="image/png"/>
  <Default Extension="wdp" ContentType="image/vnd.ms-photo"/>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&#65279;<?xml version="1.0" encoding="utf-8" standalone="yes"?><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package/2006/relationships/metadata/thumbnail" Target="docProps/thumbnail.jpeg" /><Relationship Id="rId5" Type="http://schemas.openxmlformats.org/officeDocument/2006/relationships/custom-properties" Target="docProps/custom.xml" /></Relationships>
</file>

<file path=ppt/presentation.xml><?xml version="1.0" encoding="utf-8"?>
<!--Generated by Aspose.Slides for Java 23.3-->
<p:presentation xmlns:r="http://schemas.openxmlformats.org/officeDocument/2006/relationships" xmlns:a="http://schemas.openxmlformats.org/drawingml/2006/main" xmlns:p="http://schemas.openxmlformats.org/presentationml/2006/main">
  <p:sldMasterIdLst>
    <p:sldMasterId id="2147483648" r:id="rId1"/>
  </p:sldMasterIdLst>
  <p:notesMasterIdLst>
    <p:notesMasterId r:id="rId2"/>
  </p:notesMasterIdLst>
  <p:sldIdLst>
    <p:sldId id="256" r:id="rId3"/>
    <p:sldId id="283" r:id="rId4"/>
    <p:sldId id="263" r:id="rId5"/>
    <p:sldId id="286" r:id="rId6"/>
    <p:sldId id="558" r:id="rId7"/>
    <p:sldId id="559" r:id="rId8"/>
    <p:sldId id="321" r:id="rId9"/>
    <p:sldId id="560" r:id="rId10"/>
    <p:sldId id="561" r:id="rId11"/>
    <p:sldId id="324" r:id="rId12"/>
    <p:sldId id="325" r:id="rId13"/>
    <p:sldId id="326" r:id="rId14"/>
    <p:sldId id="328" r:id="rId15"/>
    <p:sldId id="562" r:id="rId16"/>
    <p:sldId id="563" r:id="rId17"/>
    <p:sldId id="564" r:id="rId18"/>
    <p:sldId id="565" r:id="rId19"/>
    <p:sldId id="566" r:id="rId20"/>
    <p:sldId id="330" r:id="rId21"/>
    <p:sldId id="567" r:id="rId22"/>
    <p:sldId id="568" r:id="rId23"/>
    <p:sldId id="569" r:id="rId24"/>
    <p:sldId id="322" r:id="rId25"/>
    <p:sldId id="570" r:id="rId26"/>
    <p:sldId id="571" r:id="rId27"/>
    <p:sldId id="320" r:id="rId28"/>
    <p:sldId id="333" r:id="rId29"/>
    <p:sldId id="310" r:id="rId30"/>
    <p:sldId id="323" r:id="rId31"/>
    <p:sldId id="332" r:id="rId32"/>
    <p:sldId id="331" r:id="rId33"/>
    <p:sldId id="264" r:id="rId34"/>
    <p:sldId id="329" r:id="rId35"/>
    <p:sldId id="572" r:id="rId36"/>
  </p:sldIdLst>
  <p:sldSz cx="9144000" cy="5143500" type="screen16x9"/>
  <p:notesSz cx="6858000" cy="9144000"/>
  <p:custDataLst>
    <p:tags r:id="rId37"/>
  </p:custDataLst>
  <p:defaultTextStyle>
    <a:defPPr>
      <a:defRPr lang="zh-CN"/>
    </a:defPPr>
    <a:lvl1pPr algn="l" rtl="0" eaLnBrk="0" fontAlgn="base" hangingPunct="0">
      <a:spcBef>
        <a:spcPct val="0"/>
      </a:spcBef>
      <a:spcAft>
        <a:spcPct val="0"/>
      </a:spcAft>
      <a:defRPr kern="1200">
        <a:solidFill>
          <a:schemeClr val="tx1"/>
        </a:solidFill>
        <a:latin typeface="Times New Roman" panose="02020603050405020304" pitchFamily="18"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Times New Roman" panose="02020603050405020304" pitchFamily="18"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Times New Roman" panose="02020603050405020304" pitchFamily="18"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Times New Roman" panose="02020603050405020304" pitchFamily="18"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Times New Roman" panose="02020603050405020304" pitchFamily="18" charset="0"/>
        <a:ea typeface="宋体" panose="02010600030101010101" pitchFamily="2" charset="-122"/>
        <a:cs typeface="+mn-cs"/>
      </a:defRPr>
    </a:lvl5pPr>
    <a:lvl6pPr marL="2286000" algn="l" defTabSz="914400" rtl="0" eaLnBrk="1" latinLnBrk="0" hangingPunct="1">
      <a:defRPr kern="1200">
        <a:solidFill>
          <a:schemeClr val="tx1"/>
        </a:solidFill>
        <a:latin typeface="Times New Roman" panose="02020603050405020304" pitchFamily="18" charset="0"/>
        <a:ea typeface="宋体" panose="02010600030101010101" pitchFamily="2" charset="-122"/>
        <a:cs typeface="+mn-cs"/>
      </a:defRPr>
    </a:lvl6pPr>
    <a:lvl7pPr marL="2743200" algn="l" defTabSz="914400" rtl="0" eaLnBrk="1" latinLnBrk="0" hangingPunct="1">
      <a:defRPr kern="1200">
        <a:solidFill>
          <a:schemeClr val="tx1"/>
        </a:solidFill>
        <a:latin typeface="Times New Roman" panose="02020603050405020304" pitchFamily="18" charset="0"/>
        <a:ea typeface="宋体" panose="02010600030101010101" pitchFamily="2" charset="-122"/>
        <a:cs typeface="+mn-cs"/>
      </a:defRPr>
    </a:lvl7pPr>
    <a:lvl8pPr marL="3200400" algn="l" defTabSz="914400" rtl="0" eaLnBrk="1" latinLnBrk="0" hangingPunct="1">
      <a:defRPr kern="1200">
        <a:solidFill>
          <a:schemeClr val="tx1"/>
        </a:solidFill>
        <a:latin typeface="Times New Roman" panose="02020603050405020304" pitchFamily="18" charset="0"/>
        <a:ea typeface="宋体" panose="02010600030101010101" pitchFamily="2" charset="-122"/>
        <a:cs typeface="+mn-cs"/>
      </a:defRPr>
    </a:lvl8pPr>
    <a:lvl9pPr marL="3657600" algn="l" defTabSz="914400" rtl="0" eaLnBrk="1" latinLnBrk="0" hangingPunct="1">
      <a:defRPr kern="1200">
        <a:solidFill>
          <a:schemeClr val="tx1"/>
        </a:solidFill>
        <a:latin typeface="Times New Roman" panose="02020603050405020304" pitchFamily="18" charset="0"/>
        <a:ea typeface="宋体" panose="02010600030101010101" pitchFamily="2" charset="-122"/>
        <a:cs typeface="+mn-cs"/>
      </a:defRPr>
    </a:lvl9pPr>
  </p:defaultTextStyle>
  <p:extLst>
    <p:ext uri="{EFAFB233-063F-42B5-8137-9DF3F51BA10A}">
      <p15:sldGuideLst xmlns:p15="http://schemas.microsoft.com/office/powerpoint/2012/main">
        <p15:guide id="1" orient="horz" pos="1624" userDrawn="1">
          <p15:clr>
            <a:srgbClr val="A4A3A4"/>
          </p15:clr>
        </p15:guide>
        <p15:guide id="2" pos="2880" userDrawn="1">
          <p15:clr>
            <a:srgbClr val="A4A3A4"/>
          </p15:clr>
        </p15:guide>
      </p15:sldGuideLst>
    </p:ext>
  </p:extLst>
</p:presentation>
</file>

<file path=ppt/presProps.xml><?xml version="1.0" encoding="utf-8"?>
<p:presentationPr xmlns:r="http://schemas.openxmlformats.org/officeDocument/2006/relationships" xmlns:a="http://schemas.openxmlformats.org/drawingml/2006/main" xmlns:p="http://schemas.openxmlformats.org/presentationml/2006/main">
  <p:showPr showNarration="1">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 uri="{1BD7E111-0CB8-44D6-8891-C1BB2F81B7CC}">
      <p1710:readonlyRecommended xmlns:p1710="http://schemas.microsoft.com/office/powerpoint/2017/10/main" val="0"/>
    </p:ext>
  </p:extLst>
</p:presentationPr>
</file>

<file path=ppt/tableStyles.xml><?xml version="1.0" encoding="utf-8"?>
<a:tblStyleLst xmlns:r="http://schemas.openxmlformats.org/officeDocument/2006/relationships"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fill>
          <a:solidFill>
            <a:schemeClr val="accent1">
              <a:tint val="40000"/>
            </a:schemeClr>
          </a:solidFill>
        </a:fill>
      </a:tcStyle>
    </a:band1H>
    <a:band1V>
      <a:tcStyle>
        <a:fill>
          <a:solidFill>
            <a:schemeClr val="accent1">
              <a:tint val="40000"/>
            </a:schemeClr>
          </a:solidFill>
        </a:fill>
      </a:tcStyle>
    </a:band1V>
    <a:lastCol>
      <a:tcTxStyle b="on">
        <a:fontRef idx="minor">
          <a:prstClr val="black"/>
        </a:fontRef>
        <a:schemeClr val="lt1"/>
      </a:tcTxStyle>
      <a:tcStyle>
        <a:fill>
          <a:solidFill>
            <a:schemeClr val="accent1"/>
          </a:solidFill>
        </a:fill>
      </a:tcStyle>
    </a:lastCol>
    <a:firstCol>
      <a:tcTxStyle b="on">
        <a:fontRef idx="minor">
          <a:prstClr val="black"/>
        </a:fontRef>
        <a:schemeClr val="lt1"/>
      </a:tcTxStyle>
      <a:tcStyle>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8384" autoAdjust="0"/>
  </p:normalViewPr>
  <p:slideViewPr>
    <p:cSldViewPr snapToGrid="0">
      <p:cViewPr varScale="1">
        <p:scale>
          <a:sx n="142" d="100"/>
          <a:sy n="142" d="100"/>
        </p:scale>
        <p:origin x="714" y="108"/>
      </p:cViewPr>
      <p:guideLst>
        <p:guide orient="horz" pos="1624"/>
        <p:guide pos="2880"/>
      </p:guideLst>
    </p:cSldViewPr>
  </p:slideViewPr>
  <p:notesTextViewPr>
    <p:cViewPr>
      <p:scale>
        <a:sx n="1" d="1"/>
        <a:sy n="1" d="1"/>
      </p:scale>
      <p:origin x="0" y="0"/>
    </p:cViewPr>
  </p:notesTextViewPr>
  <p:notesViewPr>
    <p:cSldViewPr>
      <p:cViewPr>
        <p:scale>
          <a:sx n="1" d="100"/>
          <a:sy n="1" d="100"/>
        </p:scale>
        <p:origin x="0" y="0"/>
      </p:cViewPr>
    </p:cSldViewPr>
  </p:notesViewPr>
  <p:gridSpacing cx="36004" cy="36004"/>
</p:viewPr>
</file>

<file path=ppt/_rels/presentation.xml.rels>&#65279;<?xml version="1.0" encoding="utf-8" standalone="yes"?><Relationships xmlns="http://schemas.openxmlformats.org/package/2006/relationships"><Relationship Id="rId1" Type="http://schemas.openxmlformats.org/officeDocument/2006/relationships/slideMaster" Target="slideMasters/slideMaster1.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 Type="http://schemas.openxmlformats.org/officeDocument/2006/relationships/notesMaster" Target="notesMasters/notesMaster1.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 Type="http://schemas.openxmlformats.org/officeDocument/2006/relationships/slide" Target="slides/slide1.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tags" Target="tags/tag1.xml" /><Relationship Id="rId38" Type="http://schemas.openxmlformats.org/officeDocument/2006/relationships/presProps" Target="presProps.xml" /><Relationship Id="rId39" Type="http://schemas.openxmlformats.org/officeDocument/2006/relationships/viewProps" Target="viewProps.xml" /><Relationship Id="rId4" Type="http://schemas.openxmlformats.org/officeDocument/2006/relationships/slide" Target="slides/slide2.xml" /><Relationship Id="rId40" Type="http://schemas.openxmlformats.org/officeDocument/2006/relationships/theme" Target="theme/theme1.xml" /><Relationship Id="rId41" Type="http://schemas.openxmlformats.org/officeDocument/2006/relationships/tableStyles" Target="tableStyles.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s>
</file>

<file path=ppt/notesMasters/_rels/notesMaster1.xml.rels>&#65279;<?xml version="1.0" encoding="utf-8" standalone="yes"?><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bg>
      <p:bgRef idx="1001">
        <a:schemeClr val="bg1"/>
      </p:bgRef>
    </p:bg>
    <p:spTree>
      <p:nvGrpSpPr>
        <p:cNvPr id="1" name=""/>
        <p:cNvGrpSpPr/>
        <p:nvPr/>
      </p:nvGrpSpPr>
      <p:grpSpPr>
        <a:xfrm>
          <a:off x="0" y="0"/>
          <a: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667985F-C521-4A55-9C8F-4E6E46F95161}" type="datetimeFigureOut">
              <a:rPr lang="zh-CN" altLang="en-US" smtClean="0"/>
              <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3F48D69-810C-43FE-8EE7-DDE84056678F}" type="slidenum">
              <a:rPr lang="zh-CN" altLang="en-US" smtClean="0"/>
              <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&#65279;<?xml version="1.0" encoding="utf-8" standalone="yes"?><Relationships xmlns="http://schemas.openxmlformats.org/package/2006/relationships"><Relationship Id="rId1" Type="http://schemas.openxmlformats.org/officeDocument/2006/relationships/slide" Target="../slides/slide3.xml" /><Relationship Id="rId2" Type="http://schemas.openxmlformats.org/officeDocument/2006/relationships/notesMaster" Target="../notesMasters/notesMaster1.xml" /></Relationships>
</file>

<file path=ppt/notesSlides/_rels/notesSlide2.xml.rels>&#65279;<?xml version="1.0" encoding="utf-8" standalone="yes"?><Relationships xmlns="http://schemas.openxmlformats.org/package/2006/relationships"><Relationship Id="rId1" Type="http://schemas.openxmlformats.org/officeDocument/2006/relationships/slide" Target="../slides/slide12.xml" /><Relationship Id="rId2" Type="http://schemas.openxmlformats.org/officeDocument/2006/relationships/notesMaster" Target="../notesMasters/notesMaster1.xml" /></Relationships>
</file>

<file path=ppt/notesSlides/_rels/notesSlide3.xml.rels>&#65279;<?xml version="1.0" encoding="utf-8" standalone="yes"?><Relationships xmlns="http://schemas.openxmlformats.org/package/2006/relationships"><Relationship Id="rId1" Type="http://schemas.openxmlformats.org/officeDocument/2006/relationships/slide" Target="../slides/slide21.xml" /><Relationship Id="rId2" Type="http://schemas.openxmlformats.org/officeDocument/2006/relationships/notesMaster" Target="../notesMasters/notesMaster1.xml" /></Relationships>
</file>

<file path=ppt/notesSlides/_rels/notesSlide4.xml.rels>&#65279;<?xml version="1.0" encoding="utf-8" standalone="yes"?><Relationships xmlns="http://schemas.openxmlformats.org/package/2006/relationships"><Relationship Id="rId1" Type="http://schemas.openxmlformats.org/officeDocument/2006/relationships/slide" Target="../slides/slide32.xml" /><Relationship Id="rId2"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幻灯片图像占位符 1"/>
          <p:cNvSpPr>
            <a:spLocks noGrp="1" noRot="1" noChangeAspect="1"/>
          </p:cNvSpPr>
          <p:nvPr>
            <p:ph type="sldImg"/>
          </p:nvPr>
        </p:nvSpPr>
        <p:spPr/>
      </p:sp>
      <p:sp>
        <p:nvSpPr>
          <p:cNvPr id="3" name="备注占位符 2"/>
          <p:cNvSpPr txBox="1">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93F48D69-810C-43FE-8EE7-DDE84056678F}" type="slidenum">
              <a:rPr lang="zh-CN" altLang="en-US" smtClean="0"/>
              <a:t>3</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幻灯片图像占位符 1"/>
          <p:cNvSpPr>
            <a:spLocks noGrp="1" noRot="1" noChangeAspect="1"/>
          </p:cNvSpPr>
          <p:nvPr>
            <p:ph type="sldImg"/>
          </p:nvPr>
        </p:nvSpPr>
        <p:spPr/>
      </p:sp>
      <p:sp>
        <p:nvSpPr>
          <p:cNvPr id="3" name="备注占位符 2"/>
          <p:cNvSpPr txBox="1">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93F48D69-810C-43FE-8EE7-DDE84056678F}" type="slidenum">
              <a:rPr lang="zh-CN" altLang="en-US" smtClean="0"/>
              <a:t>12</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幻灯片图像占位符 1"/>
          <p:cNvSpPr>
            <a:spLocks noGrp="1" noRot="1" noChangeAspect="1"/>
          </p:cNvSpPr>
          <p:nvPr>
            <p:ph type="sldImg"/>
          </p:nvPr>
        </p:nvSpPr>
        <p:spPr/>
      </p:sp>
      <p:sp>
        <p:nvSpPr>
          <p:cNvPr id="3" name="备注占位符 2"/>
          <p:cNvSpPr txBox="1">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93F48D69-810C-43FE-8EE7-DDE84056678F}" type="slidenum">
              <a:rPr lang="zh-CN" altLang="en-US" smtClean="0"/>
              <a:t>21</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幻灯片图像占位符 1"/>
          <p:cNvSpPr>
            <a:spLocks noGrp="1" noRot="1" noChangeAspect="1"/>
          </p:cNvSpPr>
          <p:nvPr>
            <p:ph type="sldImg"/>
          </p:nvPr>
        </p:nvSpPr>
        <p:spPr/>
      </p:sp>
      <p:sp>
        <p:nvSpPr>
          <p:cNvPr id="3" name="备注占位符 2"/>
          <p:cNvSpPr txBox="1">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93F48D69-810C-43FE-8EE7-DDE84056678F}" type="slidenum">
              <a:rPr lang="zh-CN" altLang="en-US" smtClean="0"/>
              <a:t>32</a:t>
            </a:fld>
            <a:endParaRPr lang="zh-CN" altLang="en-US"/>
          </a:p>
        </p:txBody>
      </p:sp>
    </p:spTree>
  </p:cSld>
  <p:clrMapOvr>
    <a:masterClrMapping/>
  </p:clrMapOvr>
</p:notes>
</file>

<file path=ppt/slideLayouts/_rels/slideLayout1.xml.rels>&#65279;<?xml version="1.0" encoding="utf-8" standalone="yes"?><Relationships xmlns="http://schemas.openxmlformats.org/package/2006/relationships"><Relationship Id="rId1" Type="http://schemas.openxmlformats.org/officeDocument/2006/relationships/image" Target="../media/image1.png" /><Relationship Id="rId10" Type="http://schemas.openxmlformats.org/officeDocument/2006/relationships/slideMaster" Target="../slideMasters/slideMaster1.xml" /><Relationship Id="rId2" Type="http://schemas.microsoft.com/office/2007/relationships/hdphoto" Target="../media/image2.wdp" /><Relationship Id="rId3" Type="http://schemas.openxmlformats.org/officeDocument/2006/relationships/image" Target="../media/image3.png" /><Relationship Id="rId4" Type="http://schemas.openxmlformats.org/officeDocument/2006/relationships/image" Target="../media/image4.png" /><Relationship Id="rId5" Type="http://schemas.openxmlformats.org/officeDocument/2006/relationships/image" Target="../media/image5.png" /><Relationship Id="rId6" Type="http://schemas.openxmlformats.org/officeDocument/2006/relationships/image" Target="../media/image6.png" /><Relationship Id="rId7" Type="http://schemas.openxmlformats.org/officeDocument/2006/relationships/image" Target="../media/image7.png" /><Relationship Id="rId8" Type="http://schemas.openxmlformats.org/officeDocument/2006/relationships/image" Target="../media/image8.png" /><Relationship Id="rId9" Type="http://schemas.openxmlformats.org/officeDocument/2006/relationships/image" Target="../media/image9.png" /></Relationships>
</file>

<file path=ppt/slideLayouts/_rels/slideLayout2.xml.rels>&#65279;<?xml version="1.0" encoding="utf-8" standalone="yes"?><Relationships xmlns="http://schemas.openxmlformats.org/package/2006/relationships"><Relationship Id="rId1" Type="http://schemas.openxmlformats.org/officeDocument/2006/relationships/image" Target="../media/image3.png" /><Relationship Id="rId2" Type="http://schemas.openxmlformats.org/officeDocument/2006/relationships/image" Target="../media/image4.png" /><Relationship Id="rId3" Type="http://schemas.openxmlformats.org/officeDocument/2006/relationships/image" Target="../media/image1.png" /><Relationship Id="rId4" Type="http://schemas.microsoft.com/office/2007/relationships/hdphoto" Target="../media/image2.wdp" /><Relationship Id="rId5" Type="http://schemas.openxmlformats.org/officeDocument/2006/relationships/image" Target="../media/image10.png" /><Relationship Id="rId6" Type="http://schemas.openxmlformats.org/officeDocument/2006/relationships/image" Target="../media/image11.png" /><Relationship Id="rId7" Type="http://schemas.openxmlformats.org/officeDocument/2006/relationships/slideMaster" Target="../slideMasters/slideMaster1.xml" /></Relationships>
</file>

<file path=ppt/slideLayouts/_rels/slideLayout3.xml.rels>&#65279;<?xml version="1.0" encoding="utf-8" standalone="yes"?><Relationships xmlns="http://schemas.openxmlformats.org/package/2006/relationships"><Relationship Id="rId1" Type="http://schemas.openxmlformats.org/officeDocument/2006/relationships/image" Target="../media/image3.png" /><Relationship Id="rId2" Type="http://schemas.openxmlformats.org/officeDocument/2006/relationships/image" Target="../media/image4.png" /><Relationship Id="rId3" Type="http://schemas.openxmlformats.org/officeDocument/2006/relationships/image" Target="../media/image1.png" /><Relationship Id="rId4" Type="http://schemas.microsoft.com/office/2007/relationships/hdphoto" Target="../media/image2.wdp" /><Relationship Id="rId5" Type="http://schemas.openxmlformats.org/officeDocument/2006/relationships/slideMaster" Target="../slideMasters/slideMaster1.xml" /></Relationships>
</file>

<file path=ppt/slideLayouts/_rels/slideLayout4.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5.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1_竖排标题与文本">
    <p:spTree>
      <p:nvGrpSpPr>
        <p:cNvPr id="1" name=""/>
        <p:cNvGrpSpPr/>
        <p:nvPr/>
      </p:nvGrpSpPr>
      <p:grpSpPr>
        <a:xfrm>
          <a:off x="0" y="0"/>
          <a:ext cx="0" cy="0"/>
        </a:xfrm>
      </p:grpSpPr>
      <p:sp>
        <p:nvSpPr>
          <p:cNvPr id="16" name="矩形 15"/>
          <p:cNvSpPr/>
          <p:nvPr userDrawn="1"/>
        </p:nvSpPr>
        <p:spPr>
          <a:xfrm>
            <a:off x="-1" y="0"/>
            <a:ext cx="9144002" cy="5143500"/>
          </a:xfrm>
          <a:prstGeom prst="rect">
            <a:avLst/>
          </a:prstGeom>
          <a:solidFill>
            <a:srgbClr val="738E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p:cNvPicPr>
            <a:picLocks noChangeAspect="1"/>
          </p:cNvPicPr>
          <p:nvPr userDrawn="1"/>
        </p:nvPicPr>
        <p:blipFill>
          <a:blip r:embed="rId1">
            <a:extLst>
              <a:ext uri="{BEBA8EAE-BF5A-486C-A8C5-ECC9F3942E4B}">
                <a14:imgProps xmlns:a14="http://schemas.microsoft.com/office/drawing/2010/main">
                  <a14:imgLayer r:embed="rId2">
                    <a14:imgEffect>
                      <a14:saturation sat="400000"/>
                    </a14:imgEffect>
                  </a14:imgLayer>
                </a14:imgProps>
              </a:ext>
            </a:extLst>
          </a:blip>
          <a:stretch>
            <a:fillRect/>
          </a:stretch>
        </p:blipFill>
        <p:spPr>
          <a:xfrm>
            <a:off x="-1" y="3719357"/>
            <a:ext cx="9144002" cy="1438410"/>
          </a:xfrm>
          <a:prstGeom prst="rect">
            <a:avLst/>
          </a:prstGeom>
          <a:effectLst>
            <a:outerShdw blurRad="12700" dist="12700" dir="16200000" rotWithShape="0">
              <a:prstClr val="black">
                <a:alpha val="40000"/>
              </a:prstClr>
            </a:outerShdw>
          </a:effectLst>
        </p:spPr>
      </p:pic>
      <p:pic>
        <p:nvPicPr>
          <p:cNvPr id="5" name="图片 4"/>
          <p:cNvPicPr>
            <a:picLocks noChangeAspect="1"/>
          </p:cNvPicPr>
          <p:nvPr userDrawn="1"/>
        </p:nvPicPr>
        <p:blipFill>
          <a:blip r:embed="rId3"/>
          <a:stretch>
            <a:fillRect/>
          </a:stretch>
        </p:blipFill>
        <p:spPr>
          <a:xfrm flipV="1">
            <a:off x="-1" y="1184822"/>
            <a:ext cx="3662580" cy="3037453"/>
          </a:xfrm>
          <a:prstGeom prst="rect">
            <a:avLst/>
          </a:prstGeom>
        </p:spPr>
      </p:pic>
      <p:pic>
        <p:nvPicPr>
          <p:cNvPr id="6" name="图片 5"/>
          <p:cNvPicPr>
            <a:picLocks noChangeAspect="1"/>
          </p:cNvPicPr>
          <p:nvPr userDrawn="1"/>
        </p:nvPicPr>
        <p:blipFill>
          <a:blip r:embed="rId4"/>
          <a:stretch>
            <a:fillRect/>
          </a:stretch>
        </p:blipFill>
        <p:spPr>
          <a:xfrm flipV="1">
            <a:off x="5784357" y="1206428"/>
            <a:ext cx="3380276" cy="2994240"/>
          </a:xfrm>
          <a:prstGeom prst="rect">
            <a:avLst/>
          </a:prstGeom>
        </p:spPr>
      </p:pic>
      <p:pic>
        <p:nvPicPr>
          <p:cNvPr id="7" name="图片 6"/>
          <p:cNvPicPr>
            <a:picLocks noChangeAspect="1"/>
          </p:cNvPicPr>
          <p:nvPr userDrawn="1"/>
        </p:nvPicPr>
        <p:blipFill>
          <a:blip r:embed="rId5">
            <a:biLevel thresh="25000"/>
          </a:blip>
          <a:stretch>
            <a:fillRect/>
          </a:stretch>
        </p:blipFill>
        <p:spPr>
          <a:xfrm>
            <a:off x="228438" y="0"/>
            <a:ext cx="8707759" cy="4266303"/>
          </a:xfrm>
          <a:prstGeom prst="rect">
            <a:avLst/>
          </a:prstGeom>
        </p:spPr>
      </p:pic>
      <p:pic>
        <p:nvPicPr>
          <p:cNvPr id="22" name="图片 21"/>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rot="18286560">
            <a:off x="7706619" y="814119"/>
            <a:ext cx="1185039" cy="1185039"/>
          </a:xfrm>
          <a:prstGeom prst="rect">
            <a:avLst/>
          </a:prstGeom>
        </p:spPr>
      </p:pic>
      <p:pic>
        <p:nvPicPr>
          <p:cNvPr id="23" name="图片 22"/>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7819" y="470278"/>
            <a:ext cx="1341032" cy="1341032"/>
          </a:xfrm>
          <a:prstGeom prst="rect">
            <a:avLst/>
          </a:prstGeom>
        </p:spPr>
      </p:pic>
      <p:pic>
        <p:nvPicPr>
          <p:cNvPr id="26" name="图片 25"/>
          <p:cNvPicPr>
            <a:picLocks noChangeAspect="1"/>
          </p:cNvPicPr>
          <p:nvPr userDrawn="1"/>
        </p:nvPicPr>
        <p:blipFill>
          <a:blip r:embed="rId8">
            <a:extLst>
              <a:ext uri="{28A0092B-C50C-407E-A947-70E740481C1C}">
                <a14:useLocalDpi xmlns:a14="http://schemas.microsoft.com/office/drawing/2010/main" val="0"/>
              </a:ext>
            </a:extLst>
          </a:blip>
          <a:srcRect l="5992" t="24537" r="11008" b="28933"/>
          <a:stretch>
            <a:fillRect/>
          </a:stretch>
        </p:blipFill>
        <p:spPr>
          <a:xfrm>
            <a:off x="4773384" y="3310217"/>
            <a:ext cx="4377601" cy="1840107"/>
          </a:xfrm>
          <a:prstGeom prst="rect">
            <a:avLst/>
          </a:prstGeom>
        </p:spPr>
      </p:pic>
      <p:pic>
        <p:nvPicPr>
          <p:cNvPr id="9" name="图片 8"/>
          <p:cNvPicPr>
            <a:picLocks noChangeAspect="1"/>
          </p:cNvPicPr>
          <p:nvPr userDrawn="1"/>
        </p:nvPicPr>
        <p:blipFill>
          <a:blip r:embed="rId9"/>
          <a:stretch>
            <a:fillRect/>
          </a:stretch>
        </p:blipFill>
        <p:spPr>
          <a:xfrm>
            <a:off x="347234" y="3062635"/>
            <a:ext cx="2039457" cy="1874184"/>
          </a:xfrm>
          <a:prstGeom prst="rect">
            <a:avLst/>
          </a:prstGeom>
          <a:effectLst>
            <a:outerShdw blurRad="63500" algn="ctr" rotWithShape="0">
              <a:prstClr val="black">
                <a:alpha val="40000"/>
              </a:prstClr>
            </a:outerShdw>
          </a:effectLst>
        </p:spPr>
      </p:pic>
    </p:spTree>
  </p:cSld>
  <p:clrMapOvr>
    <a:masterClrMapping/>
  </p:clrMapOvr>
  <p:transition/>
  <p:timing/>
</p:sldLayout>
</file>

<file path=ppt/slideLayouts/slideLayout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2_竖排标题与文本">
    <p:spTree>
      <p:nvGrpSpPr>
        <p:cNvPr id="1" name=""/>
        <p:cNvGrpSpPr/>
        <p:nvPr/>
      </p:nvGrpSpPr>
      <p:grpSpPr>
        <a:xfrm>
          <a:off x="0" y="0"/>
          <a:ext cx="0" cy="0"/>
        </a:xfrm>
      </p:grpSpPr>
      <p:sp>
        <p:nvSpPr>
          <p:cNvPr id="16" name="矩形 15"/>
          <p:cNvSpPr/>
          <p:nvPr userDrawn="1"/>
        </p:nvSpPr>
        <p:spPr>
          <a:xfrm>
            <a:off x="-1" y="0"/>
            <a:ext cx="9144002" cy="5143500"/>
          </a:xfrm>
          <a:prstGeom prst="rect">
            <a:avLst/>
          </a:prstGeom>
          <a:solidFill>
            <a:srgbClr val="738E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p:cNvPicPr>
            <a:picLocks noChangeAspect="1"/>
          </p:cNvPicPr>
          <p:nvPr userDrawn="1"/>
        </p:nvPicPr>
        <p:blipFill>
          <a:blip r:embed="rId1"/>
          <a:srcRect b="3395"/>
          <a:stretch>
            <a:fillRect/>
          </a:stretch>
        </p:blipFill>
        <p:spPr>
          <a:xfrm rot="5400000" flipV="1">
            <a:off x="-364132" y="357304"/>
            <a:ext cx="3662580" cy="2934321"/>
          </a:xfrm>
          <a:prstGeom prst="rect">
            <a:avLst/>
          </a:prstGeom>
        </p:spPr>
      </p:pic>
      <p:pic>
        <p:nvPicPr>
          <p:cNvPr id="6" name="图片 5"/>
          <p:cNvPicPr>
            <a:picLocks noChangeAspect="1"/>
          </p:cNvPicPr>
          <p:nvPr userDrawn="1"/>
        </p:nvPicPr>
        <p:blipFill>
          <a:blip r:embed="rId2"/>
          <a:srcRect b="4192"/>
          <a:stretch>
            <a:fillRect/>
          </a:stretch>
        </p:blipFill>
        <p:spPr>
          <a:xfrm flipV="1">
            <a:off x="5763724" y="-6825"/>
            <a:ext cx="3380276" cy="2868720"/>
          </a:xfrm>
          <a:prstGeom prst="rect">
            <a:avLst/>
          </a:prstGeom>
        </p:spPr>
      </p:pic>
      <p:pic>
        <p:nvPicPr>
          <p:cNvPr id="15" name="图片 14"/>
          <p:cNvPicPr>
            <a:picLocks noChangeAspect="1"/>
          </p:cNvPicPr>
          <p:nvPr userDrawn="1"/>
        </p:nvPicPr>
        <p:blipFill>
          <a:blip r:embed="rId1"/>
          <a:srcRect l="5360" b="3395"/>
          <a:stretch>
            <a:fillRect/>
          </a:stretch>
        </p:blipFill>
        <p:spPr>
          <a:xfrm rot="5400000" flipV="1">
            <a:off x="2838874" y="265966"/>
            <a:ext cx="3466253" cy="2934321"/>
          </a:xfrm>
          <a:prstGeom prst="rect">
            <a:avLst/>
          </a:prstGeom>
        </p:spPr>
      </p:pic>
      <p:pic>
        <p:nvPicPr>
          <p:cNvPr id="4" name="图片 3"/>
          <p:cNvPicPr>
            <a:picLocks noChangeAspect="1"/>
          </p:cNvPicPr>
          <p:nvPr userDrawn="1"/>
        </p:nvPicPr>
        <p:blipFill>
          <a:blip r:embed="rId3">
            <a:extLst>
              <a:ext uri="{BEBA8EAE-BF5A-486C-A8C5-ECC9F3942E4B}">
                <a14:imgProps xmlns:a14="http://schemas.microsoft.com/office/drawing/2010/main">
                  <a14:imgLayer r:embed="rId4">
                    <a14:imgEffect>
                      <a14:saturation sat="400000"/>
                    </a14:imgEffect>
                  </a14:imgLayer>
                </a14:imgProps>
              </a:ext>
            </a:extLst>
          </a:blip>
          <a:srcRect t="6736" b="6383"/>
          <a:stretch>
            <a:fillRect/>
          </a:stretch>
        </p:blipFill>
        <p:spPr>
          <a:xfrm>
            <a:off x="-1" y="3893807"/>
            <a:ext cx="9144002" cy="1249693"/>
          </a:xfrm>
          <a:prstGeom prst="rect">
            <a:avLst/>
          </a:prstGeom>
          <a:effectLst>
            <a:outerShdw blurRad="12700" dist="12700" dir="16200000" rotWithShape="0">
              <a:prstClr val="black">
                <a:alpha val="40000"/>
              </a:prstClr>
            </a:outerShdw>
          </a:effectLst>
        </p:spPr>
      </p:pic>
      <p:sp>
        <p:nvSpPr>
          <p:cNvPr id="11" name="矩形 10"/>
          <p:cNvSpPr/>
          <p:nvPr userDrawn="1"/>
        </p:nvSpPr>
        <p:spPr>
          <a:xfrm>
            <a:off x="143328" y="117896"/>
            <a:ext cx="8874776" cy="4897449"/>
          </a:xfrm>
          <a:prstGeom prst="rect">
            <a:avLst/>
          </a:prstGeom>
          <a:solidFill>
            <a:schemeClr val="bg1"/>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 name="图片 9"/>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193537" y="0"/>
            <a:ext cx="2756925" cy="783665"/>
          </a:xfrm>
          <a:prstGeom prst="rect">
            <a:avLst/>
          </a:prstGeom>
        </p:spPr>
      </p:pic>
      <p:pic>
        <p:nvPicPr>
          <p:cNvPr id="29" name="图片 28"/>
          <p:cNvPicPr>
            <a:picLocks noChangeAspect="1"/>
          </p:cNvPicPr>
          <p:nvPr userDrawn="1"/>
        </p:nvPicPr>
        <p:blipFill>
          <a:blip r:embed="rId6">
            <a:extLst>
              <a:ext uri="{28A0092B-C50C-407E-A947-70E740481C1C}">
                <a14:useLocalDpi xmlns:a14="http://schemas.microsoft.com/office/drawing/2010/main" val="0"/>
              </a:ext>
            </a:extLst>
          </a:blip>
          <a:srcRect l="17845" t="27997" r="9946"/>
          <a:stretch>
            <a:fillRect/>
          </a:stretch>
        </p:blipFill>
        <p:spPr>
          <a:xfrm>
            <a:off x="3030029" y="-9466"/>
            <a:ext cx="850457" cy="966749"/>
          </a:xfrm>
          <a:custGeom>
            <a:gdLst>
              <a:gd name="connsiteX0" fmla="*/ 303676 w 1883391"/>
              <a:gd name="connsiteY0" fmla="*/ 0 h 2140927"/>
              <a:gd name="connsiteX1" fmla="*/ 1213413 w 1883391"/>
              <a:gd name="connsiteY1" fmla="*/ 0 h 2140927"/>
              <a:gd name="connsiteX2" fmla="*/ 1213413 w 1883391"/>
              <a:gd name="connsiteY2" fmla="*/ 175254 h 2140927"/>
              <a:gd name="connsiteX3" fmla="*/ 1582125 w 1883391"/>
              <a:gd name="connsiteY3" fmla="*/ 175254 h 2140927"/>
              <a:gd name="connsiteX4" fmla="*/ 1582125 w 1883391"/>
              <a:gd name="connsiteY4" fmla="*/ 522538 h 2140927"/>
              <a:gd name="connsiteX5" fmla="*/ 1883391 w 1883391"/>
              <a:gd name="connsiteY5" fmla="*/ 522538 h 2140927"/>
              <a:gd name="connsiteX6" fmla="*/ 1883391 w 1883391"/>
              <a:gd name="connsiteY6" fmla="*/ 2140927 h 2140927"/>
              <a:gd name="connsiteX7" fmla="*/ 0 w 1883391"/>
              <a:gd name="connsiteY7" fmla="*/ 2140927 h 2140927"/>
              <a:gd name="connsiteX8" fmla="*/ 0 w 1883391"/>
              <a:gd name="connsiteY8" fmla="*/ 133457 h 2140927"/>
              <a:gd name="connsiteX9" fmla="*/ 303676 w 1883391"/>
              <a:gd name="connsiteY9" fmla="*/ 133457 h 2140927"/>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83391" h="2140927">
                <a:moveTo>
                  <a:pt x="303676" y="0"/>
                </a:moveTo>
                <a:lnTo>
                  <a:pt x="1213413" y="0"/>
                </a:lnTo>
                <a:lnTo>
                  <a:pt x="1213413" y="175254"/>
                </a:lnTo>
                <a:lnTo>
                  <a:pt x="1582125" y="175254"/>
                </a:lnTo>
                <a:lnTo>
                  <a:pt x="1582125" y="522538"/>
                </a:lnTo>
                <a:lnTo>
                  <a:pt x="1883391" y="522538"/>
                </a:lnTo>
                <a:lnTo>
                  <a:pt x="1883391" y="2140927"/>
                </a:lnTo>
                <a:lnTo>
                  <a:pt x="0" y="2140927"/>
                </a:lnTo>
                <a:lnTo>
                  <a:pt x="0" y="133457"/>
                </a:lnTo>
                <a:lnTo>
                  <a:pt x="303676" y="133457"/>
                </a:lnTo>
                <a:close/>
              </a:path>
            </a:pathLst>
          </a:custGeom>
        </p:spPr>
      </p:pic>
    </p:spTree>
  </p:cSld>
  <p:clrMapOvr>
    <a:masterClrMapping/>
  </p:clrMapOvr>
  <p:transition/>
  <p:timing/>
</p:sldLayout>
</file>

<file path=ppt/slideLayouts/slideLayout3.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4_竖排标题与文本">
    <p:spTree>
      <p:nvGrpSpPr>
        <p:cNvPr id="1" name=""/>
        <p:cNvGrpSpPr/>
        <p:nvPr/>
      </p:nvGrpSpPr>
      <p:grpSpPr>
        <a:xfrm>
          <a:off x="0" y="0"/>
          <a:ext cx="0" cy="0"/>
        </a:xfrm>
      </p:grpSpPr>
      <p:sp>
        <p:nvSpPr>
          <p:cNvPr id="16" name="矩形 15"/>
          <p:cNvSpPr/>
          <p:nvPr userDrawn="1"/>
        </p:nvSpPr>
        <p:spPr>
          <a:xfrm>
            <a:off x="-1" y="0"/>
            <a:ext cx="9144002" cy="5143500"/>
          </a:xfrm>
          <a:prstGeom prst="rect">
            <a:avLst/>
          </a:prstGeom>
          <a:solidFill>
            <a:srgbClr val="738E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p:cNvPicPr>
            <a:picLocks noChangeAspect="1"/>
          </p:cNvPicPr>
          <p:nvPr userDrawn="1"/>
        </p:nvPicPr>
        <p:blipFill>
          <a:blip r:embed="rId1"/>
          <a:srcRect b="3395"/>
          <a:stretch>
            <a:fillRect/>
          </a:stretch>
        </p:blipFill>
        <p:spPr>
          <a:xfrm rot="5400000" flipV="1">
            <a:off x="-364132" y="357304"/>
            <a:ext cx="3662580" cy="2934321"/>
          </a:xfrm>
          <a:prstGeom prst="rect">
            <a:avLst/>
          </a:prstGeom>
        </p:spPr>
      </p:pic>
      <p:pic>
        <p:nvPicPr>
          <p:cNvPr id="6" name="图片 5"/>
          <p:cNvPicPr>
            <a:picLocks noChangeAspect="1"/>
          </p:cNvPicPr>
          <p:nvPr userDrawn="1"/>
        </p:nvPicPr>
        <p:blipFill>
          <a:blip r:embed="rId2"/>
          <a:srcRect b="4192"/>
          <a:stretch>
            <a:fillRect/>
          </a:stretch>
        </p:blipFill>
        <p:spPr>
          <a:xfrm flipV="1">
            <a:off x="5763724" y="-6825"/>
            <a:ext cx="3380276" cy="2868720"/>
          </a:xfrm>
          <a:prstGeom prst="rect">
            <a:avLst/>
          </a:prstGeom>
        </p:spPr>
      </p:pic>
      <p:pic>
        <p:nvPicPr>
          <p:cNvPr id="15" name="图片 14"/>
          <p:cNvPicPr>
            <a:picLocks noChangeAspect="1"/>
          </p:cNvPicPr>
          <p:nvPr userDrawn="1"/>
        </p:nvPicPr>
        <p:blipFill>
          <a:blip r:embed="rId1"/>
          <a:srcRect l="5360" b="3395"/>
          <a:stretch>
            <a:fillRect/>
          </a:stretch>
        </p:blipFill>
        <p:spPr>
          <a:xfrm rot="5400000" flipV="1">
            <a:off x="2838874" y="265966"/>
            <a:ext cx="3466253" cy="2934321"/>
          </a:xfrm>
          <a:prstGeom prst="rect">
            <a:avLst/>
          </a:prstGeom>
        </p:spPr>
      </p:pic>
      <p:pic>
        <p:nvPicPr>
          <p:cNvPr id="4" name="图片 3"/>
          <p:cNvPicPr>
            <a:picLocks noChangeAspect="1"/>
          </p:cNvPicPr>
          <p:nvPr userDrawn="1"/>
        </p:nvPicPr>
        <p:blipFill>
          <a:blip r:embed="rId3">
            <a:extLst>
              <a:ext uri="{BEBA8EAE-BF5A-486C-A8C5-ECC9F3942E4B}">
                <a14:imgProps xmlns:a14="http://schemas.microsoft.com/office/drawing/2010/main">
                  <a14:imgLayer r:embed="rId4">
                    <a14:imgEffect>
                      <a14:saturation sat="400000"/>
                    </a14:imgEffect>
                  </a14:imgLayer>
                </a14:imgProps>
              </a:ext>
            </a:extLst>
          </a:blip>
          <a:srcRect t="6736" b="6383"/>
          <a:stretch>
            <a:fillRect/>
          </a:stretch>
        </p:blipFill>
        <p:spPr>
          <a:xfrm>
            <a:off x="-1" y="3893807"/>
            <a:ext cx="9144002" cy="1249693"/>
          </a:xfrm>
          <a:prstGeom prst="rect">
            <a:avLst/>
          </a:prstGeom>
          <a:effectLst>
            <a:outerShdw blurRad="12700" dist="12700" dir="16200000" rotWithShape="0">
              <a:prstClr val="black">
                <a:alpha val="40000"/>
              </a:prstClr>
            </a:outerShdw>
          </a:effectLst>
        </p:spPr>
      </p:pic>
      <p:sp>
        <p:nvSpPr>
          <p:cNvPr id="11" name="矩形 10"/>
          <p:cNvSpPr/>
          <p:nvPr userDrawn="1"/>
        </p:nvSpPr>
        <p:spPr>
          <a:xfrm>
            <a:off x="143328" y="117896"/>
            <a:ext cx="8874776" cy="4897449"/>
          </a:xfrm>
          <a:prstGeom prst="rect">
            <a:avLst/>
          </a:prstGeom>
          <a:solidFill>
            <a:schemeClr val="bg1"/>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ransition/>
  <p:timing/>
</p:sldLayout>
</file>

<file path=ppt/slideLayouts/slideLayout4.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preserve="1" userDrawn="1">
  <p:cSld name="标题幻灯片">
    <p:spTree>
      <p:nvGrpSpPr>
        <p:cNvPr id="1" name=""/>
        <p:cNvGrpSpPr/>
        <p:nvPr/>
      </p:nvGrpSpPr>
      <p:grpSpPr>
        <a:xfrm>
          <a:off x="0" y="0"/>
          <a:ext cx="0" cy="0"/>
        </a:xfrm>
      </p:grpSpPr>
    </p:spTree>
  </p:cSld>
  <p:clrMapOvr>
    <a:masterClrMapping/>
  </p:clrMapOvr>
  <p:transition/>
  <p:timing/>
</p:sldLayout>
</file>

<file path=ppt/slideLayouts/slideLayout5.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blank">
  <p:cSld name="空白">
    <p:spTree>
      <p:nvGrpSpPr>
        <p:cNvPr id="1" name=""/>
        <p:cNvGrpSpPr/>
        <p:nvPr/>
      </p:nvGrpSpPr>
      <p:grpSpPr>
        <a:xfrm>
          <a:off x="0" y="0"/>
          <a:ext cx="0" cy="0"/>
        </a:xfrm>
      </p:grpSpPr>
    </p:spTree>
  </p:cSld>
  <p:clrMapOvr>
    <a:masterClrMapping/>
  </p:clrMapOvr>
  <p:transition/>
  <p:timing/>
</p:sldLayout>
</file>

<file path=ppt/slideMasters/_rels/slideMaster1.xml.rels>&#65279;<?xml version="1.0" encoding="utf-8" standalone="yes"?><Relationships xmlns="http://schemas.openxmlformats.org/package/2006/relationships"><Relationship Id="rId1" Type="http://schemas.openxmlformats.org/officeDocument/2006/relationships/slideLayout" Target="../slideLayouts/slideLayout1.xml" /><Relationship Id="rId10" Type="http://schemas.openxmlformats.org/officeDocument/2006/relationships/theme" Target="../theme/theme1.xml" /><Relationship Id="rId2" Type="http://schemas.openxmlformats.org/officeDocument/2006/relationships/slideLayout" Target="../slideLayouts/slideLayout2.xml" /><Relationship Id="rId3" Type="http://schemas.openxmlformats.org/officeDocument/2006/relationships/slideLayout" Target="../slideLayouts/slideLayout3.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image" Target="../media/image12.png" /><Relationship Id="rId7" Type="http://schemas.openxmlformats.org/officeDocument/2006/relationships/image" Target="../media/image13.png" /><Relationship Id="rId8" Type="http://schemas.openxmlformats.org/officeDocument/2006/relationships/image" Target="file:///D:\qq&#25991;&#20214;\712321467\Image\C2C\Image2\%7b75232B38-A165-1FB7-499C-2E1C792CACB5%7d.png" TargetMode="External" /><Relationship Id="rId9" Type="http://schemas.openxmlformats.org/officeDocument/2006/relationships/image" Target="../media/image14.png" /></Relationships>
</file>

<file path=ppt/slideMasters/slideMaster1.xml><?xml version="1.0" encoding="utf-8"?>
<p:sld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p:cSld>
    <p:bg>
      <p:bgPr>
        <a:noFill/>
        <a:effectLst/>
      </p:bgPr>
    </p:bg>
    <p:spTree>
      <p:nvGrpSpPr>
        <p:cNvPr id="1" name=""/>
        <p:cNvGrpSpPr/>
        <p:nvPr/>
      </p:nvGrpSpPr>
      <p:grpSpPr>
        <a:xfrm>
          <a:off x="0" y="0"/>
          <a:ext cx="0" cy="0"/>
        </a:xfrm>
      </p:grpSpPr>
      <p:grpSp>
        <p:nvGrpSpPr>
          <p:cNvPr id="1026" name="组合 9"/>
          <p:cNvGrpSpPr/>
          <p:nvPr userDrawn="1"/>
        </p:nvGrpSpPr>
        <p:grpSpPr>
          <a:xfrm>
            <a:off x="277813" y="266700"/>
            <a:ext cx="8605837" cy="4713288"/>
            <a:chOff x="277813" y="266700"/>
            <a:chExt cx="8605837" cy="4713288"/>
          </a:xfrm>
        </p:grpSpPr>
        <p:pic>
          <p:nvPicPr>
            <p:cNvPr id="1029" name="Picture 2" descr="图形1"/>
            <p:cNvPicPr>
              <a:picLocks noChangeAspect="1" noChangeArrowheads="1"/>
            </p:cNvPicPr>
            <p:nvPr userDrawn="1"/>
          </p:nvPicPr>
          <p:blipFill>
            <a:blip r:embed="rId6">
              <a:extLst>
                <a:ext uri="{28A0092B-C50C-407E-A947-70E740481C1C}">
                  <a14:useLocalDpi xmlns:a14="http://schemas.microsoft.com/office/drawing/2010/main" val="0"/>
                </a:ext>
              </a:extLst>
            </a:blip>
            <a:stretch>
              <a:fillRect/>
            </a:stretch>
          </p:blipFill>
          <p:spPr bwMode="auto">
            <a:xfrm>
              <a:off x="7542213" y="349250"/>
              <a:ext cx="1146175" cy="407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nvGrpSpPr>
            <p:cNvPr id="1030" name="Freeform 5"/>
            <p:cNvGrpSpPr/>
            <p:nvPr userDrawn="1"/>
          </p:nvGrpSpPr>
          <p:grpSpPr>
            <a:xfrm>
              <a:off x="277813" y="4113213"/>
              <a:ext cx="5307012" cy="842962"/>
              <a:chExt cx="7692" cy="1490"/>
            </a:xfrm>
          </p:grpSpPr>
          <p:pic>
            <p:nvPicPr>
              <p:cNvPr id="2" name="Freeform 5"/>
              <p:cNvPicPr>
                <a:picLocks noEditPoints="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0" y="0"/>
                <a:ext cx="7692" cy="149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7" name="Text Box 6"/>
              <p:cNvSpPr txBox="1">
                <a:spLocks noChangeArrowheads="1"/>
              </p:cNvSpPr>
              <p:nvPr/>
            </p:nvSpPr>
            <p:spPr bwMode="auto">
              <a:xfrm>
                <a:off x="5" y="6"/>
                <a:ext cx="7680" cy="148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1920" tIns="60960" rIns="121920" bIns="60960"/>
              <a:lstStyle>
                <a:lvl1pPr algn="l">
                  <a:defRPr>
                    <a:solidFill>
                      <a:schemeClr val="tx1"/>
                    </a:solidFill>
                    <a:latin typeface="Arial" panose="020b0604020202020204" pitchFamily="34" charset="0"/>
                    <a:ea typeface="宋体" panose="02010600030101010101" pitchFamily="2" charset="-122"/>
                  </a:defRPr>
                </a:lvl1pPr>
                <a:lvl2pPr marL="742950" indent="-285750" algn="l">
                  <a:defRPr>
                    <a:solidFill>
                      <a:schemeClr val="tx1"/>
                    </a:solidFill>
                    <a:latin typeface="Arial" panose="020b0604020202020204" pitchFamily="34" charset="0"/>
                    <a:ea typeface="宋体" panose="02010600030101010101" pitchFamily="2" charset="-122"/>
                  </a:defRPr>
                </a:lvl2pPr>
                <a:lvl3pPr marL="1143000" indent="-228600" algn="l">
                  <a:defRPr>
                    <a:solidFill>
                      <a:schemeClr val="tx1"/>
                    </a:solidFill>
                    <a:latin typeface="Arial" panose="020b0604020202020204" pitchFamily="34" charset="0"/>
                    <a:ea typeface="宋体" panose="02010600030101010101" pitchFamily="2" charset="-122"/>
                  </a:defRPr>
                </a:lvl3pPr>
                <a:lvl4pPr marL="1600200" indent="-228600" algn="l">
                  <a:defRPr>
                    <a:solidFill>
                      <a:schemeClr val="tx1"/>
                    </a:solidFill>
                    <a:latin typeface="Arial" panose="020b0604020202020204" pitchFamily="34" charset="0"/>
                    <a:ea typeface="宋体" panose="02010600030101010101" pitchFamily="2" charset="-122"/>
                  </a:defRPr>
                </a:lvl4pPr>
                <a:lvl5pPr marL="2057400" indent="-228600" algn="l">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fontAlgn="auto" hangingPunct="1">
                  <a:spcBef>
                    <a:spcPct val="0"/>
                  </a:spcBef>
                  <a:spcAft>
                    <a:spcPct val="0"/>
                  </a:spcAft>
                  <a:defRPr/>
                </a:pPr>
                <a:endParaRPr lang="zh-CN" altLang="en-US" sz="2400">
                  <a:latin typeface="Times New Roman" panose="02020603050405020304" pitchFamily="18" charset="0"/>
                  <a:ea typeface="黑体" panose="02010609060101010101" pitchFamily="2" charset="-122"/>
                </a:endParaRPr>
              </a:p>
            </p:txBody>
          </p:sp>
        </p:grpSp>
        <p:sp>
          <p:nvSpPr>
            <p:cNvPr id="1032" name="Rectangle 7"/>
            <p:cNvSpPr>
              <a:spLocks noChangeArrowheads="1"/>
            </p:cNvSpPr>
            <p:nvPr userDrawn="1"/>
          </p:nvSpPr>
          <p:spPr bwMode="auto">
            <a:xfrm>
              <a:off x="287338" y="4937125"/>
              <a:ext cx="8596312" cy="42863"/>
            </a:xfrm>
            <a:prstGeom prst="rect">
              <a:avLst/>
            </a:prstGeom>
            <a:solidFill>
              <a:srgbClr val="509FE2"/>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defRPr/>
              </a:pPr>
              <a:endParaRPr lang="zh-CN" altLang="en-US">
                <a:latin typeface="Times New Roman" panose="02020603050405020304" pitchFamily="18" charset="0"/>
                <a:ea typeface="黑体" panose="02010609060101010101" pitchFamily="2" charset="-122"/>
              </a:endParaRPr>
            </a:p>
          </p:txBody>
        </p:sp>
        <p:sp>
          <p:nvSpPr>
            <p:cNvPr id="1033" name="Rectangle 8"/>
            <p:cNvSpPr>
              <a:spLocks noChangeArrowheads="1"/>
            </p:cNvSpPr>
            <p:nvPr userDrawn="1"/>
          </p:nvSpPr>
          <p:spPr bwMode="auto">
            <a:xfrm flipH="1">
              <a:off x="1493838" y="266700"/>
              <a:ext cx="7200900" cy="36513"/>
            </a:xfrm>
            <a:prstGeom prst="rect">
              <a:avLst/>
            </a:prstGeom>
            <a:solidFill>
              <a:srgbClr val="3297EC"/>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defRPr/>
              </a:pPr>
              <a:endParaRPr lang="zh-CN" altLang="en-US">
                <a:latin typeface="Times New Roman" panose="02020603050405020304" pitchFamily="18" charset="0"/>
                <a:ea typeface="黑体" panose="02010609060101010101" pitchFamily="2" charset="-122"/>
              </a:endParaRPr>
            </a:p>
          </p:txBody>
        </p:sp>
      </p:grpSp>
      <p:sp>
        <p:nvSpPr>
          <p:cNvPr id="1027" name="标题占位符 1"/>
          <p:cNvSpPr>
            <a:spLocks noGrp="1"/>
          </p:cNvSpPr>
          <p:nvPr>
            <p:ph type="title"/>
          </p:nvPr>
        </p:nvSpPr>
        <p:spPr bwMode="auto">
          <a:xfrm>
            <a:off x="457200" y="206375"/>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zh-CN" altLang="en-US"/>
              <a:t>单击此处编辑母版标题样式</a:t>
            </a:r>
            <a:endParaRPr lang="zh-CN" altLang="en-US"/>
          </a:p>
        </p:txBody>
      </p:sp>
      <p:sp>
        <p:nvSpPr>
          <p:cNvPr id="1028" name="文本占位符 2"/>
          <p:cNvSpPr>
            <a:spLocks noGrp="1"/>
          </p:cNvSpPr>
          <p:nvPr>
            <p:ph type="body" idx="1"/>
          </p:nvPr>
        </p:nvSpPr>
        <p:spPr bwMode="auto">
          <a:xfrm>
            <a:off x="457200" y="1200150"/>
            <a:ext cx="8229600" cy="339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zh-CN" altLang="en-US"/>
              <a:t>单击此处编辑母版文本样式</a:t>
            </a:r>
            <a:endParaRPr lang="zh-CN" altLang="en-US"/>
          </a:p>
        </p:txBody>
      </p:sp>
      <p:pic>
        <p:nvPicPr>
          <p:cNvPr id="1034" name="图片 1073743875" descr="学科网 zxxk.com" title=""/>
          <p:cNvPicPr>
            <a:picLocks noChangeAspect="1"/>
          </p:cNvPicPr>
          <p:nvPr/>
        </p:nvPicPr>
        <p:blipFill>
          <a:blip r:embed="rId9" r:link="rId8"/>
          <a:stretch>
            <a:fillRect/>
          </a:stretch>
        </p:blipFill>
        <p:spPr>
          <a:xfrm>
            <a:off x="838200" y="365125"/>
            <a:ext cx="9525" cy="9525"/>
          </a:xfrm>
          <a:prstGeom prst="rect">
            <a:avLst/>
          </a:prstGeom>
          <a:noFill/>
          <a:ln>
            <a:noFill/>
            <a:miter lim="800000"/>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transition/>
  <p:timing/>
  <p:txStyles>
    <p:titleStyle>
      <a:lvl1pPr algn="ctr" rtl="0" eaLnBrk="0" fontAlgn="base" hangingPunct="0">
        <a:spcBef>
          <a:spcPct val="0"/>
        </a:spcBef>
        <a:spcAft>
          <a:spcPct val="0"/>
        </a:spcAft>
        <a:defRPr sz="2800" b="1" kern="1200">
          <a:solidFill>
            <a:schemeClr val="tx1"/>
          </a:solidFill>
          <a:latin typeface="+mj-lt"/>
          <a:ea typeface="+mj-ea"/>
          <a:cs typeface="+mj-cs"/>
        </a:defRPr>
      </a:lvl1pPr>
      <a:lvl2pPr algn="ctr" rtl="0" eaLnBrk="0" fontAlgn="base" hangingPunct="0">
        <a:spcBef>
          <a:spcPct val="0"/>
        </a:spcBef>
        <a:spcAft>
          <a:spcPct val="0"/>
        </a:spcAft>
        <a:defRPr sz="2800" b="1">
          <a:solidFill>
            <a:schemeClr val="tx1"/>
          </a:solidFill>
          <a:latin typeface="Times New Roman" panose="02020603050405020304" pitchFamily="18" charset="0"/>
          <a:ea typeface="黑体" panose="02010609060101010101" pitchFamily="2" charset="-122"/>
        </a:defRPr>
      </a:lvl2pPr>
      <a:lvl3pPr algn="ctr" rtl="0" eaLnBrk="0" fontAlgn="base" hangingPunct="0">
        <a:spcBef>
          <a:spcPct val="0"/>
        </a:spcBef>
        <a:spcAft>
          <a:spcPct val="0"/>
        </a:spcAft>
        <a:defRPr sz="2800" b="1">
          <a:solidFill>
            <a:schemeClr val="tx1"/>
          </a:solidFill>
          <a:latin typeface="Times New Roman" panose="02020603050405020304" pitchFamily="18" charset="0"/>
          <a:ea typeface="黑体" panose="02010609060101010101" pitchFamily="2" charset="-122"/>
        </a:defRPr>
      </a:lvl3pPr>
      <a:lvl4pPr algn="ctr" rtl="0" eaLnBrk="0" fontAlgn="base" hangingPunct="0">
        <a:spcBef>
          <a:spcPct val="0"/>
        </a:spcBef>
        <a:spcAft>
          <a:spcPct val="0"/>
        </a:spcAft>
        <a:defRPr sz="2800" b="1">
          <a:solidFill>
            <a:schemeClr val="tx1"/>
          </a:solidFill>
          <a:latin typeface="Times New Roman" panose="02020603050405020304" pitchFamily="18" charset="0"/>
          <a:ea typeface="黑体" panose="02010609060101010101" pitchFamily="2" charset="-122"/>
        </a:defRPr>
      </a:lvl4pPr>
      <a:lvl5pPr algn="ctr" rtl="0" eaLnBrk="0" fontAlgn="base" hangingPunct="0">
        <a:spcBef>
          <a:spcPct val="0"/>
        </a:spcBef>
        <a:spcAft>
          <a:spcPct val="0"/>
        </a:spcAft>
        <a:defRPr sz="2800" b="1">
          <a:solidFill>
            <a:schemeClr val="tx1"/>
          </a:solidFill>
          <a:latin typeface="Times New Roman" panose="02020603050405020304" pitchFamily="18" charset="0"/>
          <a:ea typeface="黑体" panose="02010609060101010101" pitchFamily="2" charset="-122"/>
        </a:defRPr>
      </a:lvl5pPr>
      <a:lvl6pPr marL="457200" algn="ctr" rtl="0" fontAlgn="base">
        <a:spcBef>
          <a:spcPct val="0"/>
        </a:spcBef>
        <a:spcAft>
          <a:spcPct val="0"/>
        </a:spcAft>
        <a:defRPr sz="2800" b="1">
          <a:solidFill>
            <a:schemeClr val="tx1"/>
          </a:solidFill>
          <a:latin typeface="Times New Roman" panose="02020603050405020304" pitchFamily="18" charset="0"/>
          <a:ea typeface="黑体" panose="02010609060101010101" pitchFamily="2" charset="-122"/>
        </a:defRPr>
      </a:lvl6pPr>
      <a:lvl7pPr marL="914400" algn="ctr" rtl="0" fontAlgn="base">
        <a:spcBef>
          <a:spcPct val="0"/>
        </a:spcBef>
        <a:spcAft>
          <a:spcPct val="0"/>
        </a:spcAft>
        <a:defRPr sz="2800" b="1">
          <a:solidFill>
            <a:schemeClr val="tx1"/>
          </a:solidFill>
          <a:latin typeface="Times New Roman" panose="02020603050405020304" pitchFamily="18" charset="0"/>
          <a:ea typeface="黑体" panose="02010609060101010101" pitchFamily="2" charset="-122"/>
        </a:defRPr>
      </a:lvl7pPr>
      <a:lvl8pPr marL="1371600" algn="ctr" rtl="0" fontAlgn="base">
        <a:spcBef>
          <a:spcPct val="0"/>
        </a:spcBef>
        <a:spcAft>
          <a:spcPct val="0"/>
        </a:spcAft>
        <a:defRPr sz="2800" b="1">
          <a:solidFill>
            <a:schemeClr val="tx1"/>
          </a:solidFill>
          <a:latin typeface="Times New Roman" panose="02020603050405020304" pitchFamily="18" charset="0"/>
          <a:ea typeface="黑体" panose="02010609060101010101" pitchFamily="2" charset="-122"/>
        </a:defRPr>
      </a:lvl8pPr>
      <a:lvl9pPr marL="1828800" algn="ctr" rtl="0" fontAlgn="base">
        <a:spcBef>
          <a:spcPct val="0"/>
        </a:spcBef>
        <a:spcAft>
          <a:spcPct val="0"/>
        </a:spcAft>
        <a:defRPr sz="2800" b="1">
          <a:solidFill>
            <a:schemeClr val="tx1"/>
          </a:solidFill>
          <a:latin typeface="Times New Roman" panose="02020603050405020304" pitchFamily="18" charset="0"/>
          <a:ea typeface="黑体" panose="02010609060101010101" pitchFamily="2" charset="-122"/>
        </a:defRPr>
      </a:lvl9pPr>
    </p:titleStyle>
    <p:bodyStyle>
      <a:lvl1pPr marL="342900" indent="-342900" algn="l" rtl="0" eaLnBrk="0" fontAlgn="base" hangingPunct="0">
        <a:lnSpc>
          <a:spcPct val="120000"/>
        </a:lnSpc>
        <a:spcBef>
          <a:spcPct val="0"/>
        </a:spcBef>
        <a:spcAft>
          <a:spcPct val="0"/>
        </a:spcAft>
        <a:defRPr sz="2800" b="1"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&#65279;<?xml version="1.0" encoding="utf-8" standalone="yes"?><Relationships xmlns="http://schemas.openxmlformats.org/package/2006/relationships"><Relationship Id="rId1" Type="http://schemas.openxmlformats.org/officeDocument/2006/relationships/slideLayout" Target="../slideLayouts/slideLayout1.xml" /></Relationships>
</file>

<file path=ppt/slides/_rels/slide10.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image" Target="../media/image24.png" /></Relationships>
</file>

<file path=ppt/slides/_rels/slide11.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12.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notesSlide" Target="../notesSlides/notesSlide2.xml" /><Relationship Id="rId3" Type="http://schemas.openxmlformats.org/officeDocument/2006/relationships/image" Target="../media/image24.png" /></Relationships>
</file>

<file path=ppt/slides/_rels/slide13.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image" Target="../media/image25.jpeg" /></Relationships>
</file>

<file path=ppt/slides/_rels/slide14.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image" Target="../media/image26.png" /><Relationship Id="rId3" Type="http://schemas.openxmlformats.org/officeDocument/2006/relationships/image" Target="../media/image27.png" /></Relationships>
</file>

<file path=ppt/slides/_rels/slide15.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image" Target="../media/image28.png" /></Relationships>
</file>

<file path=ppt/slides/_rels/slide16.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image" Target="../media/image28.png" /></Relationships>
</file>

<file path=ppt/slides/_rels/slide17.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image" Target="../media/image28.png" /></Relationships>
</file>

<file path=ppt/slides/_rels/slide18.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image" Target="../media/image29.png" /></Relationships>
</file>

<file path=ppt/slides/_rels/slide19.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image" Target="../media/image30.jpeg" /></Relationships>
</file>

<file path=ppt/slides/_rels/slide2.xml.rels>&#65279;<?xml version="1.0" encoding="utf-8" standalone="yes"?><Relationships xmlns="http://schemas.openxmlformats.org/package/2006/relationships"><Relationship Id="rId1" Type="http://schemas.openxmlformats.org/officeDocument/2006/relationships/slideLayout" Target="../slideLayouts/slideLayout2.xml" /></Relationships>
</file>

<file path=ppt/slides/_rels/slide20.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image" Target="../media/image30.jpeg" /></Relationships>
</file>

<file path=ppt/slides/_rels/slide21.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notesSlide" Target="../notesSlides/notesSlide3.xml" /></Relationships>
</file>

<file path=ppt/slides/_rels/slide22.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23.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24.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25.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image" Target="../media/image31.jpeg" /></Relationships>
</file>

<file path=ppt/slides/_rels/slide26.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27.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28.xml.rels>&#65279;<?xml version="1.0" encoding="utf-8" standalone="yes"?><Relationships xmlns="http://schemas.openxmlformats.org/package/2006/relationships"><Relationship Id="rId1" Type="http://schemas.openxmlformats.org/officeDocument/2006/relationships/slideLayout" Target="../slideLayouts/slideLayout2.xml" /></Relationships>
</file>

<file path=ppt/slides/_rels/slide29.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image" Target="../media/image32.png" /></Relationships>
</file>

<file path=ppt/slides/_rels/slide3.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xml" /></Relationships>
</file>

<file path=ppt/slides/_rels/slide30.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31.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image" Target="../media/image33.png" /></Relationships>
</file>

<file path=ppt/slides/_rels/slide32.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notesSlide" Target="../notesSlides/notesSlide4.xml" /><Relationship Id="rId3" Type="http://schemas.openxmlformats.org/officeDocument/2006/relationships/image" Target="../media/image34.png" /><Relationship Id="rId4" Type="http://schemas.openxmlformats.org/officeDocument/2006/relationships/image" Target="../media/image35.png" /><Relationship Id="rId5" Type="http://schemas.openxmlformats.org/officeDocument/2006/relationships/image" Target="../media/image36.png" /></Relationships>
</file>

<file path=ppt/slides/_rels/slide33.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image" Target="../media/image37.png" /><Relationship Id="rId3" Type="http://schemas.openxmlformats.org/officeDocument/2006/relationships/image" Target="../media/image38.png" /></Relationships>
</file>

<file path=ppt/slides/_rels/slide34.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image" Target="../media/image39.png" /><Relationship Id="rId3" Type="http://schemas.openxmlformats.org/officeDocument/2006/relationships/image" Target="../media/image40.png" /><Relationship Id="rId4" Type="http://schemas.openxmlformats.org/officeDocument/2006/relationships/image" Target="../media/image41.png" /></Relationships>
</file>

<file path=ppt/slides/_rels/slide4.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5.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image" Target="../media/image15.png" /><Relationship Id="rId3" Type="http://schemas.openxmlformats.org/officeDocument/2006/relationships/image" Target="../media/image16.png" /><Relationship Id="rId4" Type="http://schemas.openxmlformats.org/officeDocument/2006/relationships/image" Target="../media/image17.png" /><Relationship Id="rId5" Type="http://schemas.openxmlformats.org/officeDocument/2006/relationships/image" Target="../media/image18.png" /></Relationships>
</file>

<file path=ppt/slides/_rels/slide6.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image" Target="../media/image19.jpeg" /></Relationships>
</file>

<file path=ppt/slides/_rels/slide7.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image" Target="../media/image20.jpeg" /></Relationships>
</file>

<file path=ppt/slides/_rels/slide8.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image" Target="../media/image21.jpeg" /></Relationships>
</file>

<file path=ppt/slides/_rels/slide9.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image" Target="../media/image22.jpeg" /><Relationship Id="rId3" Type="http://schemas.openxmlformats.org/officeDocument/2006/relationships/image" Target="../media/image23.jpeg" /></Relationships>
</file>

<file path=ppt/slides/slide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5122" name="标题 1" title=""/>
          <p:cNvSpPr>
            <a:spLocks noGrp="1"/>
          </p:cNvSpPr>
          <p:nvPr>
            <p:ph type="ctrTitle" idx="4294967295"/>
          </p:nvPr>
        </p:nvSpPr>
        <p:spPr>
          <a:xfrm>
            <a:off x="0" y="1704975"/>
            <a:ext cx="9144000" cy="866775"/>
          </a:xfrm>
        </p:spPr>
        <p:txBody>
          <a:bodyPr/>
          <a:lstStyle/>
          <a:p>
            <a:r>
              <a:rPr lang="zh-CN" altLang="en-US" sz="4000"/>
              <a:t>本章复习和总结</a:t>
            </a:r>
            <a:endParaRPr lang="zh-CN" altLang="en-US" sz="3200" u="sng"/>
          </a:p>
        </p:txBody>
      </p:sp>
      <p:sp>
        <p:nvSpPr>
          <p:cNvPr id="5123" name="副标题 2" title=""/>
          <p:cNvSpPr>
            <a:spLocks noGrp="1"/>
          </p:cNvSpPr>
          <p:nvPr>
            <p:ph type="subTitle" idx="4294967295"/>
          </p:nvPr>
        </p:nvSpPr>
        <p:spPr>
          <a:xfrm>
            <a:off x="1371600" y="2571750"/>
            <a:ext cx="6400800" cy="665163"/>
          </a:xfrm>
        </p:spPr>
        <p:txBody>
          <a:bodyPr/>
          <a:lstStyle/>
          <a:p>
            <a:pPr algn="ctr"/>
            <a:r>
              <a:rPr lang="en-US" altLang="zh-CN" sz="2000"/>
              <a:t>R·</a:t>
            </a:r>
            <a:r>
              <a:rPr lang="zh-CN" altLang="en-US" sz="2000"/>
              <a:t>八年级物理上册</a:t>
            </a:r>
            <a:endParaRPr lang="zh-CN" altLang="en-US" sz="2000"/>
          </a:p>
        </p:txBody>
      </p:sp>
    </p:spTree>
  </p:cSld>
  <p:clrMapOvr>
    <a:masterClrMapping/>
  </p:clrMapOvr>
  <p:transition/>
  <p:timing/>
</p:sld>
</file>

<file path=ppt/slides/slide1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4" name="文本框 3" title=""/>
          <p:cNvSpPr txBox="1"/>
          <p:nvPr/>
        </p:nvSpPr>
        <p:spPr>
          <a:xfrm>
            <a:off x="532263" y="616889"/>
            <a:ext cx="8284190" cy="1938992"/>
          </a:xfrm>
          <a:prstGeom prst="rect">
            <a:avLst/>
          </a:prstGeom>
          <a:noFill/>
        </p:spPr>
        <p:txBody>
          <a:bodyPr wrap="square">
            <a:spAutoFit/>
          </a:bodyPr>
          <a:lstStyle/>
          <a:p>
            <a:pPr fontAlgn="ctr"/>
            <a:r>
              <a:rPr lang="zh-CN" altLang="en-US" sz="2400" b="1" kern="100">
                <a:solidFill>
                  <a:srgbClr val="0000FF"/>
                </a:solidFill>
                <a:latin typeface="+mj-lt"/>
                <a:ea typeface="+mn-ea"/>
              </a:rPr>
              <a:t>例</a:t>
            </a:r>
            <a:r>
              <a:rPr lang="en-US" altLang="zh-CN" sz="2400" b="1" kern="100">
                <a:solidFill>
                  <a:srgbClr val="0000FF"/>
                </a:solidFill>
                <a:latin typeface="+mj-lt"/>
                <a:ea typeface="+mn-ea"/>
              </a:rPr>
              <a:t>3 </a:t>
            </a:r>
            <a:r>
              <a:rPr lang="zh-CN" altLang="zh-CN" sz="2400" b="1" kern="100">
                <a:solidFill>
                  <a:srgbClr val="000000"/>
                </a:solidFill>
                <a:effectLst/>
                <a:latin typeface="+mj-lt"/>
                <a:ea typeface="+mn-ea"/>
              </a:rPr>
              <a:t>如图所示，在</a:t>
            </a:r>
            <a:r>
              <a:rPr lang="zh-CN" altLang="en-US" sz="2400" b="1" kern="100">
                <a:solidFill>
                  <a:srgbClr val="000000"/>
                </a:solidFill>
                <a:latin typeface="+mj-lt"/>
                <a:ea typeface="+mn-ea"/>
              </a:rPr>
              <a:t>“</a:t>
            </a:r>
            <a:r>
              <a:rPr lang="zh-CN" altLang="zh-CN" sz="2400" b="1" kern="100">
                <a:solidFill>
                  <a:srgbClr val="000000"/>
                </a:solidFill>
                <a:latin typeface="+mj-lt"/>
                <a:ea typeface="+mn-ea"/>
              </a:rPr>
              <a:t>探究光的反射规律</a:t>
            </a:r>
            <a:r>
              <a:rPr lang="zh-CN" altLang="en-US" sz="2400" b="1" kern="100">
                <a:solidFill>
                  <a:srgbClr val="000000"/>
                </a:solidFill>
                <a:latin typeface="+mj-lt"/>
                <a:ea typeface="+mn-ea"/>
              </a:rPr>
              <a:t>”</a:t>
            </a:r>
            <a:r>
              <a:rPr lang="zh-CN" altLang="zh-CN" sz="2400" b="1" kern="100">
                <a:solidFill>
                  <a:srgbClr val="000000"/>
                </a:solidFill>
                <a:effectLst/>
                <a:latin typeface="+mj-lt"/>
                <a:ea typeface="+mn-ea"/>
              </a:rPr>
              <a:t>的实验中，水平放置平面镜，白色纸板竖直立在平面镜上，纸板由</a:t>
            </a:r>
            <a:r>
              <a:rPr lang="en-US" altLang="zh-CN" sz="2400" b="1" i="1" kern="100">
                <a:solidFill>
                  <a:srgbClr val="000000"/>
                </a:solidFill>
                <a:effectLst/>
                <a:latin typeface="+mj-lt"/>
                <a:ea typeface="+mn-ea"/>
              </a:rPr>
              <a:t>E</a:t>
            </a:r>
            <a:r>
              <a:rPr lang="zh-CN" altLang="zh-CN" sz="2400" b="1" kern="100">
                <a:solidFill>
                  <a:srgbClr val="000000"/>
                </a:solidFill>
                <a:effectLst/>
                <a:latin typeface="+mj-lt"/>
                <a:ea typeface="+mn-ea"/>
              </a:rPr>
              <a:t>、</a:t>
            </a:r>
            <a:r>
              <a:rPr lang="en-US" altLang="zh-CN" sz="2400" b="1" i="1" kern="100">
                <a:solidFill>
                  <a:srgbClr val="000000"/>
                </a:solidFill>
                <a:effectLst/>
                <a:latin typeface="+mj-lt"/>
                <a:ea typeface="+mn-ea"/>
              </a:rPr>
              <a:t>F</a:t>
            </a:r>
            <a:r>
              <a:rPr lang="zh-CN" altLang="zh-CN" sz="2400" b="1" kern="100">
                <a:solidFill>
                  <a:srgbClr val="000000"/>
                </a:solidFill>
                <a:effectLst/>
                <a:latin typeface="+mj-lt"/>
                <a:ea typeface="+mn-ea"/>
              </a:rPr>
              <a:t>两部分组成，可以绕</a:t>
            </a:r>
            <a:r>
              <a:rPr lang="en-US" altLang="zh-CN" sz="2400" b="1" i="1" kern="100">
                <a:solidFill>
                  <a:srgbClr val="000000"/>
                </a:solidFill>
                <a:effectLst/>
                <a:latin typeface="+mj-lt"/>
                <a:ea typeface="+mn-ea"/>
              </a:rPr>
              <a:t>ON</a:t>
            </a:r>
            <a:r>
              <a:rPr lang="zh-CN" altLang="zh-CN" sz="2400" b="1" kern="100">
                <a:solidFill>
                  <a:srgbClr val="000000"/>
                </a:solidFill>
                <a:effectLst/>
                <a:latin typeface="+mj-lt"/>
                <a:ea typeface="+mn-ea"/>
              </a:rPr>
              <a:t>翻折。</a:t>
            </a:r>
            <a:endParaRPr lang="zh-CN" altLang="zh-CN" sz="2400" b="1" kern="100">
              <a:effectLst/>
              <a:latin typeface="+mj-lt"/>
              <a:ea typeface="+mn-ea"/>
            </a:endParaRPr>
          </a:p>
          <a:p>
            <a:pPr algn="l" fontAlgn="ctr"/>
            <a:r>
              <a:rPr lang="zh-CN" altLang="zh-CN" sz="2400" b="1" kern="100">
                <a:solidFill>
                  <a:srgbClr val="000000"/>
                </a:solidFill>
                <a:effectLst/>
                <a:latin typeface="+mj-lt"/>
                <a:ea typeface="+mn-ea"/>
              </a:rPr>
              <a:t>（</a:t>
            </a:r>
            <a:r>
              <a:rPr lang="en-US" altLang="zh-CN" sz="2400" b="1" kern="100">
                <a:solidFill>
                  <a:srgbClr val="000000"/>
                </a:solidFill>
                <a:effectLst/>
                <a:latin typeface="+mj-lt"/>
                <a:ea typeface="+mn-ea"/>
              </a:rPr>
              <a:t>1</a:t>
            </a:r>
            <a:r>
              <a:rPr lang="zh-CN" altLang="zh-CN" sz="2400" b="1" kern="100">
                <a:solidFill>
                  <a:srgbClr val="000000"/>
                </a:solidFill>
                <a:effectLst/>
                <a:latin typeface="+mj-lt"/>
                <a:ea typeface="+mn-ea"/>
              </a:rPr>
              <a:t>）实验时，把纸板</a:t>
            </a:r>
            <a:r>
              <a:rPr lang="en-US" altLang="zh-CN" sz="2400" b="1" i="1" kern="100">
                <a:solidFill>
                  <a:srgbClr val="000000"/>
                </a:solidFill>
                <a:effectLst/>
                <a:latin typeface="+mj-lt"/>
                <a:ea typeface="+mn-ea"/>
              </a:rPr>
              <a:t>ENF</a:t>
            </a:r>
            <a:r>
              <a:rPr lang="zh-CN" altLang="zh-CN" sz="2400" b="1" kern="100">
                <a:solidFill>
                  <a:srgbClr val="000000"/>
                </a:solidFill>
                <a:effectLst/>
                <a:latin typeface="+mj-lt"/>
                <a:ea typeface="+mn-ea"/>
              </a:rPr>
              <a:t>垂直放在平面镜上，入射光线</a:t>
            </a:r>
            <a:r>
              <a:rPr lang="en-US" altLang="zh-CN" sz="2400" b="1" i="1" kern="100">
                <a:solidFill>
                  <a:srgbClr val="000000"/>
                </a:solidFill>
                <a:effectLst/>
                <a:latin typeface="+mj-lt"/>
                <a:ea typeface="+mn-ea"/>
              </a:rPr>
              <a:t>AO</a:t>
            </a:r>
            <a:r>
              <a:rPr lang="zh-CN" altLang="zh-CN" sz="2400" b="1" kern="100">
                <a:solidFill>
                  <a:srgbClr val="000000"/>
                </a:solidFill>
                <a:effectLst/>
                <a:latin typeface="+mj-lt"/>
                <a:ea typeface="+mn-ea"/>
              </a:rPr>
              <a:t>的法线是</a:t>
            </a:r>
            <a:r>
              <a:rPr lang="en-US" altLang="zh-CN" sz="2400" b="1" u="sng" kern="100">
                <a:solidFill>
                  <a:srgbClr val="000000"/>
                </a:solidFill>
                <a:effectLst/>
                <a:latin typeface="+mj-lt"/>
                <a:ea typeface="+mn-ea"/>
              </a:rPr>
              <a:t>           </a:t>
            </a:r>
            <a:r>
              <a:rPr lang="zh-CN" altLang="zh-CN" sz="2400" b="1" kern="100">
                <a:solidFill>
                  <a:srgbClr val="000000"/>
                </a:solidFill>
                <a:effectLst/>
                <a:latin typeface="+mj-lt"/>
                <a:ea typeface="+mn-ea"/>
              </a:rPr>
              <a:t>，光线</a:t>
            </a:r>
            <a:r>
              <a:rPr lang="en-US" altLang="zh-CN" sz="2400" b="1" i="1" kern="100">
                <a:solidFill>
                  <a:srgbClr val="000000"/>
                </a:solidFill>
                <a:effectLst/>
                <a:latin typeface="+mj-lt"/>
                <a:ea typeface="+mn-ea"/>
              </a:rPr>
              <a:t>AO</a:t>
            </a:r>
            <a:r>
              <a:rPr lang="zh-CN" altLang="zh-CN" sz="2400" b="1" kern="100">
                <a:solidFill>
                  <a:srgbClr val="000000"/>
                </a:solidFill>
                <a:effectLst/>
                <a:latin typeface="+mj-lt"/>
                <a:ea typeface="+mn-ea"/>
              </a:rPr>
              <a:t>的入射角大小为</a:t>
            </a:r>
            <a:r>
              <a:rPr lang="en-US" altLang="zh-CN" sz="2400" b="1" u="sng" kern="100">
                <a:solidFill>
                  <a:srgbClr val="000000"/>
                </a:solidFill>
                <a:effectLst/>
                <a:latin typeface="+mj-lt"/>
                <a:ea typeface="+mn-ea"/>
              </a:rPr>
              <a:t>           </a:t>
            </a:r>
            <a:r>
              <a:rPr lang="zh-CN" altLang="zh-CN" sz="2400" b="1" kern="100">
                <a:solidFill>
                  <a:srgbClr val="000000"/>
                </a:solidFill>
                <a:effectLst/>
                <a:latin typeface="+mj-lt"/>
                <a:ea typeface="+mn-ea"/>
              </a:rPr>
              <a:t>；</a:t>
            </a:r>
            <a:endParaRPr lang="zh-CN" altLang="zh-CN" sz="2400" b="1" kern="100">
              <a:effectLst/>
              <a:latin typeface="+mj-lt"/>
              <a:ea typeface="+mn-ea"/>
            </a:endParaRPr>
          </a:p>
        </p:txBody>
      </p:sp>
      <p:pic>
        <p:nvPicPr>
          <p:cNvPr id="5" name="图片 4" title=""/>
          <p:cNvPicPr>
            <a:picLocks noChangeAspect="1"/>
          </p:cNvPicPr>
          <p:nvPr/>
        </p:nvPicPr>
        <p:blipFill>
          <a:blip r:embed="rId2"/>
          <a:stretch>
            <a:fillRect/>
          </a:stretch>
        </p:blipFill>
        <p:spPr>
          <a:xfrm>
            <a:off x="3045658" y="2674187"/>
            <a:ext cx="3052683" cy="2101596"/>
          </a:xfrm>
          <a:prstGeom prst="rect">
            <a:avLst/>
          </a:prstGeom>
        </p:spPr>
      </p:pic>
      <p:sp>
        <p:nvSpPr>
          <p:cNvPr id="7" name="文本框 6" title=""/>
          <p:cNvSpPr txBox="1"/>
          <p:nvPr/>
        </p:nvSpPr>
        <p:spPr>
          <a:xfrm>
            <a:off x="1965278" y="2060096"/>
            <a:ext cx="716508" cy="461665"/>
          </a:xfrm>
          <a:prstGeom prst="rect">
            <a:avLst/>
          </a:prstGeom>
          <a:noFill/>
        </p:spPr>
        <p:txBody>
          <a:bodyPr wrap="square" rtlCol="0">
            <a:spAutoFit/>
          </a:bodyPr>
          <a:lstStyle/>
          <a:p>
            <a:r>
              <a:rPr lang="en-US" altLang="zh-CN" sz="2400" b="1" i="1">
                <a:solidFill>
                  <a:srgbClr val="FF0000"/>
                </a:solidFill>
              </a:rPr>
              <a:t>ON</a:t>
            </a:r>
            <a:endParaRPr lang="zh-CN" altLang="en-US" sz="2400" b="1" i="1">
              <a:solidFill>
                <a:srgbClr val="FF0000"/>
              </a:solidFill>
            </a:endParaRPr>
          </a:p>
        </p:txBody>
      </p:sp>
      <p:sp>
        <p:nvSpPr>
          <p:cNvPr id="8" name="文本框 7" title=""/>
          <p:cNvSpPr txBox="1"/>
          <p:nvPr/>
        </p:nvSpPr>
        <p:spPr>
          <a:xfrm>
            <a:off x="6307540" y="2060095"/>
            <a:ext cx="994012" cy="461665"/>
          </a:xfrm>
          <a:prstGeom prst="rect">
            <a:avLst/>
          </a:prstGeom>
          <a:noFill/>
        </p:spPr>
        <p:txBody>
          <a:bodyPr wrap="square" rtlCol="0">
            <a:spAutoFit/>
          </a:bodyPr>
          <a:lstStyle/>
          <a:p>
            <a:r>
              <a:rPr lang="en-US" altLang="zh-CN" sz="2400" b="1">
                <a:solidFill>
                  <a:srgbClr val="FF0000"/>
                </a:solidFill>
              </a:rPr>
              <a:t>40°</a:t>
            </a:r>
            <a:endParaRPr lang="zh-CN" altLang="en-US" sz="2400" b="1">
              <a:solidFill>
                <a:srgbClr val="FF00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3" name="文本框 2" title=""/>
          <p:cNvSpPr txBox="1"/>
          <p:nvPr/>
        </p:nvSpPr>
        <p:spPr>
          <a:xfrm>
            <a:off x="839337" y="774848"/>
            <a:ext cx="7083188" cy="1200329"/>
          </a:xfrm>
          <a:prstGeom prst="rect">
            <a:avLst/>
          </a:prstGeom>
          <a:noFill/>
        </p:spPr>
        <p:txBody>
          <a:bodyPr wrap="square">
            <a:spAutoFit/>
          </a:bodyPr>
          <a:lstStyle/>
          <a:p>
            <a:pPr algn="l" fontAlgn="ctr"/>
            <a:r>
              <a:rPr lang="zh-CN" altLang="zh-CN" sz="2400" b="1" kern="100">
                <a:solidFill>
                  <a:srgbClr val="000000"/>
                </a:solidFill>
                <a:effectLst/>
                <a:latin typeface="+mj-lt"/>
                <a:ea typeface="+mn-ea"/>
              </a:rPr>
              <a:t>（</a:t>
            </a:r>
            <a:r>
              <a:rPr lang="en-US" altLang="zh-CN" sz="2400" b="1" kern="100">
                <a:solidFill>
                  <a:srgbClr val="000000"/>
                </a:solidFill>
                <a:effectLst/>
                <a:latin typeface="+mj-lt"/>
                <a:ea typeface="+mn-ea"/>
              </a:rPr>
              <a:t>2</a:t>
            </a:r>
            <a:r>
              <a:rPr lang="zh-CN" altLang="zh-CN" sz="2400" b="1" kern="100">
                <a:solidFill>
                  <a:srgbClr val="000000"/>
                </a:solidFill>
                <a:effectLst/>
                <a:latin typeface="+mj-lt"/>
                <a:ea typeface="+mn-ea"/>
              </a:rPr>
              <a:t>）多次改变入射光的方向，用量角器测量入射角和反射角的大小，记录在表格中，分析数据得出：在反射现象中，反射角</a:t>
            </a:r>
            <a:r>
              <a:rPr lang="en-US" altLang="zh-CN" sz="2400" b="1" u="sng" kern="100">
                <a:solidFill>
                  <a:srgbClr val="000000"/>
                </a:solidFill>
                <a:effectLst/>
                <a:latin typeface="+mj-lt"/>
                <a:ea typeface="+mn-ea"/>
              </a:rPr>
              <a:t>           </a:t>
            </a:r>
            <a:r>
              <a:rPr lang="zh-CN" altLang="zh-CN" sz="2400" b="1" kern="100">
                <a:solidFill>
                  <a:srgbClr val="000000"/>
                </a:solidFill>
                <a:effectLst/>
                <a:latin typeface="+mj-lt"/>
                <a:ea typeface="+mn-ea"/>
              </a:rPr>
              <a:t>入射角；</a:t>
            </a:r>
            <a:endParaRPr lang="zh-CN" altLang="zh-CN" sz="2400" b="1" kern="100">
              <a:effectLst/>
              <a:latin typeface="+mj-lt"/>
              <a:ea typeface="+mn-ea"/>
            </a:endParaRPr>
          </a:p>
        </p:txBody>
      </p:sp>
      <p:graphicFrame>
        <p:nvGraphicFramePr>
          <p:cNvPr id="5" name="表格 4" title=""/>
          <p:cNvGraphicFramePr>
            <a:graphicFrameLocks noGrp="1"/>
          </p:cNvGraphicFramePr>
          <p:nvPr/>
        </p:nvGraphicFramePr>
        <p:xfrm>
          <a:off x="1910686" y="2414843"/>
          <a:ext cx="4741297" cy="1371600"/>
        </p:xfrm>
        <a:graphic>
          <a:graphicData uri="http://schemas.openxmlformats.org/drawingml/2006/table">
            <a:tbl>
              <a:tblPr firstRow="1" bandRow="1">
                <a:tableStyleId>{5C22544A-7EE6-4342-B048-85BDC9FD1C3A}</a:tableStyleId>
              </a:tblPr>
              <a:tblGrid>
                <a:gridCol w="1687033"/>
                <a:gridCol w="1018088"/>
                <a:gridCol w="1018088"/>
                <a:gridCol w="1018088"/>
              </a:tblGrid>
              <a:tr h="441548">
                <a:tc>
                  <a:txBody>
                    <a:bodyPr vert="horz" wrap="square"/>
                    <a:lstStyle/>
                    <a:p>
                      <a:pPr algn="ctr"/>
                      <a:r>
                        <a:rPr lang="zh-CN" altLang="en-US" sz="2400" b="1">
                          <a:solidFill>
                            <a:schemeClr val="tx1"/>
                          </a:solidFill>
                        </a:rPr>
                        <a:t>实验次数</a:t>
                      </a:r>
                      <a:endParaRPr lang="zh-CN" altLang="en-US" sz="24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vert="horz" wrap="square"/>
                    <a:lstStyle/>
                    <a:p>
                      <a:pPr algn="ctr"/>
                      <a:r>
                        <a:rPr lang="en-US" altLang="zh-CN" sz="2400" b="1">
                          <a:solidFill>
                            <a:schemeClr val="tx1"/>
                          </a:solidFill>
                        </a:rPr>
                        <a:t>1</a:t>
                      </a:r>
                      <a:endParaRPr lang="zh-CN" altLang="en-US" sz="24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vert="horz" wrap="square"/>
                    <a:lstStyle/>
                    <a:p>
                      <a:pPr algn="ctr"/>
                      <a:r>
                        <a:rPr lang="en-US" altLang="zh-CN" sz="2400" b="1">
                          <a:solidFill>
                            <a:schemeClr val="tx1"/>
                          </a:solidFill>
                        </a:rPr>
                        <a:t>2</a:t>
                      </a:r>
                      <a:endParaRPr lang="zh-CN" altLang="en-US" sz="24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vert="horz" wrap="square"/>
                    <a:lstStyle/>
                    <a:p>
                      <a:pPr algn="ctr"/>
                      <a:r>
                        <a:rPr lang="en-US" altLang="zh-CN" sz="2400" b="1">
                          <a:solidFill>
                            <a:schemeClr val="tx1"/>
                          </a:solidFill>
                        </a:rPr>
                        <a:t>3</a:t>
                      </a:r>
                      <a:endParaRPr lang="zh-CN" altLang="en-US" sz="24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441548">
                <a:tc>
                  <a:txBody>
                    <a:bodyPr vert="horz" wrap="square"/>
                    <a:lstStyle/>
                    <a:p>
                      <a:pPr algn="ctr"/>
                      <a:r>
                        <a:rPr lang="zh-CN" altLang="en-US" sz="2400" b="1">
                          <a:solidFill>
                            <a:schemeClr val="tx1"/>
                          </a:solidFill>
                        </a:rPr>
                        <a:t>入射角</a:t>
                      </a:r>
                      <a:endParaRPr lang="zh-CN" altLang="en-US" sz="24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vert="horz" wrap="square"/>
                    <a:lstStyle/>
                    <a:p>
                      <a:pPr algn="ctr"/>
                      <a:r>
                        <a:rPr lang="en-US" altLang="zh-CN" sz="2400" b="1">
                          <a:solidFill>
                            <a:schemeClr val="tx1"/>
                          </a:solidFill>
                        </a:rPr>
                        <a:t>30°</a:t>
                      </a:r>
                      <a:endParaRPr lang="zh-CN" altLang="en-US" sz="24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vert="horz" wrap="square"/>
                    <a:lstStyle/>
                    <a:p>
                      <a:pPr algn="ctr"/>
                      <a:r>
                        <a:rPr lang="en-US" altLang="zh-CN" sz="2400" b="1">
                          <a:solidFill>
                            <a:schemeClr val="tx1"/>
                          </a:solidFill>
                        </a:rPr>
                        <a:t>45°</a:t>
                      </a:r>
                      <a:endParaRPr lang="zh-CN" altLang="en-US" sz="24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vert="horz" wrap="square"/>
                    <a:lstStyle/>
                    <a:p>
                      <a:pPr algn="ctr"/>
                      <a:r>
                        <a:rPr lang="en-US" altLang="zh-CN" sz="2400" b="1">
                          <a:solidFill>
                            <a:schemeClr val="tx1"/>
                          </a:solidFill>
                        </a:rPr>
                        <a:t>60°</a:t>
                      </a:r>
                      <a:endParaRPr lang="zh-CN" altLang="en-US" sz="24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441548">
                <a:tc>
                  <a:txBody>
                    <a:bodyPr vert="horz" wrap="square"/>
                    <a:lstStyle/>
                    <a:p>
                      <a:pPr algn="ctr"/>
                      <a:r>
                        <a:rPr lang="zh-CN" altLang="en-US" sz="2400" b="1">
                          <a:solidFill>
                            <a:schemeClr val="tx1"/>
                          </a:solidFill>
                        </a:rPr>
                        <a:t>反射角</a:t>
                      </a:r>
                      <a:endParaRPr lang="zh-CN" altLang="en-US" sz="24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vert="horz" wrap="square"/>
                    <a:lstStyle/>
                    <a:p>
                      <a:pPr algn="ctr"/>
                      <a:r>
                        <a:rPr lang="en-US" altLang="zh-CN" sz="2400" b="1">
                          <a:solidFill>
                            <a:schemeClr val="tx1"/>
                          </a:solidFill>
                        </a:rPr>
                        <a:t>30°</a:t>
                      </a:r>
                      <a:endParaRPr lang="zh-CN" altLang="en-US" sz="24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vert="horz" wrap="square"/>
                    <a:lstStyle/>
                    <a:p>
                      <a:pPr algn="ctr"/>
                      <a:r>
                        <a:rPr lang="en-US" altLang="zh-CN" sz="2400" b="1">
                          <a:solidFill>
                            <a:schemeClr val="tx1"/>
                          </a:solidFill>
                        </a:rPr>
                        <a:t>45°</a:t>
                      </a:r>
                      <a:endParaRPr lang="zh-CN" altLang="en-US" sz="24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vert="horz" wrap="square"/>
                    <a:lstStyle/>
                    <a:p>
                      <a:pPr algn="ctr"/>
                      <a:r>
                        <a:rPr lang="en-US" altLang="zh-CN" sz="2400" b="1">
                          <a:solidFill>
                            <a:schemeClr val="tx1"/>
                          </a:solidFill>
                        </a:rPr>
                        <a:t>60°</a:t>
                      </a:r>
                      <a:endParaRPr lang="zh-CN" altLang="en-US" sz="24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bl>
          </a:graphicData>
        </a:graphic>
      </p:graphicFrame>
      <p:sp>
        <p:nvSpPr>
          <p:cNvPr id="7" name="文本框 6" title=""/>
          <p:cNvSpPr txBox="1"/>
          <p:nvPr/>
        </p:nvSpPr>
        <p:spPr>
          <a:xfrm>
            <a:off x="4074994" y="1454161"/>
            <a:ext cx="994012" cy="461665"/>
          </a:xfrm>
          <a:prstGeom prst="rect">
            <a:avLst/>
          </a:prstGeom>
          <a:noFill/>
        </p:spPr>
        <p:txBody>
          <a:bodyPr wrap="square" rtlCol="0">
            <a:spAutoFit/>
          </a:bodyPr>
          <a:lstStyle/>
          <a:p>
            <a:r>
              <a:rPr lang="zh-CN" altLang="en-US" sz="2400" b="1">
                <a:solidFill>
                  <a:srgbClr val="FF0000"/>
                </a:solidFill>
                <a:latin typeface="黑体" panose="02010609060101010101" pitchFamily="2" charset="-122"/>
                <a:ea typeface="黑体" panose="02010609060101010101" pitchFamily="2" charset="-122"/>
              </a:rPr>
              <a:t>等于</a:t>
            </a:r>
            <a:endParaRPr lang="zh-CN" altLang="en-US" sz="2400" b="1">
              <a:solidFill>
                <a:srgbClr val="FF0000"/>
              </a:solidFill>
              <a:latin typeface="黑体" panose="02010609060101010101" pitchFamily="2" charset="-122"/>
              <a:ea typeface="黑体" panose="0201060906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7" name="文本框 6" title=""/>
          <p:cNvSpPr txBox="1"/>
          <p:nvPr/>
        </p:nvSpPr>
        <p:spPr>
          <a:xfrm>
            <a:off x="668740" y="517563"/>
            <a:ext cx="7403910" cy="3416320"/>
          </a:xfrm>
          <a:prstGeom prst="rect">
            <a:avLst/>
          </a:prstGeom>
          <a:noFill/>
        </p:spPr>
        <p:txBody>
          <a:bodyPr wrap="square">
            <a:spAutoFit/>
          </a:bodyPr>
          <a:lstStyle/>
          <a:p>
            <a:pPr fontAlgn="ctr"/>
            <a:r>
              <a:rPr lang="zh-CN" altLang="zh-CN" sz="2400" b="1" kern="100">
                <a:solidFill>
                  <a:srgbClr val="000000"/>
                </a:solidFill>
                <a:effectLst/>
                <a:latin typeface="+mn-lt"/>
                <a:ea typeface="+mj-ea"/>
              </a:rPr>
              <a:t>（</a:t>
            </a:r>
            <a:r>
              <a:rPr lang="en-US" altLang="zh-CN" sz="2400" b="1" kern="100">
                <a:solidFill>
                  <a:srgbClr val="000000"/>
                </a:solidFill>
                <a:effectLst/>
                <a:latin typeface="+mn-lt"/>
                <a:ea typeface="+mj-ea"/>
              </a:rPr>
              <a:t>3</a:t>
            </a:r>
            <a:r>
              <a:rPr lang="zh-CN" altLang="zh-CN" sz="2400" b="1" kern="100">
                <a:solidFill>
                  <a:srgbClr val="000000"/>
                </a:solidFill>
                <a:effectLst/>
                <a:latin typeface="+mn-lt"/>
                <a:ea typeface="+mj-ea"/>
              </a:rPr>
              <a:t>）将一束光贴着纸板</a:t>
            </a:r>
            <a:r>
              <a:rPr lang="en-US" altLang="zh-CN" sz="2400" b="1" i="1" kern="100">
                <a:solidFill>
                  <a:srgbClr val="000000"/>
                </a:solidFill>
                <a:effectLst/>
                <a:latin typeface="+mn-lt"/>
                <a:ea typeface="+mj-ea"/>
              </a:rPr>
              <a:t>E</a:t>
            </a:r>
            <a:r>
              <a:rPr lang="zh-CN" altLang="zh-CN" sz="2400" b="1" kern="100">
                <a:solidFill>
                  <a:srgbClr val="000000"/>
                </a:solidFill>
                <a:effectLst/>
                <a:latin typeface="+mn-lt"/>
                <a:ea typeface="+mj-ea"/>
              </a:rPr>
              <a:t>沿</a:t>
            </a:r>
            <a:r>
              <a:rPr lang="en-US" altLang="zh-CN" sz="2400" b="1" i="1" kern="100">
                <a:solidFill>
                  <a:srgbClr val="000000"/>
                </a:solidFill>
                <a:effectLst/>
                <a:latin typeface="+mn-lt"/>
                <a:ea typeface="+mj-ea"/>
              </a:rPr>
              <a:t>AO</a:t>
            </a:r>
            <a:r>
              <a:rPr lang="zh-CN" altLang="zh-CN" sz="2400" b="1" kern="100">
                <a:solidFill>
                  <a:srgbClr val="000000"/>
                </a:solidFill>
                <a:effectLst/>
                <a:latin typeface="+mn-lt"/>
                <a:ea typeface="+mj-ea"/>
              </a:rPr>
              <a:t>射到镜面上</a:t>
            </a:r>
            <a:r>
              <a:rPr lang="en-US" altLang="zh-CN" sz="2400" b="1" i="1" kern="100">
                <a:solidFill>
                  <a:srgbClr val="000000"/>
                </a:solidFill>
                <a:effectLst/>
                <a:latin typeface="+mn-lt"/>
                <a:ea typeface="+mj-ea"/>
              </a:rPr>
              <a:t>O</a:t>
            </a:r>
            <a:r>
              <a:rPr lang="zh-CN" altLang="zh-CN" sz="2400" b="1" kern="100">
                <a:solidFill>
                  <a:srgbClr val="000000"/>
                </a:solidFill>
                <a:effectLst/>
                <a:latin typeface="+mn-lt"/>
                <a:ea typeface="+mj-ea"/>
              </a:rPr>
              <a:t>点，纸板</a:t>
            </a:r>
            <a:r>
              <a:rPr lang="en-US" altLang="zh-CN" sz="2400" b="1" i="1" kern="100">
                <a:solidFill>
                  <a:srgbClr val="000000"/>
                </a:solidFill>
                <a:effectLst/>
                <a:latin typeface="+mn-lt"/>
                <a:ea typeface="+mj-ea"/>
              </a:rPr>
              <a:t>F</a:t>
            </a:r>
            <a:r>
              <a:rPr lang="zh-CN" altLang="zh-CN" sz="2400" b="1" kern="100">
                <a:solidFill>
                  <a:srgbClr val="000000"/>
                </a:solidFill>
                <a:effectLst/>
                <a:latin typeface="+mn-lt"/>
                <a:ea typeface="+mj-ea"/>
              </a:rPr>
              <a:t>上会显示出反射光束</a:t>
            </a:r>
            <a:r>
              <a:rPr lang="en-US" altLang="zh-CN" sz="2400" b="1" i="1" kern="100">
                <a:solidFill>
                  <a:srgbClr val="000000"/>
                </a:solidFill>
                <a:effectLst/>
                <a:latin typeface="+mn-lt"/>
                <a:ea typeface="+mj-ea"/>
              </a:rPr>
              <a:t>OB</a:t>
            </a:r>
            <a:r>
              <a:rPr lang="zh-CN" altLang="zh-CN" sz="2400" b="1" kern="100">
                <a:solidFill>
                  <a:srgbClr val="000000"/>
                </a:solidFill>
                <a:effectLst/>
                <a:latin typeface="+mn-lt"/>
                <a:ea typeface="+mj-ea"/>
              </a:rPr>
              <a:t>，接着将纸板</a:t>
            </a:r>
            <a:r>
              <a:rPr lang="en-US" altLang="zh-CN" sz="2400" b="1" i="1" kern="100">
                <a:solidFill>
                  <a:srgbClr val="000000"/>
                </a:solidFill>
                <a:effectLst/>
                <a:latin typeface="+mn-lt"/>
                <a:ea typeface="+mj-ea"/>
              </a:rPr>
              <a:t>F</a:t>
            </a:r>
            <a:r>
              <a:rPr lang="zh-CN" altLang="zh-CN" sz="2400" b="1" kern="100">
                <a:solidFill>
                  <a:srgbClr val="000000"/>
                </a:solidFill>
                <a:effectLst/>
                <a:latin typeface="+mn-lt"/>
                <a:ea typeface="+mj-ea"/>
              </a:rPr>
              <a:t>绕</a:t>
            </a:r>
            <a:r>
              <a:rPr lang="en-US" altLang="zh-CN" sz="2400" b="1" i="1" kern="100">
                <a:solidFill>
                  <a:srgbClr val="000000"/>
                </a:solidFill>
                <a:effectLst/>
                <a:latin typeface="+mn-lt"/>
                <a:ea typeface="+mj-ea"/>
              </a:rPr>
              <a:t>ON</a:t>
            </a:r>
            <a:r>
              <a:rPr lang="zh-CN" altLang="zh-CN" sz="2400" b="1" kern="100">
                <a:solidFill>
                  <a:srgbClr val="000000"/>
                </a:solidFill>
                <a:effectLst/>
                <a:latin typeface="+mn-lt"/>
                <a:ea typeface="+mj-ea"/>
              </a:rPr>
              <a:t>向后翻折，则纸板</a:t>
            </a:r>
            <a:r>
              <a:rPr lang="en-US" altLang="zh-CN" sz="2400" b="1" i="1" kern="100">
                <a:solidFill>
                  <a:srgbClr val="000000"/>
                </a:solidFill>
                <a:effectLst/>
                <a:latin typeface="+mn-lt"/>
                <a:ea typeface="+mj-ea"/>
              </a:rPr>
              <a:t>F</a:t>
            </a:r>
            <a:r>
              <a:rPr lang="zh-CN" altLang="zh-CN" sz="2400" b="1" kern="100">
                <a:solidFill>
                  <a:srgbClr val="000000"/>
                </a:solidFill>
                <a:effectLst/>
                <a:latin typeface="+mn-lt"/>
                <a:ea typeface="+mj-ea"/>
              </a:rPr>
              <a:t>上不能显示出反射光束，由此得出反射光线、入射光线与法线在</a:t>
            </a:r>
            <a:r>
              <a:rPr lang="en-US" altLang="zh-CN" sz="2400" b="1" u="sng" kern="100">
                <a:solidFill>
                  <a:srgbClr val="000000"/>
                </a:solidFill>
                <a:effectLst/>
                <a:latin typeface="+mn-lt"/>
                <a:ea typeface="+mj-ea"/>
              </a:rPr>
              <a:t>                    </a:t>
            </a:r>
            <a:r>
              <a:rPr lang="zh-CN" altLang="zh-CN" sz="2400" b="1" kern="100">
                <a:solidFill>
                  <a:srgbClr val="000000"/>
                </a:solidFill>
                <a:effectLst/>
                <a:latin typeface="+mn-lt"/>
                <a:ea typeface="+mj-ea"/>
              </a:rPr>
              <a:t>（选填</a:t>
            </a:r>
            <a:r>
              <a:rPr lang="zh-CN" altLang="en-US" sz="2400" b="1" kern="100">
                <a:solidFill>
                  <a:srgbClr val="000000"/>
                </a:solidFill>
                <a:latin typeface="+mn-lt"/>
                <a:ea typeface="+mj-ea"/>
              </a:rPr>
              <a:t>“</a:t>
            </a:r>
            <a:r>
              <a:rPr lang="zh-CN" altLang="zh-CN" sz="2400" b="1" kern="100">
                <a:solidFill>
                  <a:srgbClr val="000000"/>
                </a:solidFill>
                <a:latin typeface="+mn-lt"/>
                <a:ea typeface="+mj-ea"/>
              </a:rPr>
              <a:t>同一平面</a:t>
            </a:r>
            <a:r>
              <a:rPr lang="zh-CN" altLang="en-US" sz="2400" b="1" kern="100">
                <a:solidFill>
                  <a:srgbClr val="000000"/>
                </a:solidFill>
                <a:latin typeface="+mn-lt"/>
                <a:ea typeface="+mj-ea"/>
              </a:rPr>
              <a:t>”</a:t>
            </a:r>
            <a:r>
              <a:rPr lang="en-US" altLang="zh-CN" sz="2400" b="1" kern="100">
                <a:solidFill>
                  <a:srgbClr val="000000"/>
                </a:solidFill>
                <a:effectLst/>
                <a:latin typeface="+mn-lt"/>
                <a:ea typeface="+mj-ea"/>
              </a:rPr>
              <a:t> </a:t>
            </a:r>
            <a:r>
              <a:rPr lang="zh-CN" altLang="zh-CN" sz="2400" b="1" kern="100">
                <a:solidFill>
                  <a:srgbClr val="000000"/>
                </a:solidFill>
                <a:effectLst/>
                <a:latin typeface="+mn-lt"/>
                <a:ea typeface="+mj-ea"/>
              </a:rPr>
              <a:t>或</a:t>
            </a:r>
            <a:r>
              <a:rPr lang="zh-CN" altLang="en-US" sz="2400" b="1" kern="100">
                <a:solidFill>
                  <a:srgbClr val="000000"/>
                </a:solidFill>
                <a:latin typeface="+mn-lt"/>
                <a:ea typeface="+mj-ea"/>
              </a:rPr>
              <a:t>“</a:t>
            </a:r>
            <a:r>
              <a:rPr lang="zh-CN" altLang="zh-CN" sz="2400" b="1" kern="100">
                <a:solidFill>
                  <a:srgbClr val="000000"/>
                </a:solidFill>
                <a:latin typeface="+mn-lt"/>
                <a:ea typeface="+mj-ea"/>
              </a:rPr>
              <a:t>不同平面</a:t>
            </a:r>
            <a:r>
              <a:rPr lang="zh-CN" altLang="en-US" sz="2400" b="1" kern="100">
                <a:solidFill>
                  <a:srgbClr val="000000"/>
                </a:solidFill>
                <a:latin typeface="+mn-lt"/>
                <a:ea typeface="+mj-ea"/>
              </a:rPr>
              <a:t>”</a:t>
            </a:r>
            <a:r>
              <a:rPr lang="zh-CN" altLang="zh-CN" sz="2400" b="1" kern="100">
                <a:solidFill>
                  <a:srgbClr val="000000"/>
                </a:solidFill>
                <a:effectLst/>
                <a:latin typeface="+mn-lt"/>
                <a:ea typeface="+mj-ea"/>
              </a:rPr>
              <a:t>）内；</a:t>
            </a:r>
            <a:endParaRPr lang="zh-CN" altLang="zh-CN" sz="2400" b="1" kern="100">
              <a:effectLst/>
              <a:latin typeface="+mn-lt"/>
              <a:ea typeface="+mj-ea"/>
            </a:endParaRPr>
          </a:p>
          <a:p>
            <a:pPr algn="l" fontAlgn="ctr"/>
            <a:r>
              <a:rPr lang="zh-CN" altLang="zh-CN" sz="2400" b="1" kern="100">
                <a:solidFill>
                  <a:srgbClr val="000000"/>
                </a:solidFill>
                <a:effectLst/>
                <a:latin typeface="+mn-lt"/>
                <a:ea typeface="+mj-ea"/>
              </a:rPr>
              <a:t>（</a:t>
            </a:r>
            <a:r>
              <a:rPr lang="en-US" altLang="zh-CN" sz="2400" b="1" kern="100">
                <a:solidFill>
                  <a:srgbClr val="000000"/>
                </a:solidFill>
                <a:effectLst/>
                <a:latin typeface="+mn-lt"/>
                <a:ea typeface="+mj-ea"/>
              </a:rPr>
              <a:t>4</a:t>
            </a:r>
            <a:r>
              <a:rPr lang="zh-CN" altLang="zh-CN" sz="2400" b="1" kern="100">
                <a:solidFill>
                  <a:srgbClr val="000000"/>
                </a:solidFill>
                <a:effectLst/>
                <a:latin typeface="+mn-lt"/>
                <a:ea typeface="+mj-ea"/>
              </a:rPr>
              <a:t>）若让另一束光沿</a:t>
            </a:r>
            <a:r>
              <a:rPr lang="en-US" altLang="zh-CN" sz="2400" b="1" i="1" kern="100">
                <a:solidFill>
                  <a:srgbClr val="000000"/>
                </a:solidFill>
                <a:effectLst/>
                <a:latin typeface="+mn-lt"/>
                <a:ea typeface="+mj-ea"/>
              </a:rPr>
              <a:t>BO</a:t>
            </a:r>
            <a:r>
              <a:rPr lang="zh-CN" altLang="zh-CN" sz="2400" b="1" kern="100">
                <a:solidFill>
                  <a:srgbClr val="000000"/>
                </a:solidFill>
                <a:effectLst/>
                <a:latin typeface="+mn-lt"/>
                <a:ea typeface="+mj-ea"/>
              </a:rPr>
              <a:t>方向射向平面镜，反射光将沿</a:t>
            </a:r>
            <a:r>
              <a:rPr lang="en-US" altLang="zh-CN" sz="2400" b="1" i="1" kern="100">
                <a:solidFill>
                  <a:srgbClr val="000000"/>
                </a:solidFill>
                <a:effectLst/>
                <a:latin typeface="+mn-lt"/>
                <a:ea typeface="+mj-ea"/>
              </a:rPr>
              <a:t>OA</a:t>
            </a:r>
            <a:r>
              <a:rPr lang="zh-CN" altLang="zh-CN" sz="2400" b="1" kern="100">
                <a:solidFill>
                  <a:srgbClr val="000000"/>
                </a:solidFill>
                <a:effectLst/>
                <a:latin typeface="+mn-lt"/>
                <a:ea typeface="+mj-ea"/>
              </a:rPr>
              <a:t>方向射出。该实验现象说明</a:t>
            </a:r>
            <a:r>
              <a:rPr lang="en-US" altLang="zh-CN" sz="2400" b="1" u="sng" kern="100">
                <a:solidFill>
                  <a:srgbClr val="000000"/>
                </a:solidFill>
                <a:effectLst/>
                <a:latin typeface="+mn-lt"/>
                <a:ea typeface="+mj-ea"/>
              </a:rPr>
              <a:t>           </a:t>
            </a:r>
            <a:r>
              <a:rPr lang="zh-CN" altLang="zh-CN" sz="2400" b="1" kern="100">
                <a:solidFill>
                  <a:srgbClr val="000000"/>
                </a:solidFill>
                <a:effectLst/>
                <a:latin typeface="+mn-lt"/>
                <a:ea typeface="+mj-ea"/>
              </a:rPr>
              <a:t>。</a:t>
            </a:r>
            <a:endParaRPr lang="zh-CN" altLang="zh-CN" sz="2400" b="1" kern="100">
              <a:effectLst/>
              <a:latin typeface="+mn-lt"/>
              <a:ea typeface="+mj-ea"/>
            </a:endParaRPr>
          </a:p>
          <a:p>
            <a:pPr algn="l" fontAlgn="ctr"/>
            <a:r>
              <a:rPr lang="en-US" altLang="zh-CN" sz="2400" b="1" kern="100">
                <a:solidFill>
                  <a:srgbClr val="000000"/>
                </a:solidFill>
                <a:effectLst/>
                <a:latin typeface="+mn-lt"/>
                <a:ea typeface="+mj-ea"/>
              </a:rPr>
              <a:t>A</a:t>
            </a:r>
            <a:r>
              <a:rPr lang="zh-CN" altLang="zh-CN" sz="2400" b="1" kern="100">
                <a:solidFill>
                  <a:srgbClr val="000000"/>
                </a:solidFill>
                <a:effectLst/>
                <a:latin typeface="+mn-lt"/>
                <a:ea typeface="+mj-ea"/>
              </a:rPr>
              <a:t>．反射角等于入射角</a:t>
            </a:r>
            <a:endParaRPr lang="zh-CN" altLang="zh-CN" sz="2400" b="1" kern="100">
              <a:effectLst/>
              <a:latin typeface="+mn-lt"/>
              <a:ea typeface="+mj-ea"/>
            </a:endParaRPr>
          </a:p>
          <a:p>
            <a:pPr algn="l" fontAlgn="ctr"/>
            <a:r>
              <a:rPr lang="en-US" altLang="zh-CN" sz="2400" b="1" kern="100">
                <a:solidFill>
                  <a:srgbClr val="000000"/>
                </a:solidFill>
                <a:effectLst/>
                <a:latin typeface="+mn-lt"/>
                <a:ea typeface="+mj-ea"/>
              </a:rPr>
              <a:t>B</a:t>
            </a:r>
            <a:r>
              <a:rPr lang="zh-CN" altLang="zh-CN" sz="2400" b="1" kern="100">
                <a:solidFill>
                  <a:srgbClr val="000000"/>
                </a:solidFill>
                <a:effectLst/>
                <a:latin typeface="+mn-lt"/>
                <a:ea typeface="+mj-ea"/>
              </a:rPr>
              <a:t>．在光的反射现象中，光路可逆</a:t>
            </a:r>
            <a:endParaRPr lang="zh-CN" altLang="zh-CN" sz="2400" b="1" kern="100">
              <a:effectLst/>
              <a:latin typeface="+mn-lt"/>
              <a:ea typeface="+mj-ea"/>
            </a:endParaRPr>
          </a:p>
        </p:txBody>
      </p:sp>
      <p:pic>
        <p:nvPicPr>
          <p:cNvPr id="8" name="图片 7" title=""/>
          <p:cNvPicPr>
            <a:picLocks noChangeAspect="1"/>
          </p:cNvPicPr>
          <p:nvPr/>
        </p:nvPicPr>
        <p:blipFill>
          <a:blip r:embed="rId3">
            <a:clrChange>
              <a:clrFrom>
                <a:srgbClr val="FFFFFF"/>
              </a:clrFrom>
              <a:clrTo>
                <a:srgbClr val="FFFFFF">
                  <a:alpha val="0"/>
                </a:srgbClr>
              </a:clrTo>
            </a:clrChange>
          </a:blip>
          <a:stretch>
            <a:fillRect/>
          </a:stretch>
        </p:blipFill>
        <p:spPr>
          <a:xfrm>
            <a:off x="5918512" y="2883085"/>
            <a:ext cx="3052683" cy="2101596"/>
          </a:xfrm>
          <a:prstGeom prst="rect">
            <a:avLst/>
          </a:prstGeom>
        </p:spPr>
      </p:pic>
      <p:sp>
        <p:nvSpPr>
          <p:cNvPr id="10" name="文本框 9" title=""/>
          <p:cNvSpPr txBox="1"/>
          <p:nvPr/>
        </p:nvSpPr>
        <p:spPr>
          <a:xfrm>
            <a:off x="4150057" y="1544472"/>
            <a:ext cx="1568355" cy="461665"/>
          </a:xfrm>
          <a:prstGeom prst="rect">
            <a:avLst/>
          </a:prstGeom>
          <a:noFill/>
        </p:spPr>
        <p:txBody>
          <a:bodyPr wrap="square" rtlCol="0">
            <a:spAutoFit/>
          </a:bodyPr>
          <a:lstStyle/>
          <a:p>
            <a:r>
              <a:rPr lang="zh-CN" altLang="en-US" sz="2400" b="1">
                <a:solidFill>
                  <a:srgbClr val="FF0000"/>
                </a:solidFill>
                <a:latin typeface="黑体" panose="02010609060101010101" pitchFamily="2" charset="-122"/>
                <a:ea typeface="黑体" panose="02010609060101010101" pitchFamily="2" charset="-122"/>
              </a:rPr>
              <a:t>同一平面</a:t>
            </a:r>
            <a:endParaRPr lang="zh-CN" altLang="en-US" sz="2400" b="1">
              <a:solidFill>
                <a:srgbClr val="FF0000"/>
              </a:solidFill>
              <a:latin typeface="黑体" panose="02010609060101010101" pitchFamily="2" charset="-122"/>
              <a:ea typeface="黑体" panose="02010609060101010101" pitchFamily="2" charset="-122"/>
            </a:endParaRPr>
          </a:p>
        </p:txBody>
      </p:sp>
      <p:sp>
        <p:nvSpPr>
          <p:cNvPr id="11" name="文本框 10" title=""/>
          <p:cNvSpPr txBox="1"/>
          <p:nvPr/>
        </p:nvSpPr>
        <p:spPr>
          <a:xfrm>
            <a:off x="5420971" y="2652252"/>
            <a:ext cx="497541" cy="461665"/>
          </a:xfrm>
          <a:prstGeom prst="rect">
            <a:avLst/>
          </a:prstGeom>
          <a:noFill/>
        </p:spPr>
        <p:txBody>
          <a:bodyPr wrap="square" rtlCol="0">
            <a:spAutoFit/>
          </a:bodyPr>
          <a:lstStyle/>
          <a:p>
            <a:r>
              <a:rPr lang="en-US" altLang="zh-CN" sz="2400" b="1">
                <a:solidFill>
                  <a:srgbClr val="FF0000"/>
                </a:solidFill>
              </a:rPr>
              <a:t>B</a:t>
            </a:r>
            <a:endParaRPr lang="zh-CN" altLang="en-US" sz="2400" b="1">
              <a:solidFill>
                <a:srgbClr val="FF00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1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矩形 4" title=""/>
          <p:cNvSpPr>
            <a:spLocks noChangeArrowheads="1"/>
          </p:cNvSpPr>
          <p:nvPr/>
        </p:nvSpPr>
        <p:spPr bwMode="auto">
          <a:xfrm>
            <a:off x="374371" y="259557"/>
            <a:ext cx="1793875" cy="579437"/>
          </a:xfrm>
          <a:prstGeom prst="roundRect">
            <a:avLst/>
          </a:prstGeom>
          <a:solidFill>
            <a:srgbClr val="0066FF"/>
          </a:solidFill>
        </p:spPr>
        <p:style>
          <a:lnRef idx="3">
            <a:schemeClr val="lt1"/>
          </a:lnRef>
          <a:fillRef idx="1">
            <a:schemeClr val="dk1"/>
          </a:fillRef>
          <a:effectRef idx="1">
            <a:schemeClr val="dk1"/>
          </a:effectRef>
          <a:fontRef idx="minor">
            <a:schemeClr val="lt1"/>
          </a:fontRef>
        </p:style>
        <p:txBody>
          <a:bodyPr>
            <a:spAutoFit/>
          </a:bodyPr>
          <a:lstStyle>
            <a:lvl1pPr eaLnBrk="0" hangingPunct="0">
              <a:spcBef>
                <a:spcPct val="20000"/>
              </a:spcBef>
              <a:defRPr sz="2400" b="1">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Font typeface="Arial" panose="020b0604020202020204" pitchFamily="34" charset="0"/>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Font typeface="Arial" panose="020b0604020202020204" pitchFamily="34" charset="0"/>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defRPr/>
            </a:pPr>
            <a:r>
              <a:rPr lang="zh-CN" altLang="en-US" sz="2800" b="0">
                <a:solidFill>
                  <a:srgbClr val="FFFFFF"/>
                </a:solidFill>
                <a:latin typeface="Times New Roman" panose="02020603050405020304" pitchFamily="18" charset="0"/>
                <a:ea typeface="黑体" panose="02010609060101010101" pitchFamily="2" charset="-122"/>
              </a:rPr>
              <a:t>知识点三</a:t>
            </a:r>
            <a:endParaRPr lang="zh-CN" altLang="en-US" sz="2800" b="0">
              <a:solidFill>
                <a:srgbClr val="FFFFFF"/>
              </a:solidFill>
              <a:latin typeface="Times New Roman" panose="02020603050405020304" pitchFamily="18" charset="0"/>
              <a:ea typeface="黑体" panose="02010609060101010101" pitchFamily="2" charset="-122"/>
            </a:endParaRPr>
          </a:p>
        </p:txBody>
      </p:sp>
      <p:sp>
        <p:nvSpPr>
          <p:cNvPr id="21507" name="矩形 2" title=""/>
          <p:cNvSpPr>
            <a:spLocks noChangeArrowheads="1"/>
          </p:cNvSpPr>
          <p:nvPr/>
        </p:nvSpPr>
        <p:spPr bwMode="auto">
          <a:xfrm>
            <a:off x="2277783" y="288132"/>
            <a:ext cx="198120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120000"/>
              </a:lnSpc>
              <a:defRPr sz="2800" b="1">
                <a:solidFill>
                  <a:schemeClr val="tx1"/>
                </a:solidFill>
                <a:latin typeface="Times New Roman" panose="02020603050405020304" pitchFamily="18" charset="0"/>
                <a:ea typeface="黑体" panose="02010609060101010101" pitchFamily="2" charset="-122"/>
              </a:defRPr>
            </a:lvl1pPr>
            <a:lvl2pPr marL="742950" indent="-285750">
              <a:spcBef>
                <a:spcPct val="20000"/>
              </a:spcBef>
              <a:buFont typeface="Arial" panose="020b0604020202020204" pitchFamily="34" charset="0"/>
              <a:buChar char="–"/>
              <a:defRPr sz="2800">
                <a:solidFill>
                  <a:schemeClr val="tx1"/>
                </a:solidFill>
                <a:latin typeface="Times New Roman" panose="02020603050405020304" pitchFamily="18" charset="0"/>
                <a:ea typeface="黑体" panose="02010609060101010101" pitchFamily="2" charset="-122"/>
              </a:defRPr>
            </a:lvl2pPr>
            <a:lvl3pPr marL="1143000" indent="-228600">
              <a:spcBef>
                <a:spcPct val="20000"/>
              </a:spcBef>
              <a:buFont typeface="Arial" panose="020b0604020202020204" pitchFamily="34" charset="0"/>
              <a:buChar char="•"/>
              <a:defRPr sz="2400">
                <a:solidFill>
                  <a:schemeClr val="tx1"/>
                </a:solidFill>
                <a:latin typeface="Times New Roman" panose="02020603050405020304" pitchFamily="18" charset="0"/>
                <a:ea typeface="黑体" panose="02010609060101010101" pitchFamily="2" charset="-122"/>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ea typeface="黑体" panose="02010609060101010101" pitchFamily="2" charset="-122"/>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ea typeface="黑体" panose="0201060906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ea typeface="黑体" panose="0201060906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ea typeface="黑体" panose="0201060906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ea typeface="黑体" panose="0201060906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ea typeface="黑体" panose="02010609060101010101" pitchFamily="2" charset="-122"/>
              </a:defRPr>
            </a:lvl9pPr>
          </a:lstStyle>
          <a:p>
            <a:pPr eaLnBrk="1" hangingPunct="1">
              <a:lnSpc>
                <a:spcPct val="100000"/>
              </a:lnSpc>
            </a:pPr>
            <a:r>
              <a:rPr lang="zh-CN" altLang="zh-CN">
                <a:solidFill>
                  <a:srgbClr val="0000FF"/>
                </a:solidFill>
                <a:latin typeface="黑体" panose="02010609060101010101" pitchFamily="2" charset="-122"/>
              </a:rPr>
              <a:t>平面镜成像</a:t>
            </a:r>
            <a:endParaRPr lang="zh-CN" altLang="en-US">
              <a:solidFill>
                <a:srgbClr val="0000FF"/>
              </a:solidFill>
              <a:latin typeface="黑体" panose="02010609060101010101" pitchFamily="2" charset="-122"/>
            </a:endParaRPr>
          </a:p>
        </p:txBody>
      </p:sp>
      <p:sp>
        <p:nvSpPr>
          <p:cNvPr id="11" name="文本框 10" title=""/>
          <p:cNvSpPr txBox="1"/>
          <p:nvPr/>
        </p:nvSpPr>
        <p:spPr>
          <a:xfrm>
            <a:off x="753189" y="1069716"/>
            <a:ext cx="7933455" cy="3785652"/>
          </a:xfrm>
          <a:prstGeom prst="rect">
            <a:avLst/>
          </a:prstGeom>
          <a:noFill/>
        </p:spPr>
        <p:txBody>
          <a:bodyPr wrap="square" rtlCol="0">
            <a:spAutoFit/>
          </a:bodyPr>
          <a:lstStyle/>
          <a:p>
            <a:r>
              <a:rPr lang="en-US" altLang="zh-CN" sz="2400" b="1">
                <a:latin typeface="+mj-lt"/>
                <a:ea typeface="+mj-ea"/>
              </a:rPr>
              <a:t>1.</a:t>
            </a:r>
            <a:r>
              <a:rPr lang="zh-CN" altLang="en-US" sz="2400" b="1">
                <a:latin typeface="+mj-lt"/>
                <a:ea typeface="+mj-ea"/>
              </a:rPr>
              <a:t>平面镜成像的原理：光的</a:t>
            </a:r>
            <a:r>
              <a:rPr lang="en-US" altLang="zh-CN" sz="2400" b="1">
                <a:latin typeface="+mj-lt"/>
                <a:ea typeface="+mj-ea"/>
              </a:rPr>
              <a:t>______</a:t>
            </a:r>
            <a:r>
              <a:rPr lang="zh-CN" altLang="en-US" sz="2400" b="1">
                <a:latin typeface="+mj-lt"/>
                <a:ea typeface="+mj-ea"/>
              </a:rPr>
              <a:t>。</a:t>
            </a:r>
            <a:endParaRPr lang="en-US" altLang="zh-CN" sz="2400" b="1">
              <a:latin typeface="+mj-lt"/>
              <a:ea typeface="+mj-ea"/>
            </a:endParaRPr>
          </a:p>
          <a:p>
            <a:r>
              <a:rPr lang="en-US" altLang="zh-CN" sz="2400" b="1">
                <a:latin typeface="+mj-lt"/>
                <a:ea typeface="+mj-ea"/>
              </a:rPr>
              <a:t>2.</a:t>
            </a:r>
            <a:r>
              <a:rPr lang="zh-CN" altLang="en-US" sz="2400" b="1">
                <a:latin typeface="+mj-lt"/>
                <a:ea typeface="+mj-ea"/>
              </a:rPr>
              <a:t>平面镜成像的特点</a:t>
            </a:r>
            <a:endParaRPr lang="en-US" altLang="zh-CN" sz="2400" b="1">
              <a:latin typeface="+mj-lt"/>
              <a:ea typeface="+mj-ea"/>
            </a:endParaRPr>
          </a:p>
          <a:p>
            <a:r>
              <a:rPr lang="zh-CN" altLang="en-US" sz="2400" b="1">
                <a:latin typeface="+mj-lt"/>
                <a:ea typeface="+mj-ea"/>
              </a:rPr>
              <a:t>（</a:t>
            </a:r>
            <a:r>
              <a:rPr lang="en-US" altLang="zh-CN" sz="2400" b="1">
                <a:latin typeface="+mj-lt"/>
                <a:ea typeface="+mj-ea"/>
              </a:rPr>
              <a:t>1</a:t>
            </a:r>
            <a:r>
              <a:rPr lang="zh-CN" altLang="en-US" sz="2400" b="1">
                <a:latin typeface="+mj-lt"/>
                <a:ea typeface="+mj-ea"/>
              </a:rPr>
              <a:t>）像的大小与物体的大小</a:t>
            </a:r>
            <a:r>
              <a:rPr lang="en-US" altLang="zh-CN" sz="2400" b="1">
                <a:latin typeface="+mj-lt"/>
                <a:ea typeface="+mj-ea"/>
              </a:rPr>
              <a:t>______</a:t>
            </a:r>
            <a:r>
              <a:rPr lang="zh-CN" altLang="en-US" sz="2400" b="1">
                <a:latin typeface="+mj-lt"/>
                <a:ea typeface="+mj-ea"/>
              </a:rPr>
              <a:t>；</a:t>
            </a:r>
            <a:endParaRPr lang="en-US" altLang="zh-CN" sz="2400" b="1">
              <a:latin typeface="+mj-lt"/>
              <a:ea typeface="+mj-ea"/>
            </a:endParaRPr>
          </a:p>
          <a:p>
            <a:r>
              <a:rPr lang="zh-CN" altLang="en-US" sz="2400" b="1">
                <a:latin typeface="+mj-lt"/>
                <a:ea typeface="+mj-ea"/>
              </a:rPr>
              <a:t>（</a:t>
            </a:r>
            <a:r>
              <a:rPr lang="en-US" altLang="zh-CN" sz="2400" b="1">
                <a:latin typeface="+mj-lt"/>
                <a:ea typeface="+mj-ea"/>
              </a:rPr>
              <a:t>2</a:t>
            </a:r>
            <a:r>
              <a:rPr lang="zh-CN" altLang="en-US" sz="2400" b="1">
                <a:latin typeface="+mj-lt"/>
                <a:ea typeface="+mj-ea"/>
              </a:rPr>
              <a:t>）像与物的连线与镜面</a:t>
            </a:r>
            <a:r>
              <a:rPr lang="en-US" altLang="zh-CN" sz="2400" b="1">
                <a:latin typeface="+mj-lt"/>
                <a:ea typeface="+mj-ea"/>
              </a:rPr>
              <a:t>______</a:t>
            </a:r>
            <a:r>
              <a:rPr lang="zh-CN" altLang="en-US" sz="2400" b="1">
                <a:latin typeface="+mj-lt"/>
                <a:ea typeface="+mj-ea"/>
              </a:rPr>
              <a:t>；</a:t>
            </a:r>
            <a:endParaRPr lang="en-US" altLang="zh-CN" sz="2400" b="1">
              <a:latin typeface="+mj-lt"/>
              <a:ea typeface="+mj-ea"/>
            </a:endParaRPr>
          </a:p>
          <a:p>
            <a:r>
              <a:rPr lang="zh-CN" altLang="en-US" sz="2400" b="1">
                <a:latin typeface="+mj-lt"/>
                <a:ea typeface="+mj-ea"/>
              </a:rPr>
              <a:t>（</a:t>
            </a:r>
            <a:r>
              <a:rPr lang="en-US" altLang="zh-CN" sz="2400" b="1">
                <a:latin typeface="+mj-lt"/>
                <a:ea typeface="+mj-ea"/>
              </a:rPr>
              <a:t>3</a:t>
            </a:r>
            <a:r>
              <a:rPr lang="zh-CN" altLang="en-US" sz="2400" b="1">
                <a:latin typeface="+mj-lt"/>
                <a:ea typeface="+mj-ea"/>
              </a:rPr>
              <a:t>）像与物到平面镜的距离</a:t>
            </a:r>
            <a:r>
              <a:rPr lang="en-US" altLang="zh-CN" sz="2400" b="1">
                <a:latin typeface="+mj-lt"/>
                <a:ea typeface="+mj-ea"/>
              </a:rPr>
              <a:t>______</a:t>
            </a:r>
            <a:r>
              <a:rPr lang="zh-CN" altLang="en-US" sz="2400" b="1">
                <a:latin typeface="+mj-lt"/>
                <a:ea typeface="+mj-ea"/>
              </a:rPr>
              <a:t>；</a:t>
            </a:r>
            <a:endParaRPr lang="en-US" altLang="zh-CN" sz="2400" b="1">
              <a:latin typeface="+mj-lt"/>
              <a:ea typeface="+mj-ea"/>
            </a:endParaRPr>
          </a:p>
          <a:p>
            <a:r>
              <a:rPr lang="zh-CN" altLang="en-US" sz="2400" b="1">
                <a:latin typeface="+mj-lt"/>
                <a:ea typeface="+mj-ea"/>
              </a:rPr>
              <a:t>（</a:t>
            </a:r>
            <a:r>
              <a:rPr lang="en-US" altLang="zh-CN" sz="2400" b="1">
                <a:latin typeface="+mj-lt"/>
                <a:ea typeface="+mj-ea"/>
              </a:rPr>
              <a:t>4</a:t>
            </a:r>
            <a:r>
              <a:rPr lang="zh-CN" altLang="en-US" sz="2400" b="1">
                <a:latin typeface="+mj-lt"/>
                <a:ea typeface="+mj-ea"/>
              </a:rPr>
              <a:t>）平面镜成</a:t>
            </a:r>
            <a:r>
              <a:rPr lang="en-US" altLang="zh-CN" sz="2400" b="1">
                <a:latin typeface="+mj-lt"/>
                <a:ea typeface="+mj-ea"/>
              </a:rPr>
              <a:t>____</a:t>
            </a:r>
            <a:r>
              <a:rPr lang="zh-CN" altLang="en-US" sz="2400" b="1">
                <a:latin typeface="+mj-lt"/>
                <a:ea typeface="+mj-ea"/>
              </a:rPr>
              <a:t>像。</a:t>
            </a:r>
            <a:endParaRPr lang="en-US" altLang="zh-CN" sz="2400" b="1">
              <a:latin typeface="+mj-lt"/>
              <a:ea typeface="+mj-ea"/>
            </a:endParaRPr>
          </a:p>
          <a:p>
            <a:r>
              <a:rPr lang="zh-CN" altLang="en-US" sz="2400" b="1">
                <a:latin typeface="+mj-lt"/>
                <a:ea typeface="+mj-ea"/>
              </a:rPr>
              <a:t>也可表述为：平面镜所成的像与物体关于镜面</a:t>
            </a:r>
            <a:r>
              <a:rPr lang="en-US" altLang="zh-CN" sz="2400" b="1">
                <a:latin typeface="+mj-lt"/>
                <a:ea typeface="+mj-ea"/>
              </a:rPr>
              <a:t>______</a:t>
            </a:r>
            <a:r>
              <a:rPr lang="zh-CN" altLang="en-US" sz="2400" b="1">
                <a:latin typeface="+mj-lt"/>
                <a:ea typeface="+mj-ea"/>
              </a:rPr>
              <a:t>。</a:t>
            </a:r>
            <a:endParaRPr lang="en-US" altLang="zh-CN" sz="2400" b="1">
              <a:latin typeface="+mj-lt"/>
              <a:ea typeface="+mj-ea"/>
            </a:endParaRPr>
          </a:p>
          <a:p>
            <a:r>
              <a:rPr lang="en-US" altLang="zh-CN" sz="2400" b="1">
                <a:latin typeface="+mj-lt"/>
                <a:ea typeface="+mj-ea"/>
              </a:rPr>
              <a:t>3.</a:t>
            </a:r>
            <a:r>
              <a:rPr lang="zh-CN" altLang="en-US" sz="2400" b="1">
                <a:latin typeface="+mj-lt"/>
                <a:ea typeface="+mj-ea"/>
              </a:rPr>
              <a:t>应用</a:t>
            </a:r>
            <a:endParaRPr lang="en-US" altLang="zh-CN" sz="2400" b="1">
              <a:latin typeface="+mj-lt"/>
              <a:ea typeface="+mj-ea"/>
            </a:endParaRPr>
          </a:p>
          <a:p>
            <a:r>
              <a:rPr lang="zh-CN" altLang="en-US" sz="2400" b="1">
                <a:latin typeface="+mj-lt"/>
                <a:ea typeface="+mj-ea"/>
              </a:rPr>
              <a:t>（</a:t>
            </a:r>
            <a:r>
              <a:rPr lang="en-US" altLang="zh-CN" sz="2400" b="1">
                <a:latin typeface="+mj-lt"/>
                <a:ea typeface="+mj-ea"/>
              </a:rPr>
              <a:t>1</a:t>
            </a:r>
            <a:r>
              <a:rPr lang="zh-CN" altLang="en-US" sz="2400" b="1">
                <a:latin typeface="+mj-lt"/>
                <a:ea typeface="+mj-ea"/>
              </a:rPr>
              <a:t>）成像；</a:t>
            </a:r>
            <a:endParaRPr lang="en-US" altLang="zh-CN" sz="2400" b="1">
              <a:latin typeface="+mj-lt"/>
              <a:ea typeface="+mj-ea"/>
            </a:endParaRPr>
          </a:p>
          <a:p>
            <a:r>
              <a:rPr lang="zh-CN" altLang="en-US" sz="2400" b="1">
                <a:latin typeface="+mj-lt"/>
                <a:ea typeface="+mj-ea"/>
              </a:rPr>
              <a:t>（</a:t>
            </a:r>
            <a:r>
              <a:rPr lang="en-US" altLang="zh-CN" sz="2400" b="1">
                <a:latin typeface="+mj-lt"/>
                <a:ea typeface="+mj-ea"/>
              </a:rPr>
              <a:t>2</a:t>
            </a:r>
            <a:r>
              <a:rPr lang="zh-CN" altLang="en-US" sz="2400" b="1">
                <a:latin typeface="+mj-lt"/>
                <a:ea typeface="+mj-ea"/>
              </a:rPr>
              <a:t>）</a:t>
            </a:r>
            <a:r>
              <a:rPr lang="en-US" altLang="zh-CN" sz="2400" b="1">
                <a:latin typeface="+mj-lt"/>
                <a:ea typeface="+mj-ea"/>
              </a:rPr>
              <a:t>__________</a:t>
            </a:r>
            <a:r>
              <a:rPr lang="zh-CN" altLang="en-US" sz="2400" b="1">
                <a:latin typeface="+mj-lt"/>
                <a:ea typeface="+mj-ea"/>
              </a:rPr>
              <a:t>。</a:t>
            </a:r>
            <a:endParaRPr lang="en-US" altLang="zh-CN" sz="2400" b="1">
              <a:latin typeface="+mj-lt"/>
              <a:ea typeface="+mj-ea"/>
            </a:endParaRPr>
          </a:p>
        </p:txBody>
      </p:sp>
      <p:pic>
        <p:nvPicPr>
          <p:cNvPr id="12" name="Picture 6" title=""/>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6088276" y="719967"/>
            <a:ext cx="2800351" cy="249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文本框 12" title=""/>
          <p:cNvSpPr txBox="1"/>
          <p:nvPr/>
        </p:nvSpPr>
        <p:spPr>
          <a:xfrm>
            <a:off x="4435523" y="1017008"/>
            <a:ext cx="1050877" cy="461665"/>
          </a:xfrm>
          <a:prstGeom prst="rect">
            <a:avLst/>
          </a:prstGeom>
          <a:noFill/>
        </p:spPr>
        <p:txBody>
          <a:bodyPr wrap="square" rtlCol="0">
            <a:spAutoFit/>
          </a:bodyPr>
          <a:lstStyle/>
          <a:p>
            <a:r>
              <a:rPr lang="zh-CN" altLang="en-US" sz="2400" b="1">
                <a:solidFill>
                  <a:srgbClr val="FF0000"/>
                </a:solidFill>
                <a:latin typeface="黑体" panose="02010609060101010101" pitchFamily="2" charset="-122"/>
                <a:ea typeface="黑体" panose="02010609060101010101" pitchFamily="2" charset="-122"/>
              </a:rPr>
              <a:t>反射</a:t>
            </a:r>
            <a:endParaRPr lang="zh-CN" altLang="en-US" sz="2400" b="1">
              <a:solidFill>
                <a:srgbClr val="FF0000"/>
              </a:solidFill>
              <a:latin typeface="黑体" panose="02010609060101010101" pitchFamily="2" charset="-122"/>
              <a:ea typeface="黑体" panose="02010609060101010101" pitchFamily="2" charset="-122"/>
            </a:endParaRPr>
          </a:p>
        </p:txBody>
      </p:sp>
      <p:sp>
        <p:nvSpPr>
          <p:cNvPr id="14" name="文本框 13" title=""/>
          <p:cNvSpPr txBox="1"/>
          <p:nvPr/>
        </p:nvSpPr>
        <p:spPr>
          <a:xfrm>
            <a:off x="4719916" y="1742674"/>
            <a:ext cx="1050877" cy="461665"/>
          </a:xfrm>
          <a:prstGeom prst="rect">
            <a:avLst/>
          </a:prstGeom>
          <a:noFill/>
        </p:spPr>
        <p:txBody>
          <a:bodyPr wrap="square" rtlCol="0">
            <a:spAutoFit/>
          </a:bodyPr>
          <a:lstStyle/>
          <a:p>
            <a:r>
              <a:rPr lang="zh-CN" altLang="en-US" sz="2400" b="1">
                <a:solidFill>
                  <a:srgbClr val="FF0000"/>
                </a:solidFill>
                <a:latin typeface="黑体" panose="02010609060101010101" pitchFamily="2" charset="-122"/>
                <a:ea typeface="黑体" panose="02010609060101010101" pitchFamily="2" charset="-122"/>
              </a:rPr>
              <a:t>相等</a:t>
            </a:r>
            <a:endParaRPr lang="zh-CN" altLang="en-US" sz="2400" b="1">
              <a:solidFill>
                <a:srgbClr val="FF0000"/>
              </a:solidFill>
              <a:latin typeface="黑体" panose="02010609060101010101" pitchFamily="2" charset="-122"/>
              <a:ea typeface="黑体" panose="02010609060101010101" pitchFamily="2" charset="-122"/>
            </a:endParaRPr>
          </a:p>
        </p:txBody>
      </p:sp>
      <p:sp>
        <p:nvSpPr>
          <p:cNvPr id="15" name="文本框 14" title=""/>
          <p:cNvSpPr txBox="1"/>
          <p:nvPr/>
        </p:nvSpPr>
        <p:spPr>
          <a:xfrm>
            <a:off x="4648191" y="2500877"/>
            <a:ext cx="1050877" cy="461665"/>
          </a:xfrm>
          <a:prstGeom prst="rect">
            <a:avLst/>
          </a:prstGeom>
          <a:noFill/>
        </p:spPr>
        <p:txBody>
          <a:bodyPr wrap="square" rtlCol="0">
            <a:spAutoFit/>
          </a:bodyPr>
          <a:lstStyle/>
          <a:p>
            <a:r>
              <a:rPr lang="zh-CN" altLang="en-US" sz="2400" b="1">
                <a:solidFill>
                  <a:srgbClr val="FF0000"/>
                </a:solidFill>
                <a:latin typeface="黑体" panose="02010609060101010101" pitchFamily="2" charset="-122"/>
                <a:ea typeface="黑体" panose="02010609060101010101" pitchFamily="2" charset="-122"/>
              </a:rPr>
              <a:t>相等</a:t>
            </a:r>
            <a:endParaRPr lang="zh-CN" altLang="en-US" sz="2400" b="1">
              <a:solidFill>
                <a:srgbClr val="FF0000"/>
              </a:solidFill>
              <a:latin typeface="黑体" panose="02010609060101010101" pitchFamily="2" charset="-122"/>
              <a:ea typeface="黑体" panose="02010609060101010101" pitchFamily="2" charset="-122"/>
            </a:endParaRPr>
          </a:p>
        </p:txBody>
      </p:sp>
      <p:sp>
        <p:nvSpPr>
          <p:cNvPr id="16" name="文本框 15" title=""/>
          <p:cNvSpPr txBox="1"/>
          <p:nvPr/>
        </p:nvSpPr>
        <p:spPr>
          <a:xfrm>
            <a:off x="4435523" y="2140396"/>
            <a:ext cx="1050877" cy="461665"/>
          </a:xfrm>
          <a:prstGeom prst="rect">
            <a:avLst/>
          </a:prstGeom>
          <a:noFill/>
        </p:spPr>
        <p:txBody>
          <a:bodyPr wrap="square" rtlCol="0">
            <a:spAutoFit/>
          </a:bodyPr>
          <a:lstStyle/>
          <a:p>
            <a:r>
              <a:rPr lang="zh-CN" altLang="en-US" sz="2400" b="1">
                <a:solidFill>
                  <a:srgbClr val="FF0000"/>
                </a:solidFill>
                <a:latin typeface="黑体" panose="02010609060101010101" pitchFamily="2" charset="-122"/>
                <a:ea typeface="黑体" panose="02010609060101010101" pitchFamily="2" charset="-122"/>
              </a:rPr>
              <a:t>垂直</a:t>
            </a:r>
            <a:endParaRPr lang="zh-CN" altLang="en-US" sz="2400" b="1">
              <a:solidFill>
                <a:srgbClr val="FF0000"/>
              </a:solidFill>
              <a:latin typeface="黑体" panose="02010609060101010101" pitchFamily="2" charset="-122"/>
              <a:ea typeface="黑体" panose="02010609060101010101" pitchFamily="2" charset="-122"/>
            </a:endParaRPr>
          </a:p>
        </p:txBody>
      </p:sp>
      <p:sp>
        <p:nvSpPr>
          <p:cNvPr id="17" name="文本框 16" title=""/>
          <p:cNvSpPr txBox="1"/>
          <p:nvPr/>
        </p:nvSpPr>
        <p:spPr>
          <a:xfrm>
            <a:off x="2911365" y="2868316"/>
            <a:ext cx="548120" cy="461665"/>
          </a:xfrm>
          <a:prstGeom prst="rect">
            <a:avLst/>
          </a:prstGeom>
          <a:noFill/>
        </p:spPr>
        <p:txBody>
          <a:bodyPr wrap="square" rtlCol="0">
            <a:spAutoFit/>
          </a:bodyPr>
          <a:lstStyle/>
          <a:p>
            <a:r>
              <a:rPr lang="zh-CN" altLang="en-US" sz="2400" b="1">
                <a:solidFill>
                  <a:srgbClr val="FF0000"/>
                </a:solidFill>
                <a:latin typeface="黑体" panose="02010609060101010101" pitchFamily="2" charset="-122"/>
                <a:ea typeface="黑体" panose="02010609060101010101" pitchFamily="2" charset="-122"/>
              </a:rPr>
              <a:t>虚</a:t>
            </a:r>
            <a:endParaRPr lang="zh-CN" altLang="en-US" sz="2400" b="1">
              <a:solidFill>
                <a:srgbClr val="FF0000"/>
              </a:solidFill>
              <a:latin typeface="黑体" panose="02010609060101010101" pitchFamily="2" charset="-122"/>
              <a:ea typeface="黑体" panose="02010609060101010101" pitchFamily="2" charset="-122"/>
            </a:endParaRPr>
          </a:p>
        </p:txBody>
      </p:sp>
      <p:sp>
        <p:nvSpPr>
          <p:cNvPr id="18" name="文本框 17" title=""/>
          <p:cNvSpPr txBox="1"/>
          <p:nvPr/>
        </p:nvSpPr>
        <p:spPr>
          <a:xfrm>
            <a:off x="7029724" y="3208764"/>
            <a:ext cx="1050877" cy="461665"/>
          </a:xfrm>
          <a:prstGeom prst="rect">
            <a:avLst/>
          </a:prstGeom>
          <a:noFill/>
        </p:spPr>
        <p:txBody>
          <a:bodyPr wrap="square" rtlCol="0">
            <a:spAutoFit/>
          </a:bodyPr>
          <a:lstStyle/>
          <a:p>
            <a:r>
              <a:rPr lang="zh-CN" altLang="en-US" sz="2400" b="1">
                <a:solidFill>
                  <a:srgbClr val="FF0000"/>
                </a:solidFill>
                <a:latin typeface="黑体" panose="02010609060101010101" pitchFamily="2" charset="-122"/>
                <a:ea typeface="黑体" panose="02010609060101010101" pitchFamily="2" charset="-122"/>
              </a:rPr>
              <a:t>对称</a:t>
            </a:r>
            <a:endParaRPr lang="zh-CN" altLang="en-US" sz="2400" b="1">
              <a:solidFill>
                <a:srgbClr val="FF0000"/>
              </a:solidFill>
              <a:latin typeface="黑体" panose="02010609060101010101" pitchFamily="2" charset="-122"/>
              <a:ea typeface="黑体" panose="02010609060101010101" pitchFamily="2" charset="-122"/>
            </a:endParaRPr>
          </a:p>
        </p:txBody>
      </p:sp>
      <p:sp>
        <p:nvSpPr>
          <p:cNvPr id="19" name="文本框 18" title=""/>
          <p:cNvSpPr txBox="1"/>
          <p:nvPr/>
        </p:nvSpPr>
        <p:spPr>
          <a:xfrm>
            <a:off x="1658268" y="4318740"/>
            <a:ext cx="1412478" cy="461665"/>
          </a:xfrm>
          <a:prstGeom prst="rect">
            <a:avLst/>
          </a:prstGeom>
          <a:noFill/>
        </p:spPr>
        <p:txBody>
          <a:bodyPr wrap="square" rtlCol="0">
            <a:spAutoFit/>
          </a:bodyPr>
          <a:lstStyle/>
          <a:p>
            <a:r>
              <a:rPr lang="zh-CN" altLang="en-US" sz="2400" b="1">
                <a:solidFill>
                  <a:srgbClr val="FF0000"/>
                </a:solidFill>
                <a:latin typeface="黑体" panose="02010609060101010101" pitchFamily="2" charset="-122"/>
                <a:ea typeface="黑体" panose="02010609060101010101" pitchFamily="2" charset="-122"/>
              </a:rPr>
              <a:t>改变光路</a:t>
            </a:r>
            <a:endParaRPr lang="zh-CN" altLang="en-US" sz="2400" b="1">
              <a:solidFill>
                <a:srgbClr val="FF0000"/>
              </a:solidFill>
              <a:latin typeface="黑体" panose="02010609060101010101" pitchFamily="2" charset="-122"/>
              <a:ea typeface="黑体" panose="0201060906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6" grpId="0"/>
      <p:bldP spid="17" grpId="0"/>
      <p:bldP spid="18" grpId="0"/>
      <p:bldP spid="19" grpId="0"/>
    </p:bldLst>
  </p:timing>
</p:sld>
</file>

<file path=ppt/slides/slide1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graphicFrame>
        <p:nvGraphicFramePr>
          <p:cNvPr id="4" name="表格 3" title=""/>
          <p:cNvGraphicFramePr>
            <a:graphicFrameLocks noGrp="1"/>
          </p:cNvGraphicFramePr>
          <p:nvPr/>
        </p:nvGraphicFramePr>
        <p:xfrm>
          <a:off x="791569" y="801366"/>
          <a:ext cx="7847464" cy="3900170"/>
        </p:xfrm>
        <a:graphic>
          <a:graphicData uri="http://schemas.openxmlformats.org/drawingml/2006/table">
            <a:tbl>
              <a:tblPr firstRow="1" bandRow="1">
                <a:tableStyleId>{5C22544A-7EE6-4342-B048-85BDC9FD1C3A}</a:tableStyleId>
              </a:tblPr>
              <a:tblGrid>
                <a:gridCol w="1451014"/>
                <a:gridCol w="3198225"/>
                <a:gridCol w="3198225"/>
              </a:tblGrid>
              <a:tr h="449318">
                <a:tc>
                  <a:txBody>
                    <a:bodyPr vert="horz" wrap="square"/>
                    <a:lstStyle/>
                    <a:p>
                      <a:pPr algn="ctr"/>
                      <a:endParaRPr lang="zh-CN" altLang="en-US" sz="26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vert="horz" wrap="square"/>
                    <a:lstStyle/>
                    <a:p>
                      <a:pPr algn="ctr"/>
                      <a:r>
                        <a:rPr lang="zh-CN" altLang="en-US" sz="2600" b="1">
                          <a:solidFill>
                            <a:schemeClr val="tx1"/>
                          </a:solidFill>
                        </a:rPr>
                        <a:t>凸面镜</a:t>
                      </a:r>
                      <a:endParaRPr lang="zh-CN" altLang="en-US" sz="26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vert="horz" wrap="square"/>
                    <a:lstStyle/>
                    <a:p>
                      <a:pPr algn="ctr"/>
                      <a:r>
                        <a:rPr lang="zh-CN" altLang="en-US" sz="2600" b="1">
                          <a:solidFill>
                            <a:schemeClr val="tx1"/>
                          </a:solidFill>
                        </a:rPr>
                        <a:t>凹面镜</a:t>
                      </a:r>
                      <a:endParaRPr lang="zh-CN" altLang="en-US" sz="26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163320">
                <a:tc>
                  <a:txBody>
                    <a:bodyPr vert="horz" wrap="square"/>
                    <a:lstStyle/>
                    <a:p>
                      <a:pPr algn="ctr"/>
                      <a:r>
                        <a:rPr lang="zh-CN" altLang="en-US" sz="2600" b="1">
                          <a:solidFill>
                            <a:schemeClr val="tx1"/>
                          </a:solidFill>
                        </a:rPr>
                        <a:t>图示</a:t>
                      </a:r>
                      <a:endParaRPr lang="zh-CN" altLang="en-US" sz="26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vert="horz" wrap="square"/>
                    <a:lstStyle/>
                    <a:p>
                      <a:pPr algn="ctr"/>
                      <a:endParaRPr lang="zh-CN" altLang="en-US" sz="26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vert="horz" wrap="square"/>
                    <a:lstStyle/>
                    <a:p>
                      <a:pPr algn="ctr"/>
                      <a:endParaRPr lang="zh-CN" altLang="en-US" sz="26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334770">
                <a:tc>
                  <a:txBody>
                    <a:bodyPr vert="horz" wrap="square"/>
                    <a:lstStyle/>
                    <a:p>
                      <a:pPr algn="ctr"/>
                      <a:r>
                        <a:rPr lang="zh-CN" altLang="en-US" sz="2600" b="1">
                          <a:solidFill>
                            <a:schemeClr val="tx1"/>
                          </a:solidFill>
                        </a:rPr>
                        <a:t>特点</a:t>
                      </a:r>
                      <a:endParaRPr lang="zh-CN" altLang="en-US" sz="26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vert="horz" wrap="square"/>
                    <a:lstStyle/>
                    <a:p>
                      <a:pPr algn="ctr"/>
                      <a:endParaRPr lang="zh-CN" altLang="en-US" sz="26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vert="horz" wrap="square"/>
                    <a:lstStyle/>
                    <a:p>
                      <a:pPr algn="ctr"/>
                      <a:endParaRPr lang="zh-CN" altLang="en-US" sz="26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914400">
                <a:tc>
                  <a:txBody>
                    <a:bodyPr vert="horz" wrap="square"/>
                    <a:lstStyle/>
                    <a:p>
                      <a:pPr algn="ctr"/>
                      <a:r>
                        <a:rPr lang="zh-CN" altLang="en-US" sz="2600" b="1">
                          <a:solidFill>
                            <a:schemeClr val="tx1"/>
                          </a:solidFill>
                        </a:rPr>
                        <a:t>应用</a:t>
                      </a:r>
                      <a:endParaRPr lang="zh-CN" altLang="en-US" sz="26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vert="horz" wrap="square"/>
                    <a:lstStyle/>
                    <a:p>
                      <a:pPr algn="ctr"/>
                      <a:endParaRPr lang="zh-CN" altLang="en-US" sz="26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vert="horz" wrap="square"/>
                    <a:lstStyle/>
                    <a:p>
                      <a:pPr algn="ctr"/>
                      <a:endParaRPr lang="zh-CN" altLang="en-US" sz="26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3" name="文本框 2" title=""/>
          <p:cNvSpPr txBox="1"/>
          <p:nvPr/>
        </p:nvSpPr>
        <p:spPr>
          <a:xfrm>
            <a:off x="605272" y="278146"/>
            <a:ext cx="7933455" cy="523220"/>
          </a:xfrm>
          <a:prstGeom prst="rect">
            <a:avLst/>
          </a:prstGeom>
          <a:noFill/>
        </p:spPr>
        <p:txBody>
          <a:bodyPr wrap="square" rtlCol="0">
            <a:spAutoFit/>
          </a:bodyPr>
          <a:lstStyle/>
          <a:p>
            <a:r>
              <a:rPr lang="en-US" altLang="zh-CN" sz="2800" b="1">
                <a:latin typeface="+mj-lt"/>
                <a:ea typeface="+mj-ea"/>
              </a:rPr>
              <a:t>4.</a:t>
            </a:r>
            <a:r>
              <a:rPr lang="zh-CN" altLang="en-US" sz="2800" b="1">
                <a:latin typeface="+mj-lt"/>
                <a:ea typeface="+mj-ea"/>
              </a:rPr>
              <a:t>凸面镜和凹面镜</a:t>
            </a:r>
            <a:endParaRPr lang="en-US" altLang="zh-CN" sz="2800" b="1">
              <a:latin typeface="+mj-lt"/>
              <a:ea typeface="+mj-ea"/>
            </a:endParaRPr>
          </a:p>
        </p:txBody>
      </p:sp>
      <p:pic>
        <p:nvPicPr>
          <p:cNvPr id="5" name="Picture 2" title=""/>
          <p:cNvPicPr>
            <a:picLocks noChangeAspect="1" noChangeArrowheads="1"/>
          </p:cNvPicPr>
          <p:nvPr/>
        </p:nvPicPr>
        <p:blipFill>
          <a:blip r:embed="rId2">
            <a:biLevel thresh="75000"/>
            <a:extLst>
              <a:ext uri="{28A0092B-C50C-407E-A947-70E740481C1C}">
                <a14:useLocalDpi xmlns:a14="http://schemas.microsoft.com/office/drawing/2010/main" val="0"/>
              </a:ext>
            </a:extLst>
          </a:blip>
          <a:stretch>
            <a:fillRect/>
          </a:stretch>
        </p:blipFill>
        <p:spPr bwMode="auto">
          <a:xfrm>
            <a:off x="3335655" y="1316355"/>
            <a:ext cx="956945" cy="111379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title=""/>
          <p:cNvPicPr>
            <a:picLocks noChangeAspect="1" noChangeArrowheads="1"/>
          </p:cNvPicPr>
          <p:nvPr/>
        </p:nvPicPr>
        <p:blipFill>
          <a:blip r:embed="rId3">
            <a:biLevel thresh="75000"/>
            <a:extLst>
              <a:ext uri="{28A0092B-C50C-407E-A947-70E740481C1C}">
                <a14:useLocalDpi xmlns:a14="http://schemas.microsoft.com/office/drawing/2010/main" val="0"/>
              </a:ext>
            </a:extLst>
          </a:blip>
          <a:stretch>
            <a:fillRect/>
          </a:stretch>
        </p:blipFill>
        <p:spPr bwMode="auto">
          <a:xfrm>
            <a:off x="6519536" y="1358617"/>
            <a:ext cx="957600" cy="1028722"/>
          </a:xfrm>
          <a:prstGeom prst="rect">
            <a:avLst/>
          </a:prstGeom>
          <a:noFill/>
          <a:extLst>
            <a:ext uri="{909E8E84-426E-40DD-AFC4-6F175D3DCCD1}">
              <a14:hiddenFill xmlns:a14="http://schemas.microsoft.com/office/drawing/2010/main">
                <a:solidFill>
                  <a:srgbClr val="FFFFFF"/>
                </a:solidFill>
              </a14:hiddenFill>
            </a:ext>
          </a:extLst>
        </p:spPr>
      </p:pic>
      <p:sp>
        <p:nvSpPr>
          <p:cNvPr id="8" name="文本框 7" title=""/>
          <p:cNvSpPr txBox="1"/>
          <p:nvPr/>
        </p:nvSpPr>
        <p:spPr>
          <a:xfrm>
            <a:off x="2089712" y="2654643"/>
            <a:ext cx="3449409" cy="892552"/>
          </a:xfrm>
          <a:prstGeom prst="rect">
            <a:avLst/>
          </a:prstGeom>
          <a:noFill/>
        </p:spPr>
        <p:txBody>
          <a:bodyPr wrap="square">
            <a:spAutoFit/>
          </a:bodyPr>
          <a:lstStyle/>
          <a:p>
            <a:pPr algn="ctr"/>
            <a:r>
              <a:rPr lang="zh-CN" altLang="en-US" sz="2600" b="1">
                <a:solidFill>
                  <a:schemeClr val="tx1"/>
                </a:solidFill>
                <a:latin typeface="黑体" panose="02010609060101010101" pitchFamily="2" charset="-122"/>
                <a:ea typeface="黑体" panose="02010609060101010101" pitchFamily="2" charset="-122"/>
              </a:rPr>
              <a:t>对光线有</a:t>
            </a:r>
            <a:r>
              <a:rPr lang="zh-CN" altLang="en-US" sz="2600" b="1">
                <a:solidFill>
                  <a:srgbClr val="FF0000"/>
                </a:solidFill>
                <a:latin typeface="黑体" panose="02010609060101010101" pitchFamily="2" charset="-122"/>
                <a:ea typeface="黑体" panose="02010609060101010101" pitchFamily="2" charset="-122"/>
              </a:rPr>
              <a:t>发散</a:t>
            </a:r>
            <a:r>
              <a:rPr lang="zh-CN" altLang="en-US" sz="2600" b="1">
                <a:solidFill>
                  <a:schemeClr val="tx1"/>
                </a:solidFill>
                <a:latin typeface="黑体" panose="02010609060101010101" pitchFamily="2" charset="-122"/>
                <a:ea typeface="黑体" panose="02010609060101010101" pitchFamily="2" charset="-122"/>
              </a:rPr>
              <a:t>作用，起到扩大视野的作用</a:t>
            </a:r>
            <a:endParaRPr lang="zh-CN" altLang="en-US" sz="2600" b="1">
              <a:solidFill>
                <a:schemeClr val="tx1"/>
              </a:solidFill>
              <a:latin typeface="黑体" panose="02010609060101010101" pitchFamily="2" charset="-122"/>
              <a:ea typeface="黑体" panose="02010609060101010101" pitchFamily="2" charset="-122"/>
            </a:endParaRPr>
          </a:p>
        </p:txBody>
      </p:sp>
      <p:sp>
        <p:nvSpPr>
          <p:cNvPr id="9" name="文本框 8" title=""/>
          <p:cNvSpPr txBox="1"/>
          <p:nvPr/>
        </p:nvSpPr>
        <p:spPr>
          <a:xfrm>
            <a:off x="2089194" y="3782969"/>
            <a:ext cx="3449409" cy="892552"/>
          </a:xfrm>
          <a:prstGeom prst="rect">
            <a:avLst/>
          </a:prstGeom>
          <a:noFill/>
        </p:spPr>
        <p:txBody>
          <a:bodyPr wrap="square">
            <a:spAutoFit/>
          </a:bodyPr>
          <a:lstStyle/>
          <a:p>
            <a:pPr algn="ctr"/>
            <a:r>
              <a:rPr lang="zh-CN" altLang="en-US" sz="2600" b="1">
                <a:solidFill>
                  <a:schemeClr val="tx1"/>
                </a:solidFill>
                <a:latin typeface="黑体" panose="02010609060101010101" pitchFamily="2" charset="-122"/>
                <a:ea typeface="黑体" panose="02010609060101010101" pitchFamily="2" charset="-122"/>
              </a:rPr>
              <a:t>汽车后视镜、路口的反光镜</a:t>
            </a:r>
            <a:endParaRPr lang="zh-CN" altLang="en-US" sz="2600" b="1">
              <a:solidFill>
                <a:schemeClr val="tx1"/>
              </a:solidFill>
              <a:latin typeface="黑体" panose="02010609060101010101" pitchFamily="2" charset="-122"/>
              <a:ea typeface="黑体" panose="02010609060101010101" pitchFamily="2" charset="-122"/>
            </a:endParaRPr>
          </a:p>
        </p:txBody>
      </p:sp>
      <p:sp>
        <p:nvSpPr>
          <p:cNvPr id="10" name="文本框 9" title=""/>
          <p:cNvSpPr txBox="1"/>
          <p:nvPr/>
        </p:nvSpPr>
        <p:spPr>
          <a:xfrm>
            <a:off x="5273658" y="2434448"/>
            <a:ext cx="3449409" cy="1291590"/>
          </a:xfrm>
          <a:prstGeom prst="rect">
            <a:avLst/>
          </a:prstGeom>
          <a:noFill/>
        </p:spPr>
        <p:txBody>
          <a:bodyPr wrap="square">
            <a:spAutoFit/>
          </a:bodyPr>
          <a:lstStyle/>
          <a:p>
            <a:pPr algn="ctr"/>
            <a:r>
              <a:rPr lang="zh-CN" altLang="en-US" sz="2600" b="1">
                <a:solidFill>
                  <a:schemeClr val="tx1"/>
                </a:solidFill>
                <a:latin typeface="黑体" panose="02010609060101010101" pitchFamily="2" charset="-122"/>
                <a:ea typeface="黑体" panose="02010609060101010101" pitchFamily="2" charset="-122"/>
              </a:rPr>
              <a:t>对光线有</a:t>
            </a:r>
            <a:r>
              <a:rPr lang="zh-CN" altLang="en-US" sz="2600" b="1">
                <a:solidFill>
                  <a:srgbClr val="FF0000"/>
                </a:solidFill>
                <a:latin typeface="黑体" panose="02010609060101010101" pitchFamily="2" charset="-122"/>
                <a:ea typeface="黑体" panose="02010609060101010101" pitchFamily="2" charset="-122"/>
              </a:rPr>
              <a:t>会聚</a:t>
            </a:r>
            <a:r>
              <a:rPr lang="zh-CN" altLang="en-US" sz="2600" b="1">
                <a:solidFill>
                  <a:schemeClr val="tx1"/>
                </a:solidFill>
                <a:latin typeface="黑体" panose="02010609060101010101" pitchFamily="2" charset="-122"/>
                <a:ea typeface="黑体" panose="02010609060101010101" pitchFamily="2" charset="-122"/>
              </a:rPr>
              <a:t>作用，可以用来获得平行光或聚集能量</a:t>
            </a:r>
            <a:endParaRPr lang="zh-CN" altLang="en-US" sz="2600" b="1">
              <a:solidFill>
                <a:schemeClr val="tx1"/>
              </a:solidFill>
              <a:latin typeface="黑体" panose="02010609060101010101" pitchFamily="2" charset="-122"/>
              <a:ea typeface="黑体" panose="02010609060101010101" pitchFamily="2" charset="-122"/>
            </a:endParaRPr>
          </a:p>
        </p:txBody>
      </p:sp>
      <p:sp>
        <p:nvSpPr>
          <p:cNvPr id="11" name="文本框 10" title=""/>
          <p:cNvSpPr txBox="1"/>
          <p:nvPr/>
        </p:nvSpPr>
        <p:spPr>
          <a:xfrm>
            <a:off x="5273658" y="3772734"/>
            <a:ext cx="3449409" cy="892552"/>
          </a:xfrm>
          <a:prstGeom prst="rect">
            <a:avLst/>
          </a:prstGeom>
          <a:noFill/>
        </p:spPr>
        <p:txBody>
          <a:bodyPr wrap="square">
            <a:spAutoFit/>
          </a:bodyPr>
          <a:lstStyle/>
          <a:p>
            <a:pPr algn="ctr"/>
            <a:r>
              <a:rPr lang="zh-CN" altLang="en-US" sz="2600" b="1">
                <a:solidFill>
                  <a:schemeClr val="tx1"/>
                </a:solidFill>
                <a:latin typeface="黑体" panose="02010609060101010101" pitchFamily="2" charset="-122"/>
                <a:ea typeface="黑体" panose="02010609060101010101" pitchFamily="2" charset="-122"/>
              </a:rPr>
              <a:t>太阳灶、汽车前灯反光装置</a:t>
            </a:r>
            <a:endParaRPr lang="zh-CN" altLang="en-US" sz="2600" b="1">
              <a:solidFill>
                <a:schemeClr val="tx1"/>
              </a:solidFill>
              <a:latin typeface="黑体" panose="02010609060101010101" pitchFamily="2" charset="-122"/>
              <a:ea typeface="黑体" panose="0201060906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Lst>
  </p:timing>
</p:sld>
</file>

<file path=ppt/slides/slide1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5" name="文本框 4" title=""/>
          <p:cNvSpPr txBox="1"/>
          <p:nvPr/>
        </p:nvSpPr>
        <p:spPr>
          <a:xfrm>
            <a:off x="832512" y="610064"/>
            <a:ext cx="7308377" cy="2616101"/>
          </a:xfrm>
          <a:prstGeom prst="rect">
            <a:avLst/>
          </a:prstGeom>
          <a:noFill/>
        </p:spPr>
        <p:txBody>
          <a:bodyPr wrap="square">
            <a:spAutoFit/>
          </a:bodyPr>
          <a:lstStyle/>
          <a:p>
            <a:pPr fontAlgn="ctr"/>
            <a:r>
              <a:rPr lang="zh-CN" altLang="en-US" sz="2800" b="1" kern="100">
                <a:solidFill>
                  <a:srgbClr val="0000FF"/>
                </a:solidFill>
                <a:latin typeface="+mn-lt"/>
                <a:ea typeface="+mj-ea"/>
              </a:rPr>
              <a:t>例</a:t>
            </a:r>
            <a:r>
              <a:rPr lang="en-US" altLang="zh-CN" sz="2800" b="1" kern="100">
                <a:solidFill>
                  <a:srgbClr val="0000FF"/>
                </a:solidFill>
                <a:latin typeface="+mn-lt"/>
                <a:ea typeface="+mj-ea"/>
              </a:rPr>
              <a:t>4 </a:t>
            </a:r>
            <a:r>
              <a:rPr lang="zh-CN" altLang="zh-CN" sz="2800" b="1" kern="100">
                <a:solidFill>
                  <a:srgbClr val="000000"/>
                </a:solidFill>
                <a:effectLst/>
                <a:latin typeface="+mn-lt"/>
                <a:ea typeface="+mj-ea"/>
              </a:rPr>
              <a:t>小滨同学做</a:t>
            </a:r>
            <a:r>
              <a:rPr lang="zh-CN" altLang="en-US" sz="2800" b="1" kern="100">
                <a:solidFill>
                  <a:srgbClr val="000000"/>
                </a:solidFill>
                <a:latin typeface="+mn-lt"/>
                <a:ea typeface="+mj-ea"/>
              </a:rPr>
              <a:t>“</a:t>
            </a:r>
            <a:r>
              <a:rPr lang="zh-CN" altLang="zh-CN" sz="2800" b="1" kern="100">
                <a:solidFill>
                  <a:srgbClr val="000000"/>
                </a:solidFill>
                <a:latin typeface="+mn-lt"/>
                <a:ea typeface="+mj-ea"/>
              </a:rPr>
              <a:t>探究平面镜成像的特点</a:t>
            </a:r>
            <a:r>
              <a:rPr lang="zh-CN" altLang="en-US" sz="2800" b="1" kern="100">
                <a:solidFill>
                  <a:srgbClr val="000000"/>
                </a:solidFill>
                <a:latin typeface="+mn-lt"/>
                <a:ea typeface="+mj-ea"/>
              </a:rPr>
              <a:t>”</a:t>
            </a:r>
            <a:r>
              <a:rPr lang="zh-CN" altLang="zh-CN" sz="2800" b="1" kern="100">
                <a:solidFill>
                  <a:srgbClr val="000000"/>
                </a:solidFill>
                <a:effectLst/>
                <a:latin typeface="+mn-lt"/>
                <a:ea typeface="+mj-ea"/>
              </a:rPr>
              <a:t>的实验，如图甲所示。</a:t>
            </a:r>
            <a:endParaRPr lang="en-US" altLang="zh-CN" sz="2800" b="1" kern="100">
              <a:solidFill>
                <a:srgbClr val="000000"/>
              </a:solidFill>
              <a:effectLst/>
              <a:latin typeface="+mn-lt"/>
              <a:ea typeface="+mj-ea"/>
            </a:endParaRPr>
          </a:p>
          <a:p>
            <a:pPr algn="l" fontAlgn="ctr"/>
            <a:r>
              <a:rPr lang="zh-CN" altLang="zh-CN" sz="2800" b="1" kern="100">
                <a:solidFill>
                  <a:srgbClr val="000000"/>
                </a:solidFill>
                <a:effectLst/>
                <a:latin typeface="+mn-lt"/>
                <a:ea typeface="+mj-ea"/>
              </a:rPr>
              <a:t>（</a:t>
            </a:r>
            <a:r>
              <a:rPr lang="en-US" altLang="zh-CN" sz="2800" b="1" kern="100">
                <a:solidFill>
                  <a:srgbClr val="000000"/>
                </a:solidFill>
                <a:effectLst/>
                <a:latin typeface="+mn-lt"/>
                <a:ea typeface="+mj-ea"/>
              </a:rPr>
              <a:t>1</a:t>
            </a:r>
            <a:r>
              <a:rPr lang="zh-CN" altLang="zh-CN" sz="2800" b="1" kern="100">
                <a:solidFill>
                  <a:srgbClr val="000000"/>
                </a:solidFill>
                <a:effectLst/>
                <a:latin typeface="+mn-lt"/>
                <a:ea typeface="+mj-ea"/>
              </a:rPr>
              <a:t>）实验中，他在水平桌面的白纸上竖立放置一块玻璃板作为平面镜，主要是利用玻璃板透明的特点，便于确定</a:t>
            </a:r>
            <a:r>
              <a:rPr lang="en-US" altLang="zh-CN" sz="2800" b="1" u="sng" kern="100">
                <a:solidFill>
                  <a:srgbClr val="000000"/>
                </a:solidFill>
                <a:effectLst/>
                <a:latin typeface="+mn-lt"/>
                <a:ea typeface="+mj-ea"/>
              </a:rPr>
              <a:t>        </a:t>
            </a:r>
            <a:r>
              <a:rPr lang="zh-CN" altLang="zh-CN" sz="2800" b="1" kern="100">
                <a:solidFill>
                  <a:srgbClr val="000000"/>
                </a:solidFill>
                <a:effectLst/>
                <a:latin typeface="+mn-lt"/>
                <a:ea typeface="+mj-ea"/>
              </a:rPr>
              <a:t>的位置。</a:t>
            </a:r>
            <a:endParaRPr lang="zh-CN" altLang="zh-CN" sz="2800" b="1" kern="100">
              <a:effectLst/>
              <a:latin typeface="+mn-lt"/>
              <a:ea typeface="+mj-ea"/>
            </a:endParaRPr>
          </a:p>
          <a:p>
            <a:pPr algn="l" fontAlgn="ctr"/>
            <a:endParaRPr lang="zh-CN" altLang="zh-CN" sz="2400" b="1" kern="100">
              <a:effectLst/>
              <a:latin typeface="+mn-lt"/>
              <a:ea typeface="+mj-ea"/>
            </a:endParaRPr>
          </a:p>
        </p:txBody>
      </p:sp>
      <p:pic>
        <p:nvPicPr>
          <p:cNvPr id="7" name="图片 6" title=""/>
          <p:cNvPicPr>
            <a:picLocks noChangeAspect="1"/>
          </p:cNvPicPr>
          <p:nvPr/>
        </p:nvPicPr>
        <p:blipFill>
          <a:blip r:embed="rId2">
            <a:clrChange>
              <a:clrFrom>
                <a:srgbClr val="FFFFFF"/>
              </a:clrFrom>
              <a:clrTo>
                <a:srgbClr val="FFFFFF">
                  <a:alpha val="0"/>
                </a:srgbClr>
              </a:clrTo>
            </a:clrChange>
          </a:blip>
          <a:srcRect r="51354"/>
          <a:stretch>
            <a:fillRect/>
          </a:stretch>
        </p:blipFill>
        <p:spPr>
          <a:xfrm>
            <a:off x="3294285" y="2196612"/>
            <a:ext cx="2121543" cy="2687688"/>
          </a:xfrm>
          <a:prstGeom prst="rect">
            <a:avLst/>
          </a:prstGeom>
        </p:spPr>
      </p:pic>
      <p:sp>
        <p:nvSpPr>
          <p:cNvPr id="9" name="文本框 8" title=""/>
          <p:cNvSpPr txBox="1"/>
          <p:nvPr/>
        </p:nvSpPr>
        <p:spPr>
          <a:xfrm>
            <a:off x="4967785" y="2240605"/>
            <a:ext cx="552735" cy="523220"/>
          </a:xfrm>
          <a:prstGeom prst="rect">
            <a:avLst/>
          </a:prstGeom>
          <a:noFill/>
        </p:spPr>
        <p:txBody>
          <a:bodyPr wrap="square" rtlCol="0">
            <a:spAutoFit/>
          </a:bodyPr>
          <a:lstStyle/>
          <a:p>
            <a:r>
              <a:rPr lang="zh-CN" altLang="en-US" sz="2800" b="1">
                <a:solidFill>
                  <a:srgbClr val="FF0000"/>
                </a:solidFill>
                <a:latin typeface="黑体" panose="02010609060101010101" pitchFamily="2" charset="-122"/>
                <a:ea typeface="黑体" panose="02010609060101010101" pitchFamily="2" charset="-122"/>
              </a:rPr>
              <a:t>像</a:t>
            </a:r>
            <a:endParaRPr lang="zh-CN" altLang="en-US" sz="2800" b="1">
              <a:solidFill>
                <a:srgbClr val="FF0000"/>
              </a:solidFill>
              <a:latin typeface="黑体" panose="02010609060101010101" pitchFamily="2" charset="-122"/>
              <a:ea typeface="黑体" panose="0201060906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文本框 1" title=""/>
          <p:cNvSpPr txBox="1"/>
          <p:nvPr/>
        </p:nvSpPr>
        <p:spPr>
          <a:xfrm>
            <a:off x="628221" y="569121"/>
            <a:ext cx="7453670" cy="2246769"/>
          </a:xfrm>
          <a:prstGeom prst="rect">
            <a:avLst/>
          </a:prstGeom>
          <a:noFill/>
        </p:spPr>
        <p:txBody>
          <a:bodyPr wrap="square">
            <a:spAutoFit/>
          </a:bodyPr>
          <a:lstStyle/>
          <a:p>
            <a:pPr fontAlgn="ctr"/>
            <a:r>
              <a:rPr lang="zh-CN" altLang="zh-CN" sz="2800" b="1" kern="100">
                <a:solidFill>
                  <a:srgbClr val="000000"/>
                </a:solidFill>
                <a:effectLst/>
                <a:latin typeface="+mn-lt"/>
                <a:ea typeface="+mj-ea"/>
              </a:rPr>
              <a:t>（</a:t>
            </a:r>
            <a:r>
              <a:rPr lang="en-US" altLang="zh-CN" sz="2800" b="1" kern="100">
                <a:solidFill>
                  <a:srgbClr val="000000"/>
                </a:solidFill>
                <a:effectLst/>
                <a:latin typeface="+mn-lt"/>
                <a:ea typeface="+mj-ea"/>
              </a:rPr>
              <a:t>2</a:t>
            </a:r>
            <a:r>
              <a:rPr lang="zh-CN" altLang="zh-CN" sz="2800" b="1" kern="100">
                <a:solidFill>
                  <a:srgbClr val="000000"/>
                </a:solidFill>
                <a:effectLst/>
                <a:latin typeface="+mn-lt"/>
                <a:ea typeface="+mj-ea"/>
              </a:rPr>
              <a:t>）在玻璃板前放一支点燃的蜡烛</a:t>
            </a:r>
            <a:r>
              <a:rPr lang="en-US" altLang="zh-CN" sz="2800" b="1" kern="100">
                <a:solidFill>
                  <a:srgbClr val="000000"/>
                </a:solidFill>
                <a:effectLst/>
                <a:latin typeface="+mn-lt"/>
                <a:ea typeface="+mj-ea"/>
              </a:rPr>
              <a:t>A</a:t>
            </a:r>
            <a:r>
              <a:rPr lang="zh-CN" altLang="zh-CN" sz="2800" b="1" kern="100">
                <a:solidFill>
                  <a:srgbClr val="000000"/>
                </a:solidFill>
                <a:effectLst/>
                <a:latin typeface="+mn-lt"/>
                <a:ea typeface="+mj-ea"/>
              </a:rPr>
              <a:t>，可以看到玻璃板后面蜡烛</a:t>
            </a:r>
            <a:r>
              <a:rPr lang="en-US" altLang="zh-CN" sz="2800" b="1" kern="100">
                <a:solidFill>
                  <a:srgbClr val="000000"/>
                </a:solidFill>
                <a:effectLst/>
                <a:latin typeface="+mn-lt"/>
                <a:ea typeface="+mj-ea"/>
              </a:rPr>
              <a:t>A</a:t>
            </a:r>
            <a:r>
              <a:rPr lang="zh-CN" altLang="zh-CN" sz="2800" b="1" kern="100">
                <a:solidFill>
                  <a:srgbClr val="000000"/>
                </a:solidFill>
                <a:effectLst/>
                <a:latin typeface="+mn-lt"/>
                <a:ea typeface="+mj-ea"/>
              </a:rPr>
              <a:t>的像。如图甲所示，小滨拿另一支外形相同</a:t>
            </a:r>
            <a:r>
              <a:rPr lang="en-US" altLang="zh-CN" sz="2800" b="1" u="sng" kern="100">
                <a:solidFill>
                  <a:srgbClr val="000000"/>
                </a:solidFill>
                <a:effectLst/>
                <a:latin typeface="+mn-lt"/>
                <a:ea typeface="+mj-ea"/>
              </a:rPr>
              <a:t>              </a:t>
            </a:r>
            <a:r>
              <a:rPr lang="zh-CN" altLang="zh-CN" sz="2800" b="1" kern="100">
                <a:solidFill>
                  <a:srgbClr val="000000"/>
                </a:solidFill>
                <a:effectLst/>
                <a:latin typeface="+mn-lt"/>
                <a:ea typeface="+mj-ea"/>
              </a:rPr>
              <a:t>（选填</a:t>
            </a:r>
            <a:r>
              <a:rPr lang="zh-CN" altLang="en-US" sz="2800" b="1" kern="100">
                <a:solidFill>
                  <a:srgbClr val="000000"/>
                </a:solidFill>
                <a:latin typeface="+mn-lt"/>
                <a:ea typeface="+mj-ea"/>
              </a:rPr>
              <a:t>“</a:t>
            </a:r>
            <a:r>
              <a:rPr lang="zh-CN" altLang="zh-CN" sz="2800" b="1" kern="100">
                <a:solidFill>
                  <a:srgbClr val="000000"/>
                </a:solidFill>
                <a:latin typeface="+mn-lt"/>
                <a:ea typeface="+mj-ea"/>
              </a:rPr>
              <a:t>点燃</a:t>
            </a:r>
            <a:r>
              <a:rPr lang="zh-CN" altLang="en-US" sz="2800" b="1" kern="100">
                <a:solidFill>
                  <a:srgbClr val="000000"/>
                </a:solidFill>
                <a:latin typeface="+mn-lt"/>
                <a:ea typeface="+mj-ea"/>
              </a:rPr>
              <a:t>”</a:t>
            </a:r>
            <a:r>
              <a:rPr lang="zh-CN" altLang="zh-CN" sz="2800" b="1" kern="100">
                <a:solidFill>
                  <a:srgbClr val="000000"/>
                </a:solidFill>
                <a:effectLst/>
                <a:latin typeface="+mn-lt"/>
                <a:ea typeface="+mj-ea"/>
              </a:rPr>
              <a:t>或</a:t>
            </a:r>
            <a:r>
              <a:rPr lang="zh-CN" altLang="en-US" sz="2800" b="1" kern="100">
                <a:solidFill>
                  <a:srgbClr val="000000"/>
                </a:solidFill>
                <a:latin typeface="+mn-lt"/>
                <a:ea typeface="+mj-ea"/>
              </a:rPr>
              <a:t>“</a:t>
            </a:r>
            <a:r>
              <a:rPr lang="zh-CN" altLang="zh-CN" sz="2800" b="1" kern="100">
                <a:solidFill>
                  <a:srgbClr val="000000"/>
                </a:solidFill>
                <a:latin typeface="+mn-lt"/>
                <a:ea typeface="+mj-ea"/>
              </a:rPr>
              <a:t>未点燃</a:t>
            </a:r>
            <a:r>
              <a:rPr lang="zh-CN" altLang="en-US" sz="2800" b="1" kern="100">
                <a:solidFill>
                  <a:srgbClr val="000000"/>
                </a:solidFill>
                <a:latin typeface="+mn-lt"/>
                <a:ea typeface="+mj-ea"/>
              </a:rPr>
              <a:t>”</a:t>
            </a:r>
            <a:r>
              <a:rPr lang="zh-CN" altLang="zh-CN" sz="2800" b="1" kern="100">
                <a:solidFill>
                  <a:srgbClr val="000000"/>
                </a:solidFill>
                <a:effectLst/>
                <a:latin typeface="+mn-lt"/>
                <a:ea typeface="+mj-ea"/>
              </a:rPr>
              <a:t>）的蜡烛</a:t>
            </a:r>
            <a:r>
              <a:rPr lang="en-US" altLang="zh-CN" sz="2800" b="1" kern="100">
                <a:solidFill>
                  <a:srgbClr val="000000"/>
                </a:solidFill>
                <a:effectLst/>
                <a:latin typeface="+mn-lt"/>
                <a:ea typeface="+mj-ea"/>
              </a:rPr>
              <a:t>B</a:t>
            </a:r>
            <a:r>
              <a:rPr lang="zh-CN" altLang="zh-CN" sz="2800" b="1" kern="100">
                <a:solidFill>
                  <a:srgbClr val="000000"/>
                </a:solidFill>
                <a:effectLst/>
                <a:latin typeface="+mn-lt"/>
                <a:ea typeface="+mj-ea"/>
              </a:rPr>
              <a:t>，竖立着在玻璃板后面移动，直到看上去它跟蜡烛</a:t>
            </a:r>
            <a:r>
              <a:rPr lang="en-US" altLang="zh-CN" sz="2800" b="1" kern="100">
                <a:solidFill>
                  <a:srgbClr val="000000"/>
                </a:solidFill>
                <a:effectLst/>
                <a:latin typeface="+mn-lt"/>
                <a:ea typeface="+mj-ea"/>
              </a:rPr>
              <a:t>A</a:t>
            </a:r>
            <a:r>
              <a:rPr lang="zh-CN" altLang="zh-CN" sz="2800" b="1" kern="100">
                <a:solidFill>
                  <a:srgbClr val="000000"/>
                </a:solidFill>
                <a:effectLst/>
                <a:latin typeface="+mn-lt"/>
                <a:ea typeface="+mj-ea"/>
              </a:rPr>
              <a:t>的像完全重合。</a:t>
            </a:r>
            <a:endParaRPr lang="zh-CN" altLang="zh-CN" sz="2800" b="1" kern="100">
              <a:effectLst/>
              <a:latin typeface="+mn-lt"/>
              <a:ea typeface="+mj-ea"/>
            </a:endParaRPr>
          </a:p>
        </p:txBody>
      </p:sp>
      <p:pic>
        <p:nvPicPr>
          <p:cNvPr id="4" name="图片 3" title=""/>
          <p:cNvPicPr>
            <a:picLocks noChangeAspect="1"/>
          </p:cNvPicPr>
          <p:nvPr/>
        </p:nvPicPr>
        <p:blipFill>
          <a:blip r:embed="rId2">
            <a:clrChange>
              <a:clrFrom>
                <a:srgbClr val="FFFFFF"/>
              </a:clrFrom>
              <a:clrTo>
                <a:srgbClr val="FFFFFF">
                  <a:alpha val="0"/>
                </a:srgbClr>
              </a:clrTo>
            </a:clrChange>
          </a:blip>
          <a:srcRect r="51354"/>
          <a:stretch>
            <a:fillRect/>
          </a:stretch>
        </p:blipFill>
        <p:spPr>
          <a:xfrm>
            <a:off x="3294285" y="2196612"/>
            <a:ext cx="2121543" cy="2687688"/>
          </a:xfrm>
          <a:prstGeom prst="rect">
            <a:avLst/>
          </a:prstGeom>
        </p:spPr>
      </p:pic>
      <p:sp>
        <p:nvSpPr>
          <p:cNvPr id="6" name="文本框 5" title=""/>
          <p:cNvSpPr txBox="1"/>
          <p:nvPr/>
        </p:nvSpPr>
        <p:spPr>
          <a:xfrm>
            <a:off x="3638548" y="1369894"/>
            <a:ext cx="1433015" cy="523220"/>
          </a:xfrm>
          <a:prstGeom prst="rect">
            <a:avLst/>
          </a:prstGeom>
          <a:noFill/>
        </p:spPr>
        <p:txBody>
          <a:bodyPr wrap="square" rtlCol="0">
            <a:spAutoFit/>
          </a:bodyPr>
          <a:lstStyle/>
          <a:p>
            <a:r>
              <a:rPr lang="zh-CN" altLang="en-US" sz="2800" b="1">
                <a:solidFill>
                  <a:srgbClr val="FF0000"/>
                </a:solidFill>
                <a:latin typeface="黑体" panose="02010609060101010101" pitchFamily="2" charset="-122"/>
                <a:ea typeface="黑体" panose="02010609060101010101" pitchFamily="2" charset="-122"/>
              </a:rPr>
              <a:t>未点燃</a:t>
            </a:r>
            <a:endParaRPr lang="zh-CN" altLang="en-US" sz="2800" b="1">
              <a:solidFill>
                <a:srgbClr val="FF0000"/>
              </a:solidFill>
              <a:latin typeface="黑体" panose="02010609060101010101" pitchFamily="2" charset="-122"/>
              <a:ea typeface="黑体" panose="0201060906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4" name="文本框 3" title=""/>
          <p:cNvSpPr txBox="1"/>
          <p:nvPr/>
        </p:nvSpPr>
        <p:spPr>
          <a:xfrm>
            <a:off x="832513" y="348482"/>
            <a:ext cx="7349320" cy="2677656"/>
          </a:xfrm>
          <a:prstGeom prst="rect">
            <a:avLst/>
          </a:prstGeom>
          <a:noFill/>
        </p:spPr>
        <p:txBody>
          <a:bodyPr wrap="square">
            <a:spAutoFit/>
          </a:bodyPr>
          <a:lstStyle/>
          <a:p>
            <a:pPr algn="l" fontAlgn="ctr"/>
            <a:r>
              <a:rPr lang="zh-CN" altLang="zh-CN" sz="2800" b="1" kern="100">
                <a:solidFill>
                  <a:srgbClr val="000000"/>
                </a:solidFill>
                <a:effectLst/>
                <a:latin typeface="+mn-lt"/>
                <a:ea typeface="黑体" panose="02010609060101010101" pitchFamily="2" charset="-122"/>
              </a:rPr>
              <a:t>（</a:t>
            </a:r>
            <a:r>
              <a:rPr lang="en-US" altLang="zh-CN" sz="2800" b="1" kern="100">
                <a:solidFill>
                  <a:srgbClr val="000000"/>
                </a:solidFill>
                <a:effectLst/>
                <a:latin typeface="+mn-lt"/>
                <a:ea typeface="黑体" panose="02010609060101010101" pitchFamily="2" charset="-122"/>
              </a:rPr>
              <a:t>3</a:t>
            </a:r>
            <a:r>
              <a:rPr lang="zh-CN" altLang="zh-CN" sz="2800" b="1" kern="100">
                <a:solidFill>
                  <a:srgbClr val="000000"/>
                </a:solidFill>
                <a:effectLst/>
                <a:latin typeface="+mn-lt"/>
                <a:ea typeface="黑体" panose="02010609060101010101" pitchFamily="2" charset="-122"/>
              </a:rPr>
              <a:t>）多次改变蜡烛</a:t>
            </a:r>
            <a:r>
              <a:rPr lang="en-US" altLang="zh-CN" sz="2800" b="1" kern="100">
                <a:solidFill>
                  <a:srgbClr val="000000"/>
                </a:solidFill>
                <a:effectLst/>
                <a:latin typeface="+mn-lt"/>
                <a:ea typeface="黑体" panose="02010609060101010101" pitchFamily="2" charset="-122"/>
              </a:rPr>
              <a:t>A</a:t>
            </a:r>
            <a:r>
              <a:rPr lang="zh-CN" altLang="zh-CN" sz="2800" b="1" kern="100">
                <a:solidFill>
                  <a:srgbClr val="000000"/>
                </a:solidFill>
                <a:effectLst/>
                <a:latin typeface="+mn-lt"/>
                <a:ea typeface="黑体" panose="02010609060101010101" pitchFamily="2" charset="-122"/>
              </a:rPr>
              <a:t>的位置，并移动蜡烛</a:t>
            </a:r>
            <a:r>
              <a:rPr lang="en-US" altLang="zh-CN" sz="2800" b="1" kern="100">
                <a:solidFill>
                  <a:srgbClr val="000000"/>
                </a:solidFill>
                <a:effectLst/>
                <a:latin typeface="+mn-lt"/>
                <a:ea typeface="黑体" panose="02010609060101010101" pitchFamily="2" charset="-122"/>
              </a:rPr>
              <a:t>B</a:t>
            </a:r>
            <a:r>
              <a:rPr lang="zh-CN" altLang="zh-CN" sz="2800" b="1" kern="100">
                <a:solidFill>
                  <a:srgbClr val="000000"/>
                </a:solidFill>
                <a:effectLst/>
                <a:latin typeface="+mn-lt"/>
                <a:ea typeface="黑体" panose="02010609060101010101" pitchFamily="2" charset="-122"/>
              </a:rPr>
              <a:t>，确定每次像的位置，将玻璃板及每次物和像的位置记录在玻璃板下面的白纸上，连接物和对应的像点，如图乙所示，由此可得出结论：像与物到平面镜的距离</a:t>
            </a:r>
            <a:r>
              <a:rPr lang="en-US" altLang="zh-CN" sz="2800" b="1" u="sng" kern="100">
                <a:solidFill>
                  <a:srgbClr val="000000"/>
                </a:solidFill>
                <a:effectLst/>
                <a:latin typeface="+mn-lt"/>
                <a:ea typeface="黑体" panose="02010609060101010101" pitchFamily="2" charset="-122"/>
              </a:rPr>
              <a:t>          </a:t>
            </a:r>
            <a:r>
              <a:rPr lang="zh-CN" altLang="zh-CN" sz="2800" b="1" kern="100">
                <a:solidFill>
                  <a:srgbClr val="000000"/>
                </a:solidFill>
                <a:effectLst/>
                <a:latin typeface="+mn-lt"/>
                <a:ea typeface="黑体" panose="02010609060101010101" pitchFamily="2" charset="-122"/>
              </a:rPr>
              <a:t>，且它们的连线与镜面垂直。</a:t>
            </a:r>
            <a:endParaRPr lang="zh-CN" altLang="zh-CN" sz="2400" b="1" kern="100">
              <a:effectLst/>
              <a:latin typeface="+mn-lt"/>
              <a:ea typeface="黑体" panose="02010609060101010101" pitchFamily="2" charset="-122"/>
            </a:endParaRPr>
          </a:p>
        </p:txBody>
      </p:sp>
      <p:pic>
        <p:nvPicPr>
          <p:cNvPr id="5" name="图片 4" title=""/>
          <p:cNvPicPr>
            <a:picLocks noChangeAspect="1"/>
          </p:cNvPicPr>
          <p:nvPr/>
        </p:nvPicPr>
        <p:blipFill>
          <a:blip r:embed="rId2"/>
          <a:srcRect l="50000"/>
          <a:stretch>
            <a:fillRect/>
          </a:stretch>
        </p:blipFill>
        <p:spPr>
          <a:xfrm>
            <a:off x="4625167" y="2571750"/>
            <a:ext cx="1982343" cy="2443353"/>
          </a:xfrm>
          <a:prstGeom prst="rect">
            <a:avLst/>
          </a:prstGeom>
        </p:spPr>
      </p:pic>
      <p:sp>
        <p:nvSpPr>
          <p:cNvPr id="6" name="文本框 5" title=""/>
          <p:cNvSpPr txBox="1"/>
          <p:nvPr/>
        </p:nvSpPr>
        <p:spPr>
          <a:xfrm>
            <a:off x="4123043" y="1984043"/>
            <a:ext cx="1433015" cy="523220"/>
          </a:xfrm>
          <a:prstGeom prst="rect">
            <a:avLst/>
          </a:prstGeom>
          <a:noFill/>
        </p:spPr>
        <p:txBody>
          <a:bodyPr wrap="square" rtlCol="0">
            <a:spAutoFit/>
          </a:bodyPr>
          <a:lstStyle/>
          <a:p>
            <a:r>
              <a:rPr lang="zh-CN" altLang="en-US" sz="2800" b="1">
                <a:solidFill>
                  <a:srgbClr val="FF0000"/>
                </a:solidFill>
                <a:latin typeface="黑体" panose="02010609060101010101" pitchFamily="2" charset="-122"/>
                <a:ea typeface="黑体" panose="02010609060101010101" pitchFamily="2" charset="-122"/>
              </a:rPr>
              <a:t>相等</a:t>
            </a:r>
            <a:endParaRPr lang="zh-CN" altLang="en-US" sz="2800" b="1">
              <a:solidFill>
                <a:srgbClr val="FF0000"/>
              </a:solidFill>
              <a:latin typeface="黑体" panose="02010609060101010101" pitchFamily="2" charset="-122"/>
              <a:ea typeface="黑体" panose="0201060906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4" name="文本框 3" title=""/>
          <p:cNvSpPr txBox="1"/>
          <p:nvPr/>
        </p:nvSpPr>
        <p:spPr>
          <a:xfrm>
            <a:off x="716507" y="816298"/>
            <a:ext cx="8059004" cy="2677656"/>
          </a:xfrm>
          <a:prstGeom prst="rect">
            <a:avLst/>
          </a:prstGeom>
          <a:noFill/>
        </p:spPr>
        <p:txBody>
          <a:bodyPr wrap="square">
            <a:spAutoFit/>
          </a:bodyPr>
          <a:lstStyle/>
          <a:p>
            <a:pPr fontAlgn="ctr"/>
            <a:r>
              <a:rPr lang="zh-CN" altLang="zh-CN" sz="2800" b="1" kern="100">
                <a:solidFill>
                  <a:srgbClr val="000000"/>
                </a:solidFill>
                <a:effectLst/>
                <a:latin typeface="+mn-lt"/>
                <a:ea typeface="+mn-ea"/>
              </a:rPr>
              <a:t>（</a:t>
            </a:r>
            <a:r>
              <a:rPr lang="en-US" altLang="zh-CN" sz="2800" b="1" kern="100">
                <a:solidFill>
                  <a:srgbClr val="000000"/>
                </a:solidFill>
                <a:effectLst/>
                <a:latin typeface="+mn-lt"/>
                <a:ea typeface="+mn-ea"/>
              </a:rPr>
              <a:t>4</a:t>
            </a:r>
            <a:r>
              <a:rPr lang="zh-CN" altLang="zh-CN" sz="2800" b="1" kern="100">
                <a:solidFill>
                  <a:srgbClr val="000000"/>
                </a:solidFill>
                <a:effectLst/>
                <a:latin typeface="+mn-lt"/>
                <a:ea typeface="+mn-ea"/>
              </a:rPr>
              <a:t>）将光屏竖立在像的位置（与玻璃板平行），光屏上无法呈现蜡烛</a:t>
            </a:r>
            <a:r>
              <a:rPr lang="en-US" altLang="zh-CN" sz="2800" b="1" kern="100">
                <a:solidFill>
                  <a:srgbClr val="000000"/>
                </a:solidFill>
                <a:effectLst/>
                <a:latin typeface="+mn-lt"/>
                <a:ea typeface="+mn-ea"/>
              </a:rPr>
              <a:t>A</a:t>
            </a:r>
            <a:r>
              <a:rPr lang="zh-CN" altLang="zh-CN" sz="2800" b="1" kern="100">
                <a:solidFill>
                  <a:srgbClr val="000000"/>
                </a:solidFill>
                <a:effectLst/>
                <a:latin typeface="+mn-lt"/>
                <a:ea typeface="+mn-ea"/>
              </a:rPr>
              <a:t>的像，说明平面镜所成的像是</a:t>
            </a:r>
            <a:r>
              <a:rPr lang="en-US" altLang="zh-CN" sz="2800" b="1" u="sng" kern="100">
                <a:solidFill>
                  <a:srgbClr val="000000"/>
                </a:solidFill>
                <a:effectLst/>
                <a:latin typeface="+mn-lt"/>
                <a:ea typeface="+mn-ea"/>
              </a:rPr>
              <a:t>        </a:t>
            </a:r>
            <a:r>
              <a:rPr lang="zh-CN" altLang="zh-CN" sz="2800" b="1" kern="100">
                <a:solidFill>
                  <a:srgbClr val="000000"/>
                </a:solidFill>
                <a:effectLst/>
                <a:latin typeface="+mn-lt"/>
                <a:ea typeface="+mn-ea"/>
              </a:rPr>
              <a:t>（选填</a:t>
            </a:r>
            <a:r>
              <a:rPr lang="zh-CN" altLang="en-US" sz="2800" b="1" kern="100">
                <a:solidFill>
                  <a:srgbClr val="000000"/>
                </a:solidFill>
                <a:latin typeface="+mn-lt"/>
                <a:ea typeface="+mn-ea"/>
              </a:rPr>
              <a:t>“</a:t>
            </a:r>
            <a:r>
              <a:rPr lang="zh-CN" altLang="zh-CN" sz="2800" b="1" kern="100">
                <a:solidFill>
                  <a:srgbClr val="000000"/>
                </a:solidFill>
                <a:latin typeface="+mn-lt"/>
                <a:ea typeface="+mn-ea"/>
              </a:rPr>
              <a:t>虚</a:t>
            </a:r>
            <a:r>
              <a:rPr lang="zh-CN" altLang="en-US" sz="2800" b="1" kern="100">
                <a:solidFill>
                  <a:srgbClr val="000000"/>
                </a:solidFill>
                <a:latin typeface="+mn-lt"/>
                <a:ea typeface="+mn-ea"/>
              </a:rPr>
              <a:t>”</a:t>
            </a:r>
            <a:r>
              <a:rPr lang="zh-CN" altLang="zh-CN" sz="2800" b="1" kern="100">
                <a:solidFill>
                  <a:srgbClr val="000000"/>
                </a:solidFill>
                <a:effectLst/>
                <a:latin typeface="+mn-lt"/>
                <a:ea typeface="+mn-ea"/>
              </a:rPr>
              <a:t>或</a:t>
            </a:r>
            <a:r>
              <a:rPr lang="zh-CN" altLang="en-US" sz="2800" b="1" kern="100">
                <a:solidFill>
                  <a:srgbClr val="000000"/>
                </a:solidFill>
                <a:latin typeface="+mn-lt"/>
                <a:ea typeface="+mn-ea"/>
              </a:rPr>
              <a:t>“</a:t>
            </a:r>
            <a:r>
              <a:rPr lang="zh-CN" altLang="zh-CN" sz="2800" b="1" kern="100">
                <a:solidFill>
                  <a:srgbClr val="000000"/>
                </a:solidFill>
                <a:latin typeface="+mn-lt"/>
                <a:ea typeface="+mn-ea"/>
              </a:rPr>
              <a:t>实</a:t>
            </a:r>
            <a:r>
              <a:rPr lang="zh-CN" altLang="en-US" sz="2800" b="1" kern="100">
                <a:solidFill>
                  <a:srgbClr val="000000"/>
                </a:solidFill>
                <a:latin typeface="+mn-lt"/>
                <a:ea typeface="+mn-ea"/>
              </a:rPr>
              <a:t>”</a:t>
            </a:r>
            <a:r>
              <a:rPr lang="zh-CN" altLang="zh-CN" sz="2800" b="1" kern="100">
                <a:solidFill>
                  <a:srgbClr val="000000"/>
                </a:solidFill>
                <a:effectLst/>
                <a:latin typeface="+mn-lt"/>
                <a:ea typeface="+mn-ea"/>
              </a:rPr>
              <a:t>）像。</a:t>
            </a:r>
            <a:endParaRPr lang="zh-CN" altLang="zh-CN" sz="2800" b="1" kern="100">
              <a:effectLst/>
              <a:latin typeface="+mn-lt"/>
              <a:ea typeface="+mn-ea"/>
            </a:endParaRPr>
          </a:p>
          <a:p>
            <a:pPr fontAlgn="ctr"/>
            <a:r>
              <a:rPr lang="zh-CN" altLang="zh-CN" sz="2800" b="1" kern="100">
                <a:solidFill>
                  <a:srgbClr val="000000"/>
                </a:solidFill>
                <a:effectLst/>
                <a:latin typeface="+mn-lt"/>
                <a:ea typeface="+mn-ea"/>
              </a:rPr>
              <a:t>（</a:t>
            </a:r>
            <a:r>
              <a:rPr lang="en-US" altLang="zh-CN" sz="2800" b="1" kern="100">
                <a:solidFill>
                  <a:srgbClr val="000000"/>
                </a:solidFill>
                <a:effectLst/>
                <a:latin typeface="+mn-lt"/>
                <a:ea typeface="+mn-ea"/>
              </a:rPr>
              <a:t>5</a:t>
            </a:r>
            <a:r>
              <a:rPr lang="zh-CN" altLang="zh-CN" sz="2800" b="1" kern="100">
                <a:solidFill>
                  <a:srgbClr val="000000"/>
                </a:solidFill>
                <a:effectLst/>
                <a:latin typeface="+mn-lt"/>
                <a:ea typeface="+mn-ea"/>
              </a:rPr>
              <a:t>）当蜡烛</a:t>
            </a:r>
            <a:r>
              <a:rPr lang="en-US" altLang="zh-CN" sz="2800" b="1" kern="100">
                <a:solidFill>
                  <a:srgbClr val="000000"/>
                </a:solidFill>
                <a:effectLst/>
                <a:latin typeface="+mn-lt"/>
                <a:ea typeface="+mn-ea"/>
              </a:rPr>
              <a:t>A</a:t>
            </a:r>
            <a:r>
              <a:rPr lang="zh-CN" altLang="zh-CN" sz="2800" b="1" kern="100">
                <a:solidFill>
                  <a:srgbClr val="000000"/>
                </a:solidFill>
                <a:effectLst/>
                <a:latin typeface="+mn-lt"/>
                <a:ea typeface="+mn-ea"/>
              </a:rPr>
              <a:t>向玻璃板靠近时，其在玻璃板中所成的像将</a:t>
            </a:r>
            <a:r>
              <a:rPr lang="en-US" altLang="zh-CN" sz="2800" b="1" u="sng" kern="100">
                <a:solidFill>
                  <a:srgbClr val="000000"/>
                </a:solidFill>
                <a:effectLst/>
                <a:latin typeface="+mn-lt"/>
                <a:ea typeface="+mn-ea"/>
              </a:rPr>
              <a:t>            </a:t>
            </a:r>
            <a:r>
              <a:rPr lang="zh-CN" altLang="zh-CN" sz="2800" b="1" kern="100">
                <a:solidFill>
                  <a:srgbClr val="000000"/>
                </a:solidFill>
                <a:effectLst/>
                <a:latin typeface="+mn-lt"/>
                <a:ea typeface="+mn-ea"/>
              </a:rPr>
              <a:t>（选填</a:t>
            </a:r>
            <a:r>
              <a:rPr lang="zh-CN" altLang="en-US" sz="2800" b="1" kern="100">
                <a:solidFill>
                  <a:srgbClr val="000000"/>
                </a:solidFill>
                <a:latin typeface="+mn-lt"/>
                <a:ea typeface="+mn-ea"/>
              </a:rPr>
              <a:t>“</a:t>
            </a:r>
            <a:r>
              <a:rPr lang="zh-CN" altLang="zh-CN" sz="2800" b="1" kern="100">
                <a:solidFill>
                  <a:srgbClr val="000000"/>
                </a:solidFill>
                <a:latin typeface="+mn-lt"/>
                <a:ea typeface="+mn-ea"/>
              </a:rPr>
              <a:t>变大</a:t>
            </a:r>
            <a:r>
              <a:rPr lang="zh-CN" altLang="en-US" sz="2800" b="1" kern="100">
                <a:solidFill>
                  <a:srgbClr val="000000"/>
                </a:solidFill>
                <a:latin typeface="+mn-lt"/>
                <a:ea typeface="+mn-ea"/>
              </a:rPr>
              <a:t>”</a:t>
            </a:r>
            <a:r>
              <a:rPr lang="zh-CN" altLang="zh-CN" sz="2800" b="1" kern="100">
                <a:solidFill>
                  <a:srgbClr val="000000"/>
                </a:solidFill>
                <a:effectLst/>
                <a:latin typeface="+mn-lt"/>
                <a:ea typeface="+mn-ea"/>
              </a:rPr>
              <a:t>、</a:t>
            </a:r>
            <a:r>
              <a:rPr lang="zh-CN" altLang="en-US" sz="2800" b="1" kern="100">
                <a:solidFill>
                  <a:srgbClr val="000000"/>
                </a:solidFill>
                <a:latin typeface="+mn-lt"/>
                <a:ea typeface="+mn-ea"/>
              </a:rPr>
              <a:t>“</a:t>
            </a:r>
            <a:r>
              <a:rPr lang="zh-CN" altLang="zh-CN" sz="2800" b="1" kern="100">
                <a:solidFill>
                  <a:srgbClr val="000000"/>
                </a:solidFill>
                <a:latin typeface="+mn-lt"/>
                <a:ea typeface="+mn-ea"/>
              </a:rPr>
              <a:t>变小</a:t>
            </a:r>
            <a:r>
              <a:rPr lang="zh-CN" altLang="en-US" sz="2800" b="1" kern="100">
                <a:solidFill>
                  <a:srgbClr val="000000"/>
                </a:solidFill>
                <a:latin typeface="+mn-lt"/>
                <a:ea typeface="+mn-ea"/>
              </a:rPr>
              <a:t>”</a:t>
            </a:r>
            <a:r>
              <a:rPr lang="zh-CN" altLang="zh-CN" sz="2800" b="1" kern="100">
                <a:solidFill>
                  <a:srgbClr val="000000"/>
                </a:solidFill>
                <a:effectLst/>
                <a:latin typeface="+mn-lt"/>
                <a:ea typeface="+mn-ea"/>
              </a:rPr>
              <a:t>或</a:t>
            </a:r>
            <a:r>
              <a:rPr lang="zh-CN" altLang="en-US" sz="2800" b="1" kern="100">
                <a:solidFill>
                  <a:srgbClr val="000000"/>
                </a:solidFill>
                <a:latin typeface="+mn-lt"/>
                <a:ea typeface="+mn-ea"/>
              </a:rPr>
              <a:t>“</a:t>
            </a:r>
            <a:r>
              <a:rPr lang="zh-CN" altLang="zh-CN" sz="2800" b="1" kern="100">
                <a:solidFill>
                  <a:srgbClr val="000000"/>
                </a:solidFill>
                <a:latin typeface="+mn-lt"/>
                <a:ea typeface="+mn-ea"/>
              </a:rPr>
              <a:t>不变</a:t>
            </a:r>
            <a:r>
              <a:rPr lang="zh-CN" altLang="en-US" sz="2800" b="1" kern="100">
                <a:solidFill>
                  <a:srgbClr val="000000"/>
                </a:solidFill>
                <a:latin typeface="+mn-lt"/>
                <a:ea typeface="+mn-ea"/>
              </a:rPr>
              <a:t>”</a:t>
            </a:r>
            <a:r>
              <a:rPr lang="zh-CN" altLang="zh-CN" sz="2800" b="1" kern="100">
                <a:solidFill>
                  <a:srgbClr val="000000"/>
                </a:solidFill>
                <a:effectLst/>
                <a:latin typeface="+mn-lt"/>
                <a:ea typeface="+mn-ea"/>
              </a:rPr>
              <a:t> ）。</a:t>
            </a:r>
            <a:endParaRPr lang="zh-CN" altLang="zh-CN" sz="2800" b="1" kern="100">
              <a:effectLst/>
              <a:latin typeface="+mn-lt"/>
              <a:ea typeface="+mn-ea"/>
            </a:endParaRPr>
          </a:p>
        </p:txBody>
      </p:sp>
      <p:sp>
        <p:nvSpPr>
          <p:cNvPr id="5" name="文本框 4" title=""/>
          <p:cNvSpPr txBox="1"/>
          <p:nvPr/>
        </p:nvSpPr>
        <p:spPr>
          <a:xfrm>
            <a:off x="1222895" y="1611434"/>
            <a:ext cx="776503" cy="523220"/>
          </a:xfrm>
          <a:prstGeom prst="rect">
            <a:avLst/>
          </a:prstGeom>
          <a:noFill/>
        </p:spPr>
        <p:txBody>
          <a:bodyPr wrap="square" rtlCol="0">
            <a:spAutoFit/>
          </a:bodyPr>
          <a:lstStyle/>
          <a:p>
            <a:r>
              <a:rPr lang="zh-CN" altLang="en-US" sz="2800" b="1">
                <a:solidFill>
                  <a:srgbClr val="FF0000"/>
                </a:solidFill>
                <a:latin typeface="黑体" panose="02010609060101010101" pitchFamily="2" charset="-122"/>
                <a:ea typeface="黑体" panose="02010609060101010101" pitchFamily="2" charset="-122"/>
              </a:rPr>
              <a:t>虚</a:t>
            </a:r>
            <a:endParaRPr lang="zh-CN" altLang="en-US" sz="2800" b="1">
              <a:solidFill>
                <a:srgbClr val="FF0000"/>
              </a:solidFill>
              <a:latin typeface="黑体" panose="02010609060101010101" pitchFamily="2" charset="-122"/>
              <a:ea typeface="黑体" panose="02010609060101010101" pitchFamily="2" charset="-122"/>
            </a:endParaRPr>
          </a:p>
        </p:txBody>
      </p:sp>
      <p:sp>
        <p:nvSpPr>
          <p:cNvPr id="6" name="文本框 5" title=""/>
          <p:cNvSpPr txBox="1"/>
          <p:nvPr/>
        </p:nvSpPr>
        <p:spPr>
          <a:xfrm>
            <a:off x="2266949" y="2468538"/>
            <a:ext cx="933452" cy="523220"/>
          </a:xfrm>
          <a:prstGeom prst="rect">
            <a:avLst/>
          </a:prstGeom>
          <a:noFill/>
        </p:spPr>
        <p:txBody>
          <a:bodyPr wrap="square" rtlCol="0">
            <a:spAutoFit/>
          </a:bodyPr>
          <a:lstStyle/>
          <a:p>
            <a:r>
              <a:rPr lang="zh-CN" altLang="en-US" sz="2800" b="1">
                <a:solidFill>
                  <a:srgbClr val="FF0000"/>
                </a:solidFill>
                <a:latin typeface="黑体" panose="02010609060101010101" pitchFamily="2" charset="-122"/>
                <a:ea typeface="黑体" panose="02010609060101010101" pitchFamily="2" charset="-122"/>
              </a:rPr>
              <a:t>不变</a:t>
            </a:r>
            <a:endParaRPr lang="zh-CN" altLang="en-US" sz="2800" b="1">
              <a:solidFill>
                <a:srgbClr val="FF0000"/>
              </a:solidFill>
              <a:latin typeface="黑体" panose="02010609060101010101" pitchFamily="2" charset="-122"/>
              <a:ea typeface="黑体" panose="02010609060101010101" pitchFamily="2" charset="-122"/>
            </a:endParaRPr>
          </a:p>
        </p:txBody>
      </p:sp>
      <p:pic>
        <p:nvPicPr>
          <p:cNvPr id="2" name="Picture 2"/>
          <p:cNvPicPr>
            <a:picLocks noChangeAspect="1"/>
          </p:cNvPicPr>
          <p:nvPr/>
        </p:nvPicPr>
        <p:blipFill>
          <a:blip r:embed="rId2"/>
          <a:stretch>
            <a:fillRect/>
          </a:stretch>
        </p:blipFill>
        <p:spPr>
          <a:xfrm flipH="1">
            <a:off x="12268200" y="12458700"/>
            <a:ext cx="0" cy="0"/>
          </a:xfrm>
          <a:prstGeom prst="rect">
            <a:avLst/>
          </a:prstGeom>
          <a:ln>
            <a:noFill/>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矩形 4" title=""/>
          <p:cNvSpPr>
            <a:spLocks noChangeArrowheads="1"/>
          </p:cNvSpPr>
          <p:nvPr/>
        </p:nvSpPr>
        <p:spPr bwMode="auto">
          <a:xfrm>
            <a:off x="387817" y="275012"/>
            <a:ext cx="1793875" cy="579437"/>
          </a:xfrm>
          <a:prstGeom prst="roundRect">
            <a:avLst/>
          </a:prstGeom>
          <a:solidFill>
            <a:srgbClr val="0066FF"/>
          </a:solidFill>
        </p:spPr>
        <p:style>
          <a:lnRef idx="3">
            <a:schemeClr val="lt1"/>
          </a:lnRef>
          <a:fillRef idx="1">
            <a:schemeClr val="dk1"/>
          </a:fillRef>
          <a:effectRef idx="1">
            <a:schemeClr val="dk1"/>
          </a:effectRef>
          <a:fontRef idx="minor">
            <a:schemeClr val="lt1"/>
          </a:fontRef>
        </p:style>
        <p:txBody>
          <a:bodyPr>
            <a:spAutoFit/>
          </a:bodyPr>
          <a:lstStyle>
            <a:lvl1pPr eaLnBrk="0" hangingPunct="0">
              <a:spcBef>
                <a:spcPct val="20000"/>
              </a:spcBef>
              <a:defRPr sz="2400" b="1">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Font typeface="Arial" panose="020b0604020202020204" pitchFamily="34" charset="0"/>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Font typeface="Arial" panose="020b0604020202020204" pitchFamily="34" charset="0"/>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defRPr/>
            </a:pPr>
            <a:r>
              <a:rPr lang="zh-CN" altLang="en-US" sz="2800" b="0">
                <a:solidFill>
                  <a:srgbClr val="FFFFFF"/>
                </a:solidFill>
                <a:latin typeface="Times New Roman" panose="02020603050405020304" pitchFamily="18" charset="0"/>
                <a:ea typeface="黑体" panose="02010609060101010101" pitchFamily="2" charset="-122"/>
              </a:rPr>
              <a:t>知识点四</a:t>
            </a:r>
            <a:endParaRPr lang="zh-CN" altLang="en-US" sz="2800" b="0">
              <a:solidFill>
                <a:srgbClr val="FFFFFF"/>
              </a:solidFill>
              <a:latin typeface="Times New Roman" panose="02020603050405020304" pitchFamily="18" charset="0"/>
              <a:ea typeface="黑体" panose="02010609060101010101" pitchFamily="2" charset="-122"/>
            </a:endParaRPr>
          </a:p>
        </p:txBody>
      </p:sp>
      <p:sp>
        <p:nvSpPr>
          <p:cNvPr id="23555" name="矩形 2" title=""/>
          <p:cNvSpPr>
            <a:spLocks noChangeArrowheads="1"/>
          </p:cNvSpPr>
          <p:nvPr/>
        </p:nvSpPr>
        <p:spPr bwMode="auto">
          <a:xfrm>
            <a:off x="2321392" y="303587"/>
            <a:ext cx="1627187"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120000"/>
              </a:lnSpc>
              <a:defRPr sz="2800" b="1">
                <a:solidFill>
                  <a:schemeClr val="tx1"/>
                </a:solidFill>
                <a:latin typeface="Times New Roman" panose="02020603050405020304" pitchFamily="18" charset="0"/>
                <a:ea typeface="黑体" panose="02010609060101010101" pitchFamily="2" charset="-122"/>
              </a:defRPr>
            </a:lvl1pPr>
            <a:lvl2pPr marL="742950" indent="-285750">
              <a:spcBef>
                <a:spcPct val="20000"/>
              </a:spcBef>
              <a:buFont typeface="Arial" panose="020b0604020202020204" pitchFamily="34" charset="0"/>
              <a:buChar char="–"/>
              <a:defRPr sz="2800">
                <a:solidFill>
                  <a:schemeClr val="tx1"/>
                </a:solidFill>
                <a:latin typeface="Times New Roman" panose="02020603050405020304" pitchFamily="18" charset="0"/>
                <a:ea typeface="黑体" panose="02010609060101010101" pitchFamily="2" charset="-122"/>
              </a:defRPr>
            </a:lvl2pPr>
            <a:lvl3pPr marL="1143000" indent="-228600">
              <a:spcBef>
                <a:spcPct val="20000"/>
              </a:spcBef>
              <a:buFont typeface="Arial" panose="020b0604020202020204" pitchFamily="34" charset="0"/>
              <a:buChar char="•"/>
              <a:defRPr sz="2400">
                <a:solidFill>
                  <a:schemeClr val="tx1"/>
                </a:solidFill>
                <a:latin typeface="Times New Roman" panose="02020603050405020304" pitchFamily="18" charset="0"/>
                <a:ea typeface="黑体" panose="02010609060101010101" pitchFamily="2" charset="-122"/>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ea typeface="黑体" panose="02010609060101010101" pitchFamily="2" charset="-122"/>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ea typeface="黑体" panose="0201060906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ea typeface="黑体" panose="0201060906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ea typeface="黑体" panose="0201060906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ea typeface="黑体" panose="0201060906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ea typeface="黑体" panose="02010609060101010101" pitchFamily="2" charset="-122"/>
              </a:defRPr>
            </a:lvl9pPr>
          </a:lstStyle>
          <a:p>
            <a:pPr eaLnBrk="1" hangingPunct="1">
              <a:lnSpc>
                <a:spcPct val="100000"/>
              </a:lnSpc>
            </a:pPr>
            <a:r>
              <a:rPr lang="zh-CN" altLang="zh-CN">
                <a:solidFill>
                  <a:srgbClr val="0000FF"/>
                </a:solidFill>
                <a:latin typeface="黑体" panose="02010609060101010101" pitchFamily="2" charset="-122"/>
              </a:rPr>
              <a:t>光的折射</a:t>
            </a:r>
            <a:endParaRPr lang="zh-CN" altLang="zh-CN">
              <a:solidFill>
                <a:srgbClr val="0000FF"/>
              </a:solidFill>
              <a:latin typeface="黑体" panose="02010609060101010101" pitchFamily="2" charset="-122"/>
            </a:endParaRPr>
          </a:p>
        </p:txBody>
      </p:sp>
      <p:pic>
        <p:nvPicPr>
          <p:cNvPr id="4" name="Picture 2" title=""/>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6050291" y="1451852"/>
            <a:ext cx="2813608" cy="2712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文本框 5" title=""/>
          <p:cNvSpPr txBox="1"/>
          <p:nvPr/>
        </p:nvSpPr>
        <p:spPr>
          <a:xfrm>
            <a:off x="503194" y="915139"/>
            <a:ext cx="5595047" cy="3970318"/>
          </a:xfrm>
          <a:prstGeom prst="rect">
            <a:avLst/>
          </a:prstGeom>
          <a:noFill/>
        </p:spPr>
        <p:txBody>
          <a:bodyPr wrap="square" rtlCol="0">
            <a:spAutoFit/>
          </a:bodyPr>
          <a:lstStyle/>
          <a:p>
            <a:r>
              <a:rPr lang="en-US" altLang="zh-CN" sz="2800" b="1">
                <a:latin typeface="+mj-lt"/>
                <a:ea typeface="+mj-ea"/>
              </a:rPr>
              <a:t>1.</a:t>
            </a:r>
            <a:r>
              <a:rPr lang="zh-CN" altLang="en-US" sz="2800" b="1">
                <a:latin typeface="+mj-lt"/>
                <a:ea typeface="+mj-ea"/>
              </a:rPr>
              <a:t>定义</a:t>
            </a:r>
            <a:endParaRPr lang="en-US" altLang="zh-CN" sz="2800" b="1">
              <a:latin typeface="+mj-lt"/>
              <a:ea typeface="+mj-ea"/>
            </a:endParaRPr>
          </a:p>
          <a:p>
            <a:r>
              <a:rPr lang="zh-CN" altLang="en-US" sz="2800" b="1">
                <a:latin typeface="+mj-lt"/>
                <a:ea typeface="+mj-ea"/>
              </a:rPr>
              <a:t>光从一种介质</a:t>
            </a:r>
            <a:r>
              <a:rPr lang="en-US" altLang="zh-CN" sz="2800" b="1">
                <a:latin typeface="+mj-lt"/>
                <a:ea typeface="+mj-ea"/>
              </a:rPr>
              <a:t>______</a:t>
            </a:r>
            <a:r>
              <a:rPr lang="zh-CN" altLang="en-US" sz="2800" b="1">
                <a:latin typeface="+mj-lt"/>
                <a:ea typeface="+mj-ea"/>
              </a:rPr>
              <a:t>入另一种介质时，传播方向发生</a:t>
            </a:r>
            <a:r>
              <a:rPr lang="en-US" altLang="zh-CN" sz="2800" b="1">
                <a:latin typeface="+mj-lt"/>
                <a:ea typeface="+mj-ea"/>
              </a:rPr>
              <a:t>______</a:t>
            </a:r>
            <a:r>
              <a:rPr lang="zh-CN" altLang="en-US" sz="2800" b="1">
                <a:latin typeface="+mj-lt"/>
                <a:ea typeface="+mj-ea"/>
              </a:rPr>
              <a:t>，这种现象叫做光的折射。</a:t>
            </a:r>
            <a:endParaRPr lang="en-US" altLang="zh-CN" sz="2800" b="1">
              <a:latin typeface="+mj-lt"/>
              <a:ea typeface="+mj-ea"/>
            </a:endParaRPr>
          </a:p>
          <a:p>
            <a:r>
              <a:rPr lang="en-US" altLang="zh-CN" sz="2800" b="1">
                <a:latin typeface="+mj-lt"/>
                <a:ea typeface="+mj-ea"/>
              </a:rPr>
              <a:t>2.</a:t>
            </a:r>
            <a:r>
              <a:rPr lang="zh-CN" altLang="en-US" sz="2800" b="1">
                <a:latin typeface="+mj-lt"/>
                <a:ea typeface="+mj-ea"/>
              </a:rPr>
              <a:t>光的折射规律</a:t>
            </a:r>
            <a:endParaRPr lang="en-US" altLang="zh-CN" sz="2800" b="1">
              <a:latin typeface="+mj-lt"/>
              <a:ea typeface="+mj-ea"/>
            </a:endParaRPr>
          </a:p>
          <a:p>
            <a:r>
              <a:rPr lang="zh-CN" altLang="en-US" sz="2800" b="1">
                <a:latin typeface="+mj-lt"/>
                <a:ea typeface="+mj-ea"/>
              </a:rPr>
              <a:t>（</a:t>
            </a:r>
            <a:r>
              <a:rPr lang="en-US" altLang="zh-CN" sz="2800" b="1">
                <a:latin typeface="+mj-lt"/>
                <a:ea typeface="+mj-ea"/>
              </a:rPr>
              <a:t>1</a:t>
            </a:r>
            <a:r>
              <a:rPr lang="zh-CN" altLang="en-US" sz="2800" b="1">
                <a:latin typeface="+mj-lt"/>
                <a:ea typeface="+mj-ea"/>
              </a:rPr>
              <a:t>）折射光线、入射光线和法线在</a:t>
            </a:r>
            <a:r>
              <a:rPr lang="en-US" altLang="zh-CN" sz="2800" b="1">
                <a:latin typeface="+mj-lt"/>
                <a:ea typeface="+mj-ea"/>
              </a:rPr>
              <a:t>__________</a:t>
            </a:r>
            <a:r>
              <a:rPr lang="zh-CN" altLang="en-US" sz="2800" b="1">
                <a:latin typeface="+mj-lt"/>
                <a:ea typeface="+mj-ea"/>
              </a:rPr>
              <a:t>内 ；</a:t>
            </a:r>
            <a:endParaRPr lang="en-US" altLang="zh-CN" sz="2800" b="1">
              <a:latin typeface="+mj-lt"/>
              <a:ea typeface="+mj-ea"/>
            </a:endParaRPr>
          </a:p>
          <a:p>
            <a:r>
              <a:rPr lang="zh-CN" altLang="en-US" sz="2800" b="1">
                <a:latin typeface="+mj-lt"/>
                <a:ea typeface="+mj-ea"/>
              </a:rPr>
              <a:t>（</a:t>
            </a:r>
            <a:r>
              <a:rPr lang="en-US" altLang="zh-CN" sz="2800" b="1">
                <a:latin typeface="+mj-lt"/>
                <a:ea typeface="+mj-ea"/>
              </a:rPr>
              <a:t>2</a:t>
            </a:r>
            <a:r>
              <a:rPr lang="zh-CN" altLang="en-US" sz="2800" b="1">
                <a:latin typeface="+mj-lt"/>
                <a:ea typeface="+mj-ea"/>
              </a:rPr>
              <a:t>）折射光线、入射光线分居法线</a:t>
            </a:r>
            <a:r>
              <a:rPr lang="en-US" altLang="zh-CN" sz="2800" b="1">
                <a:latin typeface="+mj-lt"/>
                <a:ea typeface="+mj-ea"/>
              </a:rPr>
              <a:t>_____</a:t>
            </a:r>
            <a:r>
              <a:rPr lang="zh-CN" altLang="en-US" sz="2800" b="1">
                <a:latin typeface="+mj-lt"/>
                <a:ea typeface="+mj-ea"/>
              </a:rPr>
              <a:t>；</a:t>
            </a:r>
            <a:endParaRPr lang="en-US" altLang="zh-CN" sz="2800" b="1">
              <a:latin typeface="+mj-lt"/>
              <a:ea typeface="+mj-ea"/>
            </a:endParaRPr>
          </a:p>
        </p:txBody>
      </p:sp>
      <p:sp>
        <p:nvSpPr>
          <p:cNvPr id="8" name="文本框 7" title=""/>
          <p:cNvSpPr txBox="1"/>
          <p:nvPr/>
        </p:nvSpPr>
        <p:spPr>
          <a:xfrm>
            <a:off x="2844053" y="1284193"/>
            <a:ext cx="1028700" cy="523220"/>
          </a:xfrm>
          <a:prstGeom prst="rect">
            <a:avLst/>
          </a:prstGeom>
          <a:noFill/>
        </p:spPr>
        <p:txBody>
          <a:bodyPr wrap="square" rtlCol="0">
            <a:spAutoFit/>
          </a:bodyPr>
          <a:lstStyle/>
          <a:p>
            <a:r>
              <a:rPr lang="zh-CN" altLang="en-US" sz="2800" b="1">
                <a:solidFill>
                  <a:srgbClr val="FF0000"/>
                </a:solidFill>
                <a:latin typeface="黑体" panose="02010609060101010101" pitchFamily="2" charset="-122"/>
                <a:ea typeface="黑体" panose="02010609060101010101" pitchFamily="2" charset="-122"/>
              </a:rPr>
              <a:t>斜射</a:t>
            </a:r>
            <a:endParaRPr lang="zh-CN" altLang="en-US" sz="2800" b="1">
              <a:solidFill>
                <a:srgbClr val="FF0000"/>
              </a:solidFill>
              <a:latin typeface="黑体" panose="02010609060101010101" pitchFamily="2" charset="-122"/>
              <a:ea typeface="黑体" panose="02010609060101010101" pitchFamily="2" charset="-122"/>
            </a:endParaRPr>
          </a:p>
        </p:txBody>
      </p:sp>
      <p:sp>
        <p:nvSpPr>
          <p:cNvPr id="9" name="文本框 8" title=""/>
          <p:cNvSpPr txBox="1"/>
          <p:nvPr/>
        </p:nvSpPr>
        <p:spPr>
          <a:xfrm>
            <a:off x="3543300" y="1732428"/>
            <a:ext cx="1028700" cy="523220"/>
          </a:xfrm>
          <a:prstGeom prst="rect">
            <a:avLst/>
          </a:prstGeom>
          <a:noFill/>
        </p:spPr>
        <p:txBody>
          <a:bodyPr wrap="square" rtlCol="0">
            <a:spAutoFit/>
          </a:bodyPr>
          <a:lstStyle/>
          <a:p>
            <a:r>
              <a:rPr lang="zh-CN" altLang="en-US" sz="2800" b="1">
                <a:solidFill>
                  <a:srgbClr val="FF0000"/>
                </a:solidFill>
                <a:latin typeface="黑体" panose="02010609060101010101" pitchFamily="2" charset="-122"/>
                <a:ea typeface="黑体" panose="02010609060101010101" pitchFamily="2" charset="-122"/>
              </a:rPr>
              <a:t>偏折</a:t>
            </a:r>
            <a:endParaRPr lang="zh-CN" altLang="en-US" sz="2800" b="1">
              <a:solidFill>
                <a:srgbClr val="FF0000"/>
              </a:solidFill>
              <a:latin typeface="黑体" panose="02010609060101010101" pitchFamily="2" charset="-122"/>
              <a:ea typeface="黑体" panose="02010609060101010101" pitchFamily="2" charset="-122"/>
            </a:endParaRPr>
          </a:p>
        </p:txBody>
      </p:sp>
      <p:sp>
        <p:nvSpPr>
          <p:cNvPr id="10" name="文本框 9" title=""/>
          <p:cNvSpPr txBox="1"/>
          <p:nvPr/>
        </p:nvSpPr>
        <p:spPr>
          <a:xfrm>
            <a:off x="1013010" y="3453651"/>
            <a:ext cx="1703295" cy="523220"/>
          </a:xfrm>
          <a:prstGeom prst="rect">
            <a:avLst/>
          </a:prstGeom>
          <a:noFill/>
        </p:spPr>
        <p:txBody>
          <a:bodyPr wrap="square" rtlCol="0">
            <a:spAutoFit/>
          </a:bodyPr>
          <a:lstStyle/>
          <a:p>
            <a:r>
              <a:rPr lang="zh-CN" altLang="en-US" sz="2800" b="1">
                <a:solidFill>
                  <a:srgbClr val="FF0000"/>
                </a:solidFill>
                <a:latin typeface="黑体" panose="02010609060101010101" pitchFamily="2" charset="-122"/>
                <a:ea typeface="黑体" panose="02010609060101010101" pitchFamily="2" charset="-122"/>
              </a:rPr>
              <a:t>同一平面</a:t>
            </a:r>
            <a:endParaRPr lang="zh-CN" altLang="en-US" sz="2800" b="1">
              <a:solidFill>
                <a:srgbClr val="FF0000"/>
              </a:solidFill>
              <a:latin typeface="黑体" panose="02010609060101010101" pitchFamily="2" charset="-122"/>
              <a:ea typeface="黑体" panose="02010609060101010101" pitchFamily="2" charset="-122"/>
            </a:endParaRPr>
          </a:p>
        </p:txBody>
      </p:sp>
      <p:sp>
        <p:nvSpPr>
          <p:cNvPr id="11" name="文本框 10" title=""/>
          <p:cNvSpPr txBox="1"/>
          <p:nvPr/>
        </p:nvSpPr>
        <p:spPr>
          <a:xfrm>
            <a:off x="918882" y="4298200"/>
            <a:ext cx="1028700" cy="523220"/>
          </a:xfrm>
          <a:prstGeom prst="rect">
            <a:avLst/>
          </a:prstGeom>
          <a:noFill/>
        </p:spPr>
        <p:txBody>
          <a:bodyPr wrap="square" rtlCol="0">
            <a:spAutoFit/>
          </a:bodyPr>
          <a:lstStyle/>
          <a:p>
            <a:r>
              <a:rPr lang="zh-CN" altLang="en-US" sz="2800" b="1">
                <a:solidFill>
                  <a:srgbClr val="FF0000"/>
                </a:solidFill>
                <a:latin typeface="黑体" panose="02010609060101010101" pitchFamily="2" charset="-122"/>
                <a:ea typeface="黑体" panose="02010609060101010101" pitchFamily="2" charset="-122"/>
              </a:rPr>
              <a:t>两侧</a:t>
            </a:r>
            <a:endParaRPr lang="zh-CN" altLang="en-US" sz="2800" b="1">
              <a:solidFill>
                <a:srgbClr val="FF0000"/>
              </a:solidFill>
              <a:latin typeface="黑体" panose="02010609060101010101" pitchFamily="2" charset="-122"/>
              <a:ea typeface="黑体" panose="0201060906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Lst>
  </p:timing>
</p:sld>
</file>

<file path=ppt/slides/slide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文本框 1" title=""/>
          <p:cNvSpPr txBox="1"/>
          <p:nvPr/>
        </p:nvSpPr>
        <p:spPr>
          <a:xfrm>
            <a:off x="3745006" y="60512"/>
            <a:ext cx="1875864" cy="523220"/>
          </a:xfrm>
          <a:prstGeom prst="rect">
            <a:avLst/>
          </a:prstGeom>
          <a:noFill/>
        </p:spPr>
        <p:txBody>
          <a:bodyPr wrap="square" rtlCol="0">
            <a:spAutoFit/>
          </a:bodyPr>
          <a:lstStyle/>
          <a:p>
            <a:r>
              <a:rPr lang="zh-CN" altLang="en-US" sz="2800" b="1">
                <a:latin typeface="黑体" panose="02010609060101010101" pitchFamily="2" charset="-122"/>
                <a:ea typeface="黑体" panose="02010609060101010101" pitchFamily="2" charset="-122"/>
              </a:rPr>
              <a:t>知识框架</a:t>
            </a:r>
            <a:endParaRPr lang="zh-CN" altLang="en-US" sz="2800" b="1">
              <a:latin typeface="黑体" panose="02010609060101010101" pitchFamily="2" charset="-122"/>
              <a:ea typeface="黑体" panose="02010609060101010101" pitchFamily="2" charset="-122"/>
            </a:endParaRPr>
          </a:p>
        </p:txBody>
      </p:sp>
      <p:sp>
        <p:nvSpPr>
          <p:cNvPr id="7" name="文本框 6" title=""/>
          <p:cNvSpPr txBox="1"/>
          <p:nvPr/>
        </p:nvSpPr>
        <p:spPr>
          <a:xfrm>
            <a:off x="4452934" y="2378462"/>
            <a:ext cx="1277471" cy="523220"/>
          </a:xfrm>
          <a:prstGeom prst="rect">
            <a:avLst/>
          </a:prstGeom>
          <a:noFill/>
        </p:spPr>
        <p:txBody>
          <a:bodyPr wrap="square" rtlCol="0">
            <a:spAutoFit/>
          </a:bodyPr>
          <a:lstStyle/>
          <a:p>
            <a:r>
              <a:rPr lang="zh-CN" altLang="en-US" sz="2800" b="1">
                <a:latin typeface="黑体" panose="02010609060101010101" pitchFamily="2" charset="-122"/>
                <a:ea typeface="黑体" panose="02010609060101010101" pitchFamily="2" charset="-122"/>
              </a:rPr>
              <a:t>光现象</a:t>
            </a:r>
            <a:endParaRPr lang="zh-CN" altLang="en-US" sz="2800" b="1">
              <a:latin typeface="黑体" panose="02010609060101010101" pitchFamily="2" charset="-122"/>
              <a:ea typeface="黑体" panose="02010609060101010101" pitchFamily="2" charset="-122"/>
            </a:endParaRPr>
          </a:p>
        </p:txBody>
      </p:sp>
      <p:sp>
        <p:nvSpPr>
          <p:cNvPr id="8" name="右大括号 7" title=""/>
          <p:cNvSpPr/>
          <p:nvPr/>
        </p:nvSpPr>
        <p:spPr>
          <a:xfrm>
            <a:off x="4089865" y="1071269"/>
            <a:ext cx="275664" cy="3270861"/>
          </a:xfrm>
          <a:prstGeom prst="righ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9" name="文本框 8" title=""/>
          <p:cNvSpPr txBox="1"/>
          <p:nvPr/>
        </p:nvSpPr>
        <p:spPr>
          <a:xfrm>
            <a:off x="2945697" y="905600"/>
            <a:ext cx="1210236" cy="830997"/>
          </a:xfrm>
          <a:prstGeom prst="rect">
            <a:avLst/>
          </a:prstGeom>
          <a:noFill/>
        </p:spPr>
        <p:txBody>
          <a:bodyPr wrap="square" rtlCol="0">
            <a:spAutoFit/>
          </a:bodyPr>
          <a:lstStyle/>
          <a:p>
            <a:r>
              <a:rPr lang="zh-CN" altLang="en-US" sz="2400" b="1">
                <a:latin typeface="黑体" panose="02010609060101010101" pitchFamily="2" charset="-122"/>
                <a:ea typeface="黑体" panose="02010609060101010101" pitchFamily="2" charset="-122"/>
              </a:rPr>
              <a:t>光的直线传播</a:t>
            </a:r>
            <a:endParaRPr lang="zh-CN" altLang="en-US" sz="2400" b="1">
              <a:latin typeface="黑体" panose="02010609060101010101" pitchFamily="2" charset="-122"/>
              <a:ea typeface="黑体" panose="02010609060101010101" pitchFamily="2" charset="-122"/>
            </a:endParaRPr>
          </a:p>
        </p:txBody>
      </p:sp>
      <p:sp>
        <p:nvSpPr>
          <p:cNvPr id="11" name="右大括号 10" title=""/>
          <p:cNvSpPr/>
          <p:nvPr/>
        </p:nvSpPr>
        <p:spPr>
          <a:xfrm>
            <a:off x="2813827" y="940954"/>
            <a:ext cx="210669" cy="830998"/>
          </a:xfrm>
          <a:prstGeom prst="righ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2" name="文本框 11" title=""/>
          <p:cNvSpPr txBox="1"/>
          <p:nvPr/>
        </p:nvSpPr>
        <p:spPr>
          <a:xfrm>
            <a:off x="1834551" y="817002"/>
            <a:ext cx="891871" cy="461665"/>
          </a:xfrm>
          <a:prstGeom prst="rect">
            <a:avLst/>
          </a:prstGeom>
          <a:noFill/>
        </p:spPr>
        <p:txBody>
          <a:bodyPr wrap="square" rtlCol="0">
            <a:spAutoFit/>
          </a:bodyPr>
          <a:lstStyle/>
          <a:p>
            <a:r>
              <a:rPr lang="zh-CN" altLang="en-US" sz="2400" b="1">
                <a:latin typeface="黑体" panose="02010609060101010101" pitchFamily="2" charset="-122"/>
                <a:ea typeface="黑体" panose="02010609060101010101" pitchFamily="2" charset="-122"/>
              </a:rPr>
              <a:t>光源</a:t>
            </a:r>
            <a:endParaRPr lang="zh-CN" altLang="en-US" sz="2400" b="1">
              <a:latin typeface="黑体" panose="02010609060101010101" pitchFamily="2" charset="-122"/>
              <a:ea typeface="黑体" panose="02010609060101010101" pitchFamily="2" charset="-122"/>
            </a:endParaRPr>
          </a:p>
        </p:txBody>
      </p:sp>
      <p:sp>
        <p:nvSpPr>
          <p:cNvPr id="13" name="文本框 12" title=""/>
          <p:cNvSpPr txBox="1"/>
          <p:nvPr/>
        </p:nvSpPr>
        <p:spPr>
          <a:xfrm>
            <a:off x="1384343" y="1349798"/>
            <a:ext cx="1430994" cy="461665"/>
          </a:xfrm>
          <a:prstGeom prst="rect">
            <a:avLst/>
          </a:prstGeom>
          <a:noFill/>
        </p:spPr>
        <p:txBody>
          <a:bodyPr wrap="square" rtlCol="0">
            <a:spAutoFit/>
          </a:bodyPr>
          <a:lstStyle/>
          <a:p>
            <a:r>
              <a:rPr lang="zh-CN" altLang="en-US" sz="2400" b="1">
                <a:latin typeface="黑体" panose="02010609060101010101" pitchFamily="2" charset="-122"/>
                <a:ea typeface="黑体" panose="02010609060101010101" pitchFamily="2" charset="-122"/>
              </a:rPr>
              <a:t>传播速度</a:t>
            </a:r>
            <a:endParaRPr lang="zh-CN" altLang="en-US" sz="2400" b="1">
              <a:latin typeface="黑体" panose="02010609060101010101" pitchFamily="2" charset="-122"/>
              <a:ea typeface="黑体" panose="02010609060101010101" pitchFamily="2" charset="-122"/>
            </a:endParaRPr>
          </a:p>
        </p:txBody>
      </p:sp>
      <p:sp>
        <p:nvSpPr>
          <p:cNvPr id="14" name="文本框 13" title=""/>
          <p:cNvSpPr txBox="1"/>
          <p:nvPr/>
        </p:nvSpPr>
        <p:spPr>
          <a:xfrm>
            <a:off x="3137643" y="2014452"/>
            <a:ext cx="887731" cy="830997"/>
          </a:xfrm>
          <a:prstGeom prst="rect">
            <a:avLst/>
          </a:prstGeom>
          <a:noFill/>
        </p:spPr>
        <p:txBody>
          <a:bodyPr wrap="square" rtlCol="0">
            <a:spAutoFit/>
          </a:bodyPr>
          <a:lstStyle/>
          <a:p>
            <a:r>
              <a:rPr lang="zh-CN" altLang="en-US" sz="2400" b="1">
                <a:latin typeface="黑体" panose="02010609060101010101" pitchFamily="2" charset="-122"/>
                <a:ea typeface="黑体" panose="02010609060101010101" pitchFamily="2" charset="-122"/>
              </a:rPr>
              <a:t>光的反射</a:t>
            </a:r>
            <a:endParaRPr lang="zh-CN" altLang="en-US" sz="2400" b="1">
              <a:latin typeface="黑体" panose="02010609060101010101" pitchFamily="2" charset="-122"/>
              <a:ea typeface="黑体" panose="02010609060101010101" pitchFamily="2" charset="-122"/>
            </a:endParaRPr>
          </a:p>
        </p:txBody>
      </p:sp>
      <p:sp>
        <p:nvSpPr>
          <p:cNvPr id="15" name="右大括号 14" title=""/>
          <p:cNvSpPr/>
          <p:nvPr/>
        </p:nvSpPr>
        <p:spPr>
          <a:xfrm>
            <a:off x="2867420" y="2031020"/>
            <a:ext cx="256466" cy="917955"/>
          </a:xfrm>
          <a:prstGeom prst="righ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6" name="文本框 15" title=""/>
          <p:cNvSpPr txBox="1"/>
          <p:nvPr/>
        </p:nvSpPr>
        <p:spPr>
          <a:xfrm>
            <a:off x="1959186" y="1871853"/>
            <a:ext cx="881699" cy="461665"/>
          </a:xfrm>
          <a:prstGeom prst="rect">
            <a:avLst/>
          </a:prstGeom>
          <a:noFill/>
        </p:spPr>
        <p:txBody>
          <a:bodyPr wrap="square" rtlCol="0">
            <a:spAutoFit/>
          </a:bodyPr>
          <a:lstStyle/>
          <a:p>
            <a:r>
              <a:rPr lang="zh-CN" altLang="en-US" sz="2400" b="1">
                <a:latin typeface="黑体" panose="02010609060101010101" pitchFamily="2" charset="-122"/>
                <a:ea typeface="黑体" panose="02010609060101010101" pitchFamily="2" charset="-122"/>
              </a:rPr>
              <a:t>规律</a:t>
            </a:r>
            <a:endParaRPr lang="zh-CN" altLang="en-US" sz="2400" b="1">
              <a:latin typeface="黑体" panose="02010609060101010101" pitchFamily="2" charset="-122"/>
              <a:ea typeface="黑体" panose="02010609060101010101" pitchFamily="2" charset="-122"/>
            </a:endParaRPr>
          </a:p>
        </p:txBody>
      </p:sp>
      <p:sp>
        <p:nvSpPr>
          <p:cNvPr id="17" name="文本框 16" title=""/>
          <p:cNvSpPr txBox="1"/>
          <p:nvPr/>
        </p:nvSpPr>
        <p:spPr>
          <a:xfrm>
            <a:off x="1922586" y="2229961"/>
            <a:ext cx="900461" cy="461665"/>
          </a:xfrm>
          <a:prstGeom prst="rect">
            <a:avLst/>
          </a:prstGeom>
          <a:noFill/>
        </p:spPr>
        <p:txBody>
          <a:bodyPr wrap="square" rtlCol="0">
            <a:spAutoFit/>
          </a:bodyPr>
          <a:lstStyle/>
          <a:p>
            <a:r>
              <a:rPr lang="zh-CN" altLang="en-US" sz="2400" b="1">
                <a:latin typeface="黑体" panose="02010609060101010101" pitchFamily="2" charset="-122"/>
                <a:ea typeface="黑体" panose="02010609060101010101" pitchFamily="2" charset="-122"/>
              </a:rPr>
              <a:t>现象</a:t>
            </a:r>
            <a:endParaRPr lang="zh-CN" altLang="en-US" sz="2400" b="1">
              <a:latin typeface="黑体" panose="02010609060101010101" pitchFamily="2" charset="-122"/>
              <a:ea typeface="黑体" panose="02010609060101010101" pitchFamily="2" charset="-122"/>
            </a:endParaRPr>
          </a:p>
        </p:txBody>
      </p:sp>
      <p:sp>
        <p:nvSpPr>
          <p:cNvPr id="18" name="文本框 17" title=""/>
          <p:cNvSpPr txBox="1"/>
          <p:nvPr/>
        </p:nvSpPr>
        <p:spPr>
          <a:xfrm>
            <a:off x="243401" y="2618085"/>
            <a:ext cx="2806774" cy="461665"/>
          </a:xfrm>
          <a:prstGeom prst="rect">
            <a:avLst/>
          </a:prstGeom>
          <a:noFill/>
        </p:spPr>
        <p:txBody>
          <a:bodyPr wrap="square" rtlCol="0">
            <a:spAutoFit/>
          </a:bodyPr>
          <a:lstStyle/>
          <a:p>
            <a:r>
              <a:rPr lang="zh-CN" altLang="en-US" sz="2400" b="1">
                <a:latin typeface="黑体" panose="02010609060101010101" pitchFamily="2" charset="-122"/>
                <a:ea typeface="黑体" panose="02010609060101010101" pitchFamily="2" charset="-122"/>
              </a:rPr>
              <a:t>镜面反射和漫反射</a:t>
            </a:r>
            <a:endParaRPr lang="zh-CN" altLang="en-US" sz="2400" b="1">
              <a:latin typeface="黑体" panose="02010609060101010101" pitchFamily="2" charset="-122"/>
              <a:ea typeface="黑体" panose="02010609060101010101" pitchFamily="2" charset="-122"/>
            </a:endParaRPr>
          </a:p>
        </p:txBody>
      </p:sp>
      <p:sp>
        <p:nvSpPr>
          <p:cNvPr id="19" name="文本框 18" title=""/>
          <p:cNvSpPr txBox="1"/>
          <p:nvPr/>
        </p:nvSpPr>
        <p:spPr>
          <a:xfrm>
            <a:off x="3028826" y="3662408"/>
            <a:ext cx="1210236" cy="830997"/>
          </a:xfrm>
          <a:prstGeom prst="rect">
            <a:avLst/>
          </a:prstGeom>
          <a:noFill/>
        </p:spPr>
        <p:txBody>
          <a:bodyPr wrap="square" rtlCol="0">
            <a:spAutoFit/>
          </a:bodyPr>
          <a:lstStyle/>
          <a:p>
            <a:r>
              <a:rPr lang="zh-CN" altLang="en-US" sz="2400" b="1">
                <a:latin typeface="黑体" panose="02010609060101010101" pitchFamily="2" charset="-122"/>
                <a:ea typeface="黑体" panose="02010609060101010101" pitchFamily="2" charset="-122"/>
              </a:rPr>
              <a:t>平面镜成像</a:t>
            </a:r>
            <a:endParaRPr lang="zh-CN" altLang="en-US" sz="2400" b="1">
              <a:latin typeface="黑体" panose="02010609060101010101" pitchFamily="2" charset="-122"/>
              <a:ea typeface="黑体" panose="02010609060101010101" pitchFamily="2" charset="-122"/>
            </a:endParaRPr>
          </a:p>
        </p:txBody>
      </p:sp>
      <p:sp>
        <p:nvSpPr>
          <p:cNvPr id="20" name="右大括号 19" title=""/>
          <p:cNvSpPr/>
          <p:nvPr/>
        </p:nvSpPr>
        <p:spPr>
          <a:xfrm>
            <a:off x="2845683" y="3444440"/>
            <a:ext cx="225660" cy="1322542"/>
          </a:xfrm>
          <a:prstGeom prst="righ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21" name="文本框 20" title=""/>
          <p:cNvSpPr txBox="1"/>
          <p:nvPr/>
        </p:nvSpPr>
        <p:spPr>
          <a:xfrm>
            <a:off x="271713" y="3144714"/>
            <a:ext cx="2647448" cy="461665"/>
          </a:xfrm>
          <a:prstGeom prst="rect">
            <a:avLst/>
          </a:prstGeom>
          <a:noFill/>
        </p:spPr>
        <p:txBody>
          <a:bodyPr wrap="square" rtlCol="0">
            <a:spAutoFit/>
          </a:bodyPr>
          <a:lstStyle/>
          <a:p>
            <a:r>
              <a:rPr lang="zh-CN" altLang="en-US" sz="2400" b="1">
                <a:latin typeface="黑体" panose="02010609060101010101" pitchFamily="2" charset="-122"/>
                <a:ea typeface="黑体" panose="02010609060101010101" pitchFamily="2" charset="-122"/>
              </a:rPr>
              <a:t>平面镜成像的特点</a:t>
            </a:r>
            <a:endParaRPr lang="zh-CN" altLang="en-US" sz="2400" b="1">
              <a:latin typeface="黑体" panose="02010609060101010101" pitchFamily="2" charset="-122"/>
              <a:ea typeface="黑体" panose="02010609060101010101" pitchFamily="2" charset="-122"/>
            </a:endParaRPr>
          </a:p>
        </p:txBody>
      </p:sp>
      <p:sp>
        <p:nvSpPr>
          <p:cNvPr id="22" name="文本框 21" title=""/>
          <p:cNvSpPr txBox="1"/>
          <p:nvPr/>
        </p:nvSpPr>
        <p:spPr>
          <a:xfrm>
            <a:off x="1166700" y="3596809"/>
            <a:ext cx="1828632" cy="461665"/>
          </a:xfrm>
          <a:prstGeom prst="rect">
            <a:avLst/>
          </a:prstGeom>
          <a:noFill/>
        </p:spPr>
        <p:txBody>
          <a:bodyPr wrap="square" rtlCol="0">
            <a:spAutoFit/>
          </a:bodyPr>
          <a:lstStyle/>
          <a:p>
            <a:r>
              <a:rPr lang="zh-CN" altLang="en-US" sz="2400" b="1">
                <a:latin typeface="黑体" panose="02010609060101010101" pitchFamily="2" charset="-122"/>
                <a:ea typeface="黑体" panose="02010609060101010101" pitchFamily="2" charset="-122"/>
              </a:rPr>
              <a:t>虚像和实像</a:t>
            </a:r>
            <a:endParaRPr lang="zh-CN" altLang="en-US" sz="2400" b="1">
              <a:latin typeface="黑体" panose="02010609060101010101" pitchFamily="2" charset="-122"/>
              <a:ea typeface="黑体" panose="02010609060101010101" pitchFamily="2" charset="-122"/>
            </a:endParaRPr>
          </a:p>
        </p:txBody>
      </p:sp>
      <p:sp>
        <p:nvSpPr>
          <p:cNvPr id="23" name="文本框 22" title=""/>
          <p:cNvSpPr txBox="1"/>
          <p:nvPr/>
        </p:nvSpPr>
        <p:spPr>
          <a:xfrm>
            <a:off x="848965" y="4035926"/>
            <a:ext cx="2120320" cy="461665"/>
          </a:xfrm>
          <a:prstGeom prst="rect">
            <a:avLst/>
          </a:prstGeom>
          <a:noFill/>
        </p:spPr>
        <p:txBody>
          <a:bodyPr wrap="square" rtlCol="0">
            <a:spAutoFit/>
          </a:bodyPr>
          <a:lstStyle/>
          <a:p>
            <a:r>
              <a:rPr lang="zh-CN" altLang="en-US" sz="2400" b="1">
                <a:latin typeface="黑体" panose="02010609060101010101" pitchFamily="2" charset="-122"/>
                <a:ea typeface="黑体" panose="02010609060101010101" pitchFamily="2" charset="-122"/>
              </a:rPr>
              <a:t>平面镜的应用</a:t>
            </a:r>
            <a:endParaRPr lang="zh-CN" altLang="en-US" sz="2400" b="1">
              <a:latin typeface="黑体" panose="02010609060101010101" pitchFamily="2" charset="-122"/>
              <a:ea typeface="黑体" panose="02010609060101010101" pitchFamily="2" charset="-122"/>
            </a:endParaRPr>
          </a:p>
        </p:txBody>
      </p:sp>
      <p:sp>
        <p:nvSpPr>
          <p:cNvPr id="24" name="文本框 23" title=""/>
          <p:cNvSpPr txBox="1"/>
          <p:nvPr/>
        </p:nvSpPr>
        <p:spPr>
          <a:xfrm>
            <a:off x="527989" y="4470824"/>
            <a:ext cx="2984966" cy="461665"/>
          </a:xfrm>
          <a:prstGeom prst="rect">
            <a:avLst/>
          </a:prstGeom>
          <a:noFill/>
        </p:spPr>
        <p:txBody>
          <a:bodyPr wrap="square" rtlCol="0">
            <a:spAutoFit/>
          </a:bodyPr>
          <a:lstStyle/>
          <a:p>
            <a:r>
              <a:rPr lang="zh-CN" altLang="en-US" sz="2400" b="1">
                <a:latin typeface="黑体" panose="02010609060101010101" pitchFamily="2" charset="-122"/>
                <a:ea typeface="黑体" panose="02010609060101010101" pitchFamily="2" charset="-122"/>
              </a:rPr>
              <a:t>凸面镜和凹面镜</a:t>
            </a:r>
            <a:endParaRPr lang="zh-CN" altLang="en-US" sz="2400" b="1">
              <a:latin typeface="黑体" panose="02010609060101010101" pitchFamily="2" charset="-122"/>
              <a:ea typeface="黑体" panose="02010609060101010101" pitchFamily="2" charset="-122"/>
            </a:endParaRPr>
          </a:p>
        </p:txBody>
      </p:sp>
      <p:sp>
        <p:nvSpPr>
          <p:cNvPr id="25" name="文本框 24" title=""/>
          <p:cNvSpPr txBox="1"/>
          <p:nvPr/>
        </p:nvSpPr>
        <p:spPr>
          <a:xfrm>
            <a:off x="6015259" y="1047835"/>
            <a:ext cx="886165" cy="830997"/>
          </a:xfrm>
          <a:prstGeom prst="rect">
            <a:avLst/>
          </a:prstGeom>
          <a:noFill/>
        </p:spPr>
        <p:txBody>
          <a:bodyPr wrap="square" rtlCol="0">
            <a:spAutoFit/>
          </a:bodyPr>
          <a:lstStyle/>
          <a:p>
            <a:r>
              <a:rPr lang="zh-CN" altLang="en-US" sz="2400" b="1">
                <a:latin typeface="黑体" panose="02010609060101010101" pitchFamily="2" charset="-122"/>
                <a:ea typeface="黑体" panose="02010609060101010101" pitchFamily="2" charset="-122"/>
              </a:rPr>
              <a:t>光的折射</a:t>
            </a:r>
            <a:endParaRPr lang="zh-CN" altLang="en-US" sz="2400" b="1">
              <a:latin typeface="黑体" panose="02010609060101010101" pitchFamily="2" charset="-122"/>
              <a:ea typeface="黑体" panose="02010609060101010101" pitchFamily="2" charset="-122"/>
            </a:endParaRPr>
          </a:p>
        </p:txBody>
      </p:sp>
      <p:sp>
        <p:nvSpPr>
          <p:cNvPr id="28" name="右大括号 27" title=""/>
          <p:cNvSpPr/>
          <p:nvPr/>
        </p:nvSpPr>
        <p:spPr>
          <a:xfrm rot="10800000">
            <a:off x="5652525" y="1048384"/>
            <a:ext cx="336199" cy="3180716"/>
          </a:xfrm>
          <a:prstGeom prst="righ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29" name="右大括号 28" title=""/>
          <p:cNvSpPr/>
          <p:nvPr/>
        </p:nvSpPr>
        <p:spPr>
          <a:xfrm rot="10800000">
            <a:off x="6853800" y="1073621"/>
            <a:ext cx="210669" cy="830998"/>
          </a:xfrm>
          <a:prstGeom prst="righ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30" name="文本框 29" title=""/>
          <p:cNvSpPr txBox="1"/>
          <p:nvPr/>
        </p:nvSpPr>
        <p:spPr>
          <a:xfrm>
            <a:off x="7079481" y="920261"/>
            <a:ext cx="941294" cy="461665"/>
          </a:xfrm>
          <a:prstGeom prst="rect">
            <a:avLst/>
          </a:prstGeom>
          <a:noFill/>
        </p:spPr>
        <p:txBody>
          <a:bodyPr wrap="square" rtlCol="0">
            <a:spAutoFit/>
          </a:bodyPr>
          <a:lstStyle/>
          <a:p>
            <a:r>
              <a:rPr lang="zh-CN" altLang="en-US" sz="2400" b="1">
                <a:latin typeface="黑体" panose="02010609060101010101" pitchFamily="2" charset="-122"/>
                <a:ea typeface="黑体" panose="02010609060101010101" pitchFamily="2" charset="-122"/>
              </a:rPr>
              <a:t>规律</a:t>
            </a:r>
            <a:endParaRPr lang="zh-CN" altLang="en-US" sz="2400" b="1">
              <a:latin typeface="黑体" panose="02010609060101010101" pitchFamily="2" charset="-122"/>
              <a:ea typeface="黑体" panose="02010609060101010101" pitchFamily="2" charset="-122"/>
            </a:endParaRPr>
          </a:p>
        </p:txBody>
      </p:sp>
      <p:sp>
        <p:nvSpPr>
          <p:cNvPr id="31" name="文本框 30" title=""/>
          <p:cNvSpPr txBox="1"/>
          <p:nvPr/>
        </p:nvSpPr>
        <p:spPr>
          <a:xfrm>
            <a:off x="7111420" y="1505494"/>
            <a:ext cx="941294" cy="461665"/>
          </a:xfrm>
          <a:prstGeom prst="rect">
            <a:avLst/>
          </a:prstGeom>
          <a:noFill/>
        </p:spPr>
        <p:txBody>
          <a:bodyPr wrap="square" rtlCol="0">
            <a:spAutoFit/>
          </a:bodyPr>
          <a:lstStyle/>
          <a:p>
            <a:r>
              <a:rPr lang="zh-CN" altLang="en-US" sz="2400" b="1">
                <a:latin typeface="黑体" panose="02010609060101010101" pitchFamily="2" charset="-122"/>
                <a:ea typeface="黑体" panose="02010609060101010101" pitchFamily="2" charset="-122"/>
              </a:rPr>
              <a:t>现象</a:t>
            </a:r>
            <a:endParaRPr lang="zh-CN" altLang="en-US" sz="2400" b="1">
              <a:latin typeface="黑体" panose="02010609060101010101" pitchFamily="2" charset="-122"/>
              <a:ea typeface="黑体" panose="02010609060101010101" pitchFamily="2" charset="-122"/>
            </a:endParaRPr>
          </a:p>
        </p:txBody>
      </p:sp>
      <p:sp>
        <p:nvSpPr>
          <p:cNvPr id="32" name="文本框 31" title=""/>
          <p:cNvSpPr txBox="1"/>
          <p:nvPr/>
        </p:nvSpPr>
        <p:spPr>
          <a:xfrm>
            <a:off x="5997648" y="2369653"/>
            <a:ext cx="1846843" cy="461665"/>
          </a:xfrm>
          <a:prstGeom prst="rect">
            <a:avLst/>
          </a:prstGeom>
          <a:noFill/>
        </p:spPr>
        <p:txBody>
          <a:bodyPr wrap="square" rtlCol="0">
            <a:spAutoFit/>
          </a:bodyPr>
          <a:lstStyle/>
          <a:p>
            <a:r>
              <a:rPr lang="zh-CN" altLang="en-US" sz="2400" b="1">
                <a:latin typeface="黑体" panose="02010609060101010101" pitchFamily="2" charset="-122"/>
                <a:ea typeface="黑体" panose="02010609060101010101" pitchFamily="2" charset="-122"/>
              </a:rPr>
              <a:t>光现象辨识</a:t>
            </a:r>
            <a:endParaRPr lang="zh-CN" altLang="en-US" sz="2400" b="1">
              <a:latin typeface="黑体" panose="02010609060101010101" pitchFamily="2" charset="-122"/>
              <a:ea typeface="黑体" panose="02010609060101010101" pitchFamily="2" charset="-122"/>
            </a:endParaRPr>
          </a:p>
        </p:txBody>
      </p:sp>
      <p:sp>
        <p:nvSpPr>
          <p:cNvPr id="33" name="文本框 32" title=""/>
          <p:cNvSpPr txBox="1"/>
          <p:nvPr/>
        </p:nvSpPr>
        <p:spPr>
          <a:xfrm>
            <a:off x="6049158" y="3320301"/>
            <a:ext cx="804642" cy="830997"/>
          </a:xfrm>
          <a:prstGeom prst="rect">
            <a:avLst/>
          </a:prstGeom>
          <a:noFill/>
        </p:spPr>
        <p:txBody>
          <a:bodyPr wrap="square" rtlCol="0">
            <a:spAutoFit/>
          </a:bodyPr>
          <a:lstStyle/>
          <a:p>
            <a:r>
              <a:rPr lang="zh-CN" altLang="en-US" sz="2400" b="1">
                <a:latin typeface="黑体" panose="02010609060101010101" pitchFamily="2" charset="-122"/>
                <a:ea typeface="黑体" panose="02010609060101010101" pitchFamily="2" charset="-122"/>
              </a:rPr>
              <a:t>光的色散</a:t>
            </a:r>
            <a:endParaRPr lang="zh-CN" altLang="en-US" sz="2400" b="1">
              <a:latin typeface="黑体" panose="02010609060101010101" pitchFamily="2" charset="-122"/>
              <a:ea typeface="黑体" panose="02010609060101010101" pitchFamily="2" charset="-122"/>
            </a:endParaRPr>
          </a:p>
        </p:txBody>
      </p:sp>
      <p:sp>
        <p:nvSpPr>
          <p:cNvPr id="34" name="右大括号 33" title=""/>
          <p:cNvSpPr/>
          <p:nvPr/>
        </p:nvSpPr>
        <p:spPr>
          <a:xfrm rot="10800000">
            <a:off x="6860150" y="3341938"/>
            <a:ext cx="210669" cy="830998"/>
          </a:xfrm>
          <a:prstGeom prst="righ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36" name="文本框 35" title=""/>
          <p:cNvSpPr txBox="1"/>
          <p:nvPr/>
        </p:nvSpPr>
        <p:spPr>
          <a:xfrm>
            <a:off x="7114538" y="3037264"/>
            <a:ext cx="992277" cy="461665"/>
          </a:xfrm>
          <a:prstGeom prst="rect">
            <a:avLst/>
          </a:prstGeom>
          <a:noFill/>
        </p:spPr>
        <p:txBody>
          <a:bodyPr wrap="square" rtlCol="0">
            <a:spAutoFit/>
          </a:bodyPr>
          <a:lstStyle/>
          <a:p>
            <a:r>
              <a:rPr lang="zh-CN" altLang="en-US" sz="2400" b="1">
                <a:latin typeface="黑体" panose="02010609060101010101" pitchFamily="2" charset="-122"/>
                <a:ea typeface="黑体" panose="02010609060101010101" pitchFamily="2" charset="-122"/>
              </a:rPr>
              <a:t>定义</a:t>
            </a:r>
            <a:endParaRPr lang="zh-CN" altLang="en-US" sz="2400" b="1">
              <a:latin typeface="黑体" panose="02010609060101010101" pitchFamily="2" charset="-122"/>
              <a:ea typeface="黑体" panose="02010609060101010101" pitchFamily="2" charset="-122"/>
            </a:endParaRPr>
          </a:p>
        </p:txBody>
      </p:sp>
      <p:sp>
        <p:nvSpPr>
          <p:cNvPr id="37" name="文本框 36" title=""/>
          <p:cNvSpPr txBox="1"/>
          <p:nvPr/>
        </p:nvSpPr>
        <p:spPr>
          <a:xfrm>
            <a:off x="6986270" y="3444240"/>
            <a:ext cx="2047875" cy="460375"/>
          </a:xfrm>
          <a:prstGeom prst="rect">
            <a:avLst/>
          </a:prstGeom>
          <a:noFill/>
        </p:spPr>
        <p:txBody>
          <a:bodyPr wrap="square" rtlCol="0">
            <a:spAutoFit/>
          </a:bodyPr>
          <a:lstStyle/>
          <a:p>
            <a:r>
              <a:rPr lang="zh-CN" altLang="en-US" sz="2400" b="1">
                <a:latin typeface="黑体" panose="02010609060101010101" pitchFamily="2" charset="-122"/>
                <a:ea typeface="黑体" panose="02010609060101010101" pitchFamily="2" charset="-122"/>
              </a:rPr>
              <a:t>色光的三原色</a:t>
            </a:r>
            <a:endParaRPr lang="zh-CN" altLang="en-US" sz="2400" b="1">
              <a:latin typeface="黑体" panose="02010609060101010101" pitchFamily="2" charset="-122"/>
              <a:ea typeface="黑体" panose="02010609060101010101" pitchFamily="2" charset="-122"/>
            </a:endParaRPr>
          </a:p>
        </p:txBody>
      </p:sp>
      <p:sp>
        <p:nvSpPr>
          <p:cNvPr id="38" name="文本框 37" title=""/>
          <p:cNvSpPr txBox="1"/>
          <p:nvPr/>
        </p:nvSpPr>
        <p:spPr>
          <a:xfrm>
            <a:off x="7086803" y="3876218"/>
            <a:ext cx="1846843" cy="461665"/>
          </a:xfrm>
          <a:prstGeom prst="rect">
            <a:avLst/>
          </a:prstGeom>
          <a:noFill/>
        </p:spPr>
        <p:txBody>
          <a:bodyPr wrap="square" rtlCol="0">
            <a:spAutoFit/>
          </a:bodyPr>
          <a:lstStyle/>
          <a:p>
            <a:r>
              <a:rPr lang="zh-CN" altLang="en-US" sz="2400" b="1">
                <a:latin typeface="黑体" panose="02010609060101010101" pitchFamily="2" charset="-122"/>
                <a:ea typeface="黑体" panose="02010609060101010101" pitchFamily="2" charset="-122"/>
              </a:rPr>
              <a:t>看不见的光</a:t>
            </a:r>
            <a:endParaRPr lang="zh-CN" altLang="en-US" sz="2400" b="1">
              <a:latin typeface="黑体" panose="02010609060101010101" pitchFamily="2" charset="-122"/>
              <a:ea typeface="黑体" panose="0201060906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nodeType="afterGroup">
                            <p:stCondLst>
                              <p:cond delay="500"/>
                            </p:stCondLst>
                            <p:childTnLst>
                              <p:par>
                                <p:cTn id="9" presetID="22" presetClass="entr" presetSubtype="2"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right)">
                                      <p:cBhvr>
                                        <p:cTn id="11" dur="500"/>
                                        <p:tgtEl>
                                          <p:spTgt spid="8"/>
                                        </p:tgtEl>
                                      </p:cBhvr>
                                    </p:animEffect>
                                  </p:childTnLst>
                                </p:cTn>
                              </p:par>
                            </p:childTnLst>
                          </p:cTn>
                        </p:par>
                      </p:childTnLst>
                    </p:cTn>
                  </p:par>
                  <p:par>
                    <p:cTn id="12" fill="hold" nodeType="clickPar">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childTnLst>
                          </p:cTn>
                        </p:par>
                        <p:par>
                          <p:cTn id="17" fill="hold" nodeType="afterGroup">
                            <p:stCondLst>
                              <p:cond delay="500"/>
                            </p:stCondLst>
                            <p:childTnLst>
                              <p:par>
                                <p:cTn id="18" presetID="22" presetClass="entr" presetSubtype="2" fill="hold" grpId="0" nodeType="after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wipe(right)">
                                      <p:cBhvr>
                                        <p:cTn id="20" dur="500"/>
                                        <p:tgtEl>
                                          <p:spTgt spid="11"/>
                                        </p:tgtEl>
                                      </p:cBhvr>
                                    </p:animEffect>
                                  </p:childTnLst>
                                </p:cTn>
                              </p:par>
                            </p:childTnLst>
                          </p:cTn>
                        </p:par>
                        <p:par>
                          <p:cTn id="21" fill="hold" nodeType="afterGroup">
                            <p:stCondLst>
                              <p:cond delay="1000"/>
                            </p:stCondLst>
                            <p:childTnLst>
                              <p:par>
                                <p:cTn id="22" presetID="10" presetClass="entr" presetSubtype="0" fill="hold" grpId="0" nodeType="after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500"/>
                                        <p:tgtEl>
                                          <p:spTgt spid="12"/>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childTnLst>
                                </p:cTn>
                              </p:par>
                            </p:childTnLst>
                          </p:cTn>
                        </p:par>
                      </p:childTnLst>
                    </p:cTn>
                  </p:par>
                  <p:par>
                    <p:cTn id="28" fill="hold" nodeType="clickPar">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500"/>
                                        <p:tgtEl>
                                          <p:spTgt spid="14"/>
                                        </p:tgtEl>
                                      </p:cBhvr>
                                    </p:animEffect>
                                  </p:childTnLst>
                                </p:cTn>
                              </p:par>
                            </p:childTnLst>
                          </p:cTn>
                        </p:par>
                        <p:par>
                          <p:cTn id="33" fill="hold" nodeType="afterGroup">
                            <p:stCondLst>
                              <p:cond delay="500"/>
                            </p:stCondLst>
                            <p:childTnLst>
                              <p:par>
                                <p:cTn id="34" presetID="22" presetClass="entr" presetSubtype="2" fill="hold" grpId="0" nodeType="after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wipe(right)">
                                      <p:cBhvr>
                                        <p:cTn id="36" dur="500"/>
                                        <p:tgtEl>
                                          <p:spTgt spid="15"/>
                                        </p:tgtEl>
                                      </p:cBhvr>
                                    </p:animEffect>
                                  </p:childTnLst>
                                </p:cTn>
                              </p:par>
                            </p:childTnLst>
                          </p:cTn>
                        </p:par>
                        <p:par>
                          <p:cTn id="37" fill="hold" nodeType="afterGroup">
                            <p:stCondLst>
                              <p:cond delay="1000"/>
                            </p:stCondLst>
                            <p:childTnLst>
                              <p:par>
                                <p:cTn id="38" presetID="10" presetClass="entr" presetSubtype="0" fill="hold" grpId="0" nodeType="after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fade">
                                      <p:cBhvr>
                                        <p:cTn id="40" dur="500"/>
                                        <p:tgtEl>
                                          <p:spTgt spid="16"/>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fade">
                                      <p:cBhvr>
                                        <p:cTn id="43" dur="500"/>
                                        <p:tgtEl>
                                          <p:spTgt spid="17"/>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18"/>
                                        </p:tgtEl>
                                        <p:attrNameLst>
                                          <p:attrName>style.visibility</p:attrName>
                                        </p:attrNameLst>
                                      </p:cBhvr>
                                      <p:to>
                                        <p:strVal val="visible"/>
                                      </p:to>
                                    </p:set>
                                    <p:animEffect transition="in" filter="fade">
                                      <p:cBhvr>
                                        <p:cTn id="46" dur="500"/>
                                        <p:tgtEl>
                                          <p:spTgt spid="18"/>
                                        </p:tgtEl>
                                      </p:cBhvr>
                                    </p:animEffect>
                                  </p:childTnLst>
                                </p:cTn>
                              </p:par>
                            </p:childTnLst>
                          </p:cTn>
                        </p:par>
                      </p:childTnLst>
                    </p:cTn>
                  </p:par>
                  <p:par>
                    <p:cTn id="47" fill="hold" nodeType="clickPar">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19"/>
                                        </p:tgtEl>
                                        <p:attrNameLst>
                                          <p:attrName>style.visibility</p:attrName>
                                        </p:attrNameLst>
                                      </p:cBhvr>
                                      <p:to>
                                        <p:strVal val="visible"/>
                                      </p:to>
                                    </p:set>
                                    <p:animEffect transition="in" filter="fade">
                                      <p:cBhvr>
                                        <p:cTn id="51" dur="500"/>
                                        <p:tgtEl>
                                          <p:spTgt spid="19"/>
                                        </p:tgtEl>
                                      </p:cBhvr>
                                    </p:animEffect>
                                  </p:childTnLst>
                                </p:cTn>
                              </p:par>
                            </p:childTnLst>
                          </p:cTn>
                        </p:par>
                        <p:par>
                          <p:cTn id="52" fill="hold" nodeType="afterGroup">
                            <p:stCondLst>
                              <p:cond delay="500"/>
                            </p:stCondLst>
                            <p:childTnLst>
                              <p:par>
                                <p:cTn id="53" presetID="22" presetClass="entr" presetSubtype="2" fill="hold" grpId="0" nodeType="afterEffect">
                                  <p:stCondLst>
                                    <p:cond delay="0"/>
                                  </p:stCondLst>
                                  <p:childTnLst>
                                    <p:set>
                                      <p:cBhvr>
                                        <p:cTn id="54" dur="1" fill="hold">
                                          <p:stCondLst>
                                            <p:cond delay="0"/>
                                          </p:stCondLst>
                                        </p:cTn>
                                        <p:tgtEl>
                                          <p:spTgt spid="20"/>
                                        </p:tgtEl>
                                        <p:attrNameLst>
                                          <p:attrName>style.visibility</p:attrName>
                                        </p:attrNameLst>
                                      </p:cBhvr>
                                      <p:to>
                                        <p:strVal val="visible"/>
                                      </p:to>
                                    </p:set>
                                    <p:animEffect transition="in" filter="wipe(right)">
                                      <p:cBhvr>
                                        <p:cTn id="55" dur="500"/>
                                        <p:tgtEl>
                                          <p:spTgt spid="20"/>
                                        </p:tgtEl>
                                      </p:cBhvr>
                                    </p:animEffect>
                                  </p:childTnLst>
                                </p:cTn>
                              </p:par>
                            </p:childTnLst>
                          </p:cTn>
                        </p:par>
                        <p:par>
                          <p:cTn id="56" fill="hold" nodeType="afterGroup">
                            <p:stCondLst>
                              <p:cond delay="1000"/>
                            </p:stCondLst>
                            <p:childTnLst>
                              <p:par>
                                <p:cTn id="57" presetID="10" presetClass="entr" presetSubtype="0" fill="hold" grpId="0" nodeType="afterEffect">
                                  <p:stCondLst>
                                    <p:cond delay="0"/>
                                  </p:stCondLst>
                                  <p:childTnLst>
                                    <p:set>
                                      <p:cBhvr>
                                        <p:cTn id="58" dur="1" fill="hold">
                                          <p:stCondLst>
                                            <p:cond delay="0"/>
                                          </p:stCondLst>
                                        </p:cTn>
                                        <p:tgtEl>
                                          <p:spTgt spid="21"/>
                                        </p:tgtEl>
                                        <p:attrNameLst>
                                          <p:attrName>style.visibility</p:attrName>
                                        </p:attrNameLst>
                                      </p:cBhvr>
                                      <p:to>
                                        <p:strVal val="visible"/>
                                      </p:to>
                                    </p:set>
                                    <p:animEffect transition="in" filter="fade">
                                      <p:cBhvr>
                                        <p:cTn id="59" dur="500"/>
                                        <p:tgtEl>
                                          <p:spTgt spid="21"/>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22"/>
                                        </p:tgtEl>
                                        <p:attrNameLst>
                                          <p:attrName>style.visibility</p:attrName>
                                        </p:attrNameLst>
                                      </p:cBhvr>
                                      <p:to>
                                        <p:strVal val="visible"/>
                                      </p:to>
                                    </p:set>
                                    <p:animEffect transition="in" filter="fade">
                                      <p:cBhvr>
                                        <p:cTn id="62" dur="500"/>
                                        <p:tgtEl>
                                          <p:spTgt spid="22"/>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23"/>
                                        </p:tgtEl>
                                        <p:attrNameLst>
                                          <p:attrName>style.visibility</p:attrName>
                                        </p:attrNameLst>
                                      </p:cBhvr>
                                      <p:to>
                                        <p:strVal val="visible"/>
                                      </p:to>
                                    </p:set>
                                    <p:animEffect transition="in" filter="fade">
                                      <p:cBhvr>
                                        <p:cTn id="65" dur="500"/>
                                        <p:tgtEl>
                                          <p:spTgt spid="23"/>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24"/>
                                        </p:tgtEl>
                                        <p:attrNameLst>
                                          <p:attrName>style.visibility</p:attrName>
                                        </p:attrNameLst>
                                      </p:cBhvr>
                                      <p:to>
                                        <p:strVal val="visible"/>
                                      </p:to>
                                    </p:set>
                                    <p:animEffect transition="in" filter="fade">
                                      <p:cBhvr>
                                        <p:cTn id="68" dur="500"/>
                                        <p:tgtEl>
                                          <p:spTgt spid="24"/>
                                        </p:tgtEl>
                                      </p:cBhvr>
                                    </p:animEffect>
                                  </p:childTnLst>
                                </p:cTn>
                              </p:par>
                            </p:childTnLst>
                          </p:cTn>
                        </p:par>
                      </p:childTnLst>
                    </p:cTn>
                  </p:par>
                  <p:par>
                    <p:cTn id="69" fill="hold" nodeType="clickPar">
                      <p:stCondLst>
                        <p:cond delay="indefinite"/>
                      </p:stCondLst>
                      <p:childTnLst>
                        <p:par>
                          <p:cTn id="70" fill="hold">
                            <p:stCondLst>
                              <p:cond delay="0"/>
                            </p:stCondLst>
                            <p:childTnLst>
                              <p:par>
                                <p:cTn id="71" presetID="22" presetClass="entr" presetSubtype="8" fill="hold" grpId="0" nodeType="clickEffect">
                                  <p:stCondLst>
                                    <p:cond delay="0"/>
                                  </p:stCondLst>
                                  <p:childTnLst>
                                    <p:set>
                                      <p:cBhvr>
                                        <p:cTn id="72" dur="1" fill="hold">
                                          <p:stCondLst>
                                            <p:cond delay="0"/>
                                          </p:stCondLst>
                                        </p:cTn>
                                        <p:tgtEl>
                                          <p:spTgt spid="28"/>
                                        </p:tgtEl>
                                        <p:attrNameLst>
                                          <p:attrName>style.visibility</p:attrName>
                                        </p:attrNameLst>
                                      </p:cBhvr>
                                      <p:to>
                                        <p:strVal val="visible"/>
                                      </p:to>
                                    </p:set>
                                    <p:animEffect transition="in" filter="wipe(left)">
                                      <p:cBhvr>
                                        <p:cTn id="73" dur="500"/>
                                        <p:tgtEl>
                                          <p:spTgt spid="28"/>
                                        </p:tgtEl>
                                      </p:cBhvr>
                                    </p:animEffect>
                                  </p:childTnLst>
                                </p:cTn>
                              </p:par>
                            </p:childTnLst>
                          </p:cTn>
                        </p:par>
                        <p:par>
                          <p:cTn id="74" fill="hold" nodeType="afterGroup">
                            <p:stCondLst>
                              <p:cond delay="500"/>
                            </p:stCondLst>
                            <p:childTnLst>
                              <p:par>
                                <p:cTn id="75" presetID="10" presetClass="entr" presetSubtype="0" fill="hold" grpId="0" nodeType="afterEffect">
                                  <p:stCondLst>
                                    <p:cond delay="0"/>
                                  </p:stCondLst>
                                  <p:childTnLst>
                                    <p:set>
                                      <p:cBhvr>
                                        <p:cTn id="76" dur="1" fill="hold">
                                          <p:stCondLst>
                                            <p:cond delay="0"/>
                                          </p:stCondLst>
                                        </p:cTn>
                                        <p:tgtEl>
                                          <p:spTgt spid="25"/>
                                        </p:tgtEl>
                                        <p:attrNameLst>
                                          <p:attrName>style.visibility</p:attrName>
                                        </p:attrNameLst>
                                      </p:cBhvr>
                                      <p:to>
                                        <p:strVal val="visible"/>
                                      </p:to>
                                    </p:set>
                                    <p:animEffect transition="in" filter="fade">
                                      <p:cBhvr>
                                        <p:cTn id="77" dur="500"/>
                                        <p:tgtEl>
                                          <p:spTgt spid="25"/>
                                        </p:tgtEl>
                                      </p:cBhvr>
                                    </p:animEffect>
                                  </p:childTnLst>
                                </p:cTn>
                              </p:par>
                            </p:childTnLst>
                          </p:cTn>
                        </p:par>
                        <p:par>
                          <p:cTn id="78" fill="hold" nodeType="afterGroup">
                            <p:stCondLst>
                              <p:cond delay="1000"/>
                            </p:stCondLst>
                            <p:childTnLst>
                              <p:par>
                                <p:cTn id="79" presetID="22" presetClass="entr" presetSubtype="8" fill="hold" grpId="0" nodeType="afterEffect">
                                  <p:stCondLst>
                                    <p:cond delay="0"/>
                                  </p:stCondLst>
                                  <p:childTnLst>
                                    <p:set>
                                      <p:cBhvr>
                                        <p:cTn id="80" dur="1" fill="hold">
                                          <p:stCondLst>
                                            <p:cond delay="0"/>
                                          </p:stCondLst>
                                        </p:cTn>
                                        <p:tgtEl>
                                          <p:spTgt spid="29"/>
                                        </p:tgtEl>
                                        <p:attrNameLst>
                                          <p:attrName>style.visibility</p:attrName>
                                        </p:attrNameLst>
                                      </p:cBhvr>
                                      <p:to>
                                        <p:strVal val="visible"/>
                                      </p:to>
                                    </p:set>
                                    <p:animEffect transition="in" filter="wipe(left)">
                                      <p:cBhvr>
                                        <p:cTn id="81" dur="500"/>
                                        <p:tgtEl>
                                          <p:spTgt spid="29"/>
                                        </p:tgtEl>
                                      </p:cBhvr>
                                    </p:animEffect>
                                  </p:childTnLst>
                                </p:cTn>
                              </p:par>
                            </p:childTnLst>
                          </p:cTn>
                        </p:par>
                        <p:par>
                          <p:cTn id="82" fill="hold" nodeType="afterGroup">
                            <p:stCondLst>
                              <p:cond delay="1500"/>
                            </p:stCondLst>
                            <p:childTnLst>
                              <p:par>
                                <p:cTn id="83" presetID="10" presetClass="entr" presetSubtype="0" fill="hold" grpId="0" nodeType="afterEffect">
                                  <p:stCondLst>
                                    <p:cond delay="0"/>
                                  </p:stCondLst>
                                  <p:childTnLst>
                                    <p:set>
                                      <p:cBhvr>
                                        <p:cTn id="84" dur="1" fill="hold">
                                          <p:stCondLst>
                                            <p:cond delay="0"/>
                                          </p:stCondLst>
                                        </p:cTn>
                                        <p:tgtEl>
                                          <p:spTgt spid="30"/>
                                        </p:tgtEl>
                                        <p:attrNameLst>
                                          <p:attrName>style.visibility</p:attrName>
                                        </p:attrNameLst>
                                      </p:cBhvr>
                                      <p:to>
                                        <p:strVal val="visible"/>
                                      </p:to>
                                    </p:set>
                                    <p:animEffect transition="in" filter="fade">
                                      <p:cBhvr>
                                        <p:cTn id="85" dur="500"/>
                                        <p:tgtEl>
                                          <p:spTgt spid="30"/>
                                        </p:tgtEl>
                                      </p:cBhvr>
                                    </p:animEffect>
                                  </p:childTnLst>
                                </p:cTn>
                              </p:par>
                              <p:par>
                                <p:cTn id="86" presetID="10" presetClass="entr" presetSubtype="0" fill="hold" grpId="0" nodeType="withEffect">
                                  <p:stCondLst>
                                    <p:cond delay="0"/>
                                  </p:stCondLst>
                                  <p:childTnLst>
                                    <p:set>
                                      <p:cBhvr>
                                        <p:cTn id="87" dur="1" fill="hold">
                                          <p:stCondLst>
                                            <p:cond delay="0"/>
                                          </p:stCondLst>
                                        </p:cTn>
                                        <p:tgtEl>
                                          <p:spTgt spid="31"/>
                                        </p:tgtEl>
                                        <p:attrNameLst>
                                          <p:attrName>style.visibility</p:attrName>
                                        </p:attrNameLst>
                                      </p:cBhvr>
                                      <p:to>
                                        <p:strVal val="visible"/>
                                      </p:to>
                                    </p:set>
                                    <p:animEffect transition="in" filter="fade">
                                      <p:cBhvr>
                                        <p:cTn id="88" dur="500"/>
                                        <p:tgtEl>
                                          <p:spTgt spid="31"/>
                                        </p:tgtEl>
                                      </p:cBhvr>
                                    </p:animEffect>
                                  </p:childTnLst>
                                </p:cTn>
                              </p:par>
                            </p:childTnLst>
                          </p:cTn>
                        </p:par>
                      </p:childTnLst>
                    </p:cTn>
                  </p:par>
                  <p:par>
                    <p:cTn id="89" fill="hold" nodeType="clickPar">
                      <p:stCondLst>
                        <p:cond delay="indefinite"/>
                      </p:stCondLst>
                      <p:childTnLst>
                        <p:par>
                          <p:cTn id="90" fill="hold">
                            <p:stCondLst>
                              <p:cond delay="0"/>
                            </p:stCondLst>
                            <p:childTnLst>
                              <p:par>
                                <p:cTn id="91" presetID="10" presetClass="entr" presetSubtype="0" fill="hold" grpId="0" nodeType="clickEffect">
                                  <p:stCondLst>
                                    <p:cond delay="0"/>
                                  </p:stCondLst>
                                  <p:childTnLst>
                                    <p:set>
                                      <p:cBhvr>
                                        <p:cTn id="92" dur="1" fill="hold">
                                          <p:stCondLst>
                                            <p:cond delay="0"/>
                                          </p:stCondLst>
                                        </p:cTn>
                                        <p:tgtEl>
                                          <p:spTgt spid="32"/>
                                        </p:tgtEl>
                                        <p:attrNameLst>
                                          <p:attrName>style.visibility</p:attrName>
                                        </p:attrNameLst>
                                      </p:cBhvr>
                                      <p:to>
                                        <p:strVal val="visible"/>
                                      </p:to>
                                    </p:set>
                                    <p:animEffect transition="in" filter="fade">
                                      <p:cBhvr>
                                        <p:cTn id="93" dur="500"/>
                                        <p:tgtEl>
                                          <p:spTgt spid="32"/>
                                        </p:tgtEl>
                                      </p:cBhvr>
                                    </p:animEffect>
                                  </p:childTnLst>
                                </p:cTn>
                              </p:par>
                            </p:childTnLst>
                          </p:cTn>
                        </p:par>
                      </p:childTnLst>
                    </p:cTn>
                  </p:par>
                  <p:par>
                    <p:cTn id="94" fill="hold" nodeType="clickPar">
                      <p:stCondLst>
                        <p:cond delay="indefinite"/>
                      </p:stCondLst>
                      <p:childTnLst>
                        <p:par>
                          <p:cTn id="95" fill="hold">
                            <p:stCondLst>
                              <p:cond delay="0"/>
                            </p:stCondLst>
                            <p:childTnLst>
                              <p:par>
                                <p:cTn id="96" presetID="10" presetClass="entr" presetSubtype="0" fill="hold" grpId="0" nodeType="clickEffect">
                                  <p:stCondLst>
                                    <p:cond delay="0"/>
                                  </p:stCondLst>
                                  <p:childTnLst>
                                    <p:set>
                                      <p:cBhvr>
                                        <p:cTn id="97" dur="1" fill="hold">
                                          <p:stCondLst>
                                            <p:cond delay="0"/>
                                          </p:stCondLst>
                                        </p:cTn>
                                        <p:tgtEl>
                                          <p:spTgt spid="33"/>
                                        </p:tgtEl>
                                        <p:attrNameLst>
                                          <p:attrName>style.visibility</p:attrName>
                                        </p:attrNameLst>
                                      </p:cBhvr>
                                      <p:to>
                                        <p:strVal val="visible"/>
                                      </p:to>
                                    </p:set>
                                    <p:animEffect transition="in" filter="fade">
                                      <p:cBhvr>
                                        <p:cTn id="98" dur="500"/>
                                        <p:tgtEl>
                                          <p:spTgt spid="33"/>
                                        </p:tgtEl>
                                      </p:cBhvr>
                                    </p:animEffect>
                                  </p:childTnLst>
                                </p:cTn>
                              </p:par>
                            </p:childTnLst>
                          </p:cTn>
                        </p:par>
                        <p:par>
                          <p:cTn id="99" fill="hold" nodeType="afterGroup">
                            <p:stCondLst>
                              <p:cond delay="500"/>
                            </p:stCondLst>
                            <p:childTnLst>
                              <p:par>
                                <p:cTn id="100" presetID="22" presetClass="entr" presetSubtype="8" fill="hold" grpId="0" nodeType="afterEffect">
                                  <p:stCondLst>
                                    <p:cond delay="0"/>
                                  </p:stCondLst>
                                  <p:childTnLst>
                                    <p:set>
                                      <p:cBhvr>
                                        <p:cTn id="101" dur="1" fill="hold">
                                          <p:stCondLst>
                                            <p:cond delay="0"/>
                                          </p:stCondLst>
                                        </p:cTn>
                                        <p:tgtEl>
                                          <p:spTgt spid="34"/>
                                        </p:tgtEl>
                                        <p:attrNameLst>
                                          <p:attrName>style.visibility</p:attrName>
                                        </p:attrNameLst>
                                      </p:cBhvr>
                                      <p:to>
                                        <p:strVal val="visible"/>
                                      </p:to>
                                    </p:set>
                                    <p:animEffect transition="in" filter="wipe(left)">
                                      <p:cBhvr>
                                        <p:cTn id="102" dur="500"/>
                                        <p:tgtEl>
                                          <p:spTgt spid="34"/>
                                        </p:tgtEl>
                                      </p:cBhvr>
                                    </p:animEffect>
                                  </p:childTnLst>
                                </p:cTn>
                              </p:par>
                            </p:childTnLst>
                          </p:cTn>
                        </p:par>
                        <p:par>
                          <p:cTn id="103" fill="hold" nodeType="afterGroup">
                            <p:stCondLst>
                              <p:cond delay="1000"/>
                            </p:stCondLst>
                            <p:childTnLst>
                              <p:par>
                                <p:cTn id="104" presetID="10" presetClass="entr" presetSubtype="0" fill="hold" grpId="0" nodeType="afterEffect">
                                  <p:stCondLst>
                                    <p:cond delay="0"/>
                                  </p:stCondLst>
                                  <p:childTnLst>
                                    <p:set>
                                      <p:cBhvr>
                                        <p:cTn id="105" dur="1" fill="hold">
                                          <p:stCondLst>
                                            <p:cond delay="0"/>
                                          </p:stCondLst>
                                        </p:cTn>
                                        <p:tgtEl>
                                          <p:spTgt spid="36"/>
                                        </p:tgtEl>
                                        <p:attrNameLst>
                                          <p:attrName>style.visibility</p:attrName>
                                        </p:attrNameLst>
                                      </p:cBhvr>
                                      <p:to>
                                        <p:strVal val="visible"/>
                                      </p:to>
                                    </p:set>
                                    <p:animEffect transition="in" filter="fade">
                                      <p:cBhvr>
                                        <p:cTn id="106" dur="500"/>
                                        <p:tgtEl>
                                          <p:spTgt spid="36"/>
                                        </p:tgtEl>
                                      </p:cBhvr>
                                    </p:animEffect>
                                  </p:childTnLst>
                                </p:cTn>
                              </p:par>
                              <p:par>
                                <p:cTn id="107" presetID="10" presetClass="entr" presetSubtype="0" fill="hold" grpId="0" nodeType="withEffect">
                                  <p:stCondLst>
                                    <p:cond delay="0"/>
                                  </p:stCondLst>
                                  <p:childTnLst>
                                    <p:set>
                                      <p:cBhvr>
                                        <p:cTn id="108" dur="1" fill="hold">
                                          <p:stCondLst>
                                            <p:cond delay="0"/>
                                          </p:stCondLst>
                                        </p:cTn>
                                        <p:tgtEl>
                                          <p:spTgt spid="37"/>
                                        </p:tgtEl>
                                        <p:attrNameLst>
                                          <p:attrName>style.visibility</p:attrName>
                                        </p:attrNameLst>
                                      </p:cBhvr>
                                      <p:to>
                                        <p:strVal val="visible"/>
                                      </p:to>
                                    </p:set>
                                    <p:animEffect transition="in" filter="fade">
                                      <p:cBhvr>
                                        <p:cTn id="109" dur="500"/>
                                        <p:tgtEl>
                                          <p:spTgt spid="37"/>
                                        </p:tgtEl>
                                      </p:cBhvr>
                                    </p:animEffect>
                                  </p:childTnLst>
                                </p:cTn>
                              </p:par>
                              <p:par>
                                <p:cTn id="110" presetID="10" presetClass="entr" presetSubtype="0" fill="hold" grpId="0" nodeType="withEffect">
                                  <p:stCondLst>
                                    <p:cond delay="0"/>
                                  </p:stCondLst>
                                  <p:childTnLst>
                                    <p:set>
                                      <p:cBhvr>
                                        <p:cTn id="111" dur="1" fill="hold">
                                          <p:stCondLst>
                                            <p:cond delay="0"/>
                                          </p:stCondLst>
                                        </p:cTn>
                                        <p:tgtEl>
                                          <p:spTgt spid="38"/>
                                        </p:tgtEl>
                                        <p:attrNameLst>
                                          <p:attrName>style.visibility</p:attrName>
                                        </p:attrNameLst>
                                      </p:cBhvr>
                                      <p:to>
                                        <p:strVal val="visible"/>
                                      </p:to>
                                    </p:set>
                                    <p:animEffect transition="in" filter="fade">
                                      <p:cBhvr>
                                        <p:cTn id="112"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9" grpId="0"/>
      <p:bldP spid="11" grpId="0" animBg="1"/>
      <p:bldP spid="12" grpId="0"/>
      <p:bldP spid="13" grpId="0"/>
      <p:bldP spid="14" grpId="0"/>
      <p:bldP spid="15" grpId="0" animBg="1"/>
      <p:bldP spid="16" grpId="0"/>
      <p:bldP spid="17" grpId="0"/>
      <p:bldP spid="18" grpId="0"/>
      <p:bldP spid="19" grpId="0"/>
      <p:bldP spid="20" grpId="0" animBg="1"/>
      <p:bldP spid="21" grpId="0"/>
      <p:bldP spid="22" grpId="0"/>
      <p:bldP spid="23" grpId="0"/>
      <p:bldP spid="24" grpId="0"/>
      <p:bldP spid="25" grpId="0"/>
      <p:bldP spid="28" grpId="0" animBg="1"/>
      <p:bldP spid="29" grpId="0" animBg="1"/>
      <p:bldP spid="30" grpId="0"/>
      <p:bldP spid="31" grpId="0"/>
      <p:bldP spid="32" grpId="0"/>
      <p:bldP spid="33" grpId="0"/>
      <p:bldP spid="34" grpId="0" animBg="1"/>
      <p:bldP spid="36" grpId="0"/>
      <p:bldP spid="37" grpId="0"/>
      <p:bldP spid="38" grpId="0"/>
    </p:bldLst>
  </p:timing>
</p:sld>
</file>

<file path=ppt/slides/slide2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3" name="文本框 2" title=""/>
          <p:cNvSpPr txBox="1"/>
          <p:nvPr/>
        </p:nvSpPr>
        <p:spPr>
          <a:xfrm>
            <a:off x="645613" y="894969"/>
            <a:ext cx="5042493" cy="3539430"/>
          </a:xfrm>
          <a:prstGeom prst="rect">
            <a:avLst/>
          </a:prstGeom>
          <a:noFill/>
        </p:spPr>
        <p:txBody>
          <a:bodyPr wrap="square" rtlCol="0">
            <a:spAutoFit/>
          </a:bodyPr>
          <a:lstStyle/>
          <a:p>
            <a:r>
              <a:rPr lang="zh-CN" altLang="en-US" sz="2800" b="1">
                <a:latin typeface="+mj-lt"/>
                <a:ea typeface="+mj-ea"/>
              </a:rPr>
              <a:t>（</a:t>
            </a:r>
            <a:r>
              <a:rPr lang="en-US" altLang="zh-CN" sz="2800" b="1">
                <a:latin typeface="+mj-lt"/>
                <a:ea typeface="+mj-ea"/>
              </a:rPr>
              <a:t>3</a:t>
            </a:r>
            <a:r>
              <a:rPr lang="zh-CN" altLang="en-US" sz="2800" b="1">
                <a:latin typeface="+mj-lt"/>
                <a:ea typeface="+mj-ea"/>
              </a:rPr>
              <a:t>）当光从空气斜射入其他介质中时，折射角</a:t>
            </a:r>
            <a:r>
              <a:rPr lang="en-US" altLang="zh-CN" sz="2800" b="1">
                <a:latin typeface="+mj-lt"/>
                <a:ea typeface="+mj-ea"/>
              </a:rPr>
              <a:t>_____</a:t>
            </a:r>
            <a:r>
              <a:rPr lang="zh-CN" altLang="en-US" sz="2800" b="1">
                <a:latin typeface="+mj-lt"/>
                <a:ea typeface="+mj-ea"/>
              </a:rPr>
              <a:t>入射角；</a:t>
            </a:r>
            <a:endParaRPr lang="en-US" altLang="zh-CN" sz="2800" b="1">
              <a:latin typeface="+mj-lt"/>
              <a:ea typeface="+mj-ea"/>
            </a:endParaRPr>
          </a:p>
          <a:p>
            <a:r>
              <a:rPr lang="zh-CN" altLang="en-US" sz="2800" b="1">
                <a:latin typeface="+mj-lt"/>
                <a:ea typeface="+mj-ea"/>
              </a:rPr>
              <a:t>（</a:t>
            </a:r>
            <a:r>
              <a:rPr lang="en-US" altLang="zh-CN" sz="2800" b="1">
                <a:latin typeface="+mj-lt"/>
                <a:ea typeface="+mj-ea"/>
              </a:rPr>
              <a:t>4</a:t>
            </a:r>
            <a:r>
              <a:rPr lang="zh-CN" altLang="en-US" sz="2800" b="1">
                <a:latin typeface="+mj-lt"/>
                <a:ea typeface="+mj-ea"/>
              </a:rPr>
              <a:t>）当光从其他介质斜射入空气中时，折射角</a:t>
            </a:r>
            <a:r>
              <a:rPr lang="en-US" altLang="zh-CN" sz="2800" b="1">
                <a:latin typeface="+mj-lt"/>
                <a:ea typeface="+mj-ea"/>
              </a:rPr>
              <a:t>_____</a:t>
            </a:r>
            <a:r>
              <a:rPr lang="zh-CN" altLang="en-US" sz="2800" b="1">
                <a:latin typeface="+mj-lt"/>
                <a:ea typeface="+mj-ea"/>
              </a:rPr>
              <a:t>入射角；</a:t>
            </a:r>
            <a:endParaRPr lang="en-US" altLang="zh-CN" sz="2800" b="1">
              <a:latin typeface="+mj-lt"/>
              <a:ea typeface="+mj-ea"/>
            </a:endParaRPr>
          </a:p>
          <a:p>
            <a:r>
              <a:rPr lang="zh-CN" altLang="en-US" sz="2800" b="1">
                <a:latin typeface="+mj-lt"/>
                <a:ea typeface="+mj-ea"/>
              </a:rPr>
              <a:t>（</a:t>
            </a:r>
            <a:r>
              <a:rPr lang="en-US" altLang="zh-CN" sz="2800" b="1">
                <a:latin typeface="+mj-lt"/>
                <a:ea typeface="+mj-ea"/>
              </a:rPr>
              <a:t>5</a:t>
            </a:r>
            <a:r>
              <a:rPr lang="zh-CN" altLang="en-US" sz="2800" b="1">
                <a:latin typeface="+mj-lt"/>
                <a:ea typeface="+mj-ea"/>
              </a:rPr>
              <a:t>）当光从空气垂直射入其他介质中时，传播方向</a:t>
            </a:r>
            <a:r>
              <a:rPr lang="en-US" altLang="zh-CN" sz="2800" b="1">
                <a:latin typeface="+mj-lt"/>
                <a:ea typeface="+mj-ea"/>
              </a:rPr>
              <a:t>_____</a:t>
            </a:r>
            <a:r>
              <a:rPr lang="zh-CN" altLang="en-US" sz="2800" b="1">
                <a:latin typeface="+mj-lt"/>
                <a:ea typeface="+mj-ea"/>
              </a:rPr>
              <a:t>；</a:t>
            </a:r>
            <a:endParaRPr lang="en-US" altLang="zh-CN" sz="2800" b="1">
              <a:latin typeface="+mj-lt"/>
              <a:ea typeface="+mj-ea"/>
            </a:endParaRPr>
          </a:p>
          <a:p>
            <a:r>
              <a:rPr lang="zh-CN" altLang="en-US" sz="2800" b="1">
                <a:latin typeface="+mj-lt"/>
                <a:ea typeface="+mj-ea"/>
              </a:rPr>
              <a:t>（</a:t>
            </a:r>
            <a:r>
              <a:rPr lang="en-US" altLang="zh-CN" sz="2800" b="1">
                <a:latin typeface="+mj-lt"/>
                <a:ea typeface="+mj-ea"/>
              </a:rPr>
              <a:t>6</a:t>
            </a:r>
            <a:r>
              <a:rPr lang="zh-CN" altLang="en-US" sz="2800" b="1">
                <a:latin typeface="+mj-lt"/>
                <a:ea typeface="+mj-ea"/>
              </a:rPr>
              <a:t>）在光的折射现象中，光路</a:t>
            </a:r>
            <a:r>
              <a:rPr lang="en-US" altLang="zh-CN" sz="2800" b="1">
                <a:latin typeface="+mj-lt"/>
                <a:ea typeface="+mj-ea"/>
              </a:rPr>
              <a:t>_____</a:t>
            </a:r>
            <a:r>
              <a:rPr lang="zh-CN" altLang="en-US" sz="2800" b="1">
                <a:latin typeface="+mj-lt"/>
                <a:ea typeface="+mj-ea"/>
              </a:rPr>
              <a:t>。</a:t>
            </a:r>
            <a:endParaRPr lang="en-US" altLang="zh-CN" sz="2800" b="1">
              <a:latin typeface="+mj-lt"/>
              <a:ea typeface="+mj-ea"/>
            </a:endParaRPr>
          </a:p>
        </p:txBody>
      </p:sp>
      <p:pic>
        <p:nvPicPr>
          <p:cNvPr id="5" name="Picture 2" title=""/>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6050291" y="1451852"/>
            <a:ext cx="2813608" cy="2712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文本框 5" title=""/>
          <p:cNvSpPr txBox="1"/>
          <p:nvPr/>
        </p:nvSpPr>
        <p:spPr>
          <a:xfrm>
            <a:off x="3254188" y="1264022"/>
            <a:ext cx="1028700" cy="523220"/>
          </a:xfrm>
          <a:prstGeom prst="rect">
            <a:avLst/>
          </a:prstGeom>
          <a:noFill/>
        </p:spPr>
        <p:txBody>
          <a:bodyPr wrap="square" rtlCol="0">
            <a:spAutoFit/>
          </a:bodyPr>
          <a:lstStyle/>
          <a:p>
            <a:r>
              <a:rPr lang="zh-CN" altLang="en-US" sz="2800" b="1">
                <a:solidFill>
                  <a:srgbClr val="FF0000"/>
                </a:solidFill>
                <a:latin typeface="黑体" panose="02010609060101010101" pitchFamily="2" charset="-122"/>
                <a:ea typeface="黑体" panose="02010609060101010101" pitchFamily="2" charset="-122"/>
              </a:rPr>
              <a:t>小于</a:t>
            </a:r>
            <a:endParaRPr lang="zh-CN" altLang="en-US" sz="2800" b="1">
              <a:solidFill>
                <a:srgbClr val="FF0000"/>
              </a:solidFill>
              <a:latin typeface="黑体" panose="02010609060101010101" pitchFamily="2" charset="-122"/>
              <a:ea typeface="黑体" panose="02010609060101010101" pitchFamily="2" charset="-122"/>
            </a:endParaRPr>
          </a:p>
        </p:txBody>
      </p:sp>
      <p:sp>
        <p:nvSpPr>
          <p:cNvPr id="7" name="文本框 6" title=""/>
          <p:cNvSpPr txBox="1"/>
          <p:nvPr/>
        </p:nvSpPr>
        <p:spPr>
          <a:xfrm>
            <a:off x="3254188" y="2134908"/>
            <a:ext cx="1028700" cy="523220"/>
          </a:xfrm>
          <a:prstGeom prst="rect">
            <a:avLst/>
          </a:prstGeom>
          <a:noFill/>
        </p:spPr>
        <p:txBody>
          <a:bodyPr wrap="square" rtlCol="0">
            <a:spAutoFit/>
          </a:bodyPr>
          <a:lstStyle/>
          <a:p>
            <a:r>
              <a:rPr lang="zh-CN" altLang="en-US" sz="2800" b="1">
                <a:solidFill>
                  <a:srgbClr val="FF0000"/>
                </a:solidFill>
                <a:latin typeface="黑体" panose="02010609060101010101" pitchFamily="2" charset="-122"/>
                <a:ea typeface="黑体" panose="02010609060101010101" pitchFamily="2" charset="-122"/>
              </a:rPr>
              <a:t>大于</a:t>
            </a:r>
            <a:endParaRPr lang="zh-CN" altLang="en-US" sz="2800" b="1">
              <a:solidFill>
                <a:srgbClr val="FF0000"/>
              </a:solidFill>
              <a:latin typeface="黑体" panose="02010609060101010101" pitchFamily="2" charset="-122"/>
              <a:ea typeface="黑体" panose="02010609060101010101" pitchFamily="2" charset="-122"/>
            </a:endParaRPr>
          </a:p>
        </p:txBody>
      </p:sp>
      <p:sp>
        <p:nvSpPr>
          <p:cNvPr id="8" name="文本框 7" title=""/>
          <p:cNvSpPr txBox="1"/>
          <p:nvPr/>
        </p:nvSpPr>
        <p:spPr>
          <a:xfrm>
            <a:off x="3966883" y="2977683"/>
            <a:ext cx="1028700" cy="523220"/>
          </a:xfrm>
          <a:prstGeom prst="rect">
            <a:avLst/>
          </a:prstGeom>
          <a:noFill/>
        </p:spPr>
        <p:txBody>
          <a:bodyPr wrap="square" rtlCol="0">
            <a:spAutoFit/>
          </a:bodyPr>
          <a:lstStyle/>
          <a:p>
            <a:r>
              <a:rPr lang="zh-CN" altLang="en-US" sz="2800" b="1">
                <a:solidFill>
                  <a:srgbClr val="FF0000"/>
                </a:solidFill>
                <a:latin typeface="黑体" panose="02010609060101010101" pitchFamily="2" charset="-122"/>
                <a:ea typeface="黑体" panose="02010609060101010101" pitchFamily="2" charset="-122"/>
              </a:rPr>
              <a:t>不变</a:t>
            </a:r>
            <a:endParaRPr lang="zh-CN" altLang="en-US" sz="2800" b="1">
              <a:solidFill>
                <a:srgbClr val="FF0000"/>
              </a:solidFill>
              <a:latin typeface="黑体" panose="02010609060101010101" pitchFamily="2" charset="-122"/>
              <a:ea typeface="黑体" panose="02010609060101010101" pitchFamily="2" charset="-122"/>
            </a:endParaRPr>
          </a:p>
        </p:txBody>
      </p:sp>
      <p:sp>
        <p:nvSpPr>
          <p:cNvPr id="9" name="文本框 8" title=""/>
          <p:cNvSpPr txBox="1"/>
          <p:nvPr/>
        </p:nvSpPr>
        <p:spPr>
          <a:xfrm>
            <a:off x="719417" y="3825687"/>
            <a:ext cx="1028700" cy="523220"/>
          </a:xfrm>
          <a:prstGeom prst="rect">
            <a:avLst/>
          </a:prstGeom>
          <a:noFill/>
        </p:spPr>
        <p:txBody>
          <a:bodyPr wrap="square" rtlCol="0">
            <a:spAutoFit/>
          </a:bodyPr>
          <a:lstStyle/>
          <a:p>
            <a:r>
              <a:rPr lang="zh-CN" altLang="en-US" sz="2800" b="1">
                <a:solidFill>
                  <a:srgbClr val="FF0000"/>
                </a:solidFill>
                <a:latin typeface="黑体" panose="02010609060101010101" pitchFamily="2" charset="-122"/>
                <a:ea typeface="黑体" panose="02010609060101010101" pitchFamily="2" charset="-122"/>
              </a:rPr>
              <a:t>可逆</a:t>
            </a:r>
            <a:endParaRPr lang="zh-CN" altLang="en-US" sz="2800" b="1">
              <a:solidFill>
                <a:srgbClr val="FF0000"/>
              </a:solidFill>
              <a:latin typeface="黑体" panose="02010609060101010101" pitchFamily="2" charset="-122"/>
              <a:ea typeface="黑体" panose="0201060906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Lst>
  </p:timing>
</p:sld>
</file>

<file path=ppt/slides/slide2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graphicFrame>
        <p:nvGraphicFramePr>
          <p:cNvPr id="4" name="表格 3" title=""/>
          <p:cNvGraphicFramePr>
            <a:graphicFrameLocks noGrp="1"/>
          </p:cNvGraphicFramePr>
          <p:nvPr/>
        </p:nvGraphicFramePr>
        <p:xfrm>
          <a:off x="349624" y="605279"/>
          <a:ext cx="8281146" cy="4363409"/>
        </p:xfrm>
        <a:graphic>
          <a:graphicData uri="http://schemas.openxmlformats.org/drawingml/2006/table">
            <a:tbl>
              <a:tblPr firstRow="1" bandRow="1">
                <a:tableStyleId>{5C22544A-7EE6-4342-B048-85BDC9FD1C3A}</a:tableStyleId>
              </a:tblPr>
              <a:tblGrid>
                <a:gridCol w="1129552"/>
                <a:gridCol w="2465296"/>
                <a:gridCol w="1237129"/>
                <a:gridCol w="1212475"/>
                <a:gridCol w="2236694"/>
              </a:tblGrid>
              <a:tr h="433731">
                <a:tc>
                  <a:txBody>
                    <a:bodyPr vert="horz" wrap="square"/>
                    <a:lstStyle/>
                    <a:p>
                      <a:pPr algn="ctr"/>
                      <a:r>
                        <a:rPr lang="zh-CN" altLang="en-US" sz="2400" b="1">
                          <a:solidFill>
                            <a:schemeClr val="tx1"/>
                          </a:solidFill>
                        </a:rPr>
                        <a:t>光现象</a:t>
                      </a:r>
                      <a:endParaRPr lang="zh-CN" altLang="en-US" sz="24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vert="horz" wrap="square"/>
                    <a:lstStyle/>
                    <a:p>
                      <a:pPr algn="ctr"/>
                      <a:r>
                        <a:rPr lang="zh-CN" altLang="en-US" sz="2400" b="1">
                          <a:solidFill>
                            <a:schemeClr val="tx1"/>
                          </a:solidFill>
                        </a:rPr>
                        <a:t>定义</a:t>
                      </a:r>
                      <a:endParaRPr lang="zh-CN" altLang="en-US" sz="24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vert="horz" wrap="square"/>
                    <a:lstStyle/>
                    <a:p>
                      <a:pPr algn="ctr"/>
                      <a:r>
                        <a:rPr lang="zh-CN" altLang="en-US" sz="2000" b="1">
                          <a:solidFill>
                            <a:schemeClr val="tx1"/>
                          </a:solidFill>
                        </a:rPr>
                        <a:t>传播介质</a:t>
                      </a:r>
                      <a:endParaRPr lang="zh-CN" altLang="en-US" sz="20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vert="horz" wrap="square"/>
                    <a:lstStyle/>
                    <a:p>
                      <a:pPr algn="ctr"/>
                      <a:r>
                        <a:rPr lang="zh-CN" altLang="en-US" sz="2000" b="1">
                          <a:solidFill>
                            <a:schemeClr val="tx1"/>
                          </a:solidFill>
                        </a:rPr>
                        <a:t>传播方向</a:t>
                      </a:r>
                      <a:endParaRPr lang="zh-CN" altLang="en-US" sz="20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vert="horz" wrap="square"/>
                    <a:lstStyle/>
                    <a:p>
                      <a:pPr algn="ctr"/>
                      <a:r>
                        <a:rPr lang="zh-CN" altLang="en-US" sz="2400" b="1">
                          <a:solidFill>
                            <a:schemeClr val="tx1"/>
                          </a:solidFill>
                        </a:rPr>
                        <a:t>举例</a:t>
                      </a:r>
                      <a:endParaRPr lang="zh-CN" altLang="en-US" sz="24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185430">
                <a:tc>
                  <a:txBody>
                    <a:bodyPr vert="horz" wrap="square"/>
                    <a:lstStyle/>
                    <a:p>
                      <a:pPr algn="ctr"/>
                      <a:r>
                        <a:rPr lang="zh-CN" altLang="en-US" sz="2400" b="1">
                          <a:solidFill>
                            <a:schemeClr val="tx1"/>
                          </a:solidFill>
                        </a:rPr>
                        <a:t>光的直线传播</a:t>
                      </a:r>
                      <a:endParaRPr lang="zh-CN" altLang="en-US" sz="24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vert="horz" wrap="square"/>
                    <a:lstStyle/>
                    <a:p>
                      <a:pPr algn="ctr"/>
                      <a:endParaRPr lang="zh-CN" altLang="en-US" sz="24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vert="horz" wrap="square"/>
                    <a:lstStyle/>
                    <a:p>
                      <a:pPr algn="ctr"/>
                      <a:endParaRPr lang="zh-CN" altLang="en-US" sz="24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vert="horz" wrap="square"/>
                    <a:lstStyle/>
                    <a:p>
                      <a:pPr algn="ctr"/>
                      <a:endParaRPr lang="zh-CN" altLang="en-US" sz="24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vert="horz" wrap="square"/>
                    <a:lstStyle/>
                    <a:p>
                      <a:pPr algn="ctr"/>
                      <a:endParaRPr lang="zh-CN" altLang="en-US" sz="24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185430">
                <a:tc>
                  <a:txBody>
                    <a:bodyPr vert="horz" wrap="square"/>
                    <a:lstStyle/>
                    <a:p>
                      <a:pPr algn="ctr"/>
                      <a:r>
                        <a:rPr lang="zh-CN" altLang="en-US" sz="2400" b="1">
                          <a:solidFill>
                            <a:schemeClr val="tx1"/>
                          </a:solidFill>
                        </a:rPr>
                        <a:t>光的反射</a:t>
                      </a:r>
                      <a:endParaRPr lang="zh-CN" altLang="en-US" sz="24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vert="horz" wrap="square"/>
                    <a:lstStyle/>
                    <a:p>
                      <a:pPr algn="ctr"/>
                      <a:endParaRPr lang="zh-CN" altLang="en-US" sz="24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vert="horz" wrap="square"/>
                    <a:lstStyle/>
                    <a:p>
                      <a:pPr algn="ctr"/>
                      <a:endParaRPr lang="zh-CN" altLang="en-US" sz="24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vert="horz" wrap="square"/>
                    <a:lstStyle/>
                    <a:p>
                      <a:pPr algn="ctr"/>
                      <a:endParaRPr lang="zh-CN" altLang="en-US" sz="24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vert="horz" wrap="square"/>
                    <a:lstStyle/>
                    <a:p>
                      <a:pPr algn="ctr"/>
                      <a:endParaRPr lang="zh-CN" altLang="en-US" sz="24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535349">
                <a:tc>
                  <a:txBody>
                    <a:bodyPr vert="horz" wrap="square"/>
                    <a:lstStyle/>
                    <a:p>
                      <a:pPr algn="ctr"/>
                      <a:r>
                        <a:rPr lang="zh-CN" altLang="en-US" sz="2400" b="1">
                          <a:solidFill>
                            <a:schemeClr val="tx1"/>
                          </a:solidFill>
                        </a:rPr>
                        <a:t>光的折射</a:t>
                      </a:r>
                      <a:endParaRPr lang="zh-CN" altLang="en-US" sz="24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vert="horz" wrap="square"/>
                    <a:lstStyle/>
                    <a:p>
                      <a:pPr algn="ctr"/>
                      <a:endParaRPr lang="zh-CN" altLang="en-US" sz="24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vert="horz" wrap="square"/>
                    <a:lstStyle/>
                    <a:p>
                      <a:pPr algn="ctr"/>
                      <a:endParaRPr lang="zh-CN" altLang="en-US" sz="24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vert="horz" wrap="square"/>
                    <a:lstStyle/>
                    <a:p>
                      <a:pPr algn="ctr"/>
                      <a:endParaRPr lang="zh-CN" altLang="en-US" sz="24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vert="horz" wrap="square"/>
                    <a:lstStyle/>
                    <a:p>
                      <a:pPr algn="ctr"/>
                      <a:endParaRPr lang="zh-CN" altLang="en-US" sz="24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3" name="文本框 2" title=""/>
          <p:cNvSpPr txBox="1"/>
          <p:nvPr/>
        </p:nvSpPr>
        <p:spPr>
          <a:xfrm>
            <a:off x="342900" y="192591"/>
            <a:ext cx="2823882" cy="461665"/>
          </a:xfrm>
          <a:prstGeom prst="rect">
            <a:avLst/>
          </a:prstGeom>
          <a:noFill/>
        </p:spPr>
        <p:txBody>
          <a:bodyPr wrap="square" rtlCol="0">
            <a:spAutoFit/>
          </a:bodyPr>
          <a:lstStyle/>
          <a:p>
            <a:r>
              <a:rPr lang="en-US" altLang="zh-CN" sz="2400" b="1">
                <a:latin typeface="+mj-lt"/>
                <a:ea typeface="+mj-ea"/>
              </a:rPr>
              <a:t>3.</a:t>
            </a:r>
            <a:r>
              <a:rPr lang="zh-CN" altLang="en-US" sz="2400" b="1">
                <a:latin typeface="+mj-lt"/>
                <a:ea typeface="+mj-ea"/>
              </a:rPr>
              <a:t>三种光现象对比</a:t>
            </a:r>
            <a:endParaRPr lang="zh-CN" altLang="en-US" sz="2400" b="1">
              <a:latin typeface="+mj-lt"/>
              <a:ea typeface="+mj-ea"/>
            </a:endParaRPr>
          </a:p>
        </p:txBody>
      </p:sp>
      <p:sp>
        <p:nvSpPr>
          <p:cNvPr id="5" name="文本框 4" title=""/>
          <p:cNvSpPr txBox="1"/>
          <p:nvPr/>
        </p:nvSpPr>
        <p:spPr>
          <a:xfrm>
            <a:off x="1512794" y="1285997"/>
            <a:ext cx="2353235" cy="830997"/>
          </a:xfrm>
          <a:prstGeom prst="rect">
            <a:avLst/>
          </a:prstGeom>
          <a:noFill/>
        </p:spPr>
        <p:txBody>
          <a:bodyPr wrap="square" rtlCol="0">
            <a:spAutoFit/>
          </a:bodyPr>
          <a:lstStyle/>
          <a:p>
            <a:r>
              <a:rPr lang="zh-CN" altLang="en-US" sz="2400" b="1">
                <a:latin typeface="黑体" panose="02010609060101010101" pitchFamily="2" charset="-122"/>
                <a:ea typeface="黑体" panose="02010609060101010101" pitchFamily="2" charset="-122"/>
              </a:rPr>
              <a:t>光在</a:t>
            </a:r>
            <a:r>
              <a:rPr lang="zh-CN" altLang="en-US" sz="2400" b="1">
                <a:solidFill>
                  <a:srgbClr val="FF0000"/>
                </a:solidFill>
                <a:latin typeface="黑体" panose="02010609060101010101" pitchFamily="2" charset="-122"/>
                <a:ea typeface="黑体" panose="02010609060101010101" pitchFamily="2" charset="-122"/>
              </a:rPr>
              <a:t>同种均匀</a:t>
            </a:r>
            <a:r>
              <a:rPr lang="zh-CN" altLang="en-US" sz="2400" b="1">
                <a:latin typeface="黑体" panose="02010609060101010101" pitchFamily="2" charset="-122"/>
                <a:ea typeface="黑体" panose="02010609060101010101" pitchFamily="2" charset="-122"/>
              </a:rPr>
              <a:t>介质中沿直线传播</a:t>
            </a:r>
            <a:endParaRPr lang="zh-CN" altLang="en-US" sz="2400" b="1">
              <a:latin typeface="黑体" panose="02010609060101010101" pitchFamily="2" charset="-122"/>
              <a:ea typeface="黑体" panose="02010609060101010101" pitchFamily="2" charset="-122"/>
            </a:endParaRPr>
          </a:p>
        </p:txBody>
      </p:sp>
      <p:sp>
        <p:nvSpPr>
          <p:cNvPr id="6" name="文本框 5" title=""/>
          <p:cNvSpPr txBox="1"/>
          <p:nvPr/>
        </p:nvSpPr>
        <p:spPr>
          <a:xfrm>
            <a:off x="1640541" y="2234084"/>
            <a:ext cx="2285998" cy="1200329"/>
          </a:xfrm>
          <a:prstGeom prst="rect">
            <a:avLst/>
          </a:prstGeom>
          <a:noFill/>
        </p:spPr>
        <p:txBody>
          <a:bodyPr wrap="square" rtlCol="0">
            <a:spAutoFit/>
          </a:bodyPr>
          <a:lstStyle/>
          <a:p>
            <a:r>
              <a:rPr lang="zh-CN" altLang="en-US" sz="2400" b="1">
                <a:latin typeface="黑体" panose="02010609060101010101" pitchFamily="2" charset="-122"/>
                <a:ea typeface="黑体" panose="02010609060101010101" pitchFamily="2" charset="-122"/>
              </a:rPr>
              <a:t>光射到物体表面被反射回去的现象</a:t>
            </a:r>
            <a:endParaRPr lang="zh-CN" altLang="en-US" sz="2400" b="1">
              <a:latin typeface="黑体" panose="02010609060101010101" pitchFamily="2" charset="-122"/>
              <a:ea typeface="黑体" panose="02010609060101010101" pitchFamily="2" charset="-122"/>
            </a:endParaRPr>
          </a:p>
        </p:txBody>
      </p:sp>
      <p:sp>
        <p:nvSpPr>
          <p:cNvPr id="7" name="文本框 6" title=""/>
          <p:cNvSpPr txBox="1"/>
          <p:nvPr/>
        </p:nvSpPr>
        <p:spPr>
          <a:xfrm>
            <a:off x="1512793" y="3415078"/>
            <a:ext cx="2612662" cy="1569660"/>
          </a:xfrm>
          <a:prstGeom prst="rect">
            <a:avLst/>
          </a:prstGeom>
          <a:noFill/>
        </p:spPr>
        <p:txBody>
          <a:bodyPr wrap="square" rtlCol="0">
            <a:spAutoFit/>
          </a:bodyPr>
          <a:lstStyle/>
          <a:p>
            <a:r>
              <a:rPr lang="zh-CN" altLang="en-US" sz="2400" b="1">
                <a:latin typeface="黑体" panose="02010609060101010101" pitchFamily="2" charset="-122"/>
                <a:ea typeface="黑体" panose="02010609060101010101" pitchFamily="2" charset="-122"/>
              </a:rPr>
              <a:t>光从一种介质</a:t>
            </a:r>
            <a:r>
              <a:rPr lang="zh-CN" altLang="en-US" sz="2400" b="1">
                <a:solidFill>
                  <a:srgbClr val="FF0000"/>
                </a:solidFill>
                <a:latin typeface="黑体" panose="02010609060101010101" pitchFamily="2" charset="-122"/>
                <a:ea typeface="黑体" panose="02010609060101010101" pitchFamily="2" charset="-122"/>
              </a:rPr>
              <a:t>斜射</a:t>
            </a:r>
            <a:r>
              <a:rPr lang="zh-CN" altLang="en-US" sz="2400" b="1">
                <a:latin typeface="黑体" panose="02010609060101010101" pitchFamily="2" charset="-122"/>
                <a:ea typeface="黑体" panose="02010609060101010101" pitchFamily="2" charset="-122"/>
              </a:rPr>
              <a:t>入另一种介质时，传播方向会发生</a:t>
            </a:r>
            <a:r>
              <a:rPr lang="zh-CN" altLang="en-US" sz="2400" b="1">
                <a:solidFill>
                  <a:srgbClr val="FF0000"/>
                </a:solidFill>
                <a:latin typeface="黑体" panose="02010609060101010101" pitchFamily="2" charset="-122"/>
                <a:ea typeface="黑体" panose="02010609060101010101" pitchFamily="2" charset="-122"/>
              </a:rPr>
              <a:t>偏折</a:t>
            </a:r>
            <a:r>
              <a:rPr lang="zh-CN" altLang="en-US" sz="2400" b="1">
                <a:latin typeface="黑体" panose="02010609060101010101" pitchFamily="2" charset="-122"/>
                <a:ea typeface="黑体" panose="02010609060101010101" pitchFamily="2" charset="-122"/>
              </a:rPr>
              <a:t>的现象</a:t>
            </a:r>
            <a:endParaRPr lang="zh-CN" altLang="en-US" sz="2400" b="1">
              <a:latin typeface="黑体" panose="02010609060101010101" pitchFamily="2" charset="-122"/>
              <a:ea typeface="黑体" panose="02010609060101010101" pitchFamily="2" charset="-122"/>
            </a:endParaRPr>
          </a:p>
        </p:txBody>
      </p:sp>
      <p:sp>
        <p:nvSpPr>
          <p:cNvPr id="8" name="文本框 7" title=""/>
          <p:cNvSpPr txBox="1"/>
          <p:nvPr/>
        </p:nvSpPr>
        <p:spPr>
          <a:xfrm>
            <a:off x="4013950" y="1141920"/>
            <a:ext cx="1270747" cy="830997"/>
          </a:xfrm>
          <a:prstGeom prst="rect">
            <a:avLst/>
          </a:prstGeom>
          <a:noFill/>
        </p:spPr>
        <p:txBody>
          <a:bodyPr wrap="square" rtlCol="0">
            <a:spAutoFit/>
          </a:bodyPr>
          <a:lstStyle/>
          <a:p>
            <a:r>
              <a:rPr lang="zh-CN" altLang="en-US" sz="2400" b="1">
                <a:latin typeface="黑体" panose="02010609060101010101" pitchFamily="2" charset="-122"/>
                <a:ea typeface="黑体" panose="02010609060101010101" pitchFamily="2" charset="-122"/>
              </a:rPr>
              <a:t>同种均匀介质</a:t>
            </a:r>
            <a:endParaRPr lang="zh-CN" altLang="en-US" sz="2400" b="1">
              <a:latin typeface="黑体" panose="02010609060101010101" pitchFamily="2" charset="-122"/>
              <a:ea typeface="黑体" panose="02010609060101010101" pitchFamily="2" charset="-122"/>
            </a:endParaRPr>
          </a:p>
        </p:txBody>
      </p:sp>
      <p:sp>
        <p:nvSpPr>
          <p:cNvPr id="9" name="文本框 8" title=""/>
          <p:cNvSpPr txBox="1"/>
          <p:nvPr/>
        </p:nvSpPr>
        <p:spPr>
          <a:xfrm>
            <a:off x="5284697" y="1367299"/>
            <a:ext cx="1270747" cy="461665"/>
          </a:xfrm>
          <a:prstGeom prst="rect">
            <a:avLst/>
          </a:prstGeom>
          <a:noFill/>
        </p:spPr>
        <p:txBody>
          <a:bodyPr wrap="square" rtlCol="0">
            <a:spAutoFit/>
          </a:bodyPr>
          <a:lstStyle/>
          <a:p>
            <a:r>
              <a:rPr lang="zh-CN" altLang="en-US" sz="2400" b="1">
                <a:latin typeface="黑体" panose="02010609060101010101" pitchFamily="2" charset="-122"/>
                <a:ea typeface="黑体" panose="02010609060101010101" pitchFamily="2" charset="-122"/>
              </a:rPr>
              <a:t>不变</a:t>
            </a:r>
            <a:endParaRPr lang="zh-CN" altLang="en-US" sz="2400" b="1">
              <a:latin typeface="黑体" panose="02010609060101010101" pitchFamily="2" charset="-122"/>
              <a:ea typeface="黑体" panose="02010609060101010101" pitchFamily="2" charset="-122"/>
            </a:endParaRPr>
          </a:p>
        </p:txBody>
      </p:sp>
      <p:sp>
        <p:nvSpPr>
          <p:cNvPr id="10" name="文本框 9" title=""/>
          <p:cNvSpPr txBox="1"/>
          <p:nvPr/>
        </p:nvSpPr>
        <p:spPr>
          <a:xfrm>
            <a:off x="6355979" y="1035593"/>
            <a:ext cx="2348752" cy="1200329"/>
          </a:xfrm>
          <a:prstGeom prst="rect">
            <a:avLst/>
          </a:prstGeom>
          <a:noFill/>
        </p:spPr>
        <p:txBody>
          <a:bodyPr wrap="square" rtlCol="0">
            <a:spAutoFit/>
          </a:bodyPr>
          <a:lstStyle/>
          <a:p>
            <a:r>
              <a:rPr lang="zh-CN" altLang="en-US" sz="2400" b="1">
                <a:latin typeface="黑体" panose="02010609060101010101" pitchFamily="2" charset="-122"/>
                <a:ea typeface="黑体" panose="02010609060101010101" pitchFamily="2" charset="-122"/>
              </a:rPr>
              <a:t>一叶障目；坐井观天；影子；日食；激光准直</a:t>
            </a:r>
            <a:endParaRPr lang="zh-CN" altLang="en-US" sz="2400" b="1">
              <a:latin typeface="黑体" panose="02010609060101010101" pitchFamily="2" charset="-122"/>
              <a:ea typeface="黑体" panose="02010609060101010101" pitchFamily="2" charset="-122"/>
            </a:endParaRPr>
          </a:p>
        </p:txBody>
      </p:sp>
      <p:sp>
        <p:nvSpPr>
          <p:cNvPr id="11" name="文本框 10" title=""/>
          <p:cNvSpPr txBox="1"/>
          <p:nvPr/>
        </p:nvSpPr>
        <p:spPr>
          <a:xfrm>
            <a:off x="4125455" y="2420381"/>
            <a:ext cx="1048868" cy="830997"/>
          </a:xfrm>
          <a:prstGeom prst="rect">
            <a:avLst/>
          </a:prstGeom>
          <a:noFill/>
        </p:spPr>
        <p:txBody>
          <a:bodyPr wrap="square" rtlCol="0">
            <a:spAutoFit/>
          </a:bodyPr>
          <a:lstStyle/>
          <a:p>
            <a:r>
              <a:rPr lang="zh-CN" altLang="en-US" sz="2400" b="1">
                <a:latin typeface="黑体" panose="02010609060101010101" pitchFamily="2" charset="-122"/>
                <a:ea typeface="黑体" panose="02010609060101010101" pitchFamily="2" charset="-122"/>
              </a:rPr>
              <a:t>同种介质</a:t>
            </a:r>
            <a:endParaRPr lang="zh-CN" altLang="en-US" sz="2400" b="1">
              <a:latin typeface="黑体" panose="02010609060101010101" pitchFamily="2" charset="-122"/>
              <a:ea typeface="黑体" panose="02010609060101010101" pitchFamily="2" charset="-122"/>
            </a:endParaRPr>
          </a:p>
        </p:txBody>
      </p:sp>
      <p:sp>
        <p:nvSpPr>
          <p:cNvPr id="12" name="文本框 11" title=""/>
          <p:cNvSpPr txBox="1"/>
          <p:nvPr/>
        </p:nvSpPr>
        <p:spPr>
          <a:xfrm>
            <a:off x="5284697" y="2571750"/>
            <a:ext cx="1270747" cy="461665"/>
          </a:xfrm>
          <a:prstGeom prst="rect">
            <a:avLst/>
          </a:prstGeom>
          <a:noFill/>
        </p:spPr>
        <p:txBody>
          <a:bodyPr wrap="square" rtlCol="0">
            <a:spAutoFit/>
          </a:bodyPr>
          <a:lstStyle/>
          <a:p>
            <a:r>
              <a:rPr lang="zh-CN" altLang="en-US" sz="2400" b="1">
                <a:latin typeface="黑体" panose="02010609060101010101" pitchFamily="2" charset="-122"/>
                <a:ea typeface="黑体" panose="02010609060101010101" pitchFamily="2" charset="-122"/>
              </a:rPr>
              <a:t>改变</a:t>
            </a:r>
            <a:endParaRPr lang="zh-CN" altLang="en-US" sz="2400" b="1">
              <a:latin typeface="黑体" panose="02010609060101010101" pitchFamily="2" charset="-122"/>
              <a:ea typeface="黑体" panose="02010609060101010101" pitchFamily="2" charset="-122"/>
            </a:endParaRPr>
          </a:p>
        </p:txBody>
      </p:sp>
      <p:sp>
        <p:nvSpPr>
          <p:cNvPr id="13" name="文本框 12" title=""/>
          <p:cNvSpPr txBox="1"/>
          <p:nvPr/>
        </p:nvSpPr>
        <p:spPr>
          <a:xfrm>
            <a:off x="6355979" y="2214749"/>
            <a:ext cx="2348752" cy="1200329"/>
          </a:xfrm>
          <a:prstGeom prst="rect">
            <a:avLst/>
          </a:prstGeom>
          <a:noFill/>
        </p:spPr>
        <p:txBody>
          <a:bodyPr wrap="square" rtlCol="0">
            <a:spAutoFit/>
          </a:bodyPr>
          <a:lstStyle/>
          <a:p>
            <a:r>
              <a:rPr lang="zh-CN" altLang="en-US" sz="2400" b="1">
                <a:latin typeface="黑体" panose="02010609060101010101" pitchFamily="2" charset="-122"/>
                <a:ea typeface="黑体" panose="02010609060101010101" pitchFamily="2" charset="-122"/>
              </a:rPr>
              <a:t>汽车后视镜；自行车尾灯；看见不发光的物体</a:t>
            </a:r>
            <a:endParaRPr lang="zh-CN" altLang="en-US" sz="2400" b="1">
              <a:latin typeface="黑体" panose="02010609060101010101" pitchFamily="2" charset="-122"/>
              <a:ea typeface="黑体" panose="02010609060101010101" pitchFamily="2" charset="-122"/>
            </a:endParaRPr>
          </a:p>
        </p:txBody>
      </p:sp>
      <p:sp>
        <p:nvSpPr>
          <p:cNvPr id="14" name="文本框 13" title=""/>
          <p:cNvSpPr txBox="1"/>
          <p:nvPr/>
        </p:nvSpPr>
        <p:spPr>
          <a:xfrm>
            <a:off x="3872753" y="3407359"/>
            <a:ext cx="1462092" cy="1569660"/>
          </a:xfrm>
          <a:prstGeom prst="rect">
            <a:avLst/>
          </a:prstGeom>
          <a:noFill/>
        </p:spPr>
        <p:txBody>
          <a:bodyPr wrap="square" rtlCol="0">
            <a:spAutoFit/>
          </a:bodyPr>
          <a:lstStyle/>
          <a:p>
            <a:r>
              <a:rPr lang="zh-CN" altLang="en-US" sz="2400" b="1">
                <a:latin typeface="黑体" panose="02010609060101010101" pitchFamily="2" charset="-122"/>
                <a:ea typeface="黑体" panose="02010609060101010101" pitchFamily="2" charset="-122"/>
              </a:rPr>
              <a:t>同种密度不均匀的介质或两种介质</a:t>
            </a:r>
            <a:endParaRPr lang="zh-CN" altLang="en-US" sz="2400" b="1">
              <a:latin typeface="黑体" panose="02010609060101010101" pitchFamily="2" charset="-122"/>
              <a:ea typeface="黑体" panose="02010609060101010101" pitchFamily="2" charset="-122"/>
            </a:endParaRPr>
          </a:p>
        </p:txBody>
      </p:sp>
      <p:sp>
        <p:nvSpPr>
          <p:cNvPr id="15" name="文本框 14" title=""/>
          <p:cNvSpPr txBox="1"/>
          <p:nvPr/>
        </p:nvSpPr>
        <p:spPr>
          <a:xfrm>
            <a:off x="5253317" y="3423322"/>
            <a:ext cx="1228938" cy="1569660"/>
          </a:xfrm>
          <a:prstGeom prst="rect">
            <a:avLst/>
          </a:prstGeom>
          <a:noFill/>
        </p:spPr>
        <p:txBody>
          <a:bodyPr wrap="square" rtlCol="0">
            <a:spAutoFit/>
          </a:bodyPr>
          <a:lstStyle/>
          <a:p>
            <a:r>
              <a:rPr lang="zh-CN" altLang="en-US" sz="2400" b="1">
                <a:latin typeface="黑体" panose="02010609060101010101" pitchFamily="2" charset="-122"/>
                <a:ea typeface="黑体" panose="02010609060101010101" pitchFamily="2" charset="-122"/>
              </a:rPr>
              <a:t>斜射时改变；垂直时不变</a:t>
            </a:r>
            <a:endParaRPr lang="zh-CN" altLang="en-US" sz="2400" b="1">
              <a:latin typeface="黑体" panose="02010609060101010101" pitchFamily="2" charset="-122"/>
              <a:ea typeface="黑体" panose="02010609060101010101" pitchFamily="2" charset="-122"/>
            </a:endParaRPr>
          </a:p>
        </p:txBody>
      </p:sp>
      <p:sp>
        <p:nvSpPr>
          <p:cNvPr id="16" name="文本框 15" title=""/>
          <p:cNvSpPr txBox="1"/>
          <p:nvPr/>
        </p:nvSpPr>
        <p:spPr>
          <a:xfrm>
            <a:off x="6493811" y="3423322"/>
            <a:ext cx="2274791" cy="1569660"/>
          </a:xfrm>
          <a:prstGeom prst="rect">
            <a:avLst/>
          </a:prstGeom>
          <a:noFill/>
        </p:spPr>
        <p:txBody>
          <a:bodyPr wrap="square" rtlCol="0">
            <a:spAutoFit/>
          </a:bodyPr>
          <a:lstStyle/>
          <a:p>
            <a:r>
              <a:rPr lang="zh-CN" altLang="en-US" sz="2400" b="1">
                <a:latin typeface="黑体" panose="02010609060101010101" pitchFamily="2" charset="-122"/>
                <a:ea typeface="黑体" panose="02010609060101010101" pitchFamily="2" charset="-122"/>
              </a:rPr>
              <a:t>海市蜃楼；潭清疑水浅；彩虹；铅笔在水中“折断”</a:t>
            </a:r>
            <a:endParaRPr lang="zh-CN" altLang="en-US" sz="2400" b="1">
              <a:latin typeface="黑体" panose="02010609060101010101" pitchFamily="2" charset="-122"/>
              <a:ea typeface="黑体" panose="0201060906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par>
                    <p:cTn id="23" fill="hold" nodeType="clickPar">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500"/>
                                        <p:tgtEl>
                                          <p:spTgt spid="6"/>
                                        </p:tgtEl>
                                      </p:cBhvr>
                                    </p:animEffect>
                                  </p:childTnLst>
                                </p:cTn>
                              </p:par>
                            </p:childTnLst>
                          </p:cTn>
                        </p:par>
                      </p:childTnLst>
                    </p:cTn>
                  </p:par>
                  <p:par>
                    <p:cTn id="28" fill="hold" nodeType="clickPar">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500"/>
                                        <p:tgtEl>
                                          <p:spTgt spid="11"/>
                                        </p:tgtEl>
                                      </p:cBhvr>
                                    </p:animEffect>
                                  </p:childTnLst>
                                </p:cTn>
                              </p:par>
                            </p:childTnLst>
                          </p:cTn>
                        </p:par>
                      </p:childTnLst>
                    </p:cTn>
                  </p:par>
                  <p:par>
                    <p:cTn id="33" fill="hold" nodeType="clickPar">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fade">
                                      <p:cBhvr>
                                        <p:cTn id="37" dur="500"/>
                                        <p:tgtEl>
                                          <p:spTgt spid="12"/>
                                        </p:tgtEl>
                                      </p:cBhvr>
                                    </p:animEffect>
                                  </p:childTnLst>
                                </p:cTn>
                              </p:par>
                            </p:childTnLst>
                          </p:cTn>
                        </p:par>
                      </p:childTnLst>
                    </p:cTn>
                  </p:par>
                  <p:par>
                    <p:cTn id="38" fill="hold" nodeType="clickPar">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fade">
                                      <p:cBhvr>
                                        <p:cTn id="42" dur="500"/>
                                        <p:tgtEl>
                                          <p:spTgt spid="13"/>
                                        </p:tgtEl>
                                      </p:cBhvr>
                                    </p:animEffect>
                                  </p:childTnLst>
                                </p:cTn>
                              </p:par>
                            </p:childTnLst>
                          </p:cTn>
                        </p:par>
                      </p:childTnLst>
                    </p:cTn>
                  </p:par>
                  <p:par>
                    <p:cTn id="43" fill="hold" nodeType="clickPar">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7"/>
                                        </p:tgtEl>
                                        <p:attrNameLst>
                                          <p:attrName>style.visibility</p:attrName>
                                        </p:attrNameLst>
                                      </p:cBhvr>
                                      <p:to>
                                        <p:strVal val="visible"/>
                                      </p:to>
                                    </p:set>
                                    <p:animEffect transition="in" filter="fade">
                                      <p:cBhvr>
                                        <p:cTn id="47" dur="500"/>
                                        <p:tgtEl>
                                          <p:spTgt spid="7"/>
                                        </p:tgtEl>
                                      </p:cBhvr>
                                    </p:animEffect>
                                  </p:childTnLst>
                                </p:cTn>
                              </p:par>
                            </p:childTnLst>
                          </p:cTn>
                        </p:par>
                      </p:childTnLst>
                    </p:cTn>
                  </p:par>
                  <p:par>
                    <p:cTn id="48" fill="hold" nodeType="clickPar">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4"/>
                                        </p:tgtEl>
                                        <p:attrNameLst>
                                          <p:attrName>style.visibility</p:attrName>
                                        </p:attrNameLst>
                                      </p:cBhvr>
                                      <p:to>
                                        <p:strVal val="visible"/>
                                      </p:to>
                                    </p:set>
                                    <p:animEffect transition="in" filter="fade">
                                      <p:cBhvr>
                                        <p:cTn id="52" dur="500"/>
                                        <p:tgtEl>
                                          <p:spTgt spid="14"/>
                                        </p:tgtEl>
                                      </p:cBhvr>
                                    </p:animEffect>
                                  </p:childTnLst>
                                </p:cTn>
                              </p:par>
                            </p:childTnLst>
                          </p:cTn>
                        </p:par>
                      </p:childTnLst>
                    </p:cTn>
                  </p:par>
                  <p:par>
                    <p:cTn id="53" fill="hold" nodeType="clickPar">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5"/>
                                        </p:tgtEl>
                                        <p:attrNameLst>
                                          <p:attrName>style.visibility</p:attrName>
                                        </p:attrNameLst>
                                      </p:cBhvr>
                                      <p:to>
                                        <p:strVal val="visible"/>
                                      </p:to>
                                    </p:set>
                                    <p:animEffect transition="in" filter="fade">
                                      <p:cBhvr>
                                        <p:cTn id="57" dur="500"/>
                                        <p:tgtEl>
                                          <p:spTgt spid="15"/>
                                        </p:tgtEl>
                                      </p:cBhvr>
                                    </p:animEffect>
                                  </p:childTnLst>
                                </p:cTn>
                              </p:par>
                            </p:childTnLst>
                          </p:cTn>
                        </p:par>
                      </p:childTnLst>
                    </p:cTn>
                  </p:par>
                  <p:par>
                    <p:cTn id="58" fill="hold" nodeType="clickPar">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16"/>
                                        </p:tgtEl>
                                        <p:attrNameLst>
                                          <p:attrName>style.visibility</p:attrName>
                                        </p:attrNameLst>
                                      </p:cBhvr>
                                      <p:to>
                                        <p:strVal val="visible"/>
                                      </p:to>
                                    </p:set>
                                    <p:animEffect transition="in" filter="fade">
                                      <p:cBhvr>
                                        <p:cTn id="6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11" grpId="0"/>
      <p:bldP spid="12" grpId="0"/>
      <p:bldP spid="13" grpId="0"/>
      <p:bldP spid="14" grpId="0"/>
      <p:bldP spid="15" grpId="0"/>
      <p:bldP spid="16" grpId="0"/>
    </p:bldLst>
  </p:timing>
</p:sld>
</file>

<file path=ppt/slides/slide2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6" name="文本框 5" title=""/>
          <p:cNvSpPr txBox="1"/>
          <p:nvPr/>
        </p:nvSpPr>
        <p:spPr>
          <a:xfrm>
            <a:off x="866494" y="357555"/>
            <a:ext cx="7195858" cy="2308324"/>
          </a:xfrm>
          <a:prstGeom prst="rect">
            <a:avLst/>
          </a:prstGeom>
          <a:noFill/>
        </p:spPr>
        <p:txBody>
          <a:bodyPr wrap="square">
            <a:spAutoFit/>
          </a:bodyPr>
          <a:lstStyle/>
          <a:p>
            <a:pPr algn="l" fontAlgn="ctr"/>
            <a:r>
              <a:rPr lang="zh-CN" altLang="en-US" sz="2400" b="1" kern="100">
                <a:solidFill>
                  <a:srgbClr val="0000FF"/>
                </a:solidFill>
                <a:effectLst/>
                <a:latin typeface="+mj-lt"/>
                <a:ea typeface="+mj-ea"/>
              </a:rPr>
              <a:t>例</a:t>
            </a:r>
            <a:r>
              <a:rPr lang="en-US" altLang="zh-CN" sz="2400" b="1" kern="100">
                <a:solidFill>
                  <a:srgbClr val="0000FF"/>
                </a:solidFill>
                <a:effectLst/>
                <a:latin typeface="+mj-lt"/>
                <a:ea typeface="+mj-ea"/>
              </a:rPr>
              <a:t>5</a:t>
            </a:r>
            <a:r>
              <a:rPr lang="en-US" altLang="zh-CN" sz="2400" b="1" kern="100">
                <a:solidFill>
                  <a:srgbClr val="000000"/>
                </a:solidFill>
                <a:effectLst/>
                <a:latin typeface="+mj-lt"/>
                <a:ea typeface="+mj-ea"/>
              </a:rPr>
              <a:t> </a:t>
            </a:r>
            <a:r>
              <a:rPr lang="zh-CN" altLang="zh-CN" sz="2400" b="1" kern="100">
                <a:solidFill>
                  <a:srgbClr val="000000"/>
                </a:solidFill>
                <a:effectLst/>
                <a:latin typeface="+mj-lt"/>
                <a:ea typeface="+mj-ea"/>
              </a:rPr>
              <a:t>为了研究光从空气斜射入各种透明介质时折射角的大小与哪些因素有关，小华同学利用激光笔、玻璃、水、量角器等进行实验探究。他先让光从空气斜射入水中，分别测出入射角和折射角的大小，记录在表一中。然后他又让光从空气斜射入玻璃中，重复上述实验，将数据记录在表二中。</a:t>
            </a:r>
            <a:endParaRPr lang="zh-CN" altLang="zh-CN" sz="2400" b="1" kern="100">
              <a:effectLst/>
              <a:latin typeface="+mj-lt"/>
              <a:ea typeface="+mj-ea"/>
            </a:endParaRPr>
          </a:p>
        </p:txBody>
      </p:sp>
      <p:graphicFrame>
        <p:nvGraphicFramePr>
          <p:cNvPr id="12" name="表格 11" title=""/>
          <p:cNvGraphicFramePr>
            <a:graphicFrameLocks noGrp="1"/>
          </p:cNvGraphicFramePr>
          <p:nvPr/>
        </p:nvGraphicFramePr>
        <p:xfrm>
          <a:off x="692523" y="3292315"/>
          <a:ext cx="3771900" cy="1648312"/>
        </p:xfrm>
        <a:graphic>
          <a:graphicData uri="http://schemas.openxmlformats.org/drawingml/2006/table">
            <a:tbl>
              <a:tblPr firstRow="1" bandRow="1">
                <a:tableStyleId>{5C22544A-7EE6-4342-B048-85BDC9FD1C3A}</a:tableStyleId>
              </a:tblPr>
              <a:tblGrid>
                <a:gridCol w="1416385"/>
                <a:gridCol w="1221105"/>
                <a:gridCol w="1134410"/>
              </a:tblGrid>
              <a:tr h="412078">
                <a:tc>
                  <a:txBody>
                    <a:bodyPr vert="horz" wrap="square"/>
                    <a:lstStyle/>
                    <a:p>
                      <a:pPr algn="ctr"/>
                      <a:r>
                        <a:rPr lang="zh-CN" altLang="en-US" sz="2000" b="1">
                          <a:solidFill>
                            <a:schemeClr val="tx1"/>
                          </a:solidFill>
                        </a:rPr>
                        <a:t>实验序号</a:t>
                      </a:r>
                      <a:endParaRPr lang="zh-CN" altLang="en-US" sz="20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vert="horz" wrap="square"/>
                    <a:lstStyle/>
                    <a:p>
                      <a:pPr algn="ctr"/>
                      <a:r>
                        <a:rPr lang="zh-CN" altLang="en-US" sz="2000" b="1">
                          <a:solidFill>
                            <a:schemeClr val="tx1"/>
                          </a:solidFill>
                        </a:rPr>
                        <a:t>入射角</a:t>
                      </a:r>
                      <a:endParaRPr lang="zh-CN" altLang="en-US" sz="20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vert="horz" wrap="square"/>
                    <a:lstStyle/>
                    <a:p>
                      <a:pPr algn="ctr"/>
                      <a:r>
                        <a:rPr lang="zh-CN" altLang="en-US" sz="2000" b="1">
                          <a:solidFill>
                            <a:schemeClr val="tx1"/>
                          </a:solidFill>
                        </a:rPr>
                        <a:t>折射角</a:t>
                      </a:r>
                      <a:endParaRPr lang="zh-CN" altLang="en-US" sz="20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12078">
                <a:tc>
                  <a:txBody>
                    <a:bodyPr vert="horz" wrap="square"/>
                    <a:lstStyle/>
                    <a:p>
                      <a:pPr algn="ctr"/>
                      <a:r>
                        <a:rPr lang="en-US" altLang="zh-CN" sz="2000" b="1">
                          <a:solidFill>
                            <a:schemeClr val="tx1"/>
                          </a:solidFill>
                        </a:rPr>
                        <a:t>1</a:t>
                      </a:r>
                      <a:endParaRPr lang="zh-CN" altLang="en-US" sz="20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vert="horz" wrap="square"/>
                    <a:lstStyle/>
                    <a:p>
                      <a:pPr algn="ctr"/>
                      <a:r>
                        <a:rPr lang="en-US" altLang="zh-CN" sz="2000" b="1">
                          <a:solidFill>
                            <a:schemeClr val="tx1"/>
                          </a:solidFill>
                        </a:rPr>
                        <a:t>30°</a:t>
                      </a:r>
                      <a:endParaRPr lang="zh-CN" altLang="en-US" sz="20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vert="horz" wrap="square"/>
                    <a:lstStyle/>
                    <a:p>
                      <a:pPr algn="ctr"/>
                      <a:r>
                        <a:rPr lang="en-US" altLang="zh-CN" sz="2000" b="1">
                          <a:solidFill>
                            <a:schemeClr val="tx1"/>
                          </a:solidFill>
                        </a:rPr>
                        <a:t>22°</a:t>
                      </a:r>
                      <a:endParaRPr lang="zh-CN" altLang="en-US" sz="20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12078">
                <a:tc>
                  <a:txBody>
                    <a:bodyPr vert="horz" wrap="square"/>
                    <a:lstStyle/>
                    <a:p>
                      <a:pPr algn="ctr"/>
                      <a:r>
                        <a:rPr lang="en-US" altLang="zh-CN" sz="2000" b="1">
                          <a:solidFill>
                            <a:schemeClr val="tx1"/>
                          </a:solidFill>
                        </a:rPr>
                        <a:t>2</a:t>
                      </a:r>
                      <a:endParaRPr lang="zh-CN" altLang="en-US" sz="20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vert="horz" wrap="square"/>
                    <a:lstStyle/>
                    <a:p>
                      <a:pPr algn="ctr"/>
                      <a:r>
                        <a:rPr lang="en-US" altLang="zh-CN" sz="2000" b="1">
                          <a:solidFill>
                            <a:schemeClr val="tx1"/>
                          </a:solidFill>
                        </a:rPr>
                        <a:t>45°</a:t>
                      </a:r>
                      <a:endParaRPr lang="zh-CN" altLang="en-US" sz="20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vert="horz" wrap="square"/>
                    <a:lstStyle/>
                    <a:p>
                      <a:pPr algn="ctr"/>
                      <a:r>
                        <a:rPr lang="en-US" altLang="zh-CN" sz="2000" b="1">
                          <a:solidFill>
                            <a:schemeClr val="tx1"/>
                          </a:solidFill>
                        </a:rPr>
                        <a:t>32°</a:t>
                      </a:r>
                      <a:endParaRPr lang="zh-CN" altLang="en-US" sz="20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12078">
                <a:tc>
                  <a:txBody>
                    <a:bodyPr vert="horz" wrap="square"/>
                    <a:lstStyle/>
                    <a:p>
                      <a:pPr algn="ctr"/>
                      <a:r>
                        <a:rPr lang="en-US" altLang="zh-CN" sz="2000" b="1">
                          <a:solidFill>
                            <a:schemeClr val="tx1"/>
                          </a:solidFill>
                        </a:rPr>
                        <a:t>3</a:t>
                      </a:r>
                      <a:endParaRPr lang="zh-CN" altLang="en-US" sz="20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vert="horz" wrap="square"/>
                    <a:lstStyle/>
                    <a:p>
                      <a:pPr algn="ctr"/>
                      <a:r>
                        <a:rPr lang="en-US" altLang="zh-CN" sz="2000" b="1">
                          <a:solidFill>
                            <a:schemeClr val="tx1"/>
                          </a:solidFill>
                        </a:rPr>
                        <a:t>60°</a:t>
                      </a:r>
                      <a:endParaRPr lang="zh-CN" altLang="en-US" sz="20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vert="horz" wrap="square"/>
                    <a:lstStyle/>
                    <a:p>
                      <a:pPr algn="ctr"/>
                      <a:r>
                        <a:rPr lang="en-US" altLang="zh-CN" sz="2000" b="1">
                          <a:solidFill>
                            <a:schemeClr val="tx1"/>
                          </a:solidFill>
                        </a:rPr>
                        <a:t>41°</a:t>
                      </a:r>
                      <a:endParaRPr lang="zh-CN" altLang="en-US" sz="20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graphicFrame>
        <p:nvGraphicFramePr>
          <p:cNvPr id="13" name="表格 12" title=""/>
          <p:cNvGraphicFramePr>
            <a:graphicFrameLocks noGrp="1"/>
          </p:cNvGraphicFramePr>
          <p:nvPr/>
        </p:nvGraphicFramePr>
        <p:xfrm>
          <a:off x="4791635" y="3292315"/>
          <a:ext cx="3771900" cy="1648312"/>
        </p:xfrm>
        <a:graphic>
          <a:graphicData uri="http://schemas.openxmlformats.org/drawingml/2006/table">
            <a:tbl>
              <a:tblPr firstRow="1" bandRow="1">
                <a:tableStyleId>{5C22544A-7EE6-4342-B048-85BDC9FD1C3A}</a:tableStyleId>
              </a:tblPr>
              <a:tblGrid>
                <a:gridCol w="1416385"/>
                <a:gridCol w="1221105"/>
                <a:gridCol w="1134410"/>
              </a:tblGrid>
              <a:tr h="412078">
                <a:tc>
                  <a:txBody>
                    <a:bodyPr vert="horz" wrap="square"/>
                    <a:lstStyle/>
                    <a:p>
                      <a:pPr algn="ctr"/>
                      <a:r>
                        <a:rPr lang="zh-CN" altLang="en-US" sz="2000" b="1">
                          <a:solidFill>
                            <a:schemeClr val="tx1"/>
                          </a:solidFill>
                        </a:rPr>
                        <a:t>实验序号</a:t>
                      </a:r>
                      <a:endParaRPr lang="zh-CN" altLang="en-US" sz="20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vert="horz" wrap="square"/>
                    <a:lstStyle/>
                    <a:p>
                      <a:pPr algn="ctr"/>
                      <a:r>
                        <a:rPr lang="zh-CN" altLang="en-US" sz="2000" b="1">
                          <a:solidFill>
                            <a:schemeClr val="tx1"/>
                          </a:solidFill>
                        </a:rPr>
                        <a:t>入射角</a:t>
                      </a:r>
                      <a:endParaRPr lang="zh-CN" altLang="en-US" sz="20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vert="horz" wrap="square"/>
                    <a:lstStyle/>
                    <a:p>
                      <a:pPr algn="ctr"/>
                      <a:r>
                        <a:rPr lang="zh-CN" altLang="en-US" sz="2000" b="1">
                          <a:solidFill>
                            <a:schemeClr val="tx1"/>
                          </a:solidFill>
                        </a:rPr>
                        <a:t>折射角</a:t>
                      </a:r>
                      <a:endParaRPr lang="zh-CN" altLang="en-US" sz="20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12078">
                <a:tc>
                  <a:txBody>
                    <a:bodyPr vert="horz" wrap="square"/>
                    <a:lstStyle/>
                    <a:p>
                      <a:pPr algn="ctr"/>
                      <a:r>
                        <a:rPr lang="en-US" altLang="zh-CN" sz="2000" b="1">
                          <a:solidFill>
                            <a:schemeClr val="tx1"/>
                          </a:solidFill>
                        </a:rPr>
                        <a:t>4</a:t>
                      </a:r>
                      <a:endParaRPr lang="zh-CN" altLang="en-US" sz="20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vert="horz" wrap="square"/>
                    <a:lstStyle/>
                    <a:p>
                      <a:pPr algn="ctr"/>
                      <a:r>
                        <a:rPr lang="en-US" altLang="zh-CN" sz="2000" b="1">
                          <a:solidFill>
                            <a:schemeClr val="tx1"/>
                          </a:solidFill>
                        </a:rPr>
                        <a:t>30°</a:t>
                      </a:r>
                      <a:endParaRPr lang="zh-CN" altLang="en-US" sz="20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vert="horz" wrap="square"/>
                    <a:lstStyle/>
                    <a:p>
                      <a:pPr algn="ctr"/>
                      <a:r>
                        <a:rPr lang="en-US" altLang="zh-CN" sz="2000" b="1">
                          <a:solidFill>
                            <a:schemeClr val="tx1"/>
                          </a:solidFill>
                        </a:rPr>
                        <a:t>19°</a:t>
                      </a:r>
                      <a:endParaRPr lang="zh-CN" altLang="en-US" sz="20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12078">
                <a:tc>
                  <a:txBody>
                    <a:bodyPr vert="horz" wrap="square"/>
                    <a:lstStyle/>
                    <a:p>
                      <a:pPr algn="ctr"/>
                      <a:r>
                        <a:rPr lang="en-US" altLang="zh-CN" sz="2000" b="1">
                          <a:solidFill>
                            <a:schemeClr val="tx1"/>
                          </a:solidFill>
                        </a:rPr>
                        <a:t>5</a:t>
                      </a:r>
                      <a:endParaRPr lang="zh-CN" altLang="en-US" sz="20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vert="horz" wrap="square"/>
                    <a:lstStyle/>
                    <a:p>
                      <a:pPr algn="ctr"/>
                      <a:r>
                        <a:rPr lang="en-US" altLang="zh-CN" sz="2000" b="1">
                          <a:solidFill>
                            <a:schemeClr val="tx1"/>
                          </a:solidFill>
                        </a:rPr>
                        <a:t>45°</a:t>
                      </a:r>
                      <a:endParaRPr lang="zh-CN" altLang="en-US" sz="20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vert="horz" wrap="square"/>
                    <a:lstStyle/>
                    <a:p>
                      <a:pPr algn="ctr"/>
                      <a:r>
                        <a:rPr lang="en-US" altLang="zh-CN" sz="2000" b="1">
                          <a:solidFill>
                            <a:schemeClr val="tx1"/>
                          </a:solidFill>
                        </a:rPr>
                        <a:t>28°</a:t>
                      </a:r>
                      <a:endParaRPr lang="zh-CN" altLang="en-US" sz="20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12078">
                <a:tc>
                  <a:txBody>
                    <a:bodyPr vert="horz" wrap="square"/>
                    <a:lstStyle/>
                    <a:p>
                      <a:pPr algn="ctr"/>
                      <a:r>
                        <a:rPr lang="en-US" altLang="zh-CN" sz="2000" b="1">
                          <a:solidFill>
                            <a:schemeClr val="tx1"/>
                          </a:solidFill>
                        </a:rPr>
                        <a:t>6</a:t>
                      </a:r>
                      <a:endParaRPr lang="zh-CN" altLang="en-US" sz="20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vert="horz" wrap="square"/>
                    <a:lstStyle/>
                    <a:p>
                      <a:pPr algn="ctr"/>
                      <a:r>
                        <a:rPr lang="en-US" altLang="zh-CN" sz="2000" b="1">
                          <a:solidFill>
                            <a:schemeClr val="tx1"/>
                          </a:solidFill>
                        </a:rPr>
                        <a:t>60°</a:t>
                      </a:r>
                      <a:endParaRPr lang="zh-CN" altLang="en-US" sz="20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vert="horz" wrap="square"/>
                    <a:lstStyle/>
                    <a:p>
                      <a:pPr algn="ctr"/>
                      <a:r>
                        <a:rPr lang="en-US" altLang="zh-CN" sz="2000" b="1">
                          <a:solidFill>
                            <a:schemeClr val="tx1"/>
                          </a:solidFill>
                        </a:rPr>
                        <a:t>35°</a:t>
                      </a:r>
                      <a:endParaRPr lang="zh-CN" altLang="en-US" sz="20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14" name="文本框 13" title=""/>
          <p:cNvSpPr txBox="1"/>
          <p:nvPr/>
        </p:nvSpPr>
        <p:spPr>
          <a:xfrm>
            <a:off x="773205" y="2834750"/>
            <a:ext cx="3919818" cy="400110"/>
          </a:xfrm>
          <a:prstGeom prst="rect">
            <a:avLst/>
          </a:prstGeom>
          <a:noFill/>
        </p:spPr>
        <p:txBody>
          <a:bodyPr wrap="square" rtlCol="0">
            <a:spAutoFit/>
          </a:bodyPr>
          <a:lstStyle/>
          <a:p>
            <a:r>
              <a:rPr lang="zh-CN" altLang="en-US" sz="2000" b="1">
                <a:latin typeface="黑体" panose="02010609060101010101" pitchFamily="2" charset="-122"/>
                <a:ea typeface="黑体" panose="02010609060101010101" pitchFamily="2" charset="-122"/>
              </a:rPr>
              <a:t>表一光从空气斜射入水</a:t>
            </a:r>
            <a:endParaRPr lang="zh-CN" altLang="en-US" sz="2000" b="1">
              <a:latin typeface="黑体" panose="02010609060101010101" pitchFamily="2" charset="-122"/>
              <a:ea typeface="黑体" panose="02010609060101010101" pitchFamily="2" charset="-122"/>
            </a:endParaRPr>
          </a:p>
        </p:txBody>
      </p:sp>
      <p:sp>
        <p:nvSpPr>
          <p:cNvPr id="15" name="文本框 14" title=""/>
          <p:cNvSpPr txBox="1"/>
          <p:nvPr/>
        </p:nvSpPr>
        <p:spPr>
          <a:xfrm>
            <a:off x="4791635" y="2837072"/>
            <a:ext cx="3919818" cy="400110"/>
          </a:xfrm>
          <a:prstGeom prst="rect">
            <a:avLst/>
          </a:prstGeom>
          <a:noFill/>
        </p:spPr>
        <p:txBody>
          <a:bodyPr wrap="square" rtlCol="0">
            <a:spAutoFit/>
          </a:bodyPr>
          <a:lstStyle/>
          <a:p>
            <a:r>
              <a:rPr lang="zh-CN" altLang="en-US" sz="2000" b="1">
                <a:latin typeface="黑体" panose="02010609060101010101" pitchFamily="2" charset="-122"/>
                <a:ea typeface="黑体" panose="02010609060101010101" pitchFamily="2" charset="-122"/>
              </a:rPr>
              <a:t>表二光从空气斜射入玻璃</a:t>
            </a:r>
            <a:endParaRPr lang="zh-CN" altLang="en-US" sz="2000" b="1">
              <a:latin typeface="黑体" panose="02010609060101010101" pitchFamily="2" charset="-122"/>
              <a:ea typeface="黑体" panose="02010609060101010101" pitchFamily="2" charset="-122"/>
            </a:endParaRPr>
          </a:p>
        </p:txBody>
      </p:sp>
    </p:spTree>
  </p:cSld>
  <p:clrMapOvr>
    <a:masterClrMapping/>
  </p:clrMapOvr>
  <p:transition/>
  <p:timing/>
</p:sld>
</file>

<file path=ppt/slides/slide2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6" name="文本框 5" title=""/>
          <p:cNvSpPr txBox="1"/>
          <p:nvPr/>
        </p:nvSpPr>
        <p:spPr>
          <a:xfrm>
            <a:off x="608478" y="512038"/>
            <a:ext cx="8249771" cy="1938992"/>
          </a:xfrm>
          <a:prstGeom prst="rect">
            <a:avLst/>
          </a:prstGeom>
          <a:noFill/>
        </p:spPr>
        <p:txBody>
          <a:bodyPr wrap="square">
            <a:spAutoFit/>
          </a:bodyPr>
          <a:lstStyle/>
          <a:p>
            <a:pPr algn="l" fontAlgn="ctr"/>
            <a:r>
              <a:rPr lang="zh-CN" altLang="zh-CN" sz="2400" b="1" kern="100">
                <a:solidFill>
                  <a:srgbClr val="000000"/>
                </a:solidFill>
                <a:effectLst/>
                <a:latin typeface="+mj-lt"/>
                <a:ea typeface="+mj-ea"/>
              </a:rPr>
              <a:t>（</a:t>
            </a:r>
            <a:r>
              <a:rPr lang="en-US" altLang="zh-CN" sz="2400" b="1" kern="100">
                <a:solidFill>
                  <a:srgbClr val="000000"/>
                </a:solidFill>
                <a:effectLst/>
                <a:latin typeface="+mj-lt"/>
                <a:ea typeface="+mj-ea"/>
              </a:rPr>
              <a:t>1</a:t>
            </a:r>
            <a:r>
              <a:rPr lang="zh-CN" altLang="zh-CN" sz="2400" b="1" kern="100">
                <a:solidFill>
                  <a:srgbClr val="000000"/>
                </a:solidFill>
                <a:effectLst/>
                <a:latin typeface="+mj-lt"/>
                <a:ea typeface="+mj-ea"/>
              </a:rPr>
              <a:t>）分析比较实验序号</a:t>
            </a:r>
            <a:r>
              <a:rPr lang="en-US" altLang="zh-CN" sz="2400" b="1" kern="100">
                <a:solidFill>
                  <a:srgbClr val="000000"/>
                </a:solidFill>
                <a:effectLst/>
                <a:latin typeface="+mj-lt"/>
                <a:ea typeface="+mj-ea"/>
              </a:rPr>
              <a:t>1</a:t>
            </a:r>
            <a:r>
              <a:rPr lang="zh-CN" altLang="en-US" sz="2400" b="1" kern="100">
                <a:solidFill>
                  <a:srgbClr val="000000"/>
                </a:solidFill>
                <a:effectLst/>
                <a:latin typeface="+mj-lt"/>
                <a:ea typeface="+mj-ea"/>
              </a:rPr>
              <a:t>、</a:t>
            </a:r>
            <a:r>
              <a:rPr lang="en-US" altLang="zh-CN" sz="2400" b="1" kern="100">
                <a:solidFill>
                  <a:srgbClr val="000000"/>
                </a:solidFill>
                <a:effectLst/>
                <a:latin typeface="+mj-lt"/>
                <a:ea typeface="+mj-ea"/>
              </a:rPr>
              <a:t>2</a:t>
            </a:r>
            <a:r>
              <a:rPr lang="zh-CN" altLang="en-US" sz="2400" b="1" kern="100">
                <a:solidFill>
                  <a:srgbClr val="000000"/>
                </a:solidFill>
                <a:effectLst/>
                <a:latin typeface="+mj-lt"/>
                <a:ea typeface="+mj-ea"/>
              </a:rPr>
              <a:t>、</a:t>
            </a:r>
            <a:r>
              <a:rPr lang="en-US" altLang="zh-CN" sz="2400" b="1" kern="100">
                <a:solidFill>
                  <a:srgbClr val="000000"/>
                </a:solidFill>
                <a:effectLst/>
                <a:latin typeface="+mj-lt"/>
                <a:ea typeface="+mj-ea"/>
              </a:rPr>
              <a:t>3</a:t>
            </a:r>
            <a:r>
              <a:rPr lang="zh-CN" altLang="en-US" sz="2400" b="1" kern="100">
                <a:solidFill>
                  <a:srgbClr val="000000"/>
                </a:solidFill>
                <a:effectLst/>
                <a:latin typeface="+mj-lt"/>
                <a:ea typeface="+mj-ea"/>
              </a:rPr>
              <a:t>、</a:t>
            </a:r>
            <a:r>
              <a:rPr lang="en-US" altLang="zh-CN" sz="2400" b="1" kern="100">
                <a:solidFill>
                  <a:srgbClr val="000000"/>
                </a:solidFill>
                <a:effectLst/>
                <a:latin typeface="+mj-lt"/>
                <a:ea typeface="+mj-ea"/>
              </a:rPr>
              <a:t>4</a:t>
            </a:r>
            <a:r>
              <a:rPr lang="zh-CN" altLang="en-US" sz="2400" b="1" kern="100">
                <a:solidFill>
                  <a:srgbClr val="000000"/>
                </a:solidFill>
                <a:effectLst/>
                <a:latin typeface="+mj-lt"/>
                <a:ea typeface="+mj-ea"/>
              </a:rPr>
              <a:t>、</a:t>
            </a:r>
            <a:r>
              <a:rPr lang="en-US" altLang="zh-CN" sz="2400" b="1" kern="100">
                <a:solidFill>
                  <a:srgbClr val="000000"/>
                </a:solidFill>
                <a:effectLst/>
                <a:latin typeface="+mj-lt"/>
                <a:ea typeface="+mj-ea"/>
              </a:rPr>
              <a:t>5</a:t>
            </a:r>
            <a:r>
              <a:rPr lang="zh-CN" altLang="en-US" sz="2400" b="1" kern="100">
                <a:solidFill>
                  <a:srgbClr val="000000"/>
                </a:solidFill>
                <a:effectLst/>
                <a:latin typeface="+mj-lt"/>
                <a:ea typeface="+mj-ea"/>
              </a:rPr>
              <a:t>、</a:t>
            </a:r>
            <a:r>
              <a:rPr lang="en-US" altLang="zh-CN" sz="2400" b="1" kern="100">
                <a:solidFill>
                  <a:srgbClr val="000000"/>
                </a:solidFill>
                <a:effectLst/>
                <a:latin typeface="+mj-lt"/>
                <a:ea typeface="+mj-ea"/>
              </a:rPr>
              <a:t>6</a:t>
            </a:r>
            <a:r>
              <a:rPr lang="zh-CN" altLang="zh-CN" sz="2400" b="1" kern="100">
                <a:solidFill>
                  <a:srgbClr val="000000"/>
                </a:solidFill>
                <a:effectLst/>
                <a:latin typeface="+mj-lt"/>
                <a:ea typeface="+mj-ea"/>
              </a:rPr>
              <a:t>中的数据可知：当光从空气斜射入其他透明介质时，</a:t>
            </a:r>
            <a:r>
              <a:rPr lang="en-US" altLang="zh-CN" sz="2400" b="1" kern="100">
                <a:solidFill>
                  <a:srgbClr val="000000"/>
                </a:solidFill>
                <a:effectLst/>
                <a:latin typeface="+mj-lt"/>
                <a:ea typeface="+mj-ea"/>
              </a:rPr>
              <a:t>________________</a:t>
            </a:r>
            <a:r>
              <a:rPr lang="zh-CN" altLang="en-US" sz="2400" b="1" kern="100">
                <a:solidFill>
                  <a:srgbClr val="000000"/>
                </a:solidFill>
                <a:effectLst/>
                <a:latin typeface="+mj-lt"/>
                <a:ea typeface="+mj-ea"/>
              </a:rPr>
              <a:t>；</a:t>
            </a:r>
            <a:endParaRPr lang="en-US" altLang="zh-CN" sz="2400" b="1" kern="100">
              <a:solidFill>
                <a:srgbClr val="000000"/>
              </a:solidFill>
              <a:effectLst/>
              <a:latin typeface="+mj-lt"/>
              <a:ea typeface="+mj-ea"/>
            </a:endParaRPr>
          </a:p>
          <a:p>
            <a:pPr algn="l" fontAlgn="ctr"/>
            <a:r>
              <a:rPr lang="zh-CN" altLang="zh-CN" sz="2400" b="1" kern="100">
                <a:solidFill>
                  <a:srgbClr val="000000"/>
                </a:solidFill>
                <a:effectLst/>
                <a:latin typeface="+mj-lt"/>
                <a:ea typeface="+mj-ea"/>
              </a:rPr>
              <a:t>（</a:t>
            </a:r>
            <a:r>
              <a:rPr lang="en-US" altLang="zh-CN" sz="2400" b="1" kern="100">
                <a:solidFill>
                  <a:srgbClr val="000000"/>
                </a:solidFill>
                <a:effectLst/>
                <a:latin typeface="+mj-lt"/>
                <a:ea typeface="+mj-ea"/>
              </a:rPr>
              <a:t>2</a:t>
            </a:r>
            <a:r>
              <a:rPr lang="zh-CN" altLang="zh-CN" sz="2400" b="1" kern="100">
                <a:solidFill>
                  <a:srgbClr val="000000"/>
                </a:solidFill>
                <a:effectLst/>
                <a:latin typeface="+mj-lt"/>
                <a:ea typeface="+mj-ea"/>
              </a:rPr>
              <a:t>）分析比较实验序号</a:t>
            </a:r>
            <a:r>
              <a:rPr lang="en-US" altLang="zh-CN" sz="2400" b="1" kern="100">
                <a:solidFill>
                  <a:srgbClr val="000000"/>
                </a:solidFill>
                <a:effectLst/>
                <a:latin typeface="+mj-lt"/>
                <a:ea typeface="+mj-ea"/>
              </a:rPr>
              <a:t>1</a:t>
            </a:r>
            <a:r>
              <a:rPr lang="zh-CN" altLang="en-US" sz="2400" b="1" kern="100">
                <a:solidFill>
                  <a:srgbClr val="000000"/>
                </a:solidFill>
                <a:effectLst/>
                <a:latin typeface="+mj-lt"/>
                <a:ea typeface="+mj-ea"/>
              </a:rPr>
              <a:t>、</a:t>
            </a:r>
            <a:r>
              <a:rPr lang="en-US" altLang="zh-CN" sz="2400" b="1" kern="100">
                <a:solidFill>
                  <a:srgbClr val="000000"/>
                </a:solidFill>
                <a:effectLst/>
                <a:latin typeface="+mj-lt"/>
                <a:ea typeface="+mj-ea"/>
              </a:rPr>
              <a:t>2</a:t>
            </a:r>
            <a:r>
              <a:rPr lang="zh-CN" altLang="en-US" sz="2400" b="1" kern="100">
                <a:solidFill>
                  <a:srgbClr val="000000"/>
                </a:solidFill>
                <a:effectLst/>
                <a:latin typeface="+mj-lt"/>
                <a:ea typeface="+mj-ea"/>
              </a:rPr>
              <a:t>、</a:t>
            </a:r>
            <a:r>
              <a:rPr lang="en-US" altLang="zh-CN" sz="2400" b="1" kern="100">
                <a:solidFill>
                  <a:srgbClr val="000000"/>
                </a:solidFill>
                <a:effectLst/>
                <a:latin typeface="+mj-lt"/>
                <a:ea typeface="+mj-ea"/>
              </a:rPr>
              <a:t>3</a:t>
            </a:r>
            <a:r>
              <a:rPr lang="zh-CN" altLang="zh-CN" sz="2400" b="1" kern="100">
                <a:solidFill>
                  <a:srgbClr val="000000"/>
                </a:solidFill>
                <a:effectLst/>
                <a:latin typeface="+mj-lt"/>
                <a:ea typeface="+mj-ea"/>
              </a:rPr>
              <a:t>或</a:t>
            </a:r>
            <a:r>
              <a:rPr lang="en-US" altLang="zh-CN" sz="2400" b="1" kern="100">
                <a:solidFill>
                  <a:srgbClr val="000000"/>
                </a:solidFill>
                <a:effectLst/>
                <a:latin typeface="+mj-lt"/>
                <a:ea typeface="+mj-ea"/>
              </a:rPr>
              <a:t>4</a:t>
            </a:r>
            <a:r>
              <a:rPr lang="zh-CN" altLang="en-US" sz="2400" b="1" kern="100">
                <a:solidFill>
                  <a:srgbClr val="000000"/>
                </a:solidFill>
                <a:effectLst/>
                <a:latin typeface="+mj-lt"/>
                <a:ea typeface="+mj-ea"/>
              </a:rPr>
              <a:t>、</a:t>
            </a:r>
            <a:r>
              <a:rPr lang="en-US" altLang="zh-CN" sz="2400" b="1" kern="100">
                <a:solidFill>
                  <a:srgbClr val="000000"/>
                </a:solidFill>
                <a:effectLst/>
                <a:latin typeface="+mj-lt"/>
                <a:ea typeface="+mj-ea"/>
              </a:rPr>
              <a:t>5</a:t>
            </a:r>
            <a:r>
              <a:rPr lang="zh-CN" altLang="en-US" sz="2400" b="1" kern="100">
                <a:solidFill>
                  <a:srgbClr val="000000"/>
                </a:solidFill>
                <a:effectLst/>
                <a:latin typeface="+mj-lt"/>
                <a:ea typeface="+mj-ea"/>
              </a:rPr>
              <a:t>、</a:t>
            </a:r>
            <a:r>
              <a:rPr lang="en-US" altLang="zh-CN" sz="2400" b="1" kern="100">
                <a:solidFill>
                  <a:srgbClr val="000000"/>
                </a:solidFill>
                <a:effectLst/>
                <a:latin typeface="+mj-lt"/>
                <a:ea typeface="+mj-ea"/>
              </a:rPr>
              <a:t>6</a:t>
            </a:r>
            <a:r>
              <a:rPr lang="zh-CN" altLang="zh-CN" sz="2400" b="1" kern="100">
                <a:solidFill>
                  <a:srgbClr val="000000"/>
                </a:solidFill>
                <a:effectLst/>
                <a:latin typeface="+mj-lt"/>
                <a:ea typeface="+mj-ea"/>
              </a:rPr>
              <a:t>中的数据可知：</a:t>
            </a:r>
            <a:r>
              <a:rPr lang="en-US" altLang="zh-CN" sz="2400" b="1" kern="100">
                <a:solidFill>
                  <a:srgbClr val="000000"/>
                </a:solidFill>
                <a:latin typeface="+mj-lt"/>
                <a:ea typeface="+mj-ea"/>
              </a:rPr>
              <a:t>________________________________________________</a:t>
            </a:r>
            <a:endParaRPr lang="en-US" altLang="zh-CN" sz="2400" b="1" kern="100">
              <a:solidFill>
                <a:srgbClr val="000000"/>
              </a:solidFill>
              <a:latin typeface="+mj-lt"/>
              <a:ea typeface="+mj-ea"/>
            </a:endParaRPr>
          </a:p>
          <a:p>
            <a:pPr algn="l" fontAlgn="ctr"/>
            <a:r>
              <a:rPr lang="en-US" altLang="zh-CN" sz="2400" b="1" kern="100">
                <a:solidFill>
                  <a:srgbClr val="000000"/>
                </a:solidFill>
                <a:effectLst/>
                <a:latin typeface="+mj-lt"/>
                <a:ea typeface="+mj-ea"/>
              </a:rPr>
              <a:t>_______________________________________________</a:t>
            </a:r>
            <a:r>
              <a:rPr lang="zh-CN" altLang="zh-CN" sz="2400" b="1" kern="100">
                <a:solidFill>
                  <a:srgbClr val="000000"/>
                </a:solidFill>
                <a:effectLst/>
                <a:latin typeface="+mj-lt"/>
                <a:ea typeface="+mj-ea"/>
              </a:rPr>
              <a:t>；</a:t>
            </a:r>
            <a:endParaRPr lang="zh-CN" altLang="zh-CN" sz="2400" b="1" kern="100">
              <a:effectLst/>
              <a:latin typeface="+mj-lt"/>
              <a:ea typeface="+mj-ea"/>
            </a:endParaRPr>
          </a:p>
        </p:txBody>
      </p:sp>
      <p:sp>
        <p:nvSpPr>
          <p:cNvPr id="11" name="文本框 10" title=""/>
          <p:cNvSpPr txBox="1"/>
          <p:nvPr/>
        </p:nvSpPr>
        <p:spPr>
          <a:xfrm>
            <a:off x="5458385" y="849775"/>
            <a:ext cx="2716306" cy="461665"/>
          </a:xfrm>
          <a:prstGeom prst="rect">
            <a:avLst/>
          </a:prstGeom>
          <a:noFill/>
        </p:spPr>
        <p:txBody>
          <a:bodyPr wrap="square" rtlCol="0">
            <a:spAutoFit/>
          </a:bodyPr>
          <a:lstStyle/>
          <a:p>
            <a:r>
              <a:rPr lang="zh-CN" altLang="en-US" sz="2400" b="1">
                <a:solidFill>
                  <a:srgbClr val="FF0000"/>
                </a:solidFill>
                <a:latin typeface="黑体" panose="02010609060101010101" pitchFamily="2" charset="-122"/>
                <a:ea typeface="黑体" panose="02010609060101010101" pitchFamily="2" charset="-122"/>
              </a:rPr>
              <a:t>折射角小于入射角</a:t>
            </a:r>
            <a:endParaRPr lang="zh-CN" altLang="en-US" sz="2400"/>
          </a:p>
        </p:txBody>
      </p:sp>
      <p:sp>
        <p:nvSpPr>
          <p:cNvPr id="16" name="文本框 15" title=""/>
          <p:cNvSpPr txBox="1"/>
          <p:nvPr/>
        </p:nvSpPr>
        <p:spPr>
          <a:xfrm>
            <a:off x="608478" y="1535850"/>
            <a:ext cx="7519148" cy="461665"/>
          </a:xfrm>
          <a:prstGeom prst="rect">
            <a:avLst/>
          </a:prstGeom>
          <a:noFill/>
        </p:spPr>
        <p:txBody>
          <a:bodyPr wrap="square">
            <a:spAutoFit/>
          </a:bodyPr>
          <a:lstStyle/>
          <a:p>
            <a:r>
              <a:rPr lang="zh-CN" altLang="zh-CN" sz="2400" b="1" kern="100">
                <a:solidFill>
                  <a:srgbClr val="FF0000"/>
                </a:solidFill>
                <a:effectLst/>
                <a:latin typeface="黑体" panose="02010609060101010101" pitchFamily="2" charset="-122"/>
                <a:ea typeface="黑体" panose="02010609060101010101" pitchFamily="2" charset="-122"/>
                <a:cs typeface="Times New Roman" panose="02020603050405020304" pitchFamily="18" charset="0"/>
              </a:rPr>
              <a:t>当光从空气斜射入其他透明介质时，随着入射角的</a:t>
            </a:r>
            <a:r>
              <a:rPr lang="zh-CN" altLang="en-US" sz="2400" b="1" kern="100">
                <a:solidFill>
                  <a:srgbClr val="FF0000"/>
                </a:solidFill>
                <a:effectLst/>
                <a:latin typeface="黑体" panose="02010609060101010101" pitchFamily="2" charset="-122"/>
                <a:ea typeface="黑体" panose="02010609060101010101" pitchFamily="2" charset="-122"/>
                <a:cs typeface="Times New Roman" panose="02020603050405020304" pitchFamily="18" charset="0"/>
              </a:rPr>
              <a:t>增</a:t>
            </a:r>
            <a:endParaRPr lang="zh-CN" altLang="en-US" sz="2400" b="1">
              <a:solidFill>
                <a:srgbClr val="FF0000"/>
              </a:solidFill>
              <a:latin typeface="黑体" panose="02010609060101010101" pitchFamily="2" charset="-122"/>
              <a:ea typeface="黑体" panose="02010609060101010101" pitchFamily="2" charset="-122"/>
            </a:endParaRPr>
          </a:p>
        </p:txBody>
      </p:sp>
      <p:sp>
        <p:nvSpPr>
          <p:cNvPr id="18" name="文本框 17" title=""/>
          <p:cNvSpPr txBox="1"/>
          <p:nvPr/>
        </p:nvSpPr>
        <p:spPr>
          <a:xfrm>
            <a:off x="657784" y="1936219"/>
            <a:ext cx="8178054" cy="461665"/>
          </a:xfrm>
          <a:prstGeom prst="rect">
            <a:avLst/>
          </a:prstGeom>
          <a:noFill/>
        </p:spPr>
        <p:txBody>
          <a:bodyPr wrap="square">
            <a:spAutoFit/>
          </a:bodyPr>
          <a:lstStyle/>
          <a:p>
            <a:r>
              <a:rPr lang="zh-CN" altLang="zh-CN" sz="2400" b="1" kern="100">
                <a:solidFill>
                  <a:srgbClr val="FF0000"/>
                </a:solidFill>
                <a:effectLst/>
                <a:latin typeface="黑体" panose="02010609060101010101" pitchFamily="2" charset="-122"/>
                <a:ea typeface="黑体" panose="02010609060101010101" pitchFamily="2" charset="-122"/>
                <a:cs typeface="Times New Roman" panose="02020603050405020304" pitchFamily="18" charset="0"/>
              </a:rPr>
              <a:t>大，折射角也会随之增大，但折射角始终小于入射角</a:t>
            </a:r>
            <a:endParaRPr lang="zh-CN" altLang="en-US" sz="2400"/>
          </a:p>
        </p:txBody>
      </p:sp>
      <p:graphicFrame>
        <p:nvGraphicFramePr>
          <p:cNvPr id="19" name="表格 18" title=""/>
          <p:cNvGraphicFramePr>
            <a:graphicFrameLocks noGrp="1"/>
          </p:cNvGraphicFramePr>
          <p:nvPr/>
        </p:nvGraphicFramePr>
        <p:xfrm>
          <a:off x="692523" y="3292315"/>
          <a:ext cx="3771900" cy="1648312"/>
        </p:xfrm>
        <a:graphic>
          <a:graphicData uri="http://schemas.openxmlformats.org/drawingml/2006/table">
            <a:tbl>
              <a:tblPr firstRow="1" bandRow="1">
                <a:tableStyleId>{5C22544A-7EE6-4342-B048-85BDC9FD1C3A}</a:tableStyleId>
              </a:tblPr>
              <a:tblGrid>
                <a:gridCol w="1416385"/>
                <a:gridCol w="1221105"/>
                <a:gridCol w="1134410"/>
              </a:tblGrid>
              <a:tr h="412078">
                <a:tc>
                  <a:txBody>
                    <a:bodyPr vert="horz" wrap="square"/>
                    <a:lstStyle/>
                    <a:p>
                      <a:pPr algn="ctr"/>
                      <a:r>
                        <a:rPr lang="zh-CN" altLang="en-US" sz="2000" b="1">
                          <a:solidFill>
                            <a:schemeClr val="tx1"/>
                          </a:solidFill>
                        </a:rPr>
                        <a:t>实验序号</a:t>
                      </a:r>
                      <a:endParaRPr lang="zh-CN" altLang="en-US" sz="20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vert="horz" wrap="square"/>
                    <a:lstStyle/>
                    <a:p>
                      <a:pPr algn="ctr"/>
                      <a:r>
                        <a:rPr lang="zh-CN" altLang="en-US" sz="2000" b="1">
                          <a:solidFill>
                            <a:schemeClr val="tx1"/>
                          </a:solidFill>
                        </a:rPr>
                        <a:t>入射角</a:t>
                      </a:r>
                      <a:endParaRPr lang="zh-CN" altLang="en-US" sz="20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vert="horz" wrap="square"/>
                    <a:lstStyle/>
                    <a:p>
                      <a:pPr algn="ctr"/>
                      <a:r>
                        <a:rPr lang="zh-CN" altLang="en-US" sz="2000" b="1">
                          <a:solidFill>
                            <a:schemeClr val="tx1"/>
                          </a:solidFill>
                        </a:rPr>
                        <a:t>折射角</a:t>
                      </a:r>
                      <a:endParaRPr lang="zh-CN" altLang="en-US" sz="20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12078">
                <a:tc>
                  <a:txBody>
                    <a:bodyPr vert="horz" wrap="square"/>
                    <a:lstStyle/>
                    <a:p>
                      <a:pPr algn="ctr"/>
                      <a:r>
                        <a:rPr lang="en-US" altLang="zh-CN" sz="2000" b="1">
                          <a:solidFill>
                            <a:schemeClr val="tx1"/>
                          </a:solidFill>
                        </a:rPr>
                        <a:t>1</a:t>
                      </a:r>
                      <a:endParaRPr lang="zh-CN" altLang="en-US" sz="20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vert="horz" wrap="square"/>
                    <a:lstStyle/>
                    <a:p>
                      <a:pPr algn="ctr"/>
                      <a:r>
                        <a:rPr lang="en-US" altLang="zh-CN" sz="2000" b="1">
                          <a:solidFill>
                            <a:schemeClr val="tx1"/>
                          </a:solidFill>
                        </a:rPr>
                        <a:t>30°</a:t>
                      </a:r>
                      <a:endParaRPr lang="zh-CN" altLang="en-US" sz="20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vert="horz" wrap="square"/>
                    <a:lstStyle/>
                    <a:p>
                      <a:pPr algn="ctr"/>
                      <a:r>
                        <a:rPr lang="en-US" altLang="zh-CN" sz="2000" b="1">
                          <a:solidFill>
                            <a:schemeClr val="tx1"/>
                          </a:solidFill>
                        </a:rPr>
                        <a:t>22°</a:t>
                      </a:r>
                      <a:endParaRPr lang="zh-CN" altLang="en-US" sz="20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12078">
                <a:tc>
                  <a:txBody>
                    <a:bodyPr vert="horz" wrap="square"/>
                    <a:lstStyle/>
                    <a:p>
                      <a:pPr algn="ctr"/>
                      <a:r>
                        <a:rPr lang="en-US" altLang="zh-CN" sz="2000" b="1">
                          <a:solidFill>
                            <a:schemeClr val="tx1"/>
                          </a:solidFill>
                        </a:rPr>
                        <a:t>2</a:t>
                      </a:r>
                      <a:endParaRPr lang="zh-CN" altLang="en-US" sz="20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vert="horz" wrap="square"/>
                    <a:lstStyle/>
                    <a:p>
                      <a:pPr algn="ctr"/>
                      <a:r>
                        <a:rPr lang="en-US" altLang="zh-CN" sz="2000" b="1">
                          <a:solidFill>
                            <a:schemeClr val="tx1"/>
                          </a:solidFill>
                        </a:rPr>
                        <a:t>45°</a:t>
                      </a:r>
                      <a:endParaRPr lang="zh-CN" altLang="en-US" sz="20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vert="horz" wrap="square"/>
                    <a:lstStyle/>
                    <a:p>
                      <a:pPr algn="ctr"/>
                      <a:r>
                        <a:rPr lang="en-US" altLang="zh-CN" sz="2000" b="1">
                          <a:solidFill>
                            <a:schemeClr val="tx1"/>
                          </a:solidFill>
                        </a:rPr>
                        <a:t>32°</a:t>
                      </a:r>
                      <a:endParaRPr lang="zh-CN" altLang="en-US" sz="20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12078">
                <a:tc>
                  <a:txBody>
                    <a:bodyPr vert="horz" wrap="square"/>
                    <a:lstStyle/>
                    <a:p>
                      <a:pPr algn="ctr"/>
                      <a:r>
                        <a:rPr lang="en-US" altLang="zh-CN" sz="2000" b="1">
                          <a:solidFill>
                            <a:schemeClr val="tx1"/>
                          </a:solidFill>
                        </a:rPr>
                        <a:t>3</a:t>
                      </a:r>
                      <a:endParaRPr lang="zh-CN" altLang="en-US" sz="20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vert="horz" wrap="square"/>
                    <a:lstStyle/>
                    <a:p>
                      <a:pPr algn="ctr"/>
                      <a:r>
                        <a:rPr lang="en-US" altLang="zh-CN" sz="2000" b="1">
                          <a:solidFill>
                            <a:schemeClr val="tx1"/>
                          </a:solidFill>
                        </a:rPr>
                        <a:t>60°</a:t>
                      </a:r>
                      <a:endParaRPr lang="zh-CN" altLang="en-US" sz="20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vert="horz" wrap="square"/>
                    <a:lstStyle/>
                    <a:p>
                      <a:pPr algn="ctr"/>
                      <a:r>
                        <a:rPr lang="en-US" altLang="zh-CN" sz="2000" b="1">
                          <a:solidFill>
                            <a:schemeClr val="tx1"/>
                          </a:solidFill>
                        </a:rPr>
                        <a:t>41°</a:t>
                      </a:r>
                      <a:endParaRPr lang="zh-CN" altLang="en-US" sz="20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graphicFrame>
        <p:nvGraphicFramePr>
          <p:cNvPr id="20" name="表格 19" title=""/>
          <p:cNvGraphicFramePr>
            <a:graphicFrameLocks noGrp="1"/>
          </p:cNvGraphicFramePr>
          <p:nvPr/>
        </p:nvGraphicFramePr>
        <p:xfrm>
          <a:off x="4791635" y="3292315"/>
          <a:ext cx="3771900" cy="1648312"/>
        </p:xfrm>
        <a:graphic>
          <a:graphicData uri="http://schemas.openxmlformats.org/drawingml/2006/table">
            <a:tbl>
              <a:tblPr firstRow="1" bandRow="1">
                <a:tableStyleId>{5C22544A-7EE6-4342-B048-85BDC9FD1C3A}</a:tableStyleId>
              </a:tblPr>
              <a:tblGrid>
                <a:gridCol w="1416385"/>
                <a:gridCol w="1221105"/>
                <a:gridCol w="1134410"/>
              </a:tblGrid>
              <a:tr h="412078">
                <a:tc>
                  <a:txBody>
                    <a:bodyPr vert="horz" wrap="square"/>
                    <a:lstStyle/>
                    <a:p>
                      <a:pPr algn="ctr"/>
                      <a:r>
                        <a:rPr lang="zh-CN" altLang="en-US" sz="2000" b="1">
                          <a:solidFill>
                            <a:schemeClr val="tx1"/>
                          </a:solidFill>
                        </a:rPr>
                        <a:t>实验序号</a:t>
                      </a:r>
                      <a:endParaRPr lang="zh-CN" altLang="en-US" sz="20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vert="horz" wrap="square"/>
                    <a:lstStyle/>
                    <a:p>
                      <a:pPr algn="ctr"/>
                      <a:r>
                        <a:rPr lang="zh-CN" altLang="en-US" sz="2000" b="1">
                          <a:solidFill>
                            <a:schemeClr val="tx1"/>
                          </a:solidFill>
                        </a:rPr>
                        <a:t>入射角</a:t>
                      </a:r>
                      <a:endParaRPr lang="zh-CN" altLang="en-US" sz="20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vert="horz" wrap="square"/>
                    <a:lstStyle/>
                    <a:p>
                      <a:pPr algn="ctr"/>
                      <a:r>
                        <a:rPr lang="zh-CN" altLang="en-US" sz="2000" b="1">
                          <a:solidFill>
                            <a:schemeClr val="tx1"/>
                          </a:solidFill>
                        </a:rPr>
                        <a:t>折射角</a:t>
                      </a:r>
                      <a:endParaRPr lang="zh-CN" altLang="en-US" sz="20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12078">
                <a:tc>
                  <a:txBody>
                    <a:bodyPr vert="horz" wrap="square"/>
                    <a:lstStyle/>
                    <a:p>
                      <a:pPr algn="ctr"/>
                      <a:r>
                        <a:rPr lang="en-US" altLang="zh-CN" sz="2000" b="1">
                          <a:solidFill>
                            <a:schemeClr val="tx1"/>
                          </a:solidFill>
                        </a:rPr>
                        <a:t>4</a:t>
                      </a:r>
                      <a:endParaRPr lang="zh-CN" altLang="en-US" sz="20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vert="horz" wrap="square"/>
                    <a:lstStyle/>
                    <a:p>
                      <a:pPr algn="ctr"/>
                      <a:r>
                        <a:rPr lang="en-US" altLang="zh-CN" sz="2000" b="1">
                          <a:solidFill>
                            <a:schemeClr val="tx1"/>
                          </a:solidFill>
                        </a:rPr>
                        <a:t>30°</a:t>
                      </a:r>
                      <a:endParaRPr lang="zh-CN" altLang="en-US" sz="20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vert="horz" wrap="square"/>
                    <a:lstStyle/>
                    <a:p>
                      <a:pPr algn="ctr"/>
                      <a:r>
                        <a:rPr lang="en-US" altLang="zh-CN" sz="2000" b="1">
                          <a:solidFill>
                            <a:schemeClr val="tx1"/>
                          </a:solidFill>
                        </a:rPr>
                        <a:t>19°</a:t>
                      </a:r>
                      <a:endParaRPr lang="zh-CN" altLang="en-US" sz="20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12078">
                <a:tc>
                  <a:txBody>
                    <a:bodyPr vert="horz" wrap="square"/>
                    <a:lstStyle/>
                    <a:p>
                      <a:pPr algn="ctr"/>
                      <a:r>
                        <a:rPr lang="en-US" altLang="zh-CN" sz="2000" b="1">
                          <a:solidFill>
                            <a:schemeClr val="tx1"/>
                          </a:solidFill>
                        </a:rPr>
                        <a:t>5</a:t>
                      </a:r>
                      <a:endParaRPr lang="zh-CN" altLang="en-US" sz="20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vert="horz" wrap="square"/>
                    <a:lstStyle/>
                    <a:p>
                      <a:pPr algn="ctr"/>
                      <a:r>
                        <a:rPr lang="en-US" altLang="zh-CN" sz="2000" b="1">
                          <a:solidFill>
                            <a:schemeClr val="tx1"/>
                          </a:solidFill>
                        </a:rPr>
                        <a:t>45°</a:t>
                      </a:r>
                      <a:endParaRPr lang="zh-CN" altLang="en-US" sz="20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vert="horz" wrap="square"/>
                    <a:lstStyle/>
                    <a:p>
                      <a:pPr algn="ctr"/>
                      <a:r>
                        <a:rPr lang="en-US" altLang="zh-CN" sz="2000" b="1">
                          <a:solidFill>
                            <a:schemeClr val="tx1"/>
                          </a:solidFill>
                        </a:rPr>
                        <a:t>28°</a:t>
                      </a:r>
                      <a:endParaRPr lang="zh-CN" altLang="en-US" sz="20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12078">
                <a:tc>
                  <a:txBody>
                    <a:bodyPr vert="horz" wrap="square"/>
                    <a:lstStyle/>
                    <a:p>
                      <a:pPr algn="ctr"/>
                      <a:r>
                        <a:rPr lang="en-US" altLang="zh-CN" sz="2000" b="1">
                          <a:solidFill>
                            <a:schemeClr val="tx1"/>
                          </a:solidFill>
                        </a:rPr>
                        <a:t>6</a:t>
                      </a:r>
                      <a:endParaRPr lang="zh-CN" altLang="en-US" sz="20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vert="horz" wrap="square"/>
                    <a:lstStyle/>
                    <a:p>
                      <a:pPr algn="ctr"/>
                      <a:r>
                        <a:rPr lang="en-US" altLang="zh-CN" sz="2000" b="1">
                          <a:solidFill>
                            <a:schemeClr val="tx1"/>
                          </a:solidFill>
                        </a:rPr>
                        <a:t>60°</a:t>
                      </a:r>
                      <a:endParaRPr lang="zh-CN" altLang="en-US" sz="20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vert="horz" wrap="square"/>
                    <a:lstStyle/>
                    <a:p>
                      <a:pPr algn="ctr"/>
                      <a:r>
                        <a:rPr lang="en-US" altLang="zh-CN" sz="2000" b="1">
                          <a:solidFill>
                            <a:schemeClr val="tx1"/>
                          </a:solidFill>
                        </a:rPr>
                        <a:t>35°</a:t>
                      </a:r>
                      <a:endParaRPr lang="zh-CN" altLang="en-US" sz="20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21" name="文本框 20" title=""/>
          <p:cNvSpPr txBox="1"/>
          <p:nvPr/>
        </p:nvSpPr>
        <p:spPr>
          <a:xfrm>
            <a:off x="773205" y="2834750"/>
            <a:ext cx="3919818" cy="400110"/>
          </a:xfrm>
          <a:prstGeom prst="rect">
            <a:avLst/>
          </a:prstGeom>
          <a:noFill/>
        </p:spPr>
        <p:txBody>
          <a:bodyPr wrap="square" rtlCol="0">
            <a:spAutoFit/>
          </a:bodyPr>
          <a:lstStyle/>
          <a:p>
            <a:r>
              <a:rPr lang="zh-CN" altLang="en-US" sz="2000" b="1">
                <a:latin typeface="黑体" panose="02010609060101010101" pitchFamily="2" charset="-122"/>
                <a:ea typeface="黑体" panose="02010609060101010101" pitchFamily="2" charset="-122"/>
              </a:rPr>
              <a:t>表一光从空气斜射入水</a:t>
            </a:r>
            <a:endParaRPr lang="zh-CN" altLang="en-US" sz="2000" b="1">
              <a:latin typeface="黑体" panose="02010609060101010101" pitchFamily="2" charset="-122"/>
              <a:ea typeface="黑体" panose="02010609060101010101" pitchFamily="2" charset="-122"/>
            </a:endParaRPr>
          </a:p>
        </p:txBody>
      </p:sp>
      <p:sp>
        <p:nvSpPr>
          <p:cNvPr id="22" name="文本框 21" title=""/>
          <p:cNvSpPr txBox="1"/>
          <p:nvPr/>
        </p:nvSpPr>
        <p:spPr>
          <a:xfrm>
            <a:off x="4791635" y="2837072"/>
            <a:ext cx="3919818" cy="400110"/>
          </a:xfrm>
          <a:prstGeom prst="rect">
            <a:avLst/>
          </a:prstGeom>
          <a:noFill/>
        </p:spPr>
        <p:txBody>
          <a:bodyPr wrap="square" rtlCol="0">
            <a:spAutoFit/>
          </a:bodyPr>
          <a:lstStyle/>
          <a:p>
            <a:r>
              <a:rPr lang="zh-CN" altLang="en-US" sz="2000" b="1">
                <a:latin typeface="黑体" panose="02010609060101010101" pitchFamily="2" charset="-122"/>
                <a:ea typeface="黑体" panose="02010609060101010101" pitchFamily="2" charset="-122"/>
              </a:rPr>
              <a:t>表二光从空气斜射入玻璃</a:t>
            </a:r>
            <a:endParaRPr lang="zh-CN" altLang="en-US" sz="2000" b="1">
              <a:latin typeface="黑体" panose="02010609060101010101" pitchFamily="2" charset="-122"/>
              <a:ea typeface="黑体" panose="0201060906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6" grpId="0"/>
      <p:bldP spid="18" grpId="0"/>
    </p:bldLst>
  </p:timing>
</p:sld>
</file>

<file path=ppt/slides/slide2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graphicFrame>
        <p:nvGraphicFramePr>
          <p:cNvPr id="2" name="表格 1" title=""/>
          <p:cNvGraphicFramePr>
            <a:graphicFrameLocks noGrp="1"/>
          </p:cNvGraphicFramePr>
          <p:nvPr/>
        </p:nvGraphicFramePr>
        <p:xfrm>
          <a:off x="692523" y="3292315"/>
          <a:ext cx="3771900" cy="1648312"/>
        </p:xfrm>
        <a:graphic>
          <a:graphicData uri="http://schemas.openxmlformats.org/drawingml/2006/table">
            <a:tbl>
              <a:tblPr firstRow="1" bandRow="1">
                <a:tableStyleId>{5C22544A-7EE6-4342-B048-85BDC9FD1C3A}</a:tableStyleId>
              </a:tblPr>
              <a:tblGrid>
                <a:gridCol w="1416385"/>
                <a:gridCol w="1221105"/>
                <a:gridCol w="1134410"/>
              </a:tblGrid>
              <a:tr h="412078">
                <a:tc>
                  <a:txBody>
                    <a:bodyPr vert="horz" wrap="square"/>
                    <a:lstStyle/>
                    <a:p>
                      <a:pPr algn="ctr"/>
                      <a:r>
                        <a:rPr lang="zh-CN" altLang="en-US" sz="2000" b="1">
                          <a:solidFill>
                            <a:schemeClr val="tx1"/>
                          </a:solidFill>
                        </a:rPr>
                        <a:t>实验序号</a:t>
                      </a:r>
                      <a:endParaRPr lang="zh-CN" altLang="en-US" sz="20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vert="horz" wrap="square"/>
                    <a:lstStyle/>
                    <a:p>
                      <a:pPr algn="ctr"/>
                      <a:r>
                        <a:rPr lang="zh-CN" altLang="en-US" sz="2000" b="1">
                          <a:solidFill>
                            <a:schemeClr val="tx1"/>
                          </a:solidFill>
                        </a:rPr>
                        <a:t>入射角</a:t>
                      </a:r>
                      <a:endParaRPr lang="zh-CN" altLang="en-US" sz="20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vert="horz" wrap="square"/>
                    <a:lstStyle/>
                    <a:p>
                      <a:pPr algn="ctr"/>
                      <a:r>
                        <a:rPr lang="zh-CN" altLang="en-US" sz="2000" b="1">
                          <a:solidFill>
                            <a:schemeClr val="tx1"/>
                          </a:solidFill>
                        </a:rPr>
                        <a:t>折射角</a:t>
                      </a:r>
                      <a:endParaRPr lang="zh-CN" altLang="en-US" sz="20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12078">
                <a:tc>
                  <a:txBody>
                    <a:bodyPr vert="horz" wrap="square"/>
                    <a:lstStyle/>
                    <a:p>
                      <a:pPr algn="ctr"/>
                      <a:r>
                        <a:rPr lang="en-US" altLang="zh-CN" sz="2000" b="1">
                          <a:solidFill>
                            <a:schemeClr val="tx1"/>
                          </a:solidFill>
                        </a:rPr>
                        <a:t>1</a:t>
                      </a:r>
                      <a:endParaRPr lang="zh-CN" altLang="en-US" sz="20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vert="horz" wrap="square"/>
                    <a:lstStyle/>
                    <a:p>
                      <a:pPr algn="ctr"/>
                      <a:r>
                        <a:rPr lang="en-US" altLang="zh-CN" sz="2000" b="1">
                          <a:solidFill>
                            <a:schemeClr val="tx1"/>
                          </a:solidFill>
                        </a:rPr>
                        <a:t>30°</a:t>
                      </a:r>
                      <a:endParaRPr lang="zh-CN" altLang="en-US" sz="20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vert="horz" wrap="square"/>
                    <a:lstStyle/>
                    <a:p>
                      <a:pPr algn="ctr"/>
                      <a:r>
                        <a:rPr lang="en-US" altLang="zh-CN" sz="2000" b="1">
                          <a:solidFill>
                            <a:schemeClr val="tx1"/>
                          </a:solidFill>
                        </a:rPr>
                        <a:t>22°</a:t>
                      </a:r>
                      <a:endParaRPr lang="zh-CN" altLang="en-US" sz="20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12078">
                <a:tc>
                  <a:txBody>
                    <a:bodyPr vert="horz" wrap="square"/>
                    <a:lstStyle/>
                    <a:p>
                      <a:pPr algn="ctr"/>
                      <a:r>
                        <a:rPr lang="en-US" altLang="zh-CN" sz="2000" b="1">
                          <a:solidFill>
                            <a:schemeClr val="tx1"/>
                          </a:solidFill>
                        </a:rPr>
                        <a:t>2</a:t>
                      </a:r>
                      <a:endParaRPr lang="zh-CN" altLang="en-US" sz="20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vert="horz" wrap="square"/>
                    <a:lstStyle/>
                    <a:p>
                      <a:pPr algn="ctr"/>
                      <a:r>
                        <a:rPr lang="en-US" altLang="zh-CN" sz="2000" b="1">
                          <a:solidFill>
                            <a:schemeClr val="tx1"/>
                          </a:solidFill>
                        </a:rPr>
                        <a:t>45°</a:t>
                      </a:r>
                      <a:endParaRPr lang="zh-CN" altLang="en-US" sz="20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vert="horz" wrap="square"/>
                    <a:lstStyle/>
                    <a:p>
                      <a:pPr algn="ctr"/>
                      <a:r>
                        <a:rPr lang="en-US" altLang="zh-CN" sz="2000" b="1">
                          <a:solidFill>
                            <a:schemeClr val="tx1"/>
                          </a:solidFill>
                        </a:rPr>
                        <a:t>32°</a:t>
                      </a:r>
                      <a:endParaRPr lang="zh-CN" altLang="en-US" sz="20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12078">
                <a:tc>
                  <a:txBody>
                    <a:bodyPr vert="horz" wrap="square"/>
                    <a:lstStyle/>
                    <a:p>
                      <a:pPr algn="ctr"/>
                      <a:r>
                        <a:rPr lang="en-US" altLang="zh-CN" sz="2000" b="1">
                          <a:solidFill>
                            <a:schemeClr val="tx1"/>
                          </a:solidFill>
                        </a:rPr>
                        <a:t>3</a:t>
                      </a:r>
                      <a:endParaRPr lang="zh-CN" altLang="en-US" sz="20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vert="horz" wrap="square"/>
                    <a:lstStyle/>
                    <a:p>
                      <a:pPr algn="ctr"/>
                      <a:r>
                        <a:rPr lang="en-US" altLang="zh-CN" sz="2000" b="1">
                          <a:solidFill>
                            <a:schemeClr val="tx1"/>
                          </a:solidFill>
                        </a:rPr>
                        <a:t>60°</a:t>
                      </a:r>
                      <a:endParaRPr lang="zh-CN" altLang="en-US" sz="20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vert="horz" wrap="square"/>
                    <a:lstStyle/>
                    <a:p>
                      <a:pPr algn="ctr"/>
                      <a:r>
                        <a:rPr lang="en-US" altLang="zh-CN" sz="2000" b="1">
                          <a:solidFill>
                            <a:schemeClr val="tx1"/>
                          </a:solidFill>
                        </a:rPr>
                        <a:t>41°</a:t>
                      </a:r>
                      <a:endParaRPr lang="zh-CN" altLang="en-US" sz="20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graphicFrame>
        <p:nvGraphicFramePr>
          <p:cNvPr id="3" name="表格 2" title=""/>
          <p:cNvGraphicFramePr>
            <a:graphicFrameLocks noGrp="1"/>
          </p:cNvGraphicFramePr>
          <p:nvPr/>
        </p:nvGraphicFramePr>
        <p:xfrm>
          <a:off x="4791635" y="3292315"/>
          <a:ext cx="3771900" cy="1648312"/>
        </p:xfrm>
        <a:graphic>
          <a:graphicData uri="http://schemas.openxmlformats.org/drawingml/2006/table">
            <a:tbl>
              <a:tblPr firstRow="1" bandRow="1">
                <a:tableStyleId>{5C22544A-7EE6-4342-B048-85BDC9FD1C3A}</a:tableStyleId>
              </a:tblPr>
              <a:tblGrid>
                <a:gridCol w="1416385"/>
                <a:gridCol w="1221105"/>
                <a:gridCol w="1134410"/>
              </a:tblGrid>
              <a:tr h="412078">
                <a:tc>
                  <a:txBody>
                    <a:bodyPr vert="horz" wrap="square"/>
                    <a:lstStyle/>
                    <a:p>
                      <a:pPr algn="ctr"/>
                      <a:r>
                        <a:rPr lang="zh-CN" altLang="en-US" sz="2000" b="1">
                          <a:solidFill>
                            <a:schemeClr val="tx1"/>
                          </a:solidFill>
                        </a:rPr>
                        <a:t>实验序号</a:t>
                      </a:r>
                      <a:endParaRPr lang="zh-CN" altLang="en-US" sz="20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vert="horz" wrap="square"/>
                    <a:lstStyle/>
                    <a:p>
                      <a:pPr algn="ctr"/>
                      <a:r>
                        <a:rPr lang="zh-CN" altLang="en-US" sz="2000" b="1">
                          <a:solidFill>
                            <a:schemeClr val="tx1"/>
                          </a:solidFill>
                        </a:rPr>
                        <a:t>入射角</a:t>
                      </a:r>
                      <a:endParaRPr lang="zh-CN" altLang="en-US" sz="20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vert="horz" wrap="square"/>
                    <a:lstStyle/>
                    <a:p>
                      <a:pPr algn="ctr"/>
                      <a:r>
                        <a:rPr lang="zh-CN" altLang="en-US" sz="2000" b="1">
                          <a:solidFill>
                            <a:schemeClr val="tx1"/>
                          </a:solidFill>
                        </a:rPr>
                        <a:t>折射角</a:t>
                      </a:r>
                      <a:endParaRPr lang="zh-CN" altLang="en-US" sz="20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12078">
                <a:tc>
                  <a:txBody>
                    <a:bodyPr vert="horz" wrap="square"/>
                    <a:lstStyle/>
                    <a:p>
                      <a:pPr algn="ctr"/>
                      <a:r>
                        <a:rPr lang="en-US" altLang="zh-CN" sz="2000" b="1">
                          <a:solidFill>
                            <a:schemeClr val="tx1"/>
                          </a:solidFill>
                        </a:rPr>
                        <a:t>4</a:t>
                      </a:r>
                      <a:endParaRPr lang="zh-CN" altLang="en-US" sz="20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vert="horz" wrap="square"/>
                    <a:lstStyle/>
                    <a:p>
                      <a:pPr algn="ctr"/>
                      <a:r>
                        <a:rPr lang="en-US" altLang="zh-CN" sz="2000" b="1">
                          <a:solidFill>
                            <a:schemeClr val="tx1"/>
                          </a:solidFill>
                        </a:rPr>
                        <a:t>30°</a:t>
                      </a:r>
                      <a:endParaRPr lang="zh-CN" altLang="en-US" sz="20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vert="horz" wrap="square"/>
                    <a:lstStyle/>
                    <a:p>
                      <a:pPr algn="ctr"/>
                      <a:r>
                        <a:rPr lang="en-US" altLang="zh-CN" sz="2000" b="1">
                          <a:solidFill>
                            <a:schemeClr val="tx1"/>
                          </a:solidFill>
                        </a:rPr>
                        <a:t>19°</a:t>
                      </a:r>
                      <a:endParaRPr lang="zh-CN" altLang="en-US" sz="20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12078">
                <a:tc>
                  <a:txBody>
                    <a:bodyPr vert="horz" wrap="square"/>
                    <a:lstStyle/>
                    <a:p>
                      <a:pPr algn="ctr"/>
                      <a:r>
                        <a:rPr lang="en-US" altLang="zh-CN" sz="2000" b="1">
                          <a:solidFill>
                            <a:schemeClr val="tx1"/>
                          </a:solidFill>
                        </a:rPr>
                        <a:t>5</a:t>
                      </a:r>
                      <a:endParaRPr lang="zh-CN" altLang="en-US" sz="20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vert="horz" wrap="square"/>
                    <a:lstStyle/>
                    <a:p>
                      <a:pPr algn="ctr"/>
                      <a:r>
                        <a:rPr lang="en-US" altLang="zh-CN" sz="2000" b="1">
                          <a:solidFill>
                            <a:schemeClr val="tx1"/>
                          </a:solidFill>
                        </a:rPr>
                        <a:t>45°</a:t>
                      </a:r>
                      <a:endParaRPr lang="zh-CN" altLang="en-US" sz="20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vert="horz" wrap="square"/>
                    <a:lstStyle/>
                    <a:p>
                      <a:pPr algn="ctr"/>
                      <a:r>
                        <a:rPr lang="en-US" altLang="zh-CN" sz="2000" b="1">
                          <a:solidFill>
                            <a:schemeClr val="tx1"/>
                          </a:solidFill>
                        </a:rPr>
                        <a:t>28°</a:t>
                      </a:r>
                      <a:endParaRPr lang="zh-CN" altLang="en-US" sz="20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12078">
                <a:tc>
                  <a:txBody>
                    <a:bodyPr vert="horz" wrap="square"/>
                    <a:lstStyle/>
                    <a:p>
                      <a:pPr algn="ctr"/>
                      <a:r>
                        <a:rPr lang="en-US" altLang="zh-CN" sz="2000" b="1">
                          <a:solidFill>
                            <a:schemeClr val="tx1"/>
                          </a:solidFill>
                        </a:rPr>
                        <a:t>6</a:t>
                      </a:r>
                      <a:endParaRPr lang="zh-CN" altLang="en-US" sz="20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vert="horz" wrap="square"/>
                    <a:lstStyle/>
                    <a:p>
                      <a:pPr algn="ctr"/>
                      <a:r>
                        <a:rPr lang="en-US" altLang="zh-CN" sz="2000" b="1">
                          <a:solidFill>
                            <a:schemeClr val="tx1"/>
                          </a:solidFill>
                        </a:rPr>
                        <a:t>60°</a:t>
                      </a:r>
                      <a:endParaRPr lang="zh-CN" altLang="en-US" sz="20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vert="horz" wrap="square"/>
                    <a:lstStyle/>
                    <a:p>
                      <a:pPr algn="ctr"/>
                      <a:r>
                        <a:rPr lang="en-US" altLang="zh-CN" sz="2000" b="1">
                          <a:solidFill>
                            <a:schemeClr val="tx1"/>
                          </a:solidFill>
                        </a:rPr>
                        <a:t>35°</a:t>
                      </a:r>
                      <a:endParaRPr lang="zh-CN" altLang="en-US" sz="20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4" name="文本框 3" title=""/>
          <p:cNvSpPr txBox="1"/>
          <p:nvPr/>
        </p:nvSpPr>
        <p:spPr>
          <a:xfrm>
            <a:off x="773205" y="2834750"/>
            <a:ext cx="3919818" cy="400110"/>
          </a:xfrm>
          <a:prstGeom prst="rect">
            <a:avLst/>
          </a:prstGeom>
          <a:noFill/>
        </p:spPr>
        <p:txBody>
          <a:bodyPr wrap="square" rtlCol="0">
            <a:spAutoFit/>
          </a:bodyPr>
          <a:lstStyle/>
          <a:p>
            <a:r>
              <a:rPr lang="zh-CN" altLang="en-US" sz="2000" b="1">
                <a:latin typeface="黑体" panose="02010609060101010101" pitchFamily="2" charset="-122"/>
                <a:ea typeface="黑体" panose="02010609060101010101" pitchFamily="2" charset="-122"/>
              </a:rPr>
              <a:t>表一光从空气斜射入水</a:t>
            </a:r>
            <a:endParaRPr lang="zh-CN" altLang="en-US" sz="2000" b="1">
              <a:latin typeface="黑体" panose="02010609060101010101" pitchFamily="2" charset="-122"/>
              <a:ea typeface="黑体" panose="02010609060101010101" pitchFamily="2" charset="-122"/>
            </a:endParaRPr>
          </a:p>
        </p:txBody>
      </p:sp>
      <p:sp>
        <p:nvSpPr>
          <p:cNvPr id="5" name="文本框 4" title=""/>
          <p:cNvSpPr txBox="1"/>
          <p:nvPr/>
        </p:nvSpPr>
        <p:spPr>
          <a:xfrm>
            <a:off x="4791635" y="2837072"/>
            <a:ext cx="3919818" cy="400110"/>
          </a:xfrm>
          <a:prstGeom prst="rect">
            <a:avLst/>
          </a:prstGeom>
          <a:noFill/>
        </p:spPr>
        <p:txBody>
          <a:bodyPr wrap="square" rtlCol="0">
            <a:spAutoFit/>
          </a:bodyPr>
          <a:lstStyle/>
          <a:p>
            <a:r>
              <a:rPr lang="zh-CN" altLang="en-US" sz="2000" b="1">
                <a:latin typeface="黑体" panose="02010609060101010101" pitchFamily="2" charset="-122"/>
                <a:ea typeface="黑体" panose="02010609060101010101" pitchFamily="2" charset="-122"/>
              </a:rPr>
              <a:t>表二光从空气斜射入玻璃</a:t>
            </a:r>
            <a:endParaRPr lang="zh-CN" altLang="en-US" sz="2000" b="1">
              <a:latin typeface="黑体" panose="02010609060101010101" pitchFamily="2" charset="-122"/>
              <a:ea typeface="黑体" panose="02010609060101010101" pitchFamily="2" charset="-122"/>
            </a:endParaRPr>
          </a:p>
        </p:txBody>
      </p:sp>
      <p:sp>
        <p:nvSpPr>
          <p:cNvPr id="8" name="文本框 7" title=""/>
          <p:cNvSpPr txBox="1"/>
          <p:nvPr/>
        </p:nvSpPr>
        <p:spPr>
          <a:xfrm>
            <a:off x="445995" y="126653"/>
            <a:ext cx="7931523" cy="2677656"/>
          </a:xfrm>
          <a:prstGeom prst="rect">
            <a:avLst/>
          </a:prstGeom>
          <a:noFill/>
        </p:spPr>
        <p:txBody>
          <a:bodyPr wrap="square">
            <a:spAutoFit/>
          </a:bodyPr>
          <a:lstStyle/>
          <a:p>
            <a:pPr fontAlgn="ctr"/>
            <a:r>
              <a:rPr lang="zh-CN" altLang="zh-CN" sz="2400" b="1" kern="100">
                <a:solidFill>
                  <a:srgbClr val="000000"/>
                </a:solidFill>
                <a:effectLst/>
                <a:latin typeface="+mj-lt"/>
                <a:ea typeface="+mj-ea"/>
              </a:rPr>
              <a:t>（</a:t>
            </a:r>
            <a:r>
              <a:rPr lang="en-US" altLang="zh-CN" sz="2400" b="1" kern="100">
                <a:solidFill>
                  <a:srgbClr val="000000"/>
                </a:solidFill>
                <a:effectLst/>
                <a:latin typeface="+mj-lt"/>
                <a:ea typeface="+mj-ea"/>
              </a:rPr>
              <a:t>3</a:t>
            </a:r>
            <a:r>
              <a:rPr lang="zh-CN" altLang="zh-CN" sz="2400" b="1" kern="100">
                <a:solidFill>
                  <a:srgbClr val="000000"/>
                </a:solidFill>
                <a:effectLst/>
                <a:latin typeface="+mj-lt"/>
                <a:ea typeface="+mj-ea"/>
              </a:rPr>
              <a:t>）分析比较实验序号</a:t>
            </a:r>
            <a:r>
              <a:rPr lang="en-US" altLang="zh-CN" sz="2400" b="1" u="sng" kern="100">
                <a:solidFill>
                  <a:srgbClr val="000000"/>
                </a:solidFill>
                <a:effectLst/>
                <a:latin typeface="+mj-lt"/>
                <a:ea typeface="+mj-ea"/>
              </a:rPr>
              <a:t>                                     </a:t>
            </a:r>
            <a:r>
              <a:rPr lang="zh-CN" altLang="zh-CN" sz="2400" b="1" kern="100">
                <a:solidFill>
                  <a:srgbClr val="000000"/>
                </a:solidFill>
                <a:effectLst/>
                <a:latin typeface="+mj-lt"/>
                <a:ea typeface="+mj-ea"/>
              </a:rPr>
              <a:t>中的数据</a:t>
            </a:r>
            <a:endParaRPr lang="en-US" altLang="zh-CN" sz="2400" b="1" kern="100">
              <a:solidFill>
                <a:srgbClr val="000000"/>
              </a:solidFill>
              <a:effectLst/>
              <a:latin typeface="+mj-lt"/>
              <a:ea typeface="+mj-ea"/>
            </a:endParaRPr>
          </a:p>
          <a:p>
            <a:pPr fontAlgn="ctr"/>
            <a:r>
              <a:rPr lang="zh-CN" altLang="zh-CN" sz="2400" b="1" kern="100">
                <a:solidFill>
                  <a:srgbClr val="000000"/>
                </a:solidFill>
                <a:effectLst/>
                <a:latin typeface="+mj-lt"/>
                <a:ea typeface="+mj-ea"/>
              </a:rPr>
              <a:t>可知：当光从空气中以相同入射角斜射入不同介质中时，折射角不同；</a:t>
            </a:r>
            <a:endParaRPr lang="zh-CN" altLang="zh-CN" sz="2400" b="1" kern="100">
              <a:effectLst/>
              <a:latin typeface="+mj-lt"/>
              <a:ea typeface="+mj-ea"/>
            </a:endParaRPr>
          </a:p>
          <a:p>
            <a:pPr algn="l" fontAlgn="ctr"/>
            <a:r>
              <a:rPr lang="zh-CN" altLang="zh-CN" sz="2400" b="1" kern="100">
                <a:solidFill>
                  <a:srgbClr val="000000"/>
                </a:solidFill>
                <a:effectLst/>
                <a:latin typeface="+mj-lt"/>
                <a:ea typeface="+mj-ea"/>
              </a:rPr>
              <a:t>（</a:t>
            </a:r>
            <a:r>
              <a:rPr lang="en-US" altLang="zh-CN" sz="2400" b="1" kern="100">
                <a:solidFill>
                  <a:srgbClr val="000000"/>
                </a:solidFill>
                <a:effectLst/>
                <a:latin typeface="+mj-lt"/>
                <a:ea typeface="+mj-ea"/>
              </a:rPr>
              <a:t>4</a:t>
            </a:r>
            <a:r>
              <a:rPr lang="zh-CN" altLang="zh-CN" sz="2400" b="1" kern="100">
                <a:solidFill>
                  <a:srgbClr val="000000"/>
                </a:solidFill>
                <a:effectLst/>
                <a:latin typeface="+mj-lt"/>
                <a:ea typeface="+mj-ea"/>
              </a:rPr>
              <a:t>）从上述实验分析，可得出的初步结论是：光从空气斜射入各种透明介质时，折射角的大小与</a:t>
            </a:r>
            <a:r>
              <a:rPr lang="en-US" altLang="zh-CN" sz="2400" b="1" kern="100">
                <a:solidFill>
                  <a:srgbClr val="000000"/>
                </a:solidFill>
                <a:effectLst/>
                <a:latin typeface="+mj-lt"/>
                <a:ea typeface="+mj-ea"/>
              </a:rPr>
              <a:t>____________</a:t>
            </a:r>
            <a:r>
              <a:rPr lang="zh-CN" altLang="zh-CN" sz="2400" b="1" kern="100">
                <a:solidFill>
                  <a:srgbClr val="000000"/>
                </a:solidFill>
                <a:effectLst/>
                <a:latin typeface="+mj-lt"/>
                <a:ea typeface="+mj-ea"/>
              </a:rPr>
              <a:t>和</a:t>
            </a:r>
            <a:r>
              <a:rPr lang="en-US" altLang="zh-CN" sz="2400" b="1" kern="100">
                <a:solidFill>
                  <a:srgbClr val="000000"/>
                </a:solidFill>
                <a:effectLst/>
                <a:latin typeface="+mj-lt"/>
                <a:ea typeface="+mj-ea"/>
              </a:rPr>
              <a:t>____________</a:t>
            </a:r>
            <a:r>
              <a:rPr lang="zh-CN" altLang="zh-CN" sz="2400" b="1" kern="100">
                <a:solidFill>
                  <a:srgbClr val="000000"/>
                </a:solidFill>
                <a:effectLst/>
                <a:latin typeface="+mj-lt"/>
                <a:ea typeface="+mj-ea"/>
              </a:rPr>
              <a:t>有关；</a:t>
            </a:r>
            <a:endParaRPr lang="zh-CN" altLang="zh-CN" sz="2400" b="1" kern="100">
              <a:effectLst/>
              <a:latin typeface="+mj-lt"/>
              <a:ea typeface="+mj-ea"/>
            </a:endParaRPr>
          </a:p>
          <a:p>
            <a:pPr algn="l" fontAlgn="ctr"/>
            <a:r>
              <a:rPr lang="zh-CN" altLang="zh-CN" sz="2400" b="1" kern="100">
                <a:solidFill>
                  <a:srgbClr val="000000"/>
                </a:solidFill>
                <a:effectLst/>
                <a:latin typeface="+mj-lt"/>
                <a:ea typeface="+mj-ea"/>
              </a:rPr>
              <a:t>（</a:t>
            </a:r>
            <a:r>
              <a:rPr lang="en-US" altLang="zh-CN" sz="2400" b="1" kern="100">
                <a:solidFill>
                  <a:srgbClr val="000000"/>
                </a:solidFill>
                <a:effectLst/>
                <a:latin typeface="+mj-lt"/>
                <a:ea typeface="+mj-ea"/>
              </a:rPr>
              <a:t>5</a:t>
            </a:r>
            <a:r>
              <a:rPr lang="zh-CN" altLang="zh-CN" sz="2400" b="1" kern="100">
                <a:solidFill>
                  <a:srgbClr val="000000"/>
                </a:solidFill>
                <a:effectLst/>
                <a:latin typeface="+mj-lt"/>
                <a:ea typeface="+mj-ea"/>
              </a:rPr>
              <a:t>）在上述实验研究中所用到的科学方法叫</a:t>
            </a:r>
            <a:r>
              <a:rPr lang="en-US" altLang="zh-CN" sz="2400" b="1" u="sng" kern="100">
                <a:solidFill>
                  <a:srgbClr val="000000"/>
                </a:solidFill>
                <a:effectLst/>
                <a:latin typeface="+mj-lt"/>
                <a:ea typeface="+mj-ea"/>
              </a:rPr>
              <a:t>                   </a:t>
            </a:r>
            <a:r>
              <a:rPr lang="zh-CN" altLang="zh-CN" sz="2400" b="1" kern="100">
                <a:solidFill>
                  <a:srgbClr val="000000"/>
                </a:solidFill>
                <a:effectLst/>
                <a:latin typeface="+mj-lt"/>
                <a:ea typeface="+mj-ea"/>
              </a:rPr>
              <a:t>。</a:t>
            </a:r>
            <a:endParaRPr lang="zh-CN" altLang="zh-CN" sz="2400" b="1" kern="100">
              <a:effectLst/>
              <a:latin typeface="+mj-lt"/>
              <a:ea typeface="+mj-ea"/>
            </a:endParaRPr>
          </a:p>
        </p:txBody>
      </p:sp>
      <p:sp>
        <p:nvSpPr>
          <p:cNvPr id="10" name="文本框 9" title=""/>
          <p:cNvSpPr txBox="1"/>
          <p:nvPr/>
        </p:nvSpPr>
        <p:spPr>
          <a:xfrm>
            <a:off x="3797675" y="91013"/>
            <a:ext cx="3214186" cy="461665"/>
          </a:xfrm>
          <a:prstGeom prst="rect">
            <a:avLst/>
          </a:prstGeom>
          <a:noFill/>
        </p:spPr>
        <p:txBody>
          <a:bodyPr wrap="square" rtlCol="0">
            <a:spAutoFit/>
          </a:bodyPr>
          <a:lstStyle/>
          <a:p>
            <a:r>
              <a:rPr lang="en-US" altLang="zh-CN" sz="2400" b="1">
                <a:solidFill>
                  <a:srgbClr val="FF0000"/>
                </a:solidFill>
                <a:latin typeface="+mj-lt"/>
                <a:ea typeface="+mj-ea"/>
              </a:rPr>
              <a:t>1</a:t>
            </a:r>
            <a:r>
              <a:rPr lang="zh-CN" altLang="en-US" sz="2400" b="1">
                <a:solidFill>
                  <a:srgbClr val="FF0000"/>
                </a:solidFill>
                <a:latin typeface="+mj-lt"/>
                <a:ea typeface="+mj-ea"/>
              </a:rPr>
              <a:t>、</a:t>
            </a:r>
            <a:r>
              <a:rPr lang="en-US" altLang="zh-CN" sz="2400" b="1">
                <a:solidFill>
                  <a:srgbClr val="FF0000"/>
                </a:solidFill>
                <a:latin typeface="+mj-lt"/>
                <a:ea typeface="+mj-ea"/>
              </a:rPr>
              <a:t>4</a:t>
            </a:r>
            <a:r>
              <a:rPr lang="zh-CN" altLang="en-US" sz="2400" b="1">
                <a:solidFill>
                  <a:srgbClr val="FF0000"/>
                </a:solidFill>
                <a:latin typeface="+mj-lt"/>
                <a:ea typeface="+mj-ea"/>
              </a:rPr>
              <a:t>（</a:t>
            </a:r>
            <a:r>
              <a:rPr lang="en-US" altLang="zh-CN" sz="2400" b="1">
                <a:solidFill>
                  <a:srgbClr val="FF0000"/>
                </a:solidFill>
                <a:latin typeface="+mj-lt"/>
                <a:ea typeface="+mj-ea"/>
              </a:rPr>
              <a:t>2</a:t>
            </a:r>
            <a:r>
              <a:rPr lang="zh-CN" altLang="en-US" sz="2400" b="1">
                <a:solidFill>
                  <a:srgbClr val="FF0000"/>
                </a:solidFill>
                <a:latin typeface="+mj-lt"/>
                <a:ea typeface="+mj-ea"/>
              </a:rPr>
              <a:t>、</a:t>
            </a:r>
            <a:r>
              <a:rPr lang="en-US" altLang="zh-CN" sz="2400" b="1">
                <a:solidFill>
                  <a:srgbClr val="FF0000"/>
                </a:solidFill>
                <a:latin typeface="+mj-lt"/>
                <a:ea typeface="+mj-ea"/>
              </a:rPr>
              <a:t>5</a:t>
            </a:r>
            <a:r>
              <a:rPr lang="zh-CN" altLang="en-US" sz="2400" b="1">
                <a:solidFill>
                  <a:srgbClr val="FF0000"/>
                </a:solidFill>
                <a:latin typeface="+mj-lt"/>
                <a:ea typeface="+mj-ea"/>
              </a:rPr>
              <a:t>或</a:t>
            </a:r>
            <a:r>
              <a:rPr lang="en-US" altLang="zh-CN" sz="2400" b="1">
                <a:solidFill>
                  <a:srgbClr val="FF0000"/>
                </a:solidFill>
                <a:latin typeface="+mj-lt"/>
                <a:ea typeface="+mj-ea"/>
              </a:rPr>
              <a:t>3</a:t>
            </a:r>
            <a:r>
              <a:rPr lang="zh-CN" altLang="en-US" sz="2400" b="1">
                <a:solidFill>
                  <a:srgbClr val="FF0000"/>
                </a:solidFill>
                <a:latin typeface="+mj-lt"/>
                <a:ea typeface="+mj-ea"/>
              </a:rPr>
              <a:t>、</a:t>
            </a:r>
            <a:r>
              <a:rPr lang="en-US" altLang="zh-CN" sz="2400" b="1">
                <a:solidFill>
                  <a:srgbClr val="FF0000"/>
                </a:solidFill>
                <a:latin typeface="+mj-lt"/>
                <a:ea typeface="+mj-ea"/>
              </a:rPr>
              <a:t>6</a:t>
            </a:r>
            <a:r>
              <a:rPr lang="zh-CN" altLang="en-US" sz="2400" b="1">
                <a:solidFill>
                  <a:srgbClr val="FF0000"/>
                </a:solidFill>
                <a:latin typeface="+mj-lt"/>
                <a:ea typeface="+mj-ea"/>
              </a:rPr>
              <a:t>）</a:t>
            </a:r>
            <a:endParaRPr lang="zh-CN" altLang="en-US" sz="2400">
              <a:latin typeface="+mj-lt"/>
              <a:ea typeface="+mj-ea"/>
            </a:endParaRPr>
          </a:p>
        </p:txBody>
      </p:sp>
      <p:sp>
        <p:nvSpPr>
          <p:cNvPr id="11" name="文本框 10" title=""/>
          <p:cNvSpPr txBox="1"/>
          <p:nvPr/>
        </p:nvSpPr>
        <p:spPr>
          <a:xfrm>
            <a:off x="6080091" y="1555185"/>
            <a:ext cx="1863539" cy="461665"/>
          </a:xfrm>
          <a:prstGeom prst="rect">
            <a:avLst/>
          </a:prstGeom>
          <a:noFill/>
        </p:spPr>
        <p:txBody>
          <a:bodyPr wrap="square" rtlCol="0">
            <a:spAutoFit/>
          </a:bodyPr>
          <a:lstStyle/>
          <a:p>
            <a:r>
              <a:rPr lang="zh-CN" altLang="en-US" sz="2400" b="1">
                <a:solidFill>
                  <a:srgbClr val="FF0000"/>
                </a:solidFill>
                <a:latin typeface="+mj-lt"/>
                <a:ea typeface="+mj-ea"/>
              </a:rPr>
              <a:t>介质的种类</a:t>
            </a:r>
            <a:endParaRPr lang="zh-CN" altLang="en-US" sz="2400">
              <a:latin typeface="+mj-lt"/>
              <a:ea typeface="+mj-ea"/>
            </a:endParaRPr>
          </a:p>
        </p:txBody>
      </p:sp>
      <p:sp>
        <p:nvSpPr>
          <p:cNvPr id="12" name="文本框 11" title=""/>
          <p:cNvSpPr txBox="1"/>
          <p:nvPr/>
        </p:nvSpPr>
        <p:spPr>
          <a:xfrm>
            <a:off x="445995" y="1913410"/>
            <a:ext cx="2420691" cy="461665"/>
          </a:xfrm>
          <a:prstGeom prst="rect">
            <a:avLst/>
          </a:prstGeom>
          <a:noFill/>
        </p:spPr>
        <p:txBody>
          <a:bodyPr wrap="square" rtlCol="0">
            <a:spAutoFit/>
          </a:bodyPr>
          <a:lstStyle/>
          <a:p>
            <a:r>
              <a:rPr lang="zh-CN" altLang="en-US" sz="2400" b="1">
                <a:solidFill>
                  <a:srgbClr val="FF0000"/>
                </a:solidFill>
                <a:latin typeface="+mj-lt"/>
                <a:ea typeface="+mj-ea"/>
              </a:rPr>
              <a:t>入射角的大小</a:t>
            </a:r>
            <a:endParaRPr lang="zh-CN" altLang="en-US" sz="2400">
              <a:latin typeface="+mj-lt"/>
              <a:ea typeface="+mj-ea"/>
            </a:endParaRPr>
          </a:p>
        </p:txBody>
      </p:sp>
      <p:sp>
        <p:nvSpPr>
          <p:cNvPr id="13" name="文本框 12" title=""/>
          <p:cNvSpPr txBox="1"/>
          <p:nvPr/>
        </p:nvSpPr>
        <p:spPr>
          <a:xfrm>
            <a:off x="6401699" y="2286654"/>
            <a:ext cx="1863539" cy="461665"/>
          </a:xfrm>
          <a:prstGeom prst="rect">
            <a:avLst/>
          </a:prstGeom>
          <a:noFill/>
        </p:spPr>
        <p:txBody>
          <a:bodyPr wrap="square" rtlCol="0">
            <a:spAutoFit/>
          </a:bodyPr>
          <a:lstStyle/>
          <a:p>
            <a:r>
              <a:rPr lang="zh-CN" altLang="en-US" sz="2400" b="1">
                <a:solidFill>
                  <a:srgbClr val="FF0000"/>
                </a:solidFill>
                <a:latin typeface="+mj-lt"/>
                <a:ea typeface="+mj-ea"/>
              </a:rPr>
              <a:t>控制变量法</a:t>
            </a:r>
            <a:endParaRPr lang="zh-CN" altLang="en-US" sz="2400">
              <a:latin typeface="+mj-lt"/>
              <a:ea typeface="+mj-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Lst>
  </p:timing>
</p:sld>
</file>

<file path=ppt/slides/slide2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矩形 4" title=""/>
          <p:cNvSpPr>
            <a:spLocks noChangeArrowheads="1"/>
          </p:cNvSpPr>
          <p:nvPr/>
        </p:nvSpPr>
        <p:spPr bwMode="auto">
          <a:xfrm>
            <a:off x="407988" y="291306"/>
            <a:ext cx="1793875" cy="579437"/>
          </a:xfrm>
          <a:prstGeom prst="roundRect">
            <a:avLst/>
          </a:prstGeom>
          <a:solidFill>
            <a:srgbClr val="0066FF"/>
          </a:solidFill>
        </p:spPr>
        <p:style>
          <a:lnRef idx="3">
            <a:schemeClr val="lt1"/>
          </a:lnRef>
          <a:fillRef idx="1">
            <a:schemeClr val="dk1"/>
          </a:fillRef>
          <a:effectRef idx="1">
            <a:schemeClr val="dk1"/>
          </a:effectRef>
          <a:fontRef idx="minor">
            <a:schemeClr val="lt1"/>
          </a:fontRef>
        </p:style>
        <p:txBody>
          <a:bodyPr>
            <a:spAutoFit/>
          </a:bodyPr>
          <a:lstStyle>
            <a:lvl1pPr eaLnBrk="0" hangingPunct="0">
              <a:spcBef>
                <a:spcPct val="20000"/>
              </a:spcBef>
              <a:defRPr sz="2400" b="1">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Font typeface="Arial" panose="020b0604020202020204" pitchFamily="34" charset="0"/>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Font typeface="Arial" panose="020b0604020202020204" pitchFamily="34" charset="0"/>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defRPr/>
            </a:pPr>
            <a:r>
              <a:rPr lang="zh-CN" altLang="en-US" sz="2800" b="0">
                <a:solidFill>
                  <a:srgbClr val="FFFFFF"/>
                </a:solidFill>
                <a:latin typeface="Times New Roman" panose="02020603050405020304" pitchFamily="18" charset="0"/>
                <a:ea typeface="黑体" panose="02010609060101010101" pitchFamily="2" charset="-122"/>
              </a:rPr>
              <a:t>知识点五</a:t>
            </a:r>
            <a:endParaRPr lang="zh-CN" altLang="en-US" sz="2800" b="0">
              <a:solidFill>
                <a:srgbClr val="FFFFFF"/>
              </a:solidFill>
              <a:latin typeface="Times New Roman" panose="02020603050405020304" pitchFamily="18" charset="0"/>
              <a:ea typeface="黑体" panose="02010609060101010101" pitchFamily="2" charset="-122"/>
            </a:endParaRPr>
          </a:p>
        </p:txBody>
      </p:sp>
      <p:sp>
        <p:nvSpPr>
          <p:cNvPr id="3" name="矩形 2" title=""/>
          <p:cNvSpPr>
            <a:spLocks noChangeArrowheads="1"/>
          </p:cNvSpPr>
          <p:nvPr/>
        </p:nvSpPr>
        <p:spPr bwMode="auto">
          <a:xfrm>
            <a:off x="2371725" y="319881"/>
            <a:ext cx="1627188"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120000"/>
              </a:lnSpc>
              <a:defRPr sz="2800" b="1">
                <a:solidFill>
                  <a:schemeClr val="tx1"/>
                </a:solidFill>
                <a:latin typeface="Times New Roman" panose="02020603050405020304" pitchFamily="18" charset="0"/>
                <a:ea typeface="黑体" panose="02010609060101010101" pitchFamily="2" charset="-122"/>
              </a:defRPr>
            </a:lvl1pPr>
            <a:lvl2pPr marL="742950" indent="-285750">
              <a:spcBef>
                <a:spcPct val="20000"/>
              </a:spcBef>
              <a:buFont typeface="Arial" panose="020b0604020202020204" pitchFamily="34" charset="0"/>
              <a:buChar char="–"/>
              <a:defRPr sz="2800">
                <a:solidFill>
                  <a:schemeClr val="tx1"/>
                </a:solidFill>
                <a:latin typeface="Times New Roman" panose="02020603050405020304" pitchFamily="18" charset="0"/>
                <a:ea typeface="黑体" panose="02010609060101010101" pitchFamily="2" charset="-122"/>
              </a:defRPr>
            </a:lvl2pPr>
            <a:lvl3pPr marL="1143000" indent="-228600">
              <a:spcBef>
                <a:spcPct val="20000"/>
              </a:spcBef>
              <a:buFont typeface="Arial" panose="020b0604020202020204" pitchFamily="34" charset="0"/>
              <a:buChar char="•"/>
              <a:defRPr sz="2400">
                <a:solidFill>
                  <a:schemeClr val="tx1"/>
                </a:solidFill>
                <a:latin typeface="Times New Roman" panose="02020603050405020304" pitchFamily="18" charset="0"/>
                <a:ea typeface="黑体" panose="02010609060101010101" pitchFamily="2" charset="-122"/>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ea typeface="黑体" panose="02010609060101010101" pitchFamily="2" charset="-122"/>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ea typeface="黑体" panose="0201060906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ea typeface="黑体" panose="0201060906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ea typeface="黑体" panose="0201060906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ea typeface="黑体" panose="0201060906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ea typeface="黑体" panose="02010609060101010101" pitchFamily="2" charset="-122"/>
              </a:defRPr>
            </a:lvl9pPr>
          </a:lstStyle>
          <a:p>
            <a:pPr eaLnBrk="1" hangingPunct="1">
              <a:lnSpc>
                <a:spcPct val="100000"/>
              </a:lnSpc>
            </a:pPr>
            <a:r>
              <a:rPr lang="zh-CN" altLang="zh-CN">
                <a:solidFill>
                  <a:srgbClr val="0000FF"/>
                </a:solidFill>
                <a:latin typeface="黑体" panose="02010609060101010101" pitchFamily="2" charset="-122"/>
              </a:rPr>
              <a:t>光的色散</a:t>
            </a:r>
            <a:endParaRPr lang="zh-CN" altLang="zh-CN">
              <a:solidFill>
                <a:srgbClr val="0000FF"/>
              </a:solidFill>
              <a:latin typeface="黑体" panose="02010609060101010101" pitchFamily="2" charset="-122"/>
            </a:endParaRPr>
          </a:p>
        </p:txBody>
      </p:sp>
      <p:pic>
        <p:nvPicPr>
          <p:cNvPr id="4" name="Picture 2" title=""/>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334453" y="1601455"/>
            <a:ext cx="2391490" cy="22839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文本框 5" title=""/>
          <p:cNvSpPr txBox="1"/>
          <p:nvPr/>
        </p:nvSpPr>
        <p:spPr>
          <a:xfrm>
            <a:off x="753190" y="1069716"/>
            <a:ext cx="5284540" cy="3107690"/>
          </a:xfrm>
          <a:prstGeom prst="rect">
            <a:avLst/>
          </a:prstGeom>
          <a:noFill/>
        </p:spPr>
        <p:txBody>
          <a:bodyPr wrap="square" rtlCol="0">
            <a:spAutoFit/>
          </a:bodyPr>
          <a:lstStyle/>
          <a:p>
            <a:r>
              <a:rPr lang="en-US" altLang="zh-CN" sz="2800" b="1">
                <a:latin typeface="+mj-lt"/>
                <a:ea typeface="+mj-ea"/>
              </a:rPr>
              <a:t>1.</a:t>
            </a:r>
            <a:r>
              <a:rPr lang="zh-CN" altLang="en-US" sz="2800" b="1">
                <a:latin typeface="+mj-lt"/>
                <a:ea typeface="+mj-ea"/>
              </a:rPr>
              <a:t>色散</a:t>
            </a:r>
            <a:endParaRPr lang="en-US" altLang="zh-CN" sz="2800" b="1">
              <a:latin typeface="+mj-lt"/>
              <a:ea typeface="+mj-ea"/>
            </a:endParaRPr>
          </a:p>
          <a:p>
            <a:r>
              <a:rPr lang="zh-CN" altLang="en-US" sz="2800" b="1">
                <a:latin typeface="+mj-lt"/>
                <a:ea typeface="+mj-ea"/>
              </a:rPr>
              <a:t>太阳光是白光，通过棱镜后被分解成</a:t>
            </a:r>
            <a:r>
              <a:rPr lang="en-US" altLang="zh-CN" sz="2800" b="1">
                <a:latin typeface="+mj-lt"/>
                <a:ea typeface="+mj-ea"/>
              </a:rPr>
              <a:t>_______________________</a:t>
            </a:r>
            <a:endParaRPr lang="en-US" altLang="zh-CN" sz="2800" b="1">
              <a:latin typeface="+mj-lt"/>
              <a:ea typeface="+mj-ea"/>
            </a:endParaRPr>
          </a:p>
          <a:p>
            <a:r>
              <a:rPr lang="en-US" altLang="zh-CN" sz="2800" b="1">
                <a:latin typeface="+mj-lt"/>
                <a:ea typeface="+mj-ea"/>
              </a:rPr>
              <a:t>_______</a:t>
            </a:r>
            <a:r>
              <a:rPr lang="zh-CN" altLang="en-US" sz="2800" b="1">
                <a:latin typeface="+mj-lt"/>
                <a:ea typeface="+mj-ea"/>
              </a:rPr>
              <a:t>七种颜色的光。这说明白光是由各种色光混合而成的。</a:t>
            </a:r>
            <a:endParaRPr lang="en-US" altLang="zh-CN" sz="2800" b="1">
              <a:latin typeface="+mj-lt"/>
              <a:ea typeface="+mj-ea"/>
            </a:endParaRPr>
          </a:p>
          <a:p>
            <a:r>
              <a:rPr lang="en-US" altLang="zh-CN" sz="2800" b="1">
                <a:latin typeface="+mj-lt"/>
                <a:ea typeface="+mj-ea"/>
              </a:rPr>
              <a:t>2.</a:t>
            </a:r>
            <a:r>
              <a:rPr lang="zh-CN" altLang="en-US" sz="2800" b="1">
                <a:latin typeface="+mj-lt"/>
                <a:ea typeface="+mj-ea"/>
              </a:rPr>
              <a:t>色光的三原色：</a:t>
            </a:r>
            <a:r>
              <a:rPr lang="en-US" altLang="zh-CN" sz="2800" b="1">
                <a:latin typeface="+mj-lt"/>
                <a:ea typeface="+mj-ea"/>
              </a:rPr>
              <a:t>____</a:t>
            </a:r>
            <a:r>
              <a:rPr lang="zh-CN" altLang="en-US" sz="2800" b="1">
                <a:latin typeface="+mj-lt"/>
                <a:ea typeface="+mj-ea"/>
              </a:rPr>
              <a:t>、</a:t>
            </a:r>
            <a:r>
              <a:rPr lang="en-US" altLang="zh-CN" sz="2800" b="1">
                <a:latin typeface="+mj-lt"/>
                <a:ea typeface="+mj-ea"/>
              </a:rPr>
              <a:t>____</a:t>
            </a:r>
            <a:r>
              <a:rPr lang="zh-CN" altLang="en-US" sz="2800" b="1">
                <a:latin typeface="+mj-lt"/>
                <a:ea typeface="+mj-ea"/>
              </a:rPr>
              <a:t>、</a:t>
            </a:r>
            <a:r>
              <a:rPr lang="en-US" altLang="zh-CN" sz="2800" b="1">
                <a:latin typeface="+mj-lt"/>
                <a:ea typeface="+mj-ea"/>
              </a:rPr>
              <a:t>____</a:t>
            </a:r>
            <a:r>
              <a:rPr lang="zh-CN" altLang="en-US" sz="2800" b="1">
                <a:latin typeface="+mj-lt"/>
                <a:ea typeface="+mj-ea"/>
              </a:rPr>
              <a:t>。</a:t>
            </a:r>
            <a:endParaRPr lang="en-US" altLang="zh-CN" sz="2400" b="1">
              <a:latin typeface="+mj-lt"/>
              <a:ea typeface="+mj-ea"/>
            </a:endParaRPr>
          </a:p>
        </p:txBody>
      </p:sp>
      <p:sp>
        <p:nvSpPr>
          <p:cNvPr id="7" name="文本框 6" title=""/>
          <p:cNvSpPr txBox="1"/>
          <p:nvPr/>
        </p:nvSpPr>
        <p:spPr>
          <a:xfrm>
            <a:off x="1704611" y="1855628"/>
            <a:ext cx="4333119" cy="523220"/>
          </a:xfrm>
          <a:prstGeom prst="rect">
            <a:avLst/>
          </a:prstGeom>
          <a:noFill/>
        </p:spPr>
        <p:txBody>
          <a:bodyPr wrap="square" rtlCol="0">
            <a:spAutoFit/>
          </a:bodyPr>
          <a:lstStyle/>
          <a:p>
            <a:r>
              <a:rPr lang="zh-CN" altLang="en-US" sz="2800" b="1">
                <a:solidFill>
                  <a:srgbClr val="FF0000"/>
                </a:solidFill>
                <a:latin typeface="黑体" panose="02010609060101010101" pitchFamily="2" charset="-122"/>
                <a:ea typeface="黑体" panose="02010609060101010101" pitchFamily="2" charset="-122"/>
              </a:rPr>
              <a:t>红、橙、黄、绿、蓝、</a:t>
            </a:r>
            <a:endParaRPr lang="zh-CN" altLang="en-US" sz="2800" b="1">
              <a:solidFill>
                <a:srgbClr val="FF0000"/>
              </a:solidFill>
              <a:latin typeface="黑体" panose="02010609060101010101" pitchFamily="2" charset="-122"/>
              <a:ea typeface="黑体" panose="02010609060101010101" pitchFamily="2" charset="-122"/>
            </a:endParaRPr>
          </a:p>
        </p:txBody>
      </p:sp>
      <p:sp>
        <p:nvSpPr>
          <p:cNvPr id="9" name="文本框 8" title=""/>
          <p:cNvSpPr txBox="1"/>
          <p:nvPr/>
        </p:nvSpPr>
        <p:spPr>
          <a:xfrm>
            <a:off x="847657" y="2316211"/>
            <a:ext cx="1290425" cy="523220"/>
          </a:xfrm>
          <a:prstGeom prst="rect">
            <a:avLst/>
          </a:prstGeom>
          <a:noFill/>
        </p:spPr>
        <p:txBody>
          <a:bodyPr wrap="square">
            <a:spAutoFit/>
          </a:bodyPr>
          <a:lstStyle/>
          <a:p>
            <a:r>
              <a:rPr lang="zh-CN" altLang="en-US" sz="2800" b="1">
                <a:solidFill>
                  <a:srgbClr val="FF0000"/>
                </a:solidFill>
                <a:latin typeface="黑体" panose="02010609060101010101" pitchFamily="2" charset="-122"/>
                <a:ea typeface="黑体" panose="02010609060101010101" pitchFamily="2" charset="-122"/>
              </a:rPr>
              <a:t>靛、紫</a:t>
            </a:r>
            <a:endParaRPr lang="zh-CN" altLang="en-US" sz="2800"/>
          </a:p>
        </p:txBody>
      </p:sp>
      <p:sp>
        <p:nvSpPr>
          <p:cNvPr id="10" name="文本框 9" title=""/>
          <p:cNvSpPr txBox="1"/>
          <p:nvPr/>
        </p:nvSpPr>
        <p:spPr>
          <a:xfrm>
            <a:off x="3641838" y="3164760"/>
            <a:ext cx="727730" cy="523220"/>
          </a:xfrm>
          <a:prstGeom prst="rect">
            <a:avLst/>
          </a:prstGeom>
          <a:noFill/>
        </p:spPr>
        <p:txBody>
          <a:bodyPr wrap="square" rtlCol="0">
            <a:spAutoFit/>
          </a:bodyPr>
          <a:lstStyle/>
          <a:p>
            <a:r>
              <a:rPr lang="zh-CN" altLang="en-US" sz="2800" b="1">
                <a:solidFill>
                  <a:srgbClr val="FF0000"/>
                </a:solidFill>
                <a:latin typeface="黑体" panose="02010609060101010101" pitchFamily="2" charset="-122"/>
                <a:ea typeface="黑体" panose="02010609060101010101" pitchFamily="2" charset="-122"/>
              </a:rPr>
              <a:t>红</a:t>
            </a:r>
            <a:endParaRPr lang="zh-CN" altLang="en-US" sz="2800" b="1">
              <a:solidFill>
                <a:srgbClr val="FF0000"/>
              </a:solidFill>
              <a:latin typeface="黑体" panose="02010609060101010101" pitchFamily="2" charset="-122"/>
              <a:ea typeface="黑体" panose="02010609060101010101" pitchFamily="2" charset="-122"/>
            </a:endParaRPr>
          </a:p>
        </p:txBody>
      </p:sp>
      <p:sp>
        <p:nvSpPr>
          <p:cNvPr id="11" name="文本框 10" title=""/>
          <p:cNvSpPr txBox="1"/>
          <p:nvPr/>
        </p:nvSpPr>
        <p:spPr>
          <a:xfrm>
            <a:off x="4769969" y="3164760"/>
            <a:ext cx="727730" cy="523220"/>
          </a:xfrm>
          <a:prstGeom prst="rect">
            <a:avLst/>
          </a:prstGeom>
          <a:noFill/>
        </p:spPr>
        <p:txBody>
          <a:bodyPr wrap="square" rtlCol="0">
            <a:spAutoFit/>
          </a:bodyPr>
          <a:lstStyle/>
          <a:p>
            <a:r>
              <a:rPr lang="zh-CN" altLang="en-US" sz="2800" b="1">
                <a:solidFill>
                  <a:srgbClr val="FF0000"/>
                </a:solidFill>
                <a:latin typeface="黑体" panose="02010609060101010101" pitchFamily="2" charset="-122"/>
                <a:ea typeface="黑体" panose="02010609060101010101" pitchFamily="2" charset="-122"/>
              </a:rPr>
              <a:t>绿</a:t>
            </a:r>
            <a:endParaRPr lang="zh-CN" altLang="en-US" sz="2800" b="1">
              <a:solidFill>
                <a:srgbClr val="FF0000"/>
              </a:solidFill>
              <a:latin typeface="黑体" panose="02010609060101010101" pitchFamily="2" charset="-122"/>
              <a:ea typeface="黑体" panose="02010609060101010101" pitchFamily="2" charset="-122"/>
            </a:endParaRPr>
          </a:p>
        </p:txBody>
      </p:sp>
      <p:sp>
        <p:nvSpPr>
          <p:cNvPr id="12" name="文本框 11" title=""/>
          <p:cNvSpPr txBox="1"/>
          <p:nvPr/>
        </p:nvSpPr>
        <p:spPr>
          <a:xfrm>
            <a:off x="949074" y="3576367"/>
            <a:ext cx="727730" cy="523220"/>
          </a:xfrm>
          <a:prstGeom prst="rect">
            <a:avLst/>
          </a:prstGeom>
          <a:noFill/>
        </p:spPr>
        <p:txBody>
          <a:bodyPr wrap="square" rtlCol="0">
            <a:spAutoFit/>
          </a:bodyPr>
          <a:lstStyle/>
          <a:p>
            <a:r>
              <a:rPr lang="zh-CN" altLang="en-US" sz="2800" b="1">
                <a:solidFill>
                  <a:srgbClr val="FF0000"/>
                </a:solidFill>
                <a:latin typeface="黑体" panose="02010609060101010101" pitchFamily="2" charset="-122"/>
                <a:ea typeface="黑体" panose="02010609060101010101" pitchFamily="2" charset="-122"/>
              </a:rPr>
              <a:t>蓝</a:t>
            </a:r>
            <a:endParaRPr lang="zh-CN" altLang="en-US" sz="2800" b="1">
              <a:solidFill>
                <a:srgbClr val="FF0000"/>
              </a:solidFill>
              <a:latin typeface="黑体" panose="02010609060101010101" pitchFamily="2" charset="-122"/>
              <a:ea typeface="黑体" panose="0201060906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p:bldP spid="11" grpId="0"/>
      <p:bldP spid="12" grpId="0"/>
    </p:bldLst>
  </p:timing>
</p:sld>
</file>

<file path=ppt/slides/slide2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文本框 1" title=""/>
          <p:cNvSpPr txBox="1"/>
          <p:nvPr/>
        </p:nvSpPr>
        <p:spPr>
          <a:xfrm>
            <a:off x="396688" y="344565"/>
            <a:ext cx="4518210" cy="523220"/>
          </a:xfrm>
          <a:prstGeom prst="rect">
            <a:avLst/>
          </a:prstGeom>
          <a:noFill/>
        </p:spPr>
        <p:txBody>
          <a:bodyPr wrap="square" rtlCol="0">
            <a:spAutoFit/>
          </a:bodyPr>
          <a:lstStyle/>
          <a:p>
            <a:r>
              <a:rPr lang="en-US" altLang="zh-CN" sz="2800" b="1">
                <a:latin typeface="+mj-lt"/>
                <a:ea typeface="黑体" panose="02010609060101010101" pitchFamily="2" charset="-122"/>
              </a:rPr>
              <a:t>3.</a:t>
            </a:r>
            <a:r>
              <a:rPr lang="zh-CN" altLang="en-US" sz="2800" b="1">
                <a:latin typeface="+mj-lt"/>
                <a:ea typeface="黑体" panose="02010609060101010101" pitchFamily="2" charset="-122"/>
              </a:rPr>
              <a:t>紫外线与红外线</a:t>
            </a:r>
            <a:endParaRPr lang="zh-CN" altLang="en-US" sz="2800" b="1">
              <a:latin typeface="+mj-lt"/>
              <a:ea typeface="黑体" panose="02010609060101010101" pitchFamily="2" charset="-122"/>
            </a:endParaRPr>
          </a:p>
        </p:txBody>
      </p:sp>
      <p:graphicFrame>
        <p:nvGraphicFramePr>
          <p:cNvPr id="4" name="表格 3" title=""/>
          <p:cNvGraphicFramePr>
            <a:graphicFrameLocks noGrp="1"/>
          </p:cNvGraphicFramePr>
          <p:nvPr/>
        </p:nvGraphicFramePr>
        <p:xfrm>
          <a:off x="679077" y="1075765"/>
          <a:ext cx="7483288" cy="3576917"/>
        </p:xfrm>
        <a:graphic>
          <a:graphicData uri="http://schemas.openxmlformats.org/drawingml/2006/table">
            <a:tbl>
              <a:tblPr firstRow="1" bandRow="1">
                <a:tableStyleId>{5C22544A-7EE6-4342-B048-85BDC9FD1C3A}</a:tableStyleId>
              </a:tblPr>
              <a:tblGrid>
                <a:gridCol w="1113860"/>
                <a:gridCol w="3184714"/>
                <a:gridCol w="3184714"/>
              </a:tblGrid>
              <a:tr h="461114">
                <a:tc>
                  <a:txBody>
                    <a:bodyPr vert="horz" wrap="square"/>
                    <a:lstStyle/>
                    <a:p>
                      <a:pPr algn="ctr"/>
                      <a:endParaRPr lang="zh-CN" altLang="en-US" sz="2800" b="1">
                        <a:solidFill>
                          <a:schemeClr val="tx1"/>
                        </a:solidFill>
                        <a:latin typeface="+mj-ea"/>
                        <a:ea typeface="+mj-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vert="horz" wrap="square"/>
                    <a:lstStyle/>
                    <a:p>
                      <a:pPr algn="ctr"/>
                      <a:r>
                        <a:rPr lang="zh-CN" altLang="en-US" sz="2800" b="1">
                          <a:solidFill>
                            <a:schemeClr val="tx1"/>
                          </a:solidFill>
                          <a:latin typeface="+mj-ea"/>
                          <a:ea typeface="+mj-ea"/>
                        </a:rPr>
                        <a:t>红外线</a:t>
                      </a:r>
                      <a:endParaRPr lang="zh-CN" altLang="en-US" sz="2800" b="1">
                        <a:solidFill>
                          <a:schemeClr val="tx1"/>
                        </a:solidFill>
                        <a:latin typeface="+mj-ea"/>
                        <a:ea typeface="+mj-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vert="horz" wrap="square"/>
                    <a:lstStyle/>
                    <a:p>
                      <a:pPr algn="ctr"/>
                      <a:r>
                        <a:rPr lang="zh-CN" altLang="en-US" sz="2800" b="1">
                          <a:solidFill>
                            <a:schemeClr val="tx1"/>
                          </a:solidFill>
                          <a:latin typeface="+mj-ea"/>
                          <a:ea typeface="+mj-ea"/>
                        </a:rPr>
                        <a:t>紫外线</a:t>
                      </a:r>
                      <a:endParaRPr lang="zh-CN" altLang="en-US" sz="2800" b="1">
                        <a:solidFill>
                          <a:schemeClr val="tx1"/>
                        </a:solidFill>
                        <a:latin typeface="+mj-ea"/>
                        <a:ea typeface="+mj-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962320">
                <a:tc>
                  <a:txBody>
                    <a:bodyPr vert="horz" wrap="square"/>
                    <a:lstStyle/>
                    <a:p>
                      <a:pPr algn="ctr"/>
                      <a:r>
                        <a:rPr lang="zh-CN" altLang="en-US" sz="2800" b="1">
                          <a:solidFill>
                            <a:schemeClr val="tx1"/>
                          </a:solidFill>
                          <a:latin typeface="+mj-ea"/>
                          <a:ea typeface="+mj-ea"/>
                        </a:rPr>
                        <a:t>位置</a:t>
                      </a:r>
                      <a:endParaRPr lang="zh-CN" altLang="en-US" sz="2800" b="1">
                        <a:solidFill>
                          <a:schemeClr val="tx1"/>
                        </a:solidFill>
                        <a:latin typeface="+mj-ea"/>
                        <a:ea typeface="+mj-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vert="horz" wrap="square"/>
                    <a:lstStyle/>
                    <a:p>
                      <a:pPr algn="ctr"/>
                      <a:endParaRPr lang="zh-CN" altLang="en-US" sz="2800" b="1">
                        <a:solidFill>
                          <a:schemeClr val="tx1"/>
                        </a:solidFill>
                        <a:latin typeface="+mj-ea"/>
                        <a:ea typeface="+mj-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vert="horz" wrap="square"/>
                    <a:lstStyle/>
                    <a:p>
                      <a:pPr algn="ctr"/>
                      <a:endParaRPr lang="zh-CN" altLang="en-US" sz="2800" b="1">
                        <a:solidFill>
                          <a:schemeClr val="tx1"/>
                        </a:solidFill>
                        <a:latin typeface="+mj-ea"/>
                        <a:ea typeface="+mj-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962320">
                <a:tc>
                  <a:txBody>
                    <a:bodyPr vert="horz" wrap="square"/>
                    <a:lstStyle/>
                    <a:p>
                      <a:pPr algn="ctr"/>
                      <a:r>
                        <a:rPr lang="zh-CN" altLang="en-US" sz="2800" b="1">
                          <a:solidFill>
                            <a:schemeClr val="tx1"/>
                          </a:solidFill>
                          <a:latin typeface="+mj-ea"/>
                          <a:ea typeface="+mj-ea"/>
                        </a:rPr>
                        <a:t>特点</a:t>
                      </a:r>
                      <a:endParaRPr lang="zh-CN" altLang="en-US" sz="2800" b="1">
                        <a:solidFill>
                          <a:schemeClr val="tx1"/>
                        </a:solidFill>
                        <a:latin typeface="+mj-ea"/>
                        <a:ea typeface="+mj-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vert="horz" wrap="square"/>
                    <a:lstStyle/>
                    <a:p>
                      <a:pPr algn="ctr"/>
                      <a:endParaRPr lang="zh-CN" altLang="en-US" sz="2800" b="1">
                        <a:solidFill>
                          <a:schemeClr val="tx1"/>
                        </a:solidFill>
                        <a:latin typeface="+mj-ea"/>
                        <a:ea typeface="+mj-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vert="horz" wrap="square"/>
                    <a:lstStyle/>
                    <a:p>
                      <a:pPr algn="ctr"/>
                      <a:endParaRPr lang="zh-CN" altLang="en-US" sz="2800" b="1">
                        <a:solidFill>
                          <a:schemeClr val="tx1"/>
                        </a:solidFill>
                        <a:latin typeface="+mj-ea"/>
                        <a:ea typeface="+mj-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134117">
                <a:tc>
                  <a:txBody>
                    <a:bodyPr vert="horz" wrap="square"/>
                    <a:lstStyle/>
                    <a:p>
                      <a:pPr algn="ctr"/>
                      <a:r>
                        <a:rPr lang="zh-CN" altLang="en-US" sz="2800" b="1">
                          <a:solidFill>
                            <a:schemeClr val="tx1"/>
                          </a:solidFill>
                          <a:latin typeface="+mj-ea"/>
                          <a:ea typeface="+mj-ea"/>
                        </a:rPr>
                        <a:t>应用</a:t>
                      </a:r>
                      <a:endParaRPr lang="zh-CN" altLang="en-US" sz="2800" b="1">
                        <a:solidFill>
                          <a:schemeClr val="tx1"/>
                        </a:solidFill>
                        <a:latin typeface="+mj-ea"/>
                        <a:ea typeface="+mj-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vert="horz" wrap="square"/>
                    <a:lstStyle/>
                    <a:p>
                      <a:pPr algn="ctr"/>
                      <a:endParaRPr lang="zh-CN" altLang="en-US" sz="2800" b="1">
                        <a:solidFill>
                          <a:schemeClr val="tx1"/>
                        </a:solidFill>
                        <a:latin typeface="+mj-ea"/>
                        <a:ea typeface="+mj-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vert="horz" wrap="square"/>
                    <a:lstStyle/>
                    <a:p>
                      <a:pPr algn="ctr"/>
                      <a:endParaRPr lang="zh-CN" altLang="en-US" sz="2800" b="1">
                        <a:solidFill>
                          <a:schemeClr val="tx1"/>
                        </a:solidFill>
                        <a:latin typeface="+mj-ea"/>
                        <a:ea typeface="+mj-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5" name="文本框 4" title=""/>
          <p:cNvSpPr txBox="1"/>
          <p:nvPr/>
        </p:nvSpPr>
        <p:spPr>
          <a:xfrm>
            <a:off x="2133040" y="1608587"/>
            <a:ext cx="2725758" cy="954107"/>
          </a:xfrm>
          <a:prstGeom prst="rect">
            <a:avLst/>
          </a:prstGeom>
          <a:noFill/>
        </p:spPr>
        <p:txBody>
          <a:bodyPr wrap="square" rtlCol="0">
            <a:spAutoFit/>
          </a:bodyPr>
          <a:lstStyle/>
          <a:p>
            <a:r>
              <a:rPr lang="zh-CN" altLang="en-US" sz="2800" b="1">
                <a:latin typeface="黑体" panose="02010609060101010101" pitchFamily="2" charset="-122"/>
                <a:ea typeface="黑体" panose="02010609060101010101" pitchFamily="2" charset="-122"/>
              </a:rPr>
              <a:t>位于光谱中</a:t>
            </a:r>
            <a:r>
              <a:rPr lang="zh-CN" altLang="en-US" sz="2800" b="1">
                <a:solidFill>
                  <a:srgbClr val="FF0000"/>
                </a:solidFill>
                <a:latin typeface="黑体" panose="02010609060101010101" pitchFamily="2" charset="-122"/>
                <a:ea typeface="黑体" panose="02010609060101010101" pitchFamily="2" charset="-122"/>
              </a:rPr>
              <a:t>红光</a:t>
            </a:r>
            <a:r>
              <a:rPr lang="zh-CN" altLang="en-US" sz="2800" b="1">
                <a:latin typeface="黑体" panose="02010609060101010101" pitchFamily="2" charset="-122"/>
                <a:ea typeface="黑体" panose="02010609060101010101" pitchFamily="2" charset="-122"/>
              </a:rPr>
              <a:t>之外</a:t>
            </a:r>
            <a:endParaRPr lang="zh-CN" altLang="en-US" sz="2800" b="1">
              <a:latin typeface="黑体" panose="02010609060101010101" pitchFamily="2" charset="-122"/>
              <a:ea typeface="黑体" panose="02010609060101010101" pitchFamily="2" charset="-122"/>
            </a:endParaRPr>
          </a:p>
        </p:txBody>
      </p:sp>
      <p:sp>
        <p:nvSpPr>
          <p:cNvPr id="6" name="文本框 5" title=""/>
          <p:cNvSpPr txBox="1"/>
          <p:nvPr/>
        </p:nvSpPr>
        <p:spPr>
          <a:xfrm>
            <a:off x="5260005" y="1608587"/>
            <a:ext cx="2725757" cy="954107"/>
          </a:xfrm>
          <a:prstGeom prst="rect">
            <a:avLst/>
          </a:prstGeom>
          <a:noFill/>
        </p:spPr>
        <p:txBody>
          <a:bodyPr wrap="square" rtlCol="0">
            <a:spAutoFit/>
          </a:bodyPr>
          <a:lstStyle/>
          <a:p>
            <a:r>
              <a:rPr lang="zh-CN" altLang="en-US" sz="2800" b="1">
                <a:latin typeface="黑体" panose="02010609060101010101" pitchFamily="2" charset="-122"/>
                <a:ea typeface="黑体" panose="02010609060101010101" pitchFamily="2" charset="-122"/>
              </a:rPr>
              <a:t>位于光谱中</a:t>
            </a:r>
            <a:r>
              <a:rPr lang="zh-CN" altLang="en-US" sz="2800" b="1">
                <a:solidFill>
                  <a:srgbClr val="FF0000"/>
                </a:solidFill>
                <a:latin typeface="黑体" panose="02010609060101010101" pitchFamily="2" charset="-122"/>
                <a:ea typeface="黑体" panose="02010609060101010101" pitchFamily="2" charset="-122"/>
              </a:rPr>
              <a:t>紫光</a:t>
            </a:r>
            <a:r>
              <a:rPr lang="zh-CN" altLang="en-US" sz="2800" b="1">
                <a:latin typeface="黑体" panose="02010609060101010101" pitchFamily="2" charset="-122"/>
                <a:ea typeface="黑体" panose="02010609060101010101" pitchFamily="2" charset="-122"/>
              </a:rPr>
              <a:t>之外</a:t>
            </a:r>
            <a:endParaRPr lang="zh-CN" altLang="en-US" sz="2800" b="1">
              <a:latin typeface="黑体" panose="02010609060101010101" pitchFamily="2" charset="-122"/>
              <a:ea typeface="黑体" panose="02010609060101010101" pitchFamily="2" charset="-122"/>
            </a:endParaRPr>
          </a:p>
        </p:txBody>
      </p:sp>
      <p:sp>
        <p:nvSpPr>
          <p:cNvPr id="7" name="文本框 6" title=""/>
          <p:cNvSpPr txBox="1"/>
          <p:nvPr/>
        </p:nvSpPr>
        <p:spPr>
          <a:xfrm>
            <a:off x="2413746" y="2815078"/>
            <a:ext cx="2501152" cy="523220"/>
          </a:xfrm>
          <a:prstGeom prst="rect">
            <a:avLst/>
          </a:prstGeom>
          <a:noFill/>
        </p:spPr>
        <p:txBody>
          <a:bodyPr wrap="square" rtlCol="0">
            <a:spAutoFit/>
          </a:bodyPr>
          <a:lstStyle/>
          <a:p>
            <a:r>
              <a:rPr lang="zh-CN" altLang="en-US" sz="2800" b="1">
                <a:latin typeface="黑体" panose="02010609060101010101" pitchFamily="2" charset="-122"/>
                <a:ea typeface="黑体" panose="02010609060101010101" pitchFamily="2" charset="-122"/>
              </a:rPr>
              <a:t>热作用强</a:t>
            </a:r>
            <a:endParaRPr lang="zh-CN" altLang="en-US" sz="2800" b="1">
              <a:latin typeface="黑体" panose="02010609060101010101" pitchFamily="2" charset="-122"/>
              <a:ea typeface="黑体" panose="02010609060101010101" pitchFamily="2" charset="-122"/>
            </a:endParaRPr>
          </a:p>
        </p:txBody>
      </p:sp>
      <p:sp>
        <p:nvSpPr>
          <p:cNvPr id="8" name="文本框 7" title=""/>
          <p:cNvSpPr txBox="1"/>
          <p:nvPr/>
        </p:nvSpPr>
        <p:spPr>
          <a:xfrm>
            <a:off x="5398991" y="2585197"/>
            <a:ext cx="2501152" cy="954107"/>
          </a:xfrm>
          <a:prstGeom prst="rect">
            <a:avLst/>
          </a:prstGeom>
          <a:noFill/>
        </p:spPr>
        <p:txBody>
          <a:bodyPr wrap="square" rtlCol="0">
            <a:spAutoFit/>
          </a:bodyPr>
          <a:lstStyle/>
          <a:p>
            <a:r>
              <a:rPr lang="zh-CN" altLang="en-US" sz="2800" b="1">
                <a:latin typeface="黑体" panose="02010609060101010101" pitchFamily="2" charset="-122"/>
                <a:ea typeface="黑体" panose="02010609060101010101" pitchFamily="2" charset="-122"/>
              </a:rPr>
              <a:t>能使荧光物质发光</a:t>
            </a:r>
            <a:endParaRPr lang="zh-CN" altLang="en-US" sz="2800" b="1">
              <a:latin typeface="黑体" panose="02010609060101010101" pitchFamily="2" charset="-122"/>
              <a:ea typeface="黑体" panose="02010609060101010101" pitchFamily="2" charset="-122"/>
            </a:endParaRPr>
          </a:p>
        </p:txBody>
      </p:sp>
      <p:sp>
        <p:nvSpPr>
          <p:cNvPr id="9" name="文本框 8" title=""/>
          <p:cNvSpPr txBox="1"/>
          <p:nvPr/>
        </p:nvSpPr>
        <p:spPr>
          <a:xfrm>
            <a:off x="1779837" y="3590681"/>
            <a:ext cx="3078961" cy="954107"/>
          </a:xfrm>
          <a:prstGeom prst="rect">
            <a:avLst/>
          </a:prstGeom>
          <a:noFill/>
        </p:spPr>
        <p:txBody>
          <a:bodyPr wrap="square" rtlCol="0">
            <a:spAutoFit/>
          </a:bodyPr>
          <a:lstStyle/>
          <a:p>
            <a:r>
              <a:rPr lang="zh-CN" altLang="en-US" sz="2800" b="1">
                <a:latin typeface="黑体" panose="02010609060101010101" pitchFamily="2" charset="-122"/>
                <a:ea typeface="黑体" panose="02010609060101010101" pitchFamily="2" charset="-122"/>
              </a:rPr>
              <a:t>红外线夜视、红外线加热、遥控器</a:t>
            </a:r>
            <a:endParaRPr lang="zh-CN" altLang="en-US" sz="2800" b="1">
              <a:latin typeface="黑体" panose="02010609060101010101" pitchFamily="2" charset="-122"/>
              <a:ea typeface="黑体" panose="02010609060101010101" pitchFamily="2" charset="-122"/>
            </a:endParaRPr>
          </a:p>
        </p:txBody>
      </p:sp>
      <p:sp>
        <p:nvSpPr>
          <p:cNvPr id="10" name="文本框 9" title=""/>
          <p:cNvSpPr txBox="1"/>
          <p:nvPr/>
        </p:nvSpPr>
        <p:spPr>
          <a:xfrm>
            <a:off x="5083404" y="3610182"/>
            <a:ext cx="3078961" cy="954107"/>
          </a:xfrm>
          <a:prstGeom prst="rect">
            <a:avLst/>
          </a:prstGeom>
          <a:noFill/>
        </p:spPr>
        <p:txBody>
          <a:bodyPr wrap="square" rtlCol="0">
            <a:spAutoFit/>
          </a:bodyPr>
          <a:lstStyle/>
          <a:p>
            <a:r>
              <a:rPr lang="zh-CN" altLang="en-US" sz="2800" b="1">
                <a:latin typeface="黑体" panose="02010609060101010101" pitchFamily="2" charset="-122"/>
                <a:ea typeface="黑体" panose="02010609060101010101" pitchFamily="2" charset="-122"/>
              </a:rPr>
              <a:t>验钞机、杀菌、合成维生素</a:t>
            </a:r>
            <a:r>
              <a:rPr lang="en-US" altLang="zh-CN" sz="2800" b="1">
                <a:latin typeface="+mn-lt"/>
                <a:ea typeface="黑体" panose="02010609060101010101" pitchFamily="2" charset="-122"/>
              </a:rPr>
              <a:t>D</a:t>
            </a:r>
            <a:endParaRPr lang="zh-CN" altLang="en-US" sz="2800" b="1">
              <a:latin typeface="+mn-lt"/>
              <a:ea typeface="黑体" panose="0201060906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Lst>
  </p:timing>
</p:sld>
</file>

<file path=ppt/slides/slide2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4" name="矩形 3" title=""/>
          <p:cNvSpPr/>
          <p:nvPr/>
        </p:nvSpPr>
        <p:spPr>
          <a:xfrm>
            <a:off x="931068" y="821302"/>
            <a:ext cx="7281863" cy="522287"/>
          </a:xfrm>
          <a:prstGeom prst="rect">
            <a:avLst/>
          </a:prstGeom>
          <a:noFill/>
          <a:ln>
            <a:noFill/>
          </a:ln>
        </p:spPr>
        <p:txBody>
          <a:bodyPr>
            <a:spAutoFit/>
          </a:bodyPr>
          <a:lstStyle/>
          <a:p>
            <a:pPr eaLnBrk="1" hangingPunct="1">
              <a:buFont typeface="Arial" panose="020b0604020202020204" pitchFamily="34" charset="0"/>
              <a:buNone/>
              <a:defRPr/>
            </a:pPr>
            <a:r>
              <a:rPr lang="zh-CN" altLang="en-US" sz="2800" b="1">
                <a:solidFill>
                  <a:srgbClr val="0000FF"/>
                </a:solidFill>
                <a:latin typeface="+mn-lt"/>
                <a:ea typeface="+mj-ea"/>
              </a:rPr>
              <a:t>例</a:t>
            </a:r>
            <a:r>
              <a:rPr lang="en-US" altLang="zh-CN" sz="2800" b="1">
                <a:solidFill>
                  <a:srgbClr val="0000FF"/>
                </a:solidFill>
                <a:latin typeface="+mn-lt"/>
                <a:ea typeface="+mj-ea"/>
              </a:rPr>
              <a:t>5 </a:t>
            </a:r>
            <a:r>
              <a:rPr lang="zh-CN" altLang="zh-CN" sz="2800" b="1">
                <a:latin typeface="+mn-lt"/>
                <a:ea typeface="+mj-ea"/>
              </a:rPr>
              <a:t>下列说法中正确的是（</a:t>
            </a:r>
            <a:r>
              <a:rPr lang="en-US" altLang="zh-CN" sz="2800" b="1">
                <a:latin typeface="+mn-lt"/>
                <a:ea typeface="+mj-ea"/>
              </a:rPr>
              <a:t>     </a:t>
            </a:r>
            <a:r>
              <a:rPr lang="zh-CN" altLang="zh-CN" sz="2800" b="1">
                <a:latin typeface="+mn-lt"/>
                <a:ea typeface="+mj-ea"/>
              </a:rPr>
              <a:t>）</a:t>
            </a:r>
            <a:endParaRPr lang="zh-CN" altLang="zh-CN" sz="2800" b="1">
              <a:latin typeface="+mn-lt"/>
              <a:ea typeface="+mj-ea"/>
            </a:endParaRPr>
          </a:p>
        </p:txBody>
      </p:sp>
      <p:sp>
        <p:nvSpPr>
          <p:cNvPr id="5" name="矩形 4" title=""/>
          <p:cNvSpPr/>
          <p:nvPr/>
        </p:nvSpPr>
        <p:spPr>
          <a:xfrm>
            <a:off x="1126752" y="1542143"/>
            <a:ext cx="7670800" cy="2246312"/>
          </a:xfrm>
          <a:prstGeom prst="rect">
            <a:avLst/>
          </a:prstGeom>
        </p:spPr>
        <p:txBody>
          <a:bodyPr>
            <a:spAutoFit/>
          </a:bodyPr>
          <a:lstStyle/>
          <a:p>
            <a:pPr eaLnBrk="1" hangingPunct="1">
              <a:buFont typeface="Arial" panose="020b0604020202020204" pitchFamily="34" charset="0"/>
              <a:buNone/>
              <a:defRPr/>
            </a:pPr>
            <a:r>
              <a:rPr lang="en-US" altLang="zh-CN" sz="2800" b="1">
                <a:latin typeface="+mn-lt"/>
                <a:ea typeface="+mj-ea"/>
              </a:rPr>
              <a:t>A.</a:t>
            </a:r>
            <a:r>
              <a:rPr lang="zh-CN" altLang="zh-CN" sz="2800" b="1">
                <a:latin typeface="+mn-lt"/>
                <a:ea typeface="+mj-ea"/>
              </a:rPr>
              <a:t>白色光是单色光</a:t>
            </a:r>
            <a:endParaRPr lang="en-US" altLang="zh-CN" sz="2800" b="1">
              <a:latin typeface="+mn-lt"/>
              <a:ea typeface="+mj-ea"/>
            </a:endParaRPr>
          </a:p>
          <a:p>
            <a:pPr eaLnBrk="1" hangingPunct="1">
              <a:buFont typeface="Arial" panose="020b0604020202020204" pitchFamily="34" charset="0"/>
              <a:buNone/>
              <a:defRPr/>
            </a:pPr>
            <a:r>
              <a:rPr lang="en-US" altLang="zh-CN" sz="2800" b="1">
                <a:latin typeface="+mn-lt"/>
                <a:ea typeface="+mj-ea"/>
              </a:rPr>
              <a:t>B.</a:t>
            </a:r>
            <a:r>
              <a:rPr lang="zh-CN" altLang="zh-CN" sz="2800" b="1">
                <a:latin typeface="+mn-lt"/>
                <a:ea typeface="+mj-ea"/>
              </a:rPr>
              <a:t>色光的三原色是指红光、黄光、蓝光</a:t>
            </a:r>
            <a:endParaRPr lang="zh-CN" altLang="zh-CN" sz="2800" b="1">
              <a:latin typeface="+mn-lt"/>
              <a:ea typeface="+mj-ea"/>
            </a:endParaRPr>
          </a:p>
          <a:p>
            <a:pPr eaLnBrk="1" hangingPunct="1">
              <a:buFont typeface="Arial" panose="020b0604020202020204" pitchFamily="34" charset="0"/>
              <a:buNone/>
              <a:defRPr/>
            </a:pPr>
            <a:r>
              <a:rPr lang="en-US" altLang="zh-CN" sz="2800" b="1">
                <a:latin typeface="+mn-lt"/>
                <a:ea typeface="+mj-ea"/>
              </a:rPr>
              <a:t>C.</a:t>
            </a:r>
            <a:r>
              <a:rPr lang="zh-CN" altLang="zh-CN" sz="2800" b="1">
                <a:latin typeface="+mn-lt"/>
                <a:ea typeface="+mj-ea"/>
              </a:rPr>
              <a:t>白光是七色光中的一种</a:t>
            </a:r>
            <a:endParaRPr lang="zh-CN" altLang="zh-CN" sz="2800" b="1">
              <a:latin typeface="+mn-lt"/>
              <a:ea typeface="+mj-ea"/>
            </a:endParaRPr>
          </a:p>
          <a:p>
            <a:pPr eaLnBrk="1" hangingPunct="1">
              <a:buFont typeface="Arial" panose="020b0604020202020204" pitchFamily="34" charset="0"/>
              <a:buNone/>
              <a:defRPr/>
            </a:pPr>
            <a:r>
              <a:rPr lang="en-US" altLang="zh-CN" sz="2800" b="1">
                <a:latin typeface="+mn-lt"/>
                <a:ea typeface="+mj-ea"/>
              </a:rPr>
              <a:t>D.</a:t>
            </a:r>
            <a:r>
              <a:rPr lang="zh-CN" altLang="zh-CN" sz="2800" b="1">
                <a:latin typeface="+mn-lt"/>
                <a:ea typeface="+mj-ea"/>
              </a:rPr>
              <a:t>任何颜色的光都可以用红、绿、蓝三种色光复合而成</a:t>
            </a:r>
            <a:endParaRPr lang="zh-CN" altLang="zh-CN" sz="2800" b="1">
              <a:latin typeface="+mn-lt"/>
              <a:ea typeface="+mj-ea"/>
            </a:endParaRPr>
          </a:p>
        </p:txBody>
      </p:sp>
      <p:sp>
        <p:nvSpPr>
          <p:cNvPr id="7" name="矩形 6" title=""/>
          <p:cNvSpPr/>
          <p:nvPr/>
        </p:nvSpPr>
        <p:spPr>
          <a:xfrm>
            <a:off x="5227310" y="800900"/>
            <a:ext cx="444352" cy="523220"/>
          </a:xfrm>
          <a:prstGeom prst="rect">
            <a:avLst/>
          </a:prstGeom>
          <a:noFill/>
          <a:ln>
            <a:noFill/>
          </a:ln>
        </p:spPr>
        <p:txBody>
          <a:bodyPr wrap="none">
            <a:spAutoFit/>
          </a:bodyPr>
          <a:lstStyle/>
          <a:p>
            <a:pPr eaLnBrk="1" hangingPunct="1">
              <a:buFont typeface="Arial" panose="020b0604020202020204" pitchFamily="34" charset="0"/>
              <a:buNone/>
              <a:defRPr/>
            </a:pPr>
            <a:r>
              <a:rPr lang="en-US" altLang="zh-CN" sz="2800" b="1">
                <a:solidFill>
                  <a:srgbClr val="FF0000"/>
                </a:solidFill>
                <a:latin typeface="+mn-lt"/>
                <a:ea typeface="+mj-ea"/>
              </a:rPr>
              <a:t>D</a:t>
            </a:r>
            <a:endParaRPr lang="zh-CN" altLang="zh-CN" sz="2800" b="1">
              <a:solidFill>
                <a:srgbClr val="FF0000"/>
              </a:solidFill>
              <a:latin typeface="+mn-lt"/>
              <a:ea typeface="+mj-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文本框 1" title=""/>
          <p:cNvSpPr txBox="1"/>
          <p:nvPr/>
        </p:nvSpPr>
        <p:spPr>
          <a:xfrm>
            <a:off x="3745006" y="60512"/>
            <a:ext cx="1875864" cy="523220"/>
          </a:xfrm>
          <a:prstGeom prst="rect">
            <a:avLst/>
          </a:prstGeom>
          <a:noFill/>
        </p:spPr>
        <p:txBody>
          <a:bodyPr wrap="square" rtlCol="0">
            <a:spAutoFit/>
          </a:bodyPr>
          <a:lstStyle/>
          <a:p>
            <a:r>
              <a:rPr lang="zh-CN" altLang="en-US" sz="2800" b="1">
                <a:latin typeface="黑体" panose="02010609060101010101" pitchFamily="2" charset="-122"/>
                <a:ea typeface="黑体" panose="02010609060101010101" pitchFamily="2" charset="-122"/>
              </a:rPr>
              <a:t>随堂演练</a:t>
            </a:r>
            <a:endParaRPr lang="zh-CN" altLang="en-US" sz="2800" b="1">
              <a:latin typeface="黑体" panose="02010609060101010101" pitchFamily="2" charset="-122"/>
              <a:ea typeface="黑体" panose="02010609060101010101" pitchFamily="2" charset="-122"/>
            </a:endParaRPr>
          </a:p>
        </p:txBody>
      </p:sp>
      <p:sp>
        <p:nvSpPr>
          <p:cNvPr id="4" name="文本框 3" title=""/>
          <p:cNvSpPr txBox="1"/>
          <p:nvPr/>
        </p:nvSpPr>
        <p:spPr>
          <a:xfrm>
            <a:off x="995083" y="856173"/>
            <a:ext cx="7658100" cy="3969385"/>
          </a:xfrm>
          <a:prstGeom prst="rect">
            <a:avLst/>
          </a:prstGeom>
          <a:noFill/>
        </p:spPr>
        <p:txBody>
          <a:bodyPr wrap="square">
            <a:spAutoFit/>
          </a:bodyPr>
          <a:lstStyle/>
          <a:p>
            <a:pPr>
              <a:lnSpc>
                <a:spcPct val="150000"/>
              </a:lnSpc>
              <a:spcAft>
                <a:spcPct val="0"/>
              </a:spcAft>
              <a:buNone/>
            </a:pPr>
            <a:r>
              <a:rPr lang="en-US" altLang="zh-CN" sz="2400" b="1" kern="100">
                <a:latin typeface="+mn-lt"/>
                <a:ea typeface="黑体" panose="02010609060101010101" pitchFamily="2" charset="-122"/>
                <a:cs typeface="Times New Roman" panose="02020603050405020304"/>
              </a:rPr>
              <a:t>1.</a:t>
            </a:r>
            <a:r>
              <a:rPr lang="zh-CN" altLang="zh-CN" sz="2400" b="1" kern="100">
                <a:latin typeface="+mn-lt"/>
                <a:ea typeface="黑体" panose="02010609060101010101" pitchFamily="2" charset="-122"/>
                <a:cs typeface="Times New Roman" panose="02020603050405020304"/>
              </a:rPr>
              <a:t>下列关于光现象的分析与描述正确的是</a:t>
            </a:r>
            <a:r>
              <a:rPr lang="zh-CN" altLang="en-US" sz="2400" b="1" kern="100">
                <a:latin typeface="+mn-lt"/>
                <a:ea typeface="黑体" panose="02010609060101010101" pitchFamily="2" charset="-122"/>
                <a:cs typeface="Times New Roman" panose="02020603050405020304"/>
              </a:rPr>
              <a:t>（      ）</a:t>
            </a:r>
            <a:endParaRPr lang="en-US" altLang="zh-CN" sz="2400" b="1" kern="100">
              <a:latin typeface="+mn-lt"/>
              <a:ea typeface="黑体" panose="02010609060101010101" pitchFamily="2" charset="-122"/>
              <a:cs typeface="Times New Roman" panose="02020603050405020304"/>
            </a:endParaRPr>
          </a:p>
          <a:p>
            <a:pPr>
              <a:lnSpc>
                <a:spcPct val="150000"/>
              </a:lnSpc>
              <a:spcAft>
                <a:spcPct val="0"/>
              </a:spcAft>
              <a:buNone/>
            </a:pPr>
            <a:r>
              <a:rPr lang="en-US" altLang="zh-CN" sz="2400" b="1" kern="100">
                <a:latin typeface="+mn-lt"/>
                <a:ea typeface="黑体" panose="02010609060101010101" pitchFamily="2" charset="-122"/>
                <a:cs typeface="Courier New" panose="02070309020205020404"/>
              </a:rPr>
              <a:t>A</a:t>
            </a:r>
            <a:r>
              <a:rPr lang="zh-CN" altLang="zh-CN" sz="2400" b="1" kern="100">
                <a:latin typeface="+mn-lt"/>
                <a:ea typeface="黑体" panose="02010609060101010101" pitchFamily="2" charset="-122"/>
                <a:cs typeface="Times New Roman" panose="02020603050405020304"/>
              </a:rPr>
              <a:t>．平面镜成像大小与物体到镜面的距离有关，物体距平面镜越近所成的像越大</a:t>
            </a:r>
            <a:endParaRPr lang="zh-CN" altLang="zh-CN" sz="2400" b="1" kern="100">
              <a:latin typeface="+mn-lt"/>
              <a:ea typeface="黑体" panose="02010609060101010101" pitchFamily="2" charset="-122"/>
              <a:cs typeface="Courier New" panose="02070309020205020404"/>
            </a:endParaRPr>
          </a:p>
          <a:p>
            <a:pPr>
              <a:lnSpc>
                <a:spcPct val="150000"/>
              </a:lnSpc>
            </a:pPr>
            <a:r>
              <a:rPr lang="en-US" altLang="zh-CN" sz="2400" b="1" kern="100">
                <a:latin typeface="+mn-lt"/>
                <a:ea typeface="黑体" panose="02010609060101010101" pitchFamily="2" charset="-122"/>
                <a:cs typeface="Courier New" panose="02070309020205020404"/>
              </a:rPr>
              <a:t>B</a:t>
            </a:r>
            <a:r>
              <a:rPr lang="zh-CN" altLang="zh-CN" sz="2400" b="1" kern="100">
                <a:latin typeface="+mn-lt"/>
                <a:ea typeface="黑体" panose="02010609060101010101" pitchFamily="2" charset="-122"/>
                <a:cs typeface="Times New Roman" panose="02020603050405020304"/>
              </a:rPr>
              <a:t>．站在湖水边，看到</a:t>
            </a:r>
            <a:r>
              <a:rPr lang="zh-CN" altLang="en-US" sz="2400" b="1" kern="100">
                <a:latin typeface="+mn-lt"/>
                <a:ea typeface="黑体" panose="02010609060101010101" pitchFamily="2" charset="-122"/>
                <a:cs typeface="Times New Roman" panose="02020603050405020304"/>
              </a:rPr>
              <a:t>“</a:t>
            </a:r>
            <a:r>
              <a:rPr lang="zh-CN" altLang="zh-CN" sz="2400" b="1" kern="100">
                <a:latin typeface="+mn-lt"/>
                <a:ea typeface="黑体" panose="02010609060101010101" pitchFamily="2" charset="-122"/>
                <a:cs typeface="Times New Roman" panose="02020603050405020304"/>
              </a:rPr>
              <a:t>鱼儿</a:t>
            </a:r>
            <a:r>
              <a:rPr lang="zh-CN" altLang="en-US" sz="2400" b="1" kern="100">
                <a:latin typeface="+mn-lt"/>
                <a:ea typeface="黑体" panose="02010609060101010101" pitchFamily="2" charset="-122"/>
                <a:cs typeface="Times New Roman" panose="02020603050405020304"/>
              </a:rPr>
              <a:t>”</a:t>
            </a:r>
            <a:r>
              <a:rPr lang="zh-CN" altLang="zh-CN" sz="2400" b="1" kern="100">
                <a:latin typeface="+mn-lt"/>
                <a:ea typeface="黑体" panose="02010609060101010101" pitchFamily="2" charset="-122"/>
                <a:cs typeface="Times New Roman" panose="02020603050405020304"/>
              </a:rPr>
              <a:t>在清澈的水中游动，我们实际看到的是鱼儿的实像</a:t>
            </a:r>
            <a:endParaRPr lang="zh-CN" altLang="zh-CN" sz="2400" b="1" kern="100">
              <a:latin typeface="+mn-lt"/>
              <a:ea typeface="黑体" panose="02010609060101010101" pitchFamily="2" charset="-122"/>
              <a:cs typeface="Courier New" panose="02070309020205020404"/>
            </a:endParaRPr>
          </a:p>
          <a:p>
            <a:pPr>
              <a:lnSpc>
                <a:spcPct val="150000"/>
              </a:lnSpc>
              <a:spcAft>
                <a:spcPct val="0"/>
              </a:spcAft>
              <a:buNone/>
            </a:pPr>
            <a:r>
              <a:rPr lang="en-US" altLang="zh-CN" sz="2400" b="1" kern="100">
                <a:latin typeface="+mn-lt"/>
                <a:ea typeface="黑体" panose="02010609060101010101" pitchFamily="2" charset="-122"/>
                <a:cs typeface="Courier New" panose="02070309020205020404"/>
              </a:rPr>
              <a:t>C</a:t>
            </a:r>
            <a:r>
              <a:rPr lang="zh-CN" altLang="zh-CN" sz="2400" b="1" kern="100">
                <a:latin typeface="+mn-lt"/>
                <a:ea typeface="黑体" panose="02010609060101010101" pitchFamily="2" charset="-122"/>
                <a:cs typeface="Times New Roman" panose="02020603050405020304"/>
              </a:rPr>
              <a:t>．缤纷的彩虹是由光的色散形成的</a:t>
            </a:r>
            <a:endParaRPr lang="zh-CN" altLang="zh-CN" sz="2400" b="1" kern="100">
              <a:latin typeface="+mn-lt"/>
              <a:ea typeface="黑体" panose="02010609060101010101" pitchFamily="2" charset="-122"/>
              <a:cs typeface="Courier New" panose="02070309020205020404"/>
            </a:endParaRPr>
          </a:p>
          <a:p>
            <a:pPr>
              <a:lnSpc>
                <a:spcPct val="150000"/>
              </a:lnSpc>
              <a:spcAft>
                <a:spcPct val="0"/>
              </a:spcAft>
              <a:buNone/>
            </a:pPr>
            <a:r>
              <a:rPr lang="en-US" altLang="zh-CN" sz="2400" b="1" kern="100">
                <a:latin typeface="+mn-lt"/>
                <a:ea typeface="黑体" panose="02010609060101010101" pitchFamily="2" charset="-122"/>
                <a:cs typeface="Courier New" panose="02070309020205020404"/>
              </a:rPr>
              <a:t>D</a:t>
            </a:r>
            <a:r>
              <a:rPr lang="zh-CN" altLang="zh-CN" sz="2400" b="1" kern="100">
                <a:latin typeface="+mn-lt"/>
                <a:ea typeface="黑体" panose="02010609060101010101" pitchFamily="2" charset="-122"/>
                <a:cs typeface="Times New Roman" panose="02020603050405020304"/>
              </a:rPr>
              <a:t>．遥控器是利用紫外线进行遥控的</a:t>
            </a:r>
            <a:endParaRPr lang="zh-CN" altLang="zh-CN" sz="2400" b="1" kern="100">
              <a:effectLst/>
              <a:latin typeface="+mn-lt"/>
              <a:ea typeface="黑体" panose="02010609060101010101" pitchFamily="2" charset="-122"/>
              <a:cs typeface="Courier New" panose="02070309020205020404"/>
            </a:endParaRPr>
          </a:p>
        </p:txBody>
      </p:sp>
      <p:sp>
        <p:nvSpPr>
          <p:cNvPr id="5" name="矩形 4" title=""/>
          <p:cNvSpPr/>
          <p:nvPr/>
        </p:nvSpPr>
        <p:spPr>
          <a:xfrm>
            <a:off x="6881298" y="958592"/>
            <a:ext cx="407484" cy="461665"/>
          </a:xfrm>
          <a:prstGeom prst="rect">
            <a:avLst/>
          </a:prstGeom>
          <a:noFill/>
          <a:ln>
            <a:noFill/>
          </a:ln>
        </p:spPr>
        <p:txBody>
          <a:bodyPr wrap="none">
            <a:spAutoFit/>
          </a:bodyPr>
          <a:lstStyle/>
          <a:p>
            <a:pPr eaLnBrk="1" hangingPunct="1">
              <a:buFont typeface="Arial" panose="020b0604020202020204" pitchFamily="34" charset="0"/>
              <a:buNone/>
              <a:defRPr/>
            </a:pPr>
            <a:r>
              <a:rPr lang="en-US" altLang="zh-CN" sz="2400" b="1">
                <a:solidFill>
                  <a:srgbClr val="FF0000"/>
                </a:solidFill>
                <a:latin typeface="+mn-lt"/>
                <a:ea typeface="+mj-ea"/>
              </a:rPr>
              <a:t>C</a:t>
            </a:r>
            <a:endParaRPr lang="zh-CN" altLang="zh-CN" sz="2400" b="1">
              <a:solidFill>
                <a:srgbClr val="FF0000"/>
              </a:solidFill>
              <a:latin typeface="+mn-lt"/>
              <a:ea typeface="+mj-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3" name="文本框 2" title=""/>
          <p:cNvSpPr txBox="1"/>
          <p:nvPr/>
        </p:nvSpPr>
        <p:spPr>
          <a:xfrm>
            <a:off x="791570" y="478136"/>
            <a:ext cx="7438029" cy="1569660"/>
          </a:xfrm>
          <a:prstGeom prst="rect">
            <a:avLst/>
          </a:prstGeom>
          <a:noFill/>
        </p:spPr>
        <p:txBody>
          <a:bodyPr wrap="square">
            <a:spAutoFit/>
          </a:bodyPr>
          <a:lstStyle/>
          <a:p>
            <a:pPr>
              <a:spcAft>
                <a:spcPct val="0"/>
              </a:spcAft>
              <a:buNone/>
            </a:pPr>
            <a:r>
              <a:rPr lang="en-US" altLang="zh-CN" sz="2400" b="1" kern="100">
                <a:latin typeface="+mj-lt"/>
                <a:ea typeface="+mn-ea"/>
                <a:cs typeface="Times New Roman" panose="02020603050405020304"/>
              </a:rPr>
              <a:t>2.</a:t>
            </a:r>
            <a:r>
              <a:rPr lang="zh-CN" altLang="zh-CN" sz="2400" b="1" kern="100">
                <a:latin typeface="+mj-lt"/>
                <a:ea typeface="+mn-ea"/>
                <a:cs typeface="Times New Roman" panose="02020603050405020304"/>
              </a:rPr>
              <a:t>如图所示，固定在水面上方的光源</a:t>
            </a:r>
            <a:r>
              <a:rPr lang="en-US" altLang="zh-CN" sz="2400" b="1" i="1" kern="100">
                <a:latin typeface="+mj-lt"/>
                <a:ea typeface="+mn-ea"/>
                <a:cs typeface="Courier New" panose="02070309020205020404"/>
              </a:rPr>
              <a:t>S</a:t>
            </a:r>
            <a:r>
              <a:rPr lang="zh-CN" altLang="zh-CN" sz="2400" b="1" kern="100">
                <a:latin typeface="+mj-lt"/>
                <a:ea typeface="+mn-ea"/>
                <a:cs typeface="Times New Roman" panose="02020603050405020304"/>
              </a:rPr>
              <a:t>发出一束光线经水面反射后在光屏上有一个光斑</a:t>
            </a:r>
            <a:r>
              <a:rPr lang="en-US" altLang="zh-CN" sz="2400" b="1" i="1" kern="100">
                <a:latin typeface="+mj-lt"/>
                <a:ea typeface="+mn-ea"/>
                <a:cs typeface="Courier New" panose="02070309020205020404"/>
              </a:rPr>
              <a:t>A</a:t>
            </a:r>
            <a:r>
              <a:rPr lang="zh-CN" altLang="zh-CN" sz="2400" b="1" kern="100">
                <a:latin typeface="+mj-lt"/>
                <a:ea typeface="+mn-ea"/>
                <a:cs typeface="Times New Roman" panose="02020603050405020304"/>
              </a:rPr>
              <a:t>，已知光束与水面的夹角为</a:t>
            </a:r>
            <a:r>
              <a:rPr lang="en-US" altLang="zh-CN" sz="2400" b="1" kern="100">
                <a:latin typeface="+mj-lt"/>
                <a:ea typeface="+mn-ea"/>
                <a:cs typeface="Courier New" panose="02070309020205020404"/>
              </a:rPr>
              <a:t>40</a:t>
            </a:r>
            <a:r>
              <a:rPr lang="en-US" altLang="zh-CN" sz="2400" b="1" kern="100">
                <a:latin typeface="+mj-lt"/>
                <a:ea typeface="+mn-ea"/>
                <a:cs typeface="Times New Roman" panose="02020603050405020304"/>
              </a:rPr>
              <a:t>°</a:t>
            </a:r>
            <a:r>
              <a:rPr lang="zh-CN" altLang="zh-CN" sz="2400" b="1" kern="100">
                <a:latin typeface="+mj-lt"/>
                <a:ea typeface="+mn-ea"/>
                <a:cs typeface="Times New Roman" panose="02020603050405020304"/>
              </a:rPr>
              <a:t>，</a:t>
            </a:r>
            <a:r>
              <a:rPr lang="en-US" altLang="zh-CN" sz="2400" b="1" i="1" kern="100">
                <a:latin typeface="+mj-lt"/>
                <a:ea typeface="+mn-ea"/>
                <a:cs typeface="Courier New" panose="02070309020205020404"/>
              </a:rPr>
              <a:t>S</a:t>
            </a:r>
            <a:r>
              <a:rPr lang="zh-CN" altLang="zh-CN" sz="2400" b="1" kern="100">
                <a:latin typeface="+mj-lt"/>
                <a:ea typeface="+mn-ea"/>
                <a:cs typeface="Times New Roman" panose="02020603050405020304"/>
              </a:rPr>
              <a:t>′是光源经水面反射所成的像。下列说法正确的是</a:t>
            </a:r>
            <a:r>
              <a:rPr lang="zh-CN" altLang="en-US" sz="2400" b="1" kern="100">
                <a:solidFill>
                  <a:srgbClr val="000000"/>
                </a:solidFill>
                <a:latin typeface="+mj-lt"/>
                <a:ea typeface="+mn-ea"/>
                <a:cs typeface="Courier New" panose="02070309020205020404"/>
              </a:rPr>
              <a:t>（      ）</a:t>
            </a:r>
            <a:endParaRPr lang="zh-CN" altLang="zh-CN" sz="2400" b="1" kern="100">
              <a:latin typeface="+mj-lt"/>
              <a:ea typeface="+mn-ea"/>
              <a:cs typeface="Courier New" panose="02070309020205020404"/>
            </a:endParaRPr>
          </a:p>
        </p:txBody>
      </p:sp>
      <p:pic>
        <p:nvPicPr>
          <p:cNvPr id="4" name="Picture 2" title=""/>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737464" y="1866706"/>
            <a:ext cx="3051175" cy="257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本框 4" title=""/>
          <p:cNvSpPr txBox="1"/>
          <p:nvPr/>
        </p:nvSpPr>
        <p:spPr>
          <a:xfrm>
            <a:off x="852986" y="2119405"/>
            <a:ext cx="4715302" cy="2308324"/>
          </a:xfrm>
          <a:prstGeom prst="rect">
            <a:avLst/>
          </a:prstGeom>
          <a:noFill/>
        </p:spPr>
        <p:txBody>
          <a:bodyPr wrap="square">
            <a:spAutoFit/>
          </a:bodyPr>
          <a:lstStyle/>
          <a:p>
            <a:pPr>
              <a:spcAft>
                <a:spcPct val="0"/>
              </a:spcAft>
              <a:buNone/>
            </a:pPr>
            <a:r>
              <a:rPr lang="en-US" altLang="zh-CN" sz="2400" b="1" kern="100">
                <a:latin typeface="+mj-lt"/>
                <a:ea typeface="+mn-ea"/>
                <a:cs typeface="Courier New" panose="02070309020205020404"/>
              </a:rPr>
              <a:t>A</a:t>
            </a:r>
            <a:r>
              <a:rPr lang="zh-CN" altLang="zh-CN" sz="2400" b="1" kern="100">
                <a:latin typeface="+mj-lt"/>
                <a:ea typeface="+mn-ea"/>
                <a:cs typeface="Times New Roman" panose="02020603050405020304"/>
              </a:rPr>
              <a:t>．反射角的大小为</a:t>
            </a:r>
            <a:r>
              <a:rPr lang="en-US" altLang="zh-CN" sz="2400" b="1" kern="100">
                <a:latin typeface="+mj-lt"/>
                <a:ea typeface="+mn-ea"/>
                <a:cs typeface="Courier New" panose="02070309020205020404"/>
              </a:rPr>
              <a:t>40</a:t>
            </a:r>
            <a:r>
              <a:rPr lang="en-US" altLang="zh-CN" sz="2400" b="1" kern="100">
                <a:latin typeface="+mj-lt"/>
                <a:ea typeface="+mn-ea"/>
                <a:cs typeface="Times New Roman" panose="02020603050405020304"/>
              </a:rPr>
              <a:t>°</a:t>
            </a:r>
            <a:endParaRPr lang="zh-CN" altLang="zh-CN" sz="2400" b="1" kern="100">
              <a:latin typeface="+mj-lt"/>
              <a:ea typeface="+mn-ea"/>
              <a:cs typeface="Courier New" panose="02070309020205020404"/>
            </a:endParaRPr>
          </a:p>
          <a:p>
            <a:pPr>
              <a:spcAft>
                <a:spcPct val="0"/>
              </a:spcAft>
              <a:buNone/>
            </a:pPr>
            <a:r>
              <a:rPr lang="en-US" altLang="zh-CN" sz="2400" b="1" kern="100">
                <a:latin typeface="+mj-lt"/>
                <a:ea typeface="+mn-ea"/>
                <a:cs typeface="Courier New" panose="02070309020205020404"/>
              </a:rPr>
              <a:t>B</a:t>
            </a:r>
            <a:r>
              <a:rPr lang="zh-CN" altLang="zh-CN" sz="2400" b="1" kern="100">
                <a:latin typeface="+mj-lt"/>
                <a:ea typeface="+mn-ea"/>
                <a:cs typeface="Times New Roman" panose="02020603050405020304"/>
              </a:rPr>
              <a:t>．当水面升高时，反射角将变大</a:t>
            </a:r>
            <a:endParaRPr lang="zh-CN" altLang="zh-CN" sz="2400" b="1" kern="100">
              <a:latin typeface="+mj-lt"/>
              <a:ea typeface="+mn-ea"/>
              <a:cs typeface="Courier New" panose="02070309020205020404"/>
            </a:endParaRPr>
          </a:p>
          <a:p>
            <a:pPr>
              <a:spcAft>
                <a:spcPct val="0"/>
              </a:spcAft>
              <a:buNone/>
            </a:pPr>
            <a:r>
              <a:rPr lang="en-US" altLang="zh-CN" sz="2400" b="1" kern="100">
                <a:latin typeface="+mj-lt"/>
                <a:ea typeface="+mn-ea"/>
                <a:cs typeface="Courier New" panose="02070309020205020404"/>
              </a:rPr>
              <a:t>C</a:t>
            </a:r>
            <a:r>
              <a:rPr lang="zh-CN" altLang="zh-CN" sz="2400" b="1" kern="100">
                <a:latin typeface="+mj-lt"/>
                <a:ea typeface="+mn-ea"/>
                <a:cs typeface="Times New Roman" panose="02020603050405020304"/>
              </a:rPr>
              <a:t>．当水面升高时，光斑</a:t>
            </a:r>
            <a:r>
              <a:rPr lang="en-US" altLang="zh-CN" sz="2400" b="1" i="1" kern="100">
                <a:latin typeface="+mj-lt"/>
                <a:ea typeface="+mn-ea"/>
                <a:cs typeface="Courier New" panose="02070309020205020404"/>
              </a:rPr>
              <a:t>A</a:t>
            </a:r>
            <a:r>
              <a:rPr lang="zh-CN" altLang="zh-CN" sz="2400" b="1" kern="100">
                <a:latin typeface="+mj-lt"/>
                <a:ea typeface="+mn-ea"/>
                <a:cs typeface="Times New Roman" panose="02020603050405020304"/>
              </a:rPr>
              <a:t>将向右移动</a:t>
            </a:r>
            <a:endParaRPr lang="zh-CN" altLang="zh-CN" sz="2400" b="1" kern="100">
              <a:latin typeface="+mj-lt"/>
              <a:ea typeface="+mn-ea"/>
              <a:cs typeface="Courier New" panose="02070309020205020404"/>
            </a:endParaRPr>
          </a:p>
          <a:p>
            <a:pPr>
              <a:spcAft>
                <a:spcPct val="0"/>
              </a:spcAft>
              <a:buNone/>
            </a:pPr>
            <a:r>
              <a:rPr lang="en-US" altLang="zh-CN" sz="2400" b="1" kern="100">
                <a:latin typeface="+mj-lt"/>
                <a:ea typeface="+mn-ea"/>
                <a:cs typeface="Courier New" panose="02070309020205020404"/>
              </a:rPr>
              <a:t>D</a:t>
            </a:r>
            <a:r>
              <a:rPr lang="zh-CN" altLang="zh-CN" sz="2400" b="1" kern="100">
                <a:latin typeface="+mj-lt"/>
                <a:ea typeface="+mn-ea"/>
                <a:cs typeface="Times New Roman" panose="02020603050405020304"/>
              </a:rPr>
              <a:t>．当水面升高时，</a:t>
            </a:r>
            <a:r>
              <a:rPr lang="en-US" altLang="zh-CN" sz="2400" b="1" i="1" kern="100">
                <a:latin typeface="+mj-lt"/>
                <a:ea typeface="+mn-ea"/>
                <a:cs typeface="Courier New" panose="02070309020205020404"/>
              </a:rPr>
              <a:t>S</a:t>
            </a:r>
            <a:r>
              <a:rPr lang="zh-CN" altLang="zh-CN" sz="2400" b="1" kern="100">
                <a:latin typeface="+mj-lt"/>
                <a:ea typeface="+mn-ea"/>
                <a:cs typeface="Times New Roman" panose="02020603050405020304"/>
              </a:rPr>
              <a:t>′到水面的距离变小</a:t>
            </a:r>
            <a:endParaRPr lang="zh-CN" altLang="en-US" sz="2400" b="1">
              <a:latin typeface="+mj-lt"/>
              <a:ea typeface="+mn-ea"/>
            </a:endParaRPr>
          </a:p>
        </p:txBody>
      </p:sp>
      <p:sp>
        <p:nvSpPr>
          <p:cNvPr id="6" name="文本框 5" title=""/>
          <p:cNvSpPr txBox="1"/>
          <p:nvPr/>
        </p:nvSpPr>
        <p:spPr>
          <a:xfrm>
            <a:off x="2713096" y="1586131"/>
            <a:ext cx="497541" cy="461665"/>
          </a:xfrm>
          <a:prstGeom prst="rect">
            <a:avLst/>
          </a:prstGeom>
          <a:noFill/>
        </p:spPr>
        <p:txBody>
          <a:bodyPr wrap="square" rtlCol="0">
            <a:spAutoFit/>
          </a:bodyPr>
          <a:lstStyle/>
          <a:p>
            <a:r>
              <a:rPr lang="en-US" altLang="zh-CN" sz="2400" b="1">
                <a:solidFill>
                  <a:srgbClr val="FF0000"/>
                </a:solidFill>
              </a:rPr>
              <a:t>D</a:t>
            </a:r>
            <a:endParaRPr lang="zh-CN" altLang="en-US" sz="2400" b="1">
              <a:solidFill>
                <a:srgbClr val="FF00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4" name="文本框 3" title=""/>
          <p:cNvSpPr txBox="1"/>
          <p:nvPr/>
        </p:nvSpPr>
        <p:spPr>
          <a:xfrm>
            <a:off x="3745006" y="60512"/>
            <a:ext cx="1875864" cy="523220"/>
          </a:xfrm>
          <a:prstGeom prst="rect">
            <a:avLst/>
          </a:prstGeom>
          <a:noFill/>
        </p:spPr>
        <p:txBody>
          <a:bodyPr wrap="square" rtlCol="0">
            <a:spAutoFit/>
          </a:bodyPr>
          <a:lstStyle/>
          <a:p>
            <a:r>
              <a:rPr lang="zh-CN" altLang="en-US" sz="2800" b="1">
                <a:latin typeface="黑体" panose="02010609060101010101" pitchFamily="2" charset="-122"/>
                <a:ea typeface="黑体" panose="02010609060101010101" pitchFamily="2" charset="-122"/>
              </a:rPr>
              <a:t>知识梳理</a:t>
            </a:r>
            <a:endParaRPr lang="zh-CN" altLang="en-US" sz="2800" b="1">
              <a:latin typeface="黑体" panose="02010609060101010101" pitchFamily="2" charset="-122"/>
              <a:ea typeface="黑体" panose="02010609060101010101" pitchFamily="2" charset="-122"/>
            </a:endParaRPr>
          </a:p>
        </p:txBody>
      </p:sp>
      <p:sp>
        <p:nvSpPr>
          <p:cNvPr id="2" name="矩形 4" title=""/>
          <p:cNvSpPr>
            <a:spLocks noChangeArrowheads="1"/>
          </p:cNvSpPr>
          <p:nvPr/>
        </p:nvSpPr>
        <p:spPr bwMode="auto">
          <a:xfrm>
            <a:off x="360923" y="786000"/>
            <a:ext cx="1793875" cy="579437"/>
          </a:xfrm>
          <a:prstGeom prst="roundRect">
            <a:avLst/>
          </a:prstGeom>
          <a:solidFill>
            <a:srgbClr val="0066FF"/>
          </a:solidFill>
        </p:spPr>
        <p:style>
          <a:lnRef idx="3">
            <a:schemeClr val="lt1"/>
          </a:lnRef>
          <a:fillRef idx="1">
            <a:schemeClr val="dk1"/>
          </a:fillRef>
          <a:effectRef idx="1">
            <a:schemeClr val="dk1"/>
          </a:effectRef>
          <a:fontRef idx="minor">
            <a:schemeClr val="lt1"/>
          </a:fontRef>
        </p:style>
        <p:txBody>
          <a:bodyPr>
            <a:spAutoFit/>
          </a:bodyPr>
          <a:lstStyle>
            <a:lvl1pPr eaLnBrk="0" hangingPunct="0">
              <a:spcBef>
                <a:spcPct val="20000"/>
              </a:spcBef>
              <a:defRPr sz="2400" b="1">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Font typeface="Arial" panose="020b0604020202020204" pitchFamily="34" charset="0"/>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Font typeface="Arial" panose="020b0604020202020204" pitchFamily="34" charset="0"/>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defRPr/>
            </a:pPr>
            <a:r>
              <a:rPr lang="zh-CN" altLang="en-US" sz="2800" b="0">
                <a:solidFill>
                  <a:srgbClr val="FFFFFF"/>
                </a:solidFill>
                <a:latin typeface="Times New Roman" panose="02020603050405020304" pitchFamily="18" charset="0"/>
                <a:ea typeface="黑体" panose="02010609060101010101" pitchFamily="2" charset="-122"/>
              </a:rPr>
              <a:t>知识点一</a:t>
            </a:r>
            <a:endParaRPr lang="zh-CN" altLang="en-US" sz="2800" b="0">
              <a:solidFill>
                <a:srgbClr val="FFFFFF"/>
              </a:solidFill>
              <a:latin typeface="Times New Roman" panose="02020603050405020304" pitchFamily="18" charset="0"/>
              <a:ea typeface="黑体" panose="02010609060101010101" pitchFamily="2" charset="-122"/>
            </a:endParaRPr>
          </a:p>
        </p:txBody>
      </p:sp>
      <p:sp>
        <p:nvSpPr>
          <p:cNvPr id="3" name="矩形 2" title=""/>
          <p:cNvSpPr>
            <a:spLocks noChangeArrowheads="1"/>
          </p:cNvSpPr>
          <p:nvPr/>
        </p:nvSpPr>
        <p:spPr bwMode="auto">
          <a:xfrm>
            <a:off x="2264335" y="814575"/>
            <a:ext cx="234872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120000"/>
              </a:lnSpc>
              <a:defRPr sz="2800" b="1">
                <a:solidFill>
                  <a:schemeClr val="tx1"/>
                </a:solidFill>
                <a:latin typeface="Times New Roman" panose="02020603050405020304" pitchFamily="18" charset="0"/>
                <a:ea typeface="黑体" panose="02010609060101010101" pitchFamily="2" charset="-122"/>
              </a:defRPr>
            </a:lvl1pPr>
            <a:lvl2pPr marL="742950" indent="-285750">
              <a:spcBef>
                <a:spcPct val="20000"/>
              </a:spcBef>
              <a:buFont typeface="Arial" panose="020b0604020202020204" pitchFamily="34" charset="0"/>
              <a:buChar char="–"/>
              <a:defRPr sz="2800">
                <a:solidFill>
                  <a:schemeClr val="tx1"/>
                </a:solidFill>
                <a:latin typeface="Times New Roman" panose="02020603050405020304" pitchFamily="18" charset="0"/>
                <a:ea typeface="黑体" panose="02010609060101010101" pitchFamily="2" charset="-122"/>
              </a:defRPr>
            </a:lvl2pPr>
            <a:lvl3pPr marL="1143000" indent="-228600">
              <a:spcBef>
                <a:spcPct val="20000"/>
              </a:spcBef>
              <a:buFont typeface="Arial" panose="020b0604020202020204" pitchFamily="34" charset="0"/>
              <a:buChar char="•"/>
              <a:defRPr sz="2400">
                <a:solidFill>
                  <a:schemeClr val="tx1"/>
                </a:solidFill>
                <a:latin typeface="Times New Roman" panose="02020603050405020304" pitchFamily="18" charset="0"/>
                <a:ea typeface="黑体" panose="02010609060101010101" pitchFamily="2" charset="-122"/>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ea typeface="黑体" panose="02010609060101010101" pitchFamily="2" charset="-122"/>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ea typeface="黑体" panose="0201060906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ea typeface="黑体" panose="0201060906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ea typeface="黑体" panose="0201060906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ea typeface="黑体" panose="0201060906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ea typeface="黑体" panose="02010609060101010101" pitchFamily="2" charset="-122"/>
              </a:defRPr>
            </a:lvl9pPr>
          </a:lstStyle>
          <a:p>
            <a:pPr eaLnBrk="1" hangingPunct="1">
              <a:lnSpc>
                <a:spcPct val="100000"/>
              </a:lnSpc>
            </a:pPr>
            <a:r>
              <a:rPr lang="zh-CN" altLang="en-US">
                <a:solidFill>
                  <a:srgbClr val="0000FF"/>
                </a:solidFill>
                <a:latin typeface="黑体" panose="02010609060101010101" pitchFamily="2" charset="-122"/>
              </a:rPr>
              <a:t>光的直线传播</a:t>
            </a:r>
            <a:endParaRPr lang="zh-CN" altLang="en-US">
              <a:solidFill>
                <a:srgbClr val="0000FF"/>
              </a:solidFill>
              <a:latin typeface="黑体" panose="02010609060101010101" pitchFamily="2" charset="-122"/>
            </a:endParaRPr>
          </a:p>
        </p:txBody>
      </p:sp>
      <p:sp>
        <p:nvSpPr>
          <p:cNvPr id="11" name="文本框 10" title=""/>
          <p:cNvSpPr txBox="1"/>
          <p:nvPr/>
        </p:nvSpPr>
        <p:spPr>
          <a:xfrm>
            <a:off x="793393" y="1596280"/>
            <a:ext cx="7348817" cy="3046988"/>
          </a:xfrm>
          <a:prstGeom prst="rect">
            <a:avLst/>
          </a:prstGeom>
          <a:noFill/>
        </p:spPr>
        <p:txBody>
          <a:bodyPr wrap="square" rtlCol="0">
            <a:spAutoFit/>
          </a:bodyPr>
          <a:lstStyle/>
          <a:p>
            <a:r>
              <a:rPr lang="en-US" altLang="zh-CN" sz="2400" b="1">
                <a:latin typeface="+mj-lt"/>
                <a:ea typeface="+mj-ea"/>
              </a:rPr>
              <a:t>1.</a:t>
            </a:r>
            <a:r>
              <a:rPr lang="zh-CN" altLang="en-US" sz="2400" b="1">
                <a:latin typeface="+mj-lt"/>
                <a:ea typeface="+mj-ea"/>
              </a:rPr>
              <a:t>光源</a:t>
            </a:r>
            <a:endParaRPr lang="en-US" altLang="zh-CN" sz="2400" b="1">
              <a:latin typeface="+mj-lt"/>
              <a:ea typeface="+mj-ea"/>
            </a:endParaRPr>
          </a:p>
          <a:p>
            <a:r>
              <a:rPr lang="zh-CN" altLang="en-US" sz="2400" b="1">
                <a:latin typeface="+mj-lt"/>
                <a:ea typeface="+mj-ea"/>
              </a:rPr>
              <a:t>（</a:t>
            </a:r>
            <a:r>
              <a:rPr lang="en-US" altLang="zh-CN" sz="2400" b="1">
                <a:latin typeface="+mj-lt"/>
                <a:ea typeface="+mj-ea"/>
              </a:rPr>
              <a:t>1</a:t>
            </a:r>
            <a:r>
              <a:rPr lang="zh-CN" altLang="en-US" sz="2400" b="1">
                <a:latin typeface="+mj-lt"/>
                <a:ea typeface="+mj-ea"/>
              </a:rPr>
              <a:t>）定义：能够发光的物体都是光源，月亮</a:t>
            </a:r>
            <a:r>
              <a:rPr lang="en-US" altLang="zh-CN" sz="2400" b="1">
                <a:latin typeface="+mj-lt"/>
                <a:ea typeface="+mj-ea"/>
              </a:rPr>
              <a:t>______</a:t>
            </a:r>
            <a:r>
              <a:rPr lang="zh-CN" altLang="en-US" sz="2400" b="1">
                <a:latin typeface="+mj-lt"/>
                <a:ea typeface="+mj-ea"/>
              </a:rPr>
              <a:t>光源。</a:t>
            </a:r>
            <a:endParaRPr lang="en-US" altLang="zh-CN" sz="2400" b="1">
              <a:latin typeface="+mj-lt"/>
              <a:ea typeface="+mj-ea"/>
            </a:endParaRPr>
          </a:p>
          <a:p>
            <a:r>
              <a:rPr lang="zh-CN" altLang="en-US" sz="2400" b="1">
                <a:latin typeface="+mj-lt"/>
                <a:ea typeface="+mj-ea"/>
              </a:rPr>
              <a:t>（</a:t>
            </a:r>
            <a:r>
              <a:rPr lang="en-US" altLang="zh-CN" sz="2400" b="1">
                <a:latin typeface="+mj-lt"/>
                <a:ea typeface="+mj-ea"/>
              </a:rPr>
              <a:t>2</a:t>
            </a:r>
            <a:r>
              <a:rPr lang="zh-CN" altLang="en-US" sz="2400" b="1">
                <a:latin typeface="+mj-lt"/>
                <a:ea typeface="+mj-ea"/>
              </a:rPr>
              <a:t>）举例：太阳、萤火虫、</a:t>
            </a:r>
            <a:r>
              <a:rPr lang="en-US" altLang="zh-CN" sz="2400" b="1">
                <a:latin typeface="+mj-lt"/>
                <a:ea typeface="+mj-ea"/>
              </a:rPr>
              <a:t>LED</a:t>
            </a:r>
            <a:r>
              <a:rPr lang="zh-CN" altLang="en-US" sz="2400" b="1">
                <a:latin typeface="+mj-lt"/>
                <a:ea typeface="+mj-ea"/>
              </a:rPr>
              <a:t>灯等。</a:t>
            </a:r>
            <a:endParaRPr lang="en-US" altLang="zh-CN" sz="2400" b="1">
              <a:latin typeface="+mj-lt"/>
              <a:ea typeface="+mj-ea"/>
            </a:endParaRPr>
          </a:p>
          <a:p>
            <a:r>
              <a:rPr lang="en-US" altLang="zh-CN" sz="2400" b="1">
                <a:latin typeface="+mj-lt"/>
                <a:ea typeface="+mj-ea"/>
              </a:rPr>
              <a:t>2.</a:t>
            </a:r>
            <a:r>
              <a:rPr lang="zh-CN" altLang="en-US" sz="2400" b="1">
                <a:latin typeface="+mj-lt"/>
                <a:ea typeface="+mj-ea"/>
              </a:rPr>
              <a:t>光的直线传播</a:t>
            </a:r>
            <a:endParaRPr lang="en-US" altLang="zh-CN" sz="2400" b="1">
              <a:latin typeface="+mj-lt"/>
              <a:ea typeface="+mj-ea"/>
            </a:endParaRPr>
          </a:p>
          <a:p>
            <a:r>
              <a:rPr lang="zh-CN" altLang="en-US" sz="2400" b="1">
                <a:latin typeface="+mj-lt"/>
                <a:ea typeface="+mj-ea"/>
              </a:rPr>
              <a:t>（</a:t>
            </a:r>
            <a:r>
              <a:rPr lang="en-US" altLang="zh-CN" sz="2400" b="1">
                <a:latin typeface="+mj-lt"/>
                <a:ea typeface="+mj-ea"/>
              </a:rPr>
              <a:t>1</a:t>
            </a:r>
            <a:r>
              <a:rPr lang="zh-CN" altLang="en-US" sz="2400" b="1">
                <a:latin typeface="+mj-lt"/>
                <a:ea typeface="+mj-ea"/>
              </a:rPr>
              <a:t>）条件：光在</a:t>
            </a:r>
            <a:r>
              <a:rPr lang="en-US" altLang="zh-CN" sz="2400" b="1">
                <a:latin typeface="+mj-lt"/>
                <a:ea typeface="+mj-ea"/>
              </a:rPr>
              <a:t>_______________</a:t>
            </a:r>
            <a:r>
              <a:rPr lang="zh-CN" altLang="en-US" sz="2400" b="1">
                <a:latin typeface="+mj-lt"/>
                <a:ea typeface="+mj-ea"/>
              </a:rPr>
              <a:t>中沿直线传播。</a:t>
            </a:r>
            <a:endParaRPr lang="en-US" altLang="zh-CN" sz="2400" b="1">
              <a:latin typeface="+mj-lt"/>
              <a:ea typeface="+mj-ea"/>
            </a:endParaRPr>
          </a:p>
          <a:p>
            <a:r>
              <a:rPr lang="zh-CN" altLang="en-US" sz="2400" b="1">
                <a:latin typeface="+mj-lt"/>
                <a:ea typeface="+mj-ea"/>
              </a:rPr>
              <a:t>（</a:t>
            </a:r>
            <a:r>
              <a:rPr lang="en-US" altLang="zh-CN" sz="2400" b="1">
                <a:latin typeface="+mj-lt"/>
                <a:ea typeface="+mj-ea"/>
              </a:rPr>
              <a:t>2</a:t>
            </a:r>
            <a:r>
              <a:rPr lang="zh-CN" altLang="en-US" sz="2400" b="1">
                <a:latin typeface="+mj-lt"/>
                <a:ea typeface="+mj-ea"/>
              </a:rPr>
              <a:t>）光线：用来表示光传播径迹和方向的带有箭头的线段。</a:t>
            </a:r>
            <a:r>
              <a:rPr lang="zh-CN" altLang="en-US" sz="2400" b="1">
                <a:solidFill>
                  <a:srgbClr val="0000FF"/>
                </a:solidFill>
                <a:latin typeface="+mj-lt"/>
                <a:ea typeface="+mj-ea"/>
              </a:rPr>
              <a:t>光线是不存在的</a:t>
            </a:r>
            <a:r>
              <a:rPr lang="zh-CN" altLang="en-US" sz="2400" b="1">
                <a:latin typeface="+mj-lt"/>
                <a:ea typeface="+mj-ea"/>
              </a:rPr>
              <a:t>，而光是客观存在的。</a:t>
            </a:r>
            <a:endParaRPr lang="zh-CN" altLang="en-US" sz="2400" b="1">
              <a:latin typeface="+mj-lt"/>
              <a:ea typeface="+mj-ea"/>
            </a:endParaRPr>
          </a:p>
        </p:txBody>
      </p:sp>
      <p:sp>
        <p:nvSpPr>
          <p:cNvPr id="13" name="文本框 12" title=""/>
          <p:cNvSpPr txBox="1"/>
          <p:nvPr/>
        </p:nvSpPr>
        <p:spPr>
          <a:xfrm>
            <a:off x="6929422" y="1906735"/>
            <a:ext cx="910946" cy="461665"/>
          </a:xfrm>
          <a:prstGeom prst="rect">
            <a:avLst/>
          </a:prstGeom>
          <a:noFill/>
        </p:spPr>
        <p:txBody>
          <a:bodyPr wrap="square" rtlCol="0">
            <a:spAutoFit/>
          </a:bodyPr>
          <a:lstStyle/>
          <a:p>
            <a:r>
              <a:rPr lang="zh-CN" altLang="en-US" sz="2400" b="1">
                <a:solidFill>
                  <a:srgbClr val="FF0000"/>
                </a:solidFill>
                <a:latin typeface="黑体" panose="02010609060101010101" pitchFamily="2" charset="-122"/>
                <a:ea typeface="黑体" panose="02010609060101010101" pitchFamily="2" charset="-122"/>
              </a:rPr>
              <a:t>不是</a:t>
            </a:r>
            <a:endParaRPr lang="zh-CN" altLang="en-US" sz="2400" b="1">
              <a:solidFill>
                <a:srgbClr val="FF0000"/>
              </a:solidFill>
              <a:latin typeface="黑体" panose="02010609060101010101" pitchFamily="2" charset="-122"/>
              <a:ea typeface="黑体" panose="02010609060101010101" pitchFamily="2" charset="-122"/>
            </a:endParaRPr>
          </a:p>
        </p:txBody>
      </p:sp>
      <p:sp>
        <p:nvSpPr>
          <p:cNvPr id="14" name="文本框 13" title=""/>
          <p:cNvSpPr txBox="1"/>
          <p:nvPr/>
        </p:nvSpPr>
        <p:spPr>
          <a:xfrm>
            <a:off x="3289533" y="3376946"/>
            <a:ext cx="2270826" cy="461665"/>
          </a:xfrm>
          <a:prstGeom prst="rect">
            <a:avLst/>
          </a:prstGeom>
          <a:noFill/>
        </p:spPr>
        <p:txBody>
          <a:bodyPr wrap="square" rtlCol="0">
            <a:spAutoFit/>
          </a:bodyPr>
          <a:lstStyle/>
          <a:p>
            <a:r>
              <a:rPr lang="zh-CN" altLang="en-US" sz="2400" b="1">
                <a:solidFill>
                  <a:srgbClr val="FF0000"/>
                </a:solidFill>
                <a:latin typeface="黑体" panose="02010609060101010101" pitchFamily="2" charset="-122"/>
                <a:ea typeface="黑体" panose="02010609060101010101" pitchFamily="2" charset="-122"/>
              </a:rPr>
              <a:t>同种均匀介质</a:t>
            </a:r>
            <a:endParaRPr lang="zh-CN" altLang="en-US" sz="2400" b="1">
              <a:solidFill>
                <a:srgbClr val="FF0000"/>
              </a:solidFill>
              <a:latin typeface="黑体" panose="02010609060101010101" pitchFamily="2" charset="-122"/>
              <a:ea typeface="黑体" panose="0201060906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3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3" name="文本框 2" title=""/>
          <p:cNvSpPr txBox="1"/>
          <p:nvPr/>
        </p:nvSpPr>
        <p:spPr>
          <a:xfrm>
            <a:off x="1075763" y="627500"/>
            <a:ext cx="7584141" cy="3888500"/>
          </a:xfrm>
          <a:prstGeom prst="rect">
            <a:avLst/>
          </a:prstGeom>
          <a:noFill/>
        </p:spPr>
        <p:txBody>
          <a:bodyPr wrap="square">
            <a:spAutoFit/>
          </a:bodyPr>
          <a:lstStyle/>
          <a:p>
            <a:pPr>
              <a:lnSpc>
                <a:spcPct val="150000"/>
              </a:lnSpc>
              <a:spcAft>
                <a:spcPct val="0"/>
              </a:spcAft>
              <a:buNone/>
            </a:pPr>
            <a:r>
              <a:rPr lang="en-US" altLang="zh-CN" sz="2800" b="1" kern="100">
                <a:latin typeface="+mn-lt"/>
                <a:ea typeface="+mj-ea"/>
                <a:cs typeface="Times New Roman" panose="02020603050405020304"/>
              </a:rPr>
              <a:t>3.</a:t>
            </a:r>
            <a:r>
              <a:rPr lang="zh-CN" altLang="zh-CN" sz="2800" b="1" kern="100">
                <a:latin typeface="+mn-lt"/>
                <a:ea typeface="+mj-ea"/>
                <a:cs typeface="Times New Roman" panose="02020603050405020304"/>
              </a:rPr>
              <a:t>太阳光穿过地球大气层时会发生折射，如果没有这层大气，会出现</a:t>
            </a:r>
            <a:r>
              <a:rPr lang="zh-CN" altLang="en-US" sz="2800" b="1" kern="100">
                <a:solidFill>
                  <a:srgbClr val="000000"/>
                </a:solidFill>
                <a:latin typeface="+mn-lt"/>
                <a:ea typeface="+mj-ea"/>
                <a:cs typeface="Courier New" panose="02070309020205020404"/>
              </a:rPr>
              <a:t>（      ）</a:t>
            </a:r>
            <a:endParaRPr lang="zh-CN" altLang="zh-CN" sz="2800" b="1" kern="100">
              <a:latin typeface="+mn-lt"/>
              <a:ea typeface="+mj-ea"/>
              <a:cs typeface="Courier New" panose="02070309020205020404"/>
            </a:endParaRPr>
          </a:p>
          <a:p>
            <a:pPr>
              <a:lnSpc>
                <a:spcPct val="150000"/>
              </a:lnSpc>
              <a:spcAft>
                <a:spcPct val="0"/>
              </a:spcAft>
              <a:buNone/>
            </a:pPr>
            <a:r>
              <a:rPr lang="en-US" altLang="zh-CN" sz="2800" b="1" kern="100">
                <a:latin typeface="+mn-lt"/>
                <a:ea typeface="+mj-ea"/>
                <a:cs typeface="Courier New" panose="02070309020205020404"/>
              </a:rPr>
              <a:t>A</a:t>
            </a:r>
            <a:r>
              <a:rPr lang="zh-CN" altLang="zh-CN" sz="2800" b="1" kern="100">
                <a:latin typeface="+mn-lt"/>
                <a:ea typeface="+mj-ea"/>
                <a:cs typeface="Times New Roman" panose="02020603050405020304"/>
              </a:rPr>
              <a:t>．日出会提前，日落会延迟</a:t>
            </a:r>
            <a:r>
              <a:rPr lang="en-US" altLang="zh-CN" sz="2800" b="1" kern="100">
                <a:latin typeface="+mn-lt"/>
                <a:ea typeface="+mj-ea"/>
                <a:cs typeface="Courier New" panose="02070309020205020404"/>
              </a:rPr>
              <a:t>	</a:t>
            </a:r>
            <a:endParaRPr lang="zh-CN" altLang="zh-CN" sz="2800" b="1" kern="100">
              <a:latin typeface="+mn-lt"/>
              <a:ea typeface="+mj-ea"/>
              <a:cs typeface="Courier New" panose="02070309020205020404"/>
            </a:endParaRPr>
          </a:p>
          <a:p>
            <a:pPr>
              <a:lnSpc>
                <a:spcPct val="150000"/>
              </a:lnSpc>
              <a:spcAft>
                <a:spcPct val="0"/>
              </a:spcAft>
              <a:buNone/>
            </a:pPr>
            <a:r>
              <a:rPr lang="en-US" altLang="zh-CN" sz="2800" b="1" kern="100">
                <a:latin typeface="+mn-lt"/>
                <a:ea typeface="+mj-ea"/>
                <a:cs typeface="Courier New" panose="02070309020205020404"/>
              </a:rPr>
              <a:t>B</a:t>
            </a:r>
            <a:r>
              <a:rPr lang="zh-CN" altLang="zh-CN" sz="2800" b="1" kern="100">
                <a:latin typeface="+mn-lt"/>
                <a:ea typeface="+mj-ea"/>
                <a:cs typeface="Times New Roman" panose="02020603050405020304"/>
              </a:rPr>
              <a:t>．日出和日落都会提前</a:t>
            </a:r>
            <a:endParaRPr lang="zh-CN" altLang="zh-CN" sz="2800" b="1" kern="100">
              <a:latin typeface="+mn-lt"/>
              <a:ea typeface="+mj-ea"/>
              <a:cs typeface="Courier New" panose="02070309020205020404"/>
            </a:endParaRPr>
          </a:p>
          <a:p>
            <a:pPr>
              <a:lnSpc>
                <a:spcPct val="150000"/>
              </a:lnSpc>
              <a:spcAft>
                <a:spcPct val="0"/>
              </a:spcAft>
              <a:buNone/>
            </a:pPr>
            <a:r>
              <a:rPr lang="en-US" altLang="zh-CN" sz="2800" b="1" kern="100">
                <a:latin typeface="+mn-lt"/>
                <a:ea typeface="+mj-ea"/>
                <a:cs typeface="Courier New" panose="02070309020205020404"/>
              </a:rPr>
              <a:t>C</a:t>
            </a:r>
            <a:r>
              <a:rPr lang="zh-CN" altLang="zh-CN" sz="2800" b="1" kern="100">
                <a:latin typeface="+mn-lt"/>
                <a:ea typeface="+mj-ea"/>
                <a:cs typeface="Times New Roman" panose="02020603050405020304"/>
              </a:rPr>
              <a:t>．日出会延迟，日落会提前</a:t>
            </a:r>
            <a:r>
              <a:rPr lang="en-US" altLang="zh-CN" sz="2800" b="1" kern="100">
                <a:latin typeface="+mn-lt"/>
                <a:ea typeface="+mj-ea"/>
                <a:cs typeface="Courier New" panose="02070309020205020404"/>
              </a:rPr>
              <a:t>  </a:t>
            </a:r>
            <a:endParaRPr lang="zh-CN" altLang="zh-CN" sz="2800" b="1" kern="100">
              <a:latin typeface="+mn-lt"/>
              <a:ea typeface="+mj-ea"/>
              <a:cs typeface="Courier New" panose="02070309020205020404"/>
            </a:endParaRPr>
          </a:p>
          <a:p>
            <a:pPr>
              <a:lnSpc>
                <a:spcPct val="150000"/>
              </a:lnSpc>
              <a:spcAft>
                <a:spcPct val="0"/>
              </a:spcAft>
              <a:buNone/>
            </a:pPr>
            <a:r>
              <a:rPr lang="en-US" altLang="zh-CN" sz="2800" b="1" kern="100">
                <a:latin typeface="+mn-lt"/>
                <a:ea typeface="+mj-ea"/>
                <a:cs typeface="Courier New" panose="02070309020205020404"/>
              </a:rPr>
              <a:t>D</a:t>
            </a:r>
            <a:r>
              <a:rPr lang="zh-CN" altLang="zh-CN" sz="2800" b="1" kern="100">
                <a:latin typeface="+mn-lt"/>
                <a:ea typeface="+mj-ea"/>
                <a:cs typeface="Times New Roman" panose="02020603050405020304"/>
              </a:rPr>
              <a:t>．日出和日落都会延迟</a:t>
            </a:r>
            <a:endParaRPr lang="zh-CN" altLang="zh-CN" sz="2400" b="1" kern="100">
              <a:effectLst/>
              <a:latin typeface="+mn-lt"/>
              <a:ea typeface="+mj-ea"/>
              <a:cs typeface="Courier New" panose="02070309020205020404"/>
            </a:endParaRPr>
          </a:p>
        </p:txBody>
      </p:sp>
      <p:sp>
        <p:nvSpPr>
          <p:cNvPr id="5" name="矩形 4" title=""/>
          <p:cNvSpPr/>
          <p:nvPr/>
        </p:nvSpPr>
        <p:spPr>
          <a:xfrm>
            <a:off x="5139904" y="1409069"/>
            <a:ext cx="444352" cy="523220"/>
          </a:xfrm>
          <a:prstGeom prst="rect">
            <a:avLst/>
          </a:prstGeom>
          <a:noFill/>
          <a:ln>
            <a:noFill/>
          </a:ln>
        </p:spPr>
        <p:txBody>
          <a:bodyPr wrap="none">
            <a:spAutoFit/>
          </a:bodyPr>
          <a:lstStyle/>
          <a:p>
            <a:pPr eaLnBrk="1" hangingPunct="1">
              <a:buFont typeface="Arial" panose="020b0604020202020204" pitchFamily="34" charset="0"/>
              <a:buNone/>
              <a:defRPr/>
            </a:pPr>
            <a:r>
              <a:rPr lang="en-US" altLang="zh-CN" sz="2800" b="1">
                <a:solidFill>
                  <a:srgbClr val="FF0000"/>
                </a:solidFill>
                <a:latin typeface="+mn-lt"/>
                <a:ea typeface="+mj-ea"/>
              </a:rPr>
              <a:t>C</a:t>
            </a:r>
            <a:endParaRPr lang="zh-CN" altLang="zh-CN" sz="2800" b="1">
              <a:solidFill>
                <a:srgbClr val="FF0000"/>
              </a:solidFill>
              <a:latin typeface="+mn-lt"/>
              <a:ea typeface="+mj-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pic>
        <p:nvPicPr>
          <p:cNvPr id="3" name="Picture 2" title=""/>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151668" y="2928624"/>
            <a:ext cx="4833938" cy="1900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本框 4" title=""/>
          <p:cNvSpPr txBox="1"/>
          <p:nvPr/>
        </p:nvSpPr>
        <p:spPr>
          <a:xfrm>
            <a:off x="1069041" y="550920"/>
            <a:ext cx="6999194" cy="2308324"/>
          </a:xfrm>
          <a:prstGeom prst="rect">
            <a:avLst/>
          </a:prstGeom>
          <a:noFill/>
        </p:spPr>
        <p:txBody>
          <a:bodyPr wrap="square">
            <a:spAutoFit/>
          </a:bodyPr>
          <a:lstStyle/>
          <a:p>
            <a:r>
              <a:rPr lang="en-US" altLang="zh-CN" sz="2400" b="1" kern="100">
                <a:latin typeface="+mn-lt"/>
                <a:ea typeface="黑体" panose="02010609060101010101" pitchFamily="2" charset="-122"/>
                <a:cs typeface="Times New Roman" panose="02020603050405020304"/>
              </a:rPr>
              <a:t>4.</a:t>
            </a:r>
            <a:r>
              <a:rPr lang="zh-CN" altLang="zh-CN" sz="2400" b="1" kern="100">
                <a:latin typeface="+mn-lt"/>
                <a:ea typeface="黑体" panose="02010609060101010101" pitchFamily="2" charset="-122"/>
                <a:cs typeface="Times New Roman" panose="02020603050405020304"/>
              </a:rPr>
              <a:t>小欢用针孔照相机观察蜡烛的烛焰，若保持小孔和蜡烛的烛焰位置不变，如图所示，若内筒位置不变，半透明膜上烛焰的像是</a:t>
            </a:r>
            <a:r>
              <a:rPr lang="en-US" altLang="zh-CN" sz="2400" b="1" kern="100">
                <a:solidFill>
                  <a:srgbClr val="000000"/>
                </a:solidFill>
                <a:latin typeface="+mn-lt"/>
                <a:ea typeface="黑体" panose="02010609060101010101" pitchFamily="2" charset="-122"/>
                <a:cs typeface="Courier New" panose="02070309020205020404"/>
              </a:rPr>
              <a:t>______</a:t>
            </a:r>
            <a:r>
              <a:rPr lang="zh-CN" altLang="en-US" sz="2400" b="1" kern="100">
                <a:solidFill>
                  <a:srgbClr val="000000"/>
                </a:solidFill>
                <a:latin typeface="+mn-lt"/>
                <a:ea typeface="黑体" panose="02010609060101010101" pitchFamily="2" charset="-122"/>
                <a:cs typeface="Courier New" panose="02070309020205020404"/>
              </a:rPr>
              <a:t>（</a:t>
            </a:r>
            <a:r>
              <a:rPr lang="zh-CN" altLang="zh-CN" sz="2400" b="1" kern="100">
                <a:latin typeface="+mn-lt"/>
                <a:ea typeface="黑体" panose="02010609060101010101" pitchFamily="2" charset="-122"/>
                <a:cs typeface="Times New Roman" panose="02020603050405020304"/>
              </a:rPr>
              <a:t>选填</a:t>
            </a:r>
            <a:r>
              <a:rPr lang="zh-CN" altLang="en-US" sz="2400" b="1" kern="100">
                <a:latin typeface="+mn-lt"/>
                <a:ea typeface="黑体" panose="02010609060101010101" pitchFamily="2" charset="-122"/>
                <a:cs typeface="Times New Roman" panose="02020603050405020304"/>
              </a:rPr>
              <a:t>“</a:t>
            </a:r>
            <a:r>
              <a:rPr lang="zh-CN" altLang="zh-CN" sz="2400" b="1" kern="100">
                <a:latin typeface="+mn-lt"/>
                <a:ea typeface="黑体" panose="02010609060101010101" pitchFamily="2" charset="-122"/>
                <a:cs typeface="Times New Roman" panose="02020603050405020304"/>
              </a:rPr>
              <a:t>正立</a:t>
            </a:r>
            <a:r>
              <a:rPr lang="zh-CN" altLang="en-US" sz="2400" b="1" kern="100">
                <a:latin typeface="+mn-lt"/>
                <a:ea typeface="黑体" panose="02010609060101010101" pitchFamily="2" charset="-122"/>
                <a:cs typeface="Times New Roman" panose="02020603050405020304"/>
              </a:rPr>
              <a:t>”</a:t>
            </a:r>
            <a:r>
              <a:rPr lang="en-US" altLang="zh-CN" sz="2400" b="1" kern="100">
                <a:latin typeface="+mn-lt"/>
                <a:ea typeface="黑体" panose="02010609060101010101" pitchFamily="2" charset="-122"/>
                <a:cs typeface="Times New Roman" panose="02020603050405020304"/>
              </a:rPr>
              <a:t> </a:t>
            </a:r>
            <a:r>
              <a:rPr lang="zh-CN" altLang="zh-CN" sz="2400" b="1" kern="100">
                <a:latin typeface="+mn-lt"/>
                <a:ea typeface="黑体" panose="02010609060101010101" pitchFamily="2" charset="-122"/>
                <a:cs typeface="Times New Roman" panose="02020603050405020304"/>
              </a:rPr>
              <a:t>或</a:t>
            </a:r>
            <a:r>
              <a:rPr lang="zh-CN" altLang="en-US" sz="2400" b="1" kern="100">
                <a:latin typeface="+mn-lt"/>
                <a:ea typeface="黑体" panose="02010609060101010101" pitchFamily="2" charset="-122"/>
                <a:cs typeface="Times New Roman" panose="02020603050405020304"/>
              </a:rPr>
              <a:t>“</a:t>
            </a:r>
            <a:r>
              <a:rPr lang="zh-CN" altLang="zh-CN" sz="2400" b="1" kern="100">
                <a:latin typeface="+mn-lt"/>
                <a:ea typeface="黑体" panose="02010609060101010101" pitchFamily="2" charset="-122"/>
                <a:cs typeface="Times New Roman" panose="02020603050405020304"/>
              </a:rPr>
              <a:t>倒立</a:t>
            </a:r>
            <a:r>
              <a:rPr lang="zh-CN" altLang="en-US" sz="2400" b="1" kern="100">
                <a:latin typeface="+mn-lt"/>
                <a:ea typeface="黑体" panose="02010609060101010101" pitchFamily="2" charset="-122"/>
                <a:cs typeface="Times New Roman" panose="02020603050405020304"/>
              </a:rPr>
              <a:t>”</a:t>
            </a:r>
            <a:r>
              <a:rPr lang="zh-CN" altLang="en-US" sz="2400" b="1" kern="100">
                <a:solidFill>
                  <a:srgbClr val="000000"/>
                </a:solidFill>
                <a:latin typeface="+mn-lt"/>
                <a:ea typeface="黑体" panose="02010609060101010101" pitchFamily="2" charset="-122"/>
                <a:cs typeface="Courier New" panose="02070309020205020404"/>
              </a:rPr>
              <a:t> ）</a:t>
            </a:r>
            <a:r>
              <a:rPr lang="zh-CN" altLang="zh-CN" sz="2400" b="1" kern="100">
                <a:latin typeface="+mn-lt"/>
                <a:ea typeface="黑体" panose="02010609060101010101" pitchFamily="2" charset="-122"/>
                <a:cs typeface="Times New Roman" panose="02020603050405020304"/>
              </a:rPr>
              <a:t>、缩小的</a:t>
            </a:r>
            <a:r>
              <a:rPr lang="en-US" altLang="zh-CN" sz="2400" b="1" kern="100">
                <a:solidFill>
                  <a:srgbClr val="000000"/>
                </a:solidFill>
                <a:latin typeface="+mn-lt"/>
                <a:ea typeface="黑体" panose="02010609060101010101" pitchFamily="2" charset="-122"/>
                <a:cs typeface="Courier New" panose="02070309020205020404"/>
              </a:rPr>
              <a:t>______</a:t>
            </a:r>
            <a:r>
              <a:rPr lang="zh-CN" altLang="en-US" sz="2400" b="1" kern="100">
                <a:solidFill>
                  <a:srgbClr val="000000"/>
                </a:solidFill>
                <a:latin typeface="+mn-lt"/>
                <a:ea typeface="黑体" panose="02010609060101010101" pitchFamily="2" charset="-122"/>
                <a:cs typeface="Courier New" panose="02070309020205020404"/>
              </a:rPr>
              <a:t>（</a:t>
            </a:r>
            <a:r>
              <a:rPr lang="zh-CN" altLang="zh-CN" sz="2400" b="1" kern="100">
                <a:latin typeface="+mn-lt"/>
                <a:ea typeface="黑体" panose="02010609060101010101" pitchFamily="2" charset="-122"/>
                <a:cs typeface="Times New Roman" panose="02020603050405020304"/>
              </a:rPr>
              <a:t>选填</a:t>
            </a:r>
            <a:r>
              <a:rPr lang="zh-CN" altLang="en-US" sz="2400" b="1" kern="100">
                <a:latin typeface="+mn-lt"/>
                <a:ea typeface="黑体" panose="02010609060101010101" pitchFamily="2" charset="-122"/>
                <a:cs typeface="Times New Roman" panose="02020603050405020304"/>
              </a:rPr>
              <a:t>“</a:t>
            </a:r>
            <a:r>
              <a:rPr lang="zh-CN" altLang="zh-CN" sz="2400" b="1" kern="100">
                <a:latin typeface="+mn-lt"/>
                <a:ea typeface="黑体" panose="02010609060101010101" pitchFamily="2" charset="-122"/>
                <a:cs typeface="Times New Roman" panose="02020603050405020304"/>
              </a:rPr>
              <a:t>虚像</a:t>
            </a:r>
            <a:r>
              <a:rPr lang="zh-CN" altLang="en-US" sz="2400" b="1" kern="100">
                <a:latin typeface="+mn-lt"/>
                <a:ea typeface="黑体" panose="02010609060101010101" pitchFamily="2" charset="-122"/>
                <a:cs typeface="Times New Roman" panose="02020603050405020304"/>
              </a:rPr>
              <a:t>”</a:t>
            </a:r>
            <a:r>
              <a:rPr lang="zh-CN" altLang="zh-CN" sz="2400" b="1" kern="100">
                <a:latin typeface="+mn-lt"/>
                <a:ea typeface="黑体" panose="02010609060101010101" pitchFamily="2" charset="-122"/>
                <a:cs typeface="Times New Roman" panose="02020603050405020304"/>
              </a:rPr>
              <a:t>或</a:t>
            </a:r>
            <a:endParaRPr lang="en-US" altLang="zh-CN" sz="2400" b="1" kern="100">
              <a:latin typeface="+mn-lt"/>
              <a:ea typeface="黑体" panose="02010609060101010101" pitchFamily="2" charset="-122"/>
              <a:cs typeface="Times New Roman" panose="02020603050405020304"/>
            </a:endParaRPr>
          </a:p>
          <a:p>
            <a:r>
              <a:rPr lang="zh-CN" altLang="en-US" sz="2400" b="1" kern="100">
                <a:latin typeface="+mn-lt"/>
                <a:ea typeface="黑体" panose="02010609060101010101" pitchFamily="2" charset="-122"/>
                <a:cs typeface="Times New Roman" panose="02020603050405020304"/>
              </a:rPr>
              <a:t>“</a:t>
            </a:r>
            <a:r>
              <a:rPr lang="zh-CN" altLang="zh-CN" sz="2400" b="1" kern="100">
                <a:latin typeface="+mn-lt"/>
                <a:ea typeface="黑体" panose="02010609060101010101" pitchFamily="2" charset="-122"/>
                <a:cs typeface="Times New Roman" panose="02020603050405020304"/>
              </a:rPr>
              <a:t>实像</a:t>
            </a:r>
            <a:r>
              <a:rPr lang="zh-CN" altLang="en-US" sz="2400" b="1" kern="100">
                <a:latin typeface="+mn-lt"/>
                <a:ea typeface="黑体" panose="02010609060101010101" pitchFamily="2" charset="-122"/>
                <a:cs typeface="Times New Roman" panose="02020603050405020304"/>
              </a:rPr>
              <a:t>”</a:t>
            </a:r>
            <a:r>
              <a:rPr lang="zh-CN" altLang="zh-CN" sz="2400" b="1" kern="100">
                <a:latin typeface="+mn-lt"/>
                <a:ea typeface="黑体" panose="02010609060101010101" pitchFamily="2" charset="-122"/>
                <a:cs typeface="Times New Roman" panose="02020603050405020304"/>
              </a:rPr>
              <a:t> </a:t>
            </a:r>
            <a:r>
              <a:rPr lang="zh-CN" altLang="en-US" sz="2400" b="1" kern="100">
                <a:solidFill>
                  <a:srgbClr val="000000"/>
                </a:solidFill>
                <a:latin typeface="+mn-lt"/>
                <a:ea typeface="黑体" panose="02010609060101010101" pitchFamily="2" charset="-122"/>
                <a:cs typeface="Courier New" panose="02070309020205020404"/>
              </a:rPr>
              <a:t>）</a:t>
            </a:r>
            <a:r>
              <a:rPr lang="zh-CN" altLang="zh-CN" sz="2400" b="1" kern="100">
                <a:latin typeface="+mn-lt"/>
                <a:ea typeface="黑体" panose="02010609060101010101" pitchFamily="2" charset="-122"/>
                <a:cs typeface="Times New Roman" panose="02020603050405020304"/>
              </a:rPr>
              <a:t>。若向右拉动内筒，半透明膜上烛焰的像将变</a:t>
            </a:r>
            <a:r>
              <a:rPr lang="en-US" altLang="zh-CN" sz="2400" b="1" kern="100">
                <a:solidFill>
                  <a:srgbClr val="000000"/>
                </a:solidFill>
                <a:latin typeface="+mn-lt"/>
                <a:ea typeface="黑体" panose="02010609060101010101" pitchFamily="2" charset="-122"/>
                <a:cs typeface="Courier New" panose="02070309020205020404"/>
              </a:rPr>
              <a:t>____</a:t>
            </a:r>
            <a:r>
              <a:rPr lang="zh-CN" altLang="en-US" sz="2400" b="1" kern="100">
                <a:solidFill>
                  <a:srgbClr val="000000"/>
                </a:solidFill>
                <a:latin typeface="+mn-lt"/>
                <a:ea typeface="黑体" panose="02010609060101010101" pitchFamily="2" charset="-122"/>
                <a:cs typeface="Courier New" panose="02070309020205020404"/>
              </a:rPr>
              <a:t>（</a:t>
            </a:r>
            <a:r>
              <a:rPr lang="zh-CN" altLang="zh-CN" sz="2400" b="1" kern="100">
                <a:latin typeface="+mn-lt"/>
                <a:ea typeface="黑体" panose="02010609060101010101" pitchFamily="2" charset="-122"/>
                <a:cs typeface="Times New Roman" panose="02020603050405020304"/>
              </a:rPr>
              <a:t>选填</a:t>
            </a:r>
            <a:r>
              <a:rPr lang="zh-CN" altLang="en-US" sz="2400" b="1" kern="100">
                <a:latin typeface="+mn-lt"/>
                <a:ea typeface="黑体" panose="02010609060101010101" pitchFamily="2" charset="-122"/>
                <a:cs typeface="Times New Roman" panose="02020603050405020304"/>
              </a:rPr>
              <a:t>“</a:t>
            </a:r>
            <a:r>
              <a:rPr lang="zh-CN" altLang="zh-CN" sz="2400" b="1" kern="100">
                <a:latin typeface="+mn-lt"/>
                <a:ea typeface="黑体" panose="02010609060101010101" pitchFamily="2" charset="-122"/>
                <a:cs typeface="Times New Roman" panose="02020603050405020304"/>
              </a:rPr>
              <a:t>大</a:t>
            </a:r>
            <a:r>
              <a:rPr lang="zh-CN" altLang="en-US" sz="2400" b="1" kern="100">
                <a:latin typeface="+mn-lt"/>
                <a:ea typeface="黑体" panose="02010609060101010101" pitchFamily="2" charset="-122"/>
                <a:cs typeface="Times New Roman" panose="02020603050405020304"/>
              </a:rPr>
              <a:t>”</a:t>
            </a:r>
            <a:r>
              <a:rPr lang="zh-CN" altLang="zh-CN" sz="2400" b="1" kern="100">
                <a:latin typeface="+mn-lt"/>
                <a:ea typeface="黑体" panose="02010609060101010101" pitchFamily="2" charset="-122"/>
                <a:cs typeface="Times New Roman" panose="02020603050405020304"/>
              </a:rPr>
              <a:t>或</a:t>
            </a:r>
            <a:r>
              <a:rPr lang="zh-CN" altLang="en-US" sz="2400" b="1" kern="100">
                <a:latin typeface="+mn-lt"/>
                <a:ea typeface="黑体" panose="02010609060101010101" pitchFamily="2" charset="-122"/>
                <a:cs typeface="Times New Roman" panose="02020603050405020304"/>
              </a:rPr>
              <a:t>“</a:t>
            </a:r>
            <a:r>
              <a:rPr lang="zh-CN" altLang="zh-CN" sz="2400" b="1" kern="100">
                <a:latin typeface="+mn-lt"/>
                <a:ea typeface="黑体" panose="02010609060101010101" pitchFamily="2" charset="-122"/>
                <a:cs typeface="Times New Roman" panose="02020603050405020304"/>
              </a:rPr>
              <a:t>小</a:t>
            </a:r>
            <a:r>
              <a:rPr lang="zh-CN" altLang="en-US" sz="2400" b="1" kern="100">
                <a:latin typeface="+mn-lt"/>
                <a:ea typeface="黑体" panose="02010609060101010101" pitchFamily="2" charset="-122"/>
                <a:cs typeface="Times New Roman" panose="02020603050405020304"/>
              </a:rPr>
              <a:t>”</a:t>
            </a:r>
            <a:r>
              <a:rPr lang="zh-CN" altLang="zh-CN" sz="2400" b="1" kern="100">
                <a:latin typeface="+mn-lt"/>
                <a:ea typeface="黑体" panose="02010609060101010101" pitchFamily="2" charset="-122"/>
                <a:cs typeface="Times New Roman" panose="02020603050405020304"/>
              </a:rPr>
              <a:t> </a:t>
            </a:r>
            <a:r>
              <a:rPr lang="zh-CN" altLang="en-US" sz="2400" b="1" kern="100">
                <a:solidFill>
                  <a:srgbClr val="000000"/>
                </a:solidFill>
                <a:latin typeface="+mn-lt"/>
                <a:ea typeface="黑体" panose="02010609060101010101" pitchFamily="2" charset="-122"/>
                <a:cs typeface="Courier New" panose="02070309020205020404"/>
              </a:rPr>
              <a:t>）</a:t>
            </a:r>
            <a:r>
              <a:rPr lang="zh-CN" altLang="zh-CN" sz="2400" b="1" kern="100">
                <a:latin typeface="+mn-lt"/>
                <a:ea typeface="黑体" panose="02010609060101010101" pitchFamily="2" charset="-122"/>
                <a:cs typeface="Times New Roman" panose="02020603050405020304"/>
              </a:rPr>
              <a:t>。</a:t>
            </a:r>
            <a:endParaRPr lang="zh-CN" altLang="en-US" sz="2400" b="1">
              <a:latin typeface="+mn-lt"/>
              <a:ea typeface="黑体" panose="02010609060101010101" pitchFamily="2" charset="-122"/>
            </a:endParaRPr>
          </a:p>
        </p:txBody>
      </p:sp>
      <p:sp>
        <p:nvSpPr>
          <p:cNvPr id="6" name="文本框 5" title=""/>
          <p:cNvSpPr txBox="1"/>
          <p:nvPr/>
        </p:nvSpPr>
        <p:spPr>
          <a:xfrm>
            <a:off x="4910196" y="1243417"/>
            <a:ext cx="959445" cy="461665"/>
          </a:xfrm>
          <a:prstGeom prst="rect">
            <a:avLst/>
          </a:prstGeom>
          <a:noFill/>
        </p:spPr>
        <p:txBody>
          <a:bodyPr wrap="square" rtlCol="0">
            <a:spAutoFit/>
          </a:bodyPr>
          <a:lstStyle/>
          <a:p>
            <a:r>
              <a:rPr lang="zh-CN" altLang="en-US" sz="2400" b="1">
                <a:solidFill>
                  <a:srgbClr val="FF0000"/>
                </a:solidFill>
                <a:latin typeface="+mj-lt"/>
                <a:ea typeface="+mj-ea"/>
              </a:rPr>
              <a:t>倒立</a:t>
            </a:r>
            <a:endParaRPr lang="zh-CN" altLang="en-US" sz="2400">
              <a:latin typeface="+mj-lt"/>
              <a:ea typeface="+mj-ea"/>
            </a:endParaRPr>
          </a:p>
        </p:txBody>
      </p:sp>
      <p:sp>
        <p:nvSpPr>
          <p:cNvPr id="7" name="文本框 6" title=""/>
          <p:cNvSpPr txBox="1"/>
          <p:nvPr/>
        </p:nvSpPr>
        <p:spPr>
          <a:xfrm>
            <a:off x="4307430" y="1627080"/>
            <a:ext cx="959445" cy="461665"/>
          </a:xfrm>
          <a:prstGeom prst="rect">
            <a:avLst/>
          </a:prstGeom>
          <a:noFill/>
        </p:spPr>
        <p:txBody>
          <a:bodyPr wrap="square" rtlCol="0">
            <a:spAutoFit/>
          </a:bodyPr>
          <a:lstStyle/>
          <a:p>
            <a:r>
              <a:rPr lang="zh-CN" altLang="en-US" sz="2400" b="1">
                <a:solidFill>
                  <a:srgbClr val="FF0000"/>
                </a:solidFill>
                <a:latin typeface="+mj-lt"/>
                <a:ea typeface="+mj-ea"/>
              </a:rPr>
              <a:t>实像</a:t>
            </a:r>
            <a:endParaRPr lang="zh-CN" altLang="en-US" sz="2400">
              <a:latin typeface="+mj-lt"/>
              <a:ea typeface="+mj-ea"/>
            </a:endParaRPr>
          </a:p>
        </p:txBody>
      </p:sp>
      <p:sp>
        <p:nvSpPr>
          <p:cNvPr id="8" name="文本框 7" title=""/>
          <p:cNvSpPr txBox="1"/>
          <p:nvPr/>
        </p:nvSpPr>
        <p:spPr>
          <a:xfrm>
            <a:off x="2151196" y="2341552"/>
            <a:ext cx="959445" cy="461665"/>
          </a:xfrm>
          <a:prstGeom prst="rect">
            <a:avLst/>
          </a:prstGeom>
          <a:noFill/>
        </p:spPr>
        <p:txBody>
          <a:bodyPr wrap="square" rtlCol="0">
            <a:spAutoFit/>
          </a:bodyPr>
          <a:lstStyle/>
          <a:p>
            <a:r>
              <a:rPr lang="zh-CN" altLang="en-US" sz="2400" b="1">
                <a:solidFill>
                  <a:srgbClr val="FF0000"/>
                </a:solidFill>
                <a:latin typeface="+mj-lt"/>
                <a:ea typeface="+mj-ea"/>
              </a:rPr>
              <a:t>大</a:t>
            </a:r>
            <a:endParaRPr lang="zh-CN" altLang="en-US" sz="2400">
              <a:latin typeface="+mj-lt"/>
              <a:ea typeface="+mj-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3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pic>
        <p:nvPicPr>
          <p:cNvPr id="5" name="Picture 3" title=""/>
          <p:cNvPicPr>
            <a:picLocks noChangeAspect="1" noChangeArrowheads="1"/>
          </p:cNvPicPr>
          <p:nvPr/>
        </p:nvPicPr>
        <p:blipFill>
          <a:blip r:embed="rId3">
            <a:grayscl/>
            <a:extLst>
              <a:ext uri="{28A0092B-C50C-407E-A947-70E740481C1C}">
                <a14:useLocalDpi xmlns:a14="http://schemas.microsoft.com/office/drawing/2010/main" val="0"/>
              </a:ext>
            </a:extLst>
          </a:blip>
          <a:stretch>
            <a:fillRect/>
          </a:stretch>
        </p:blipFill>
        <p:spPr bwMode="auto">
          <a:xfrm>
            <a:off x="3697326" y="2442481"/>
            <a:ext cx="2565400" cy="2446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文本框 2" title=""/>
          <p:cNvSpPr txBox="1"/>
          <p:nvPr/>
        </p:nvSpPr>
        <p:spPr>
          <a:xfrm>
            <a:off x="921123" y="650412"/>
            <a:ext cx="7207624" cy="1815882"/>
          </a:xfrm>
          <a:prstGeom prst="rect">
            <a:avLst/>
          </a:prstGeom>
          <a:noFill/>
        </p:spPr>
        <p:txBody>
          <a:bodyPr wrap="square">
            <a:spAutoFit/>
          </a:bodyPr>
          <a:lstStyle/>
          <a:p>
            <a:r>
              <a:rPr lang="en-US" altLang="zh-CN" sz="2800" b="1" kern="100">
                <a:latin typeface="+mj-lt"/>
                <a:ea typeface="黑体" panose="02010609060101010101" pitchFamily="2" charset="-122"/>
                <a:cs typeface="Times New Roman" panose="02020603050405020304"/>
              </a:rPr>
              <a:t>5.</a:t>
            </a:r>
            <a:r>
              <a:rPr lang="zh-CN" altLang="zh-CN" sz="2800" b="1" kern="100">
                <a:latin typeface="+mj-lt"/>
                <a:ea typeface="黑体" panose="02010609060101010101" pitchFamily="2" charset="-122"/>
                <a:cs typeface="Times New Roman" panose="02020603050405020304"/>
              </a:rPr>
              <a:t>如图所示，物体</a:t>
            </a:r>
            <a:r>
              <a:rPr lang="en-US" altLang="zh-CN" sz="2800" b="1" i="1" kern="100">
                <a:latin typeface="+mj-lt"/>
                <a:ea typeface="黑体" panose="02010609060101010101" pitchFamily="2" charset="-122"/>
                <a:cs typeface="Courier New" panose="02070309020205020404"/>
              </a:rPr>
              <a:t>AO</a:t>
            </a:r>
            <a:r>
              <a:rPr lang="zh-CN" altLang="zh-CN" sz="2800" b="1" kern="100">
                <a:latin typeface="+mj-lt"/>
                <a:ea typeface="黑体" panose="02010609060101010101" pitchFamily="2" charset="-122"/>
                <a:cs typeface="Times New Roman" panose="02020603050405020304"/>
              </a:rPr>
              <a:t>放置在水平面上，</a:t>
            </a:r>
            <a:r>
              <a:rPr lang="en-US" altLang="zh-CN" sz="2800" b="1" i="1" kern="100">
                <a:latin typeface="+mj-lt"/>
                <a:ea typeface="黑体" panose="02010609060101010101" pitchFamily="2" charset="-122"/>
                <a:cs typeface="Courier New" panose="02070309020205020404"/>
              </a:rPr>
              <a:t>A</a:t>
            </a:r>
            <a:r>
              <a:rPr lang="zh-CN" altLang="zh-CN" sz="2800" b="1" kern="100">
                <a:latin typeface="+mj-lt"/>
                <a:ea typeface="黑体" panose="02010609060101010101" pitchFamily="2" charset="-122"/>
                <a:cs typeface="Times New Roman" panose="02020603050405020304"/>
              </a:rPr>
              <a:t>′</a:t>
            </a:r>
            <a:r>
              <a:rPr lang="en-US" altLang="zh-CN" sz="2800" b="1" i="1" kern="100">
                <a:latin typeface="+mj-lt"/>
                <a:ea typeface="黑体" panose="02010609060101010101" pitchFamily="2" charset="-122"/>
                <a:cs typeface="Courier New" panose="02070309020205020404"/>
              </a:rPr>
              <a:t>O</a:t>
            </a:r>
            <a:r>
              <a:rPr lang="zh-CN" altLang="zh-CN" sz="2800" b="1" kern="100">
                <a:latin typeface="+mj-lt"/>
                <a:ea typeface="黑体" panose="02010609060101010101" pitchFamily="2" charset="-122"/>
                <a:cs typeface="Times New Roman" panose="02020603050405020304"/>
              </a:rPr>
              <a:t>是</a:t>
            </a:r>
            <a:r>
              <a:rPr lang="en-US" altLang="zh-CN" sz="2800" b="1" i="1" kern="100">
                <a:latin typeface="+mj-lt"/>
                <a:ea typeface="黑体" panose="02010609060101010101" pitchFamily="2" charset="-122"/>
                <a:cs typeface="Courier New" panose="02070309020205020404"/>
              </a:rPr>
              <a:t>AO</a:t>
            </a:r>
            <a:r>
              <a:rPr lang="zh-CN" altLang="zh-CN" sz="2800" b="1" kern="100">
                <a:latin typeface="+mj-lt"/>
                <a:ea typeface="黑体" panose="02010609060101010101" pitchFamily="2" charset="-122"/>
                <a:cs typeface="Times New Roman" panose="02020603050405020304"/>
              </a:rPr>
              <a:t>在平面镜中的像，且</a:t>
            </a:r>
            <a:r>
              <a:rPr lang="en-US" altLang="zh-CN" sz="2800" b="1" i="1" kern="100">
                <a:latin typeface="+mj-lt"/>
                <a:ea typeface="黑体" panose="02010609060101010101" pitchFamily="2" charset="-122"/>
                <a:cs typeface="Courier New" panose="02070309020205020404"/>
              </a:rPr>
              <a:t>A</a:t>
            </a:r>
            <a:r>
              <a:rPr lang="en-US" altLang="zh-CN" sz="2800" b="1" kern="100">
                <a:latin typeface="+mj-lt"/>
                <a:ea typeface="黑体" panose="02010609060101010101" pitchFamily="2" charset="-122"/>
                <a:cs typeface="Times New Roman" panose="02020603050405020304"/>
              </a:rPr>
              <a:t>′</a:t>
            </a:r>
            <a:r>
              <a:rPr lang="en-US" altLang="zh-CN" sz="2800" b="1" i="1" kern="100">
                <a:latin typeface="+mj-lt"/>
                <a:ea typeface="黑体" panose="02010609060101010101" pitchFamily="2" charset="-122"/>
                <a:cs typeface="Courier New" panose="02070309020205020404"/>
              </a:rPr>
              <a:t>O</a:t>
            </a:r>
            <a:r>
              <a:rPr lang="zh-CN" altLang="zh-CN" sz="2800" b="1" kern="100">
                <a:latin typeface="+mj-lt"/>
                <a:ea typeface="黑体" panose="02010609060101010101" pitchFamily="2" charset="-122"/>
                <a:cs typeface="Times New Roman" panose="02020603050405020304"/>
              </a:rPr>
              <a:t>垂直于</a:t>
            </a:r>
            <a:r>
              <a:rPr lang="en-US" altLang="zh-CN" sz="2800" b="1" i="1" kern="100">
                <a:latin typeface="+mj-lt"/>
                <a:ea typeface="黑体" panose="02010609060101010101" pitchFamily="2" charset="-122"/>
                <a:cs typeface="Courier New" panose="02070309020205020404"/>
              </a:rPr>
              <a:t>AO</a:t>
            </a:r>
            <a:r>
              <a:rPr lang="zh-CN" altLang="zh-CN" sz="2800" b="1" kern="100">
                <a:latin typeface="+mj-lt"/>
                <a:ea typeface="黑体" panose="02010609060101010101" pitchFamily="2" charset="-122"/>
                <a:cs typeface="Times New Roman" panose="02020603050405020304"/>
              </a:rPr>
              <a:t>。请在图中画出平面镜的位置，并标出镜面与水平面夹角的大小。</a:t>
            </a:r>
            <a:endParaRPr lang="zh-CN" altLang="en-US" sz="2800" b="1">
              <a:latin typeface="+mj-lt"/>
              <a:ea typeface="黑体" panose="02010609060101010101" pitchFamily="2" charset="-122"/>
            </a:endParaRPr>
          </a:p>
        </p:txBody>
      </p:sp>
      <p:grpSp>
        <p:nvGrpSpPr>
          <p:cNvPr id="7" name="组合 6" title=""/>
          <p:cNvGrpSpPr/>
          <p:nvPr/>
        </p:nvGrpSpPr>
        <p:grpSpPr>
          <a:xfrm>
            <a:off x="3697325" y="2442480"/>
            <a:ext cx="2961712" cy="2482283"/>
            <a:chOff x="3697325" y="2442480"/>
            <a:chExt cx="2961712" cy="2482283"/>
          </a:xfrm>
        </p:grpSpPr>
        <p:pic>
          <p:nvPicPr>
            <p:cNvPr id="4"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3697325" y="2442480"/>
              <a:ext cx="2495045" cy="24822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图片 5"/>
            <p:cNvPicPr>
              <a:picLocks noChangeAspect="1"/>
            </p:cNvPicPr>
            <p:nvPr/>
          </p:nvPicPr>
          <p:blipFill>
            <a:blip r:embed="rId5"/>
            <a:stretch>
              <a:fillRect/>
            </a:stretch>
          </p:blipFill>
          <p:spPr>
            <a:xfrm>
              <a:off x="6192370" y="4171307"/>
              <a:ext cx="466667" cy="514286"/>
            </a:xfrm>
            <a:prstGeom prst="rect">
              <a:avLst/>
            </a:prstGeom>
          </p:spPr>
        </p:pic>
      </p:grpSp>
      <p:sp>
        <p:nvSpPr>
          <p:cNvPr id="8" name="文本框 7" title=""/>
          <p:cNvSpPr txBox="1"/>
          <p:nvPr/>
        </p:nvSpPr>
        <p:spPr>
          <a:xfrm>
            <a:off x="921123" y="3057190"/>
            <a:ext cx="2520706" cy="523220"/>
          </a:xfrm>
          <a:prstGeom prst="rect">
            <a:avLst/>
          </a:prstGeom>
          <a:noFill/>
        </p:spPr>
        <p:txBody>
          <a:bodyPr wrap="square" rtlCol="0">
            <a:spAutoFit/>
          </a:bodyPr>
          <a:lstStyle/>
          <a:p>
            <a:r>
              <a:rPr lang="zh-CN" altLang="en-US" sz="2800" b="1">
                <a:solidFill>
                  <a:srgbClr val="FF0000"/>
                </a:solidFill>
                <a:latin typeface="黑体" panose="02010609060101010101" pitchFamily="2" charset="-122"/>
                <a:ea typeface="黑体" panose="02010609060101010101" pitchFamily="2" charset="-122"/>
              </a:rPr>
              <a:t>解：如图所示</a:t>
            </a:r>
            <a:endParaRPr lang="zh-CN" altLang="en-US" sz="2800" b="1">
              <a:solidFill>
                <a:srgbClr val="FF0000"/>
              </a:solidFill>
              <a:latin typeface="黑体" panose="02010609060101010101" pitchFamily="2" charset="-122"/>
              <a:ea typeface="黑体" panose="0201060906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xit" presetSubtype="0" fill="hold" nodeType="withEffect">
                                  <p:stCondLst>
                                    <p:cond delay="0"/>
                                  </p:stCondLst>
                                  <p:childTnLst>
                                    <p:set>
                                      <p:cBhvr>
                                        <p:cTn id="8"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pic>
        <p:nvPicPr>
          <p:cNvPr id="6" name="图片 5" title=""/>
          <p:cNvPicPr>
            <a:picLocks noChangeAspect="1"/>
          </p:cNvPicPr>
          <p:nvPr/>
        </p:nvPicPr>
        <p:blipFill>
          <a:blip r:embed="rId2"/>
          <a:stretch>
            <a:fillRect/>
          </a:stretch>
        </p:blipFill>
        <p:spPr>
          <a:xfrm>
            <a:off x="3720073" y="2116899"/>
            <a:ext cx="2883940" cy="2577138"/>
          </a:xfrm>
          <a:prstGeom prst="rect">
            <a:avLst/>
          </a:prstGeom>
        </p:spPr>
      </p:pic>
      <p:sp>
        <p:nvSpPr>
          <p:cNvPr id="4" name="文本框 3" title=""/>
          <p:cNvSpPr txBox="1"/>
          <p:nvPr/>
        </p:nvSpPr>
        <p:spPr>
          <a:xfrm>
            <a:off x="1240491" y="554949"/>
            <a:ext cx="6663017" cy="1384995"/>
          </a:xfrm>
          <a:prstGeom prst="rect">
            <a:avLst/>
          </a:prstGeom>
          <a:noFill/>
        </p:spPr>
        <p:txBody>
          <a:bodyPr wrap="square">
            <a:spAutoFit/>
          </a:bodyPr>
          <a:lstStyle/>
          <a:p>
            <a:pPr algn="l" fontAlgn="ctr"/>
            <a:r>
              <a:rPr lang="en-US" altLang="zh-CN" sz="2800" b="1" kern="100">
                <a:solidFill>
                  <a:srgbClr val="000000"/>
                </a:solidFill>
                <a:effectLst/>
                <a:latin typeface="+mn-lt"/>
                <a:ea typeface="黑体" panose="02010609060101010101" pitchFamily="2" charset="-122"/>
              </a:rPr>
              <a:t>6.</a:t>
            </a:r>
            <a:r>
              <a:rPr lang="zh-CN" altLang="zh-CN" sz="2800" b="1" kern="100">
                <a:solidFill>
                  <a:srgbClr val="000000"/>
                </a:solidFill>
                <a:effectLst/>
                <a:latin typeface="+mn-lt"/>
                <a:ea typeface="黑体" panose="02010609060101010101" pitchFamily="2" charset="-122"/>
              </a:rPr>
              <a:t>如图太阳光与地面成</a:t>
            </a:r>
            <a:r>
              <a:rPr lang="en-US" altLang="zh-CN" sz="2800" b="1" kern="100">
                <a:solidFill>
                  <a:srgbClr val="000000"/>
                </a:solidFill>
                <a:effectLst/>
                <a:latin typeface="+mn-lt"/>
                <a:ea typeface="黑体" panose="02010609060101010101" pitchFamily="2" charset="-122"/>
              </a:rPr>
              <a:t>30°</a:t>
            </a:r>
            <a:r>
              <a:rPr lang="zh-CN" altLang="zh-CN" sz="2800" b="1" kern="100">
                <a:solidFill>
                  <a:srgbClr val="000000"/>
                </a:solidFill>
                <a:effectLst/>
                <a:latin typeface="+mn-lt"/>
                <a:ea typeface="黑体" panose="02010609060101010101" pitchFamily="2" charset="-122"/>
              </a:rPr>
              <a:t>角斜射过来，要使光线沿竖直方向反射入井中，求作：</a:t>
            </a:r>
            <a:r>
              <a:rPr lang="en-US" altLang="zh-CN" sz="2800" b="1" kern="100">
                <a:solidFill>
                  <a:srgbClr val="000000"/>
                </a:solidFill>
                <a:effectLst/>
                <a:latin typeface="+mn-lt"/>
                <a:ea typeface="黑体" panose="02010609060101010101" pitchFamily="2" charset="-122"/>
              </a:rPr>
              <a:t>①</a:t>
            </a:r>
            <a:r>
              <a:rPr lang="zh-CN" altLang="zh-CN" sz="2800" b="1" kern="100">
                <a:solidFill>
                  <a:srgbClr val="000000"/>
                </a:solidFill>
                <a:effectLst/>
                <a:latin typeface="+mn-lt"/>
                <a:ea typeface="黑体" panose="02010609060101010101" pitchFamily="2" charset="-122"/>
              </a:rPr>
              <a:t>反射光线；</a:t>
            </a:r>
            <a:r>
              <a:rPr lang="en-US" altLang="zh-CN" sz="2800" b="1" kern="100">
                <a:solidFill>
                  <a:srgbClr val="000000"/>
                </a:solidFill>
                <a:effectLst/>
                <a:latin typeface="+mn-lt"/>
                <a:ea typeface="黑体" panose="02010609060101010101" pitchFamily="2" charset="-122"/>
              </a:rPr>
              <a:t>②</a:t>
            </a:r>
            <a:r>
              <a:rPr lang="zh-CN" altLang="zh-CN" sz="2800" b="1" kern="100">
                <a:solidFill>
                  <a:srgbClr val="000000"/>
                </a:solidFill>
                <a:effectLst/>
                <a:latin typeface="+mn-lt"/>
                <a:ea typeface="黑体" panose="02010609060101010101" pitchFamily="2" charset="-122"/>
              </a:rPr>
              <a:t>平面镜的位置。</a:t>
            </a:r>
            <a:endParaRPr lang="zh-CN" altLang="zh-CN" sz="2800" b="1" kern="100">
              <a:effectLst/>
              <a:latin typeface="+mn-lt"/>
              <a:ea typeface="黑体" panose="02010609060101010101" pitchFamily="2" charset="-122"/>
            </a:endParaRPr>
          </a:p>
        </p:txBody>
      </p:sp>
      <p:pic>
        <p:nvPicPr>
          <p:cNvPr id="5" name="图片 4" title=""/>
          <p:cNvPicPr>
            <a:picLocks noChangeAspect="1"/>
          </p:cNvPicPr>
          <p:nvPr/>
        </p:nvPicPr>
        <p:blipFill>
          <a:blip r:embed="rId3"/>
          <a:stretch>
            <a:fillRect/>
          </a:stretch>
        </p:blipFill>
        <p:spPr>
          <a:xfrm>
            <a:off x="3720073" y="2121449"/>
            <a:ext cx="2883940" cy="2573095"/>
          </a:xfrm>
          <a:prstGeom prst="rect">
            <a:avLst/>
          </a:prstGeom>
        </p:spPr>
      </p:pic>
      <p:sp>
        <p:nvSpPr>
          <p:cNvPr id="7" name="文本框 6" title=""/>
          <p:cNvSpPr txBox="1"/>
          <p:nvPr/>
        </p:nvSpPr>
        <p:spPr>
          <a:xfrm>
            <a:off x="921123" y="3057190"/>
            <a:ext cx="2520706" cy="523220"/>
          </a:xfrm>
          <a:prstGeom prst="rect">
            <a:avLst/>
          </a:prstGeom>
          <a:noFill/>
        </p:spPr>
        <p:txBody>
          <a:bodyPr wrap="square" rtlCol="0">
            <a:spAutoFit/>
          </a:bodyPr>
          <a:lstStyle/>
          <a:p>
            <a:r>
              <a:rPr lang="zh-CN" altLang="en-US" sz="2800" b="1">
                <a:solidFill>
                  <a:srgbClr val="FF0000"/>
                </a:solidFill>
                <a:latin typeface="黑体" panose="02010609060101010101" pitchFamily="2" charset="-122"/>
                <a:ea typeface="黑体" panose="02010609060101010101" pitchFamily="2" charset="-122"/>
              </a:rPr>
              <a:t>解：如图所示</a:t>
            </a:r>
            <a:endParaRPr lang="zh-CN" altLang="en-US" sz="2800" b="1">
              <a:solidFill>
                <a:srgbClr val="FF0000"/>
              </a:solidFill>
              <a:latin typeface="黑体" panose="02010609060101010101" pitchFamily="2" charset="-122"/>
              <a:ea typeface="黑体" panose="0201060906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xit" presetSubtype="0" fill="hold" nodeType="withEffect">
                                  <p:stCondLst>
                                    <p:cond delay="0"/>
                                  </p:stCondLst>
                                  <p:childTnLst>
                                    <p:set>
                                      <p:cBhvr>
                                        <p:cTn id="8" dur="1" fill="hold">
                                          <p:stCondLst>
                                            <p:cond delay="0"/>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grpSp>
        <p:nvGrpSpPr>
          <p:cNvPr id="8" name="组合 7" title=""/>
          <p:cNvGrpSpPr/>
          <p:nvPr/>
        </p:nvGrpSpPr>
        <p:grpSpPr>
          <a:xfrm>
            <a:off x="3905250" y="2118995"/>
            <a:ext cx="3223260" cy="2451100"/>
            <a:chOff x="6150" y="3337"/>
            <a:chExt cx="5076" cy="3860"/>
          </a:xfrm>
        </p:grpSpPr>
        <p:pic>
          <p:nvPicPr>
            <p:cNvPr id="6" name="图片 5" descr="@@@2a40041e-5d64-4bfe-864d-e9700bcdf50a"/>
            <p:cNvPicPr>
              <a:picLocks noChangeAspect="1"/>
            </p:cNvPicPr>
            <p:nvPr/>
          </p:nvPicPr>
          <p:blipFill>
            <a:blip r:embed="rId2"/>
            <a:stretch>
              <a:fillRect/>
            </a:stretch>
          </p:blipFill>
          <p:spPr>
            <a:xfrm>
              <a:off x="6150" y="3611"/>
              <a:ext cx="5076" cy="3587"/>
            </a:xfrm>
            <a:prstGeom prst="rect">
              <a:avLst/>
            </a:prstGeom>
          </p:spPr>
        </p:pic>
        <p:cxnSp>
          <p:nvCxnSpPr>
            <p:cNvPr id="2" name="直接连接符 1"/>
            <p:cNvCxnSpPr/>
            <p:nvPr/>
          </p:nvCxnSpPr>
          <p:spPr>
            <a:xfrm flipH="1">
              <a:off x="8789" y="3337"/>
              <a:ext cx="0" cy="3597"/>
            </a:xfrm>
            <a:prstGeom prst="line">
              <a:avLst/>
            </a:prstGeom>
            <a:ln w="19050">
              <a:prstDash val="dash"/>
            </a:ln>
          </p:spPr>
          <p:style>
            <a:lnRef idx="1">
              <a:schemeClr val="accent1"/>
            </a:lnRef>
            <a:fillRef idx="0">
              <a:schemeClr val="accent1"/>
            </a:fillRef>
            <a:effectRef idx="0">
              <a:schemeClr val="accent1"/>
            </a:effectRef>
            <a:fontRef idx="minor">
              <a:schemeClr val="tx1"/>
            </a:fontRef>
          </p:style>
        </p:cxnSp>
        <p:pic>
          <p:nvPicPr>
            <p:cNvPr id="32" name="图片 31"/>
            <p:cNvPicPr/>
            <p:nvPr/>
          </p:nvPicPr>
          <p:blipFill>
            <a:blip r:embed="rId3">
              <a:clrChange>
                <a:clrFrom>
                  <a:srgbClr val="FFFFFF"/>
                </a:clrFrom>
                <a:clrTo>
                  <a:srgbClr val="FFFFFF">
                    <a:alpha val="0"/>
                  </a:srgbClr>
                </a:clrTo>
              </a:clrChange>
            </a:blip>
            <a:stretch>
              <a:fillRect/>
            </a:stretch>
          </p:blipFill>
          <p:spPr>
            <a:xfrm flipH="1" flipV="1">
              <a:off x="8762" y="4750"/>
              <a:ext cx="227" cy="227"/>
            </a:xfrm>
            <a:prstGeom prst="rect">
              <a:avLst/>
            </a:prstGeom>
          </p:spPr>
        </p:pic>
      </p:grpSp>
      <p:sp>
        <p:nvSpPr>
          <p:cNvPr id="4" name="文本框 3" title=""/>
          <p:cNvSpPr txBox="1"/>
          <p:nvPr/>
        </p:nvSpPr>
        <p:spPr>
          <a:xfrm>
            <a:off x="1216958" y="572437"/>
            <a:ext cx="7005917" cy="1815882"/>
          </a:xfrm>
          <a:prstGeom prst="rect">
            <a:avLst/>
          </a:prstGeom>
          <a:noFill/>
        </p:spPr>
        <p:txBody>
          <a:bodyPr wrap="square">
            <a:spAutoFit/>
          </a:bodyPr>
          <a:lstStyle/>
          <a:p>
            <a:pPr algn="l" fontAlgn="ctr"/>
            <a:r>
              <a:rPr lang="en-US" altLang="zh-CN" sz="2800" b="1" kern="100">
                <a:solidFill>
                  <a:srgbClr val="000000"/>
                </a:solidFill>
                <a:effectLst/>
                <a:latin typeface="+mn-lt"/>
                <a:ea typeface="黑体" panose="02010609060101010101" pitchFamily="2" charset="-122"/>
              </a:rPr>
              <a:t>7.</a:t>
            </a:r>
            <a:r>
              <a:rPr lang="zh-CN" altLang="zh-CN" sz="2800" b="1" kern="100">
                <a:solidFill>
                  <a:srgbClr val="000000"/>
                </a:solidFill>
                <a:effectLst/>
                <a:latin typeface="+mn-lt"/>
                <a:ea typeface="黑体" panose="02010609060101010101" pitchFamily="2" charset="-122"/>
              </a:rPr>
              <a:t>如图所示，水下有一条鱼位于</a:t>
            </a:r>
            <a:r>
              <a:rPr lang="en-US" altLang="zh-CN" sz="2800" b="1" i="1" kern="100">
                <a:solidFill>
                  <a:srgbClr val="000000"/>
                </a:solidFill>
                <a:effectLst/>
                <a:latin typeface="+mn-lt"/>
                <a:ea typeface="黑体" panose="02010609060101010101" pitchFamily="2" charset="-122"/>
              </a:rPr>
              <a:t>A</a:t>
            </a:r>
            <a:r>
              <a:rPr lang="zh-CN" altLang="zh-CN" sz="2800" b="1" kern="100">
                <a:solidFill>
                  <a:srgbClr val="000000"/>
                </a:solidFill>
                <a:effectLst/>
                <a:latin typeface="+mn-lt"/>
                <a:ea typeface="黑体" panose="02010609060101010101" pitchFamily="2" charset="-122"/>
              </a:rPr>
              <a:t>点，</a:t>
            </a:r>
            <a:r>
              <a:rPr lang="en-US" altLang="zh-CN" sz="2800" b="1" i="1" kern="100">
                <a:solidFill>
                  <a:srgbClr val="000000"/>
                </a:solidFill>
                <a:effectLst/>
                <a:latin typeface="+mn-lt"/>
                <a:ea typeface="黑体" panose="02010609060101010101" pitchFamily="2" charset="-122"/>
              </a:rPr>
              <a:t>A</a:t>
            </a:r>
            <a:r>
              <a:rPr lang="en-US" altLang="zh-CN" sz="2800" b="1" kern="100">
                <a:solidFill>
                  <a:srgbClr val="000000"/>
                </a:solidFill>
                <a:effectLst/>
                <a:latin typeface="+mn-lt"/>
                <a:ea typeface="黑体" panose="02010609060101010101" pitchFamily="2" charset="-122"/>
              </a:rPr>
              <a:t>′</a:t>
            </a:r>
            <a:r>
              <a:rPr lang="zh-CN" altLang="zh-CN" sz="2800" b="1" kern="100">
                <a:solidFill>
                  <a:srgbClr val="000000"/>
                </a:solidFill>
                <a:effectLst/>
                <a:latin typeface="+mn-lt"/>
                <a:ea typeface="黑体" panose="02010609060101010101" pitchFamily="2" charset="-122"/>
              </a:rPr>
              <a:t>为水面上的观众看到鱼的像的位置，</a:t>
            </a:r>
            <a:r>
              <a:rPr lang="en-US" altLang="zh-CN" sz="2800" b="1" i="1" kern="100">
                <a:solidFill>
                  <a:srgbClr val="000000"/>
                </a:solidFill>
                <a:effectLst/>
                <a:latin typeface="+mn-lt"/>
                <a:ea typeface="黑体" panose="02010609060101010101" pitchFamily="2" charset="-122"/>
              </a:rPr>
              <a:t>B</a:t>
            </a:r>
            <a:r>
              <a:rPr lang="zh-CN" altLang="zh-CN" sz="2800" b="1" kern="100">
                <a:solidFill>
                  <a:srgbClr val="000000"/>
                </a:solidFill>
                <a:effectLst/>
                <a:latin typeface="+mn-lt"/>
                <a:ea typeface="黑体" panose="02010609060101010101" pitchFamily="2" charset="-122"/>
              </a:rPr>
              <a:t>处有一个光源，请你在图中画出点</a:t>
            </a:r>
            <a:r>
              <a:rPr lang="en-US" altLang="zh-CN" sz="2800" b="1" i="1" kern="100">
                <a:solidFill>
                  <a:srgbClr val="000000"/>
                </a:solidFill>
                <a:effectLst/>
                <a:latin typeface="+mn-lt"/>
                <a:ea typeface="黑体" panose="02010609060101010101" pitchFamily="2" charset="-122"/>
              </a:rPr>
              <a:t>B</a:t>
            </a:r>
            <a:r>
              <a:rPr lang="zh-CN" altLang="zh-CN" sz="2800" b="1" kern="100">
                <a:solidFill>
                  <a:srgbClr val="000000"/>
                </a:solidFill>
                <a:effectLst/>
                <a:latin typeface="+mn-lt"/>
                <a:ea typeface="黑体" panose="02010609060101010101" pitchFamily="2" charset="-122"/>
              </a:rPr>
              <a:t>发光照亮</a:t>
            </a:r>
            <a:r>
              <a:rPr lang="en-US" altLang="zh-CN" sz="2800" b="1" i="1" kern="100">
                <a:solidFill>
                  <a:srgbClr val="000000"/>
                </a:solidFill>
                <a:effectLst/>
                <a:latin typeface="+mn-lt"/>
                <a:ea typeface="黑体" panose="02010609060101010101" pitchFamily="2" charset="-122"/>
              </a:rPr>
              <a:t>A</a:t>
            </a:r>
            <a:r>
              <a:rPr lang="zh-CN" altLang="zh-CN" sz="2800" b="1" kern="100">
                <a:solidFill>
                  <a:srgbClr val="000000"/>
                </a:solidFill>
                <a:effectLst/>
                <a:latin typeface="+mn-lt"/>
                <a:ea typeface="黑体" panose="02010609060101010101" pitchFamily="2" charset="-122"/>
              </a:rPr>
              <a:t>点的光路图。</a:t>
            </a:r>
            <a:endParaRPr lang="zh-CN" altLang="zh-CN" sz="2800" b="1" kern="100">
              <a:effectLst/>
              <a:latin typeface="+mn-lt"/>
              <a:ea typeface="黑体" panose="02010609060101010101" pitchFamily="2" charset="-122"/>
            </a:endParaRPr>
          </a:p>
        </p:txBody>
      </p:sp>
      <p:pic>
        <p:nvPicPr>
          <p:cNvPr id="5" name="图片 4" title=""/>
          <p:cNvPicPr>
            <a:picLocks noChangeAspect="1"/>
          </p:cNvPicPr>
          <p:nvPr/>
        </p:nvPicPr>
        <p:blipFill>
          <a:blip r:embed="rId4"/>
          <a:stretch>
            <a:fillRect/>
          </a:stretch>
        </p:blipFill>
        <p:spPr>
          <a:xfrm>
            <a:off x="3904118" y="2293457"/>
            <a:ext cx="3224256" cy="2278007"/>
          </a:xfrm>
          <a:prstGeom prst="rect">
            <a:avLst/>
          </a:prstGeom>
        </p:spPr>
      </p:pic>
      <p:sp>
        <p:nvSpPr>
          <p:cNvPr id="7" name="文本框 6" title=""/>
          <p:cNvSpPr txBox="1"/>
          <p:nvPr/>
        </p:nvSpPr>
        <p:spPr>
          <a:xfrm>
            <a:off x="921123" y="3057190"/>
            <a:ext cx="2520706" cy="523220"/>
          </a:xfrm>
          <a:prstGeom prst="rect">
            <a:avLst/>
          </a:prstGeom>
          <a:noFill/>
        </p:spPr>
        <p:txBody>
          <a:bodyPr wrap="square" rtlCol="0">
            <a:spAutoFit/>
          </a:bodyPr>
          <a:lstStyle/>
          <a:p>
            <a:r>
              <a:rPr lang="zh-CN" altLang="en-US" sz="2800" b="1">
                <a:solidFill>
                  <a:srgbClr val="FF0000"/>
                </a:solidFill>
                <a:latin typeface="黑体" panose="02010609060101010101" pitchFamily="2" charset="-122"/>
                <a:ea typeface="黑体" panose="02010609060101010101" pitchFamily="2" charset="-122"/>
              </a:rPr>
              <a:t>解：如图所示</a:t>
            </a:r>
            <a:endParaRPr lang="zh-CN" altLang="en-US" sz="2800" b="1">
              <a:solidFill>
                <a:srgbClr val="FF0000"/>
              </a:solidFill>
              <a:latin typeface="黑体" panose="02010609060101010101" pitchFamily="2" charset="-122"/>
              <a:ea typeface="黑体" panose="0201060906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xit" presetSubtype="0" fill="hold" nodeType="withEffect">
                                  <p:stCondLst>
                                    <p:cond delay="0"/>
                                  </p:stCondLst>
                                  <p:childTnLst>
                                    <p:set>
                                      <p:cBhvr>
                                        <p:cTn id="8" dur="1" fill="hold">
                                          <p:stCondLst>
                                            <p:cond delay="0"/>
                                          </p:stCondLst>
                                        </p:cTn>
                                        <p:tgtEl>
                                          <p:spTgt spid="5"/>
                                        </p:tgtEl>
                                        <p:attrNameLst>
                                          <p:attrName>style.visibility</p:attrName>
                                        </p:attrNameLst>
                                      </p:cBhvr>
                                      <p:to>
                                        <p:strVal val="hidden"/>
                                      </p:to>
                                    </p:set>
                                  </p:childTnLst>
                                </p:cTn>
                              </p:par>
                              <p:par>
                                <p:cTn id="9" presetID="1"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7" name="文本框 6" title=""/>
          <p:cNvSpPr txBox="1"/>
          <p:nvPr/>
        </p:nvSpPr>
        <p:spPr>
          <a:xfrm>
            <a:off x="806841" y="556970"/>
            <a:ext cx="7200884" cy="3784600"/>
          </a:xfrm>
          <a:prstGeom prst="rect">
            <a:avLst/>
          </a:prstGeom>
          <a:noFill/>
        </p:spPr>
        <p:txBody>
          <a:bodyPr wrap="square" rtlCol="0">
            <a:spAutoFit/>
          </a:bodyPr>
          <a:lstStyle/>
          <a:p>
            <a:r>
              <a:rPr lang="zh-CN" altLang="en-US" sz="2400" b="1">
                <a:latin typeface="+mj-lt"/>
                <a:ea typeface="+mj-ea"/>
              </a:rPr>
              <a:t>（</a:t>
            </a:r>
            <a:r>
              <a:rPr lang="en-US" altLang="zh-CN" sz="2400" b="1">
                <a:latin typeface="+mj-lt"/>
                <a:ea typeface="+mj-ea"/>
              </a:rPr>
              <a:t>3</a:t>
            </a:r>
            <a:r>
              <a:rPr lang="zh-CN" altLang="en-US" sz="2400" b="1">
                <a:latin typeface="+mj-lt"/>
                <a:ea typeface="+mj-ea"/>
              </a:rPr>
              <a:t>）举例：</a:t>
            </a:r>
            <a:endParaRPr lang="en-US" altLang="zh-CN" sz="2400" b="1">
              <a:latin typeface="+mj-lt"/>
              <a:ea typeface="+mj-ea"/>
            </a:endParaRPr>
          </a:p>
          <a:p>
            <a:r>
              <a:rPr lang="zh-CN" altLang="en-US" sz="2400" b="1">
                <a:latin typeface="+mj-lt"/>
                <a:ea typeface="+mj-ea"/>
              </a:rPr>
              <a:t>①现象：影子的形成、日（月）食的形成、小孔成像等。</a:t>
            </a:r>
            <a:endParaRPr lang="en-US" altLang="zh-CN" sz="2400" b="1">
              <a:latin typeface="+mj-lt"/>
              <a:ea typeface="+mj-ea"/>
            </a:endParaRPr>
          </a:p>
          <a:p>
            <a:r>
              <a:rPr lang="zh-CN" altLang="en-US" sz="2400" b="1">
                <a:latin typeface="+mj-lt"/>
                <a:ea typeface="+mj-ea"/>
              </a:rPr>
              <a:t>②俗语：一叶障目、坐井观天、立竿见影等。</a:t>
            </a:r>
            <a:endParaRPr lang="en-US" altLang="zh-CN" sz="2400" b="1">
              <a:latin typeface="+mj-lt"/>
              <a:ea typeface="+mj-ea"/>
            </a:endParaRPr>
          </a:p>
          <a:p>
            <a:r>
              <a:rPr lang="zh-CN" altLang="en-US" sz="2400" b="1">
                <a:latin typeface="+mj-lt"/>
                <a:ea typeface="+mj-ea"/>
              </a:rPr>
              <a:t>③应用：日晷、激光准直、射击瞄准等。</a:t>
            </a:r>
            <a:endParaRPr lang="en-US" altLang="zh-CN" sz="2400" b="1">
              <a:latin typeface="+mj-lt"/>
              <a:ea typeface="+mj-ea"/>
            </a:endParaRPr>
          </a:p>
          <a:p>
            <a:r>
              <a:rPr lang="en-US" altLang="zh-CN" sz="2400" b="1">
                <a:latin typeface="+mj-lt"/>
                <a:ea typeface="+mj-ea"/>
              </a:rPr>
              <a:t>3.</a:t>
            </a:r>
            <a:r>
              <a:rPr lang="zh-CN" altLang="en-US" sz="2400" b="1">
                <a:latin typeface="+mj-lt"/>
                <a:ea typeface="+mj-ea"/>
              </a:rPr>
              <a:t>光的传播速度</a:t>
            </a:r>
            <a:endParaRPr lang="en-US" altLang="zh-CN" sz="2400" b="1">
              <a:latin typeface="+mj-lt"/>
              <a:ea typeface="+mj-ea"/>
            </a:endParaRPr>
          </a:p>
          <a:p>
            <a:r>
              <a:rPr lang="zh-CN" altLang="en-US" sz="2400" b="1">
                <a:latin typeface="+mj-lt"/>
                <a:ea typeface="+mj-ea"/>
              </a:rPr>
              <a:t>光在</a:t>
            </a:r>
            <a:r>
              <a:rPr lang="en-US" altLang="zh-CN" sz="2400" b="1">
                <a:latin typeface="+mj-lt"/>
                <a:ea typeface="+mj-ea"/>
              </a:rPr>
              <a:t>______</a:t>
            </a:r>
            <a:r>
              <a:rPr lang="zh-CN" altLang="en-US" sz="2400" b="1">
                <a:latin typeface="+mj-lt"/>
                <a:ea typeface="+mj-ea"/>
              </a:rPr>
              <a:t>中的传播速度最大，是</a:t>
            </a:r>
            <a:r>
              <a:rPr lang="en-US" altLang="zh-CN" sz="2400" b="1">
                <a:latin typeface="+mj-lt"/>
                <a:ea typeface="+mj-ea"/>
              </a:rPr>
              <a:t>________m/s</a:t>
            </a:r>
            <a:r>
              <a:rPr lang="zh-CN" altLang="en-US" sz="2400" b="1">
                <a:latin typeface="+mj-lt"/>
                <a:ea typeface="+mj-ea"/>
              </a:rPr>
              <a:t>，光在不同介质中传播速度</a:t>
            </a:r>
            <a:r>
              <a:rPr lang="en-US" altLang="zh-CN" sz="2400" b="1">
                <a:latin typeface="+mj-lt"/>
                <a:ea typeface="+mj-ea"/>
              </a:rPr>
              <a:t>______</a:t>
            </a:r>
            <a:r>
              <a:rPr lang="zh-CN" altLang="en-US" sz="2400" b="1">
                <a:latin typeface="+mj-lt"/>
                <a:ea typeface="+mj-ea"/>
              </a:rPr>
              <a:t>。</a:t>
            </a:r>
            <a:endParaRPr lang="en-US" altLang="zh-CN" sz="2400" b="1">
              <a:latin typeface="+mj-lt"/>
              <a:ea typeface="+mj-ea"/>
            </a:endParaRPr>
          </a:p>
          <a:p>
            <a:r>
              <a:rPr lang="en-US" altLang="zh-CN" sz="2400" b="1">
                <a:latin typeface="+mj-lt"/>
                <a:ea typeface="+mj-ea"/>
              </a:rPr>
              <a:t>【</a:t>
            </a:r>
            <a:r>
              <a:rPr lang="zh-CN" altLang="en-US" sz="2400" b="1">
                <a:latin typeface="+mj-lt"/>
                <a:ea typeface="+mj-ea"/>
              </a:rPr>
              <a:t>提示</a:t>
            </a:r>
            <a:r>
              <a:rPr lang="en-US" altLang="zh-CN" sz="2400" b="1">
                <a:latin typeface="+mj-lt"/>
                <a:ea typeface="+mj-ea"/>
              </a:rPr>
              <a:t>】</a:t>
            </a:r>
            <a:r>
              <a:rPr lang="zh-CN" altLang="en-US" sz="2400" b="1">
                <a:latin typeface="+mj-lt"/>
                <a:ea typeface="+mj-ea"/>
              </a:rPr>
              <a:t>光年是指光在真空中传播一年所经过的距离，是</a:t>
            </a:r>
            <a:r>
              <a:rPr lang="zh-CN" altLang="en-US" sz="2400" b="1">
                <a:solidFill>
                  <a:srgbClr val="0000FF"/>
                </a:solidFill>
                <a:latin typeface="+mj-lt"/>
                <a:ea typeface="+mj-ea"/>
              </a:rPr>
              <a:t>长度单位</a:t>
            </a:r>
            <a:r>
              <a:rPr lang="zh-CN" altLang="en-US" sz="2400" b="1">
                <a:latin typeface="+mj-lt"/>
                <a:ea typeface="+mj-ea"/>
              </a:rPr>
              <a:t>，不是时间单位。</a:t>
            </a:r>
            <a:endParaRPr lang="zh-CN" altLang="en-US" sz="2400" b="1">
              <a:latin typeface="+mj-lt"/>
              <a:ea typeface="+mj-ea"/>
            </a:endParaRPr>
          </a:p>
        </p:txBody>
      </p:sp>
      <p:sp>
        <p:nvSpPr>
          <p:cNvPr id="8" name="文本框 7" title=""/>
          <p:cNvSpPr txBox="1"/>
          <p:nvPr/>
        </p:nvSpPr>
        <p:spPr>
          <a:xfrm>
            <a:off x="1530428" y="2733729"/>
            <a:ext cx="910946" cy="461665"/>
          </a:xfrm>
          <a:prstGeom prst="rect">
            <a:avLst/>
          </a:prstGeom>
          <a:noFill/>
        </p:spPr>
        <p:txBody>
          <a:bodyPr wrap="square" rtlCol="0">
            <a:spAutoFit/>
          </a:bodyPr>
          <a:lstStyle/>
          <a:p>
            <a:r>
              <a:rPr lang="zh-CN" altLang="en-US" sz="2400" b="1">
                <a:solidFill>
                  <a:srgbClr val="FF0000"/>
                </a:solidFill>
                <a:latin typeface="黑体" panose="02010609060101010101" pitchFamily="2" charset="-122"/>
                <a:ea typeface="黑体" panose="02010609060101010101" pitchFamily="2" charset="-122"/>
              </a:rPr>
              <a:t>真空</a:t>
            </a:r>
            <a:endParaRPr lang="zh-CN" altLang="en-US" sz="2400" b="1">
              <a:solidFill>
                <a:srgbClr val="FF0000"/>
              </a:solidFill>
              <a:latin typeface="黑体" panose="02010609060101010101" pitchFamily="2" charset="-122"/>
              <a:ea typeface="黑体" panose="02010609060101010101" pitchFamily="2" charset="-122"/>
            </a:endParaRPr>
          </a:p>
        </p:txBody>
      </p:sp>
      <p:sp>
        <p:nvSpPr>
          <p:cNvPr id="9" name="文本框 8" title=""/>
          <p:cNvSpPr txBox="1"/>
          <p:nvPr/>
        </p:nvSpPr>
        <p:spPr>
          <a:xfrm>
            <a:off x="5490586" y="2733728"/>
            <a:ext cx="1407737" cy="461665"/>
          </a:xfrm>
          <a:prstGeom prst="rect">
            <a:avLst/>
          </a:prstGeom>
          <a:noFill/>
        </p:spPr>
        <p:txBody>
          <a:bodyPr wrap="square" rtlCol="0">
            <a:spAutoFit/>
          </a:bodyPr>
          <a:lstStyle/>
          <a:p>
            <a:r>
              <a:rPr lang="zh-CN" altLang="en-US" sz="2400" b="1">
                <a:solidFill>
                  <a:srgbClr val="FF0000"/>
                </a:solidFill>
                <a:latin typeface="+mn-lt"/>
                <a:ea typeface="黑体" panose="02010609060101010101" pitchFamily="2" charset="-122"/>
              </a:rPr>
              <a:t> </a:t>
            </a:r>
            <a:r>
              <a:rPr lang="en-US" altLang="zh-CN" sz="2400" b="1">
                <a:solidFill>
                  <a:srgbClr val="FF0000"/>
                </a:solidFill>
                <a:latin typeface="+mn-lt"/>
                <a:ea typeface="黑体" panose="02010609060101010101" pitchFamily="2" charset="-122"/>
              </a:rPr>
              <a:t>3×10</a:t>
            </a:r>
            <a:r>
              <a:rPr lang="en-US" altLang="zh-CN" sz="2400" b="1" baseline="30000">
                <a:solidFill>
                  <a:srgbClr val="FF0000"/>
                </a:solidFill>
                <a:latin typeface="+mn-lt"/>
                <a:ea typeface="黑体" panose="02010609060101010101" pitchFamily="2" charset="-122"/>
              </a:rPr>
              <a:t>8</a:t>
            </a:r>
            <a:endParaRPr lang="zh-CN" altLang="en-US" sz="2400" b="1" baseline="30000">
              <a:solidFill>
                <a:srgbClr val="FF0000"/>
              </a:solidFill>
              <a:latin typeface="+mn-lt"/>
              <a:ea typeface="黑体" panose="02010609060101010101" pitchFamily="2" charset="-122"/>
            </a:endParaRPr>
          </a:p>
        </p:txBody>
      </p:sp>
      <p:sp>
        <p:nvSpPr>
          <p:cNvPr id="10" name="文本框 9" title=""/>
          <p:cNvSpPr txBox="1"/>
          <p:nvPr/>
        </p:nvSpPr>
        <p:spPr>
          <a:xfrm>
            <a:off x="4004687" y="3090076"/>
            <a:ext cx="910946" cy="461665"/>
          </a:xfrm>
          <a:prstGeom prst="rect">
            <a:avLst/>
          </a:prstGeom>
          <a:noFill/>
        </p:spPr>
        <p:txBody>
          <a:bodyPr wrap="square" rtlCol="0">
            <a:spAutoFit/>
          </a:bodyPr>
          <a:lstStyle/>
          <a:p>
            <a:r>
              <a:rPr lang="zh-CN" altLang="en-US" sz="2400" b="1">
                <a:solidFill>
                  <a:srgbClr val="FF0000"/>
                </a:solidFill>
                <a:latin typeface="黑体" panose="02010609060101010101" pitchFamily="2" charset="-122"/>
                <a:ea typeface="黑体" panose="02010609060101010101" pitchFamily="2" charset="-122"/>
              </a:rPr>
              <a:t>不同</a:t>
            </a:r>
            <a:endParaRPr lang="zh-CN" altLang="en-US" sz="2400" b="1">
              <a:solidFill>
                <a:srgbClr val="FF0000"/>
              </a:solidFill>
              <a:latin typeface="黑体" panose="02010609060101010101" pitchFamily="2" charset="-122"/>
              <a:ea typeface="黑体" panose="0201060906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Lst>
  </p:timing>
</p:sld>
</file>

<file path=ppt/slides/slide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文本框 1" title=""/>
          <p:cNvSpPr txBox="1"/>
          <p:nvPr/>
        </p:nvSpPr>
        <p:spPr>
          <a:xfrm>
            <a:off x="1132914" y="430755"/>
            <a:ext cx="6878171" cy="954107"/>
          </a:xfrm>
          <a:prstGeom prst="rect">
            <a:avLst/>
          </a:prstGeom>
          <a:noFill/>
        </p:spPr>
        <p:txBody>
          <a:bodyPr wrap="square" rtlCol="0">
            <a:spAutoFit/>
          </a:bodyPr>
          <a:lstStyle/>
          <a:p>
            <a:r>
              <a:rPr lang="zh-CN" altLang="en-US" sz="2800" b="1">
                <a:solidFill>
                  <a:srgbClr val="0000FF"/>
                </a:solidFill>
                <a:latin typeface="+mn-lt"/>
                <a:ea typeface="+mj-ea"/>
              </a:rPr>
              <a:t>例</a:t>
            </a:r>
            <a:r>
              <a:rPr lang="en-US" altLang="zh-CN" sz="2800" b="1">
                <a:solidFill>
                  <a:srgbClr val="0000FF"/>
                </a:solidFill>
                <a:latin typeface="+mn-lt"/>
                <a:ea typeface="+mj-ea"/>
              </a:rPr>
              <a:t>1 </a:t>
            </a:r>
            <a:r>
              <a:rPr lang="zh-CN" altLang="en-US" sz="2800" b="1">
                <a:latin typeface="+mn-lt"/>
                <a:ea typeface="+mj-ea"/>
              </a:rPr>
              <a:t>下列现象不能证明光是沿直线传播的是（     ）</a:t>
            </a:r>
            <a:endParaRPr lang="zh-CN" altLang="en-US" sz="2800" b="1">
              <a:latin typeface="+mn-lt"/>
              <a:ea typeface="+mj-ea"/>
            </a:endParaRPr>
          </a:p>
        </p:txBody>
      </p:sp>
      <p:pic>
        <p:nvPicPr>
          <p:cNvPr id="3" name="图片 1" title=""/>
          <p:cNvPicPr>
            <a:picLocks noChangeAspect="1"/>
          </p:cNvPicPr>
          <p:nvPr/>
        </p:nvPicPr>
        <p:blipFill>
          <a:blip r:embed="rId2"/>
          <a:stretch>
            <a:fillRect/>
          </a:stretch>
        </p:blipFill>
        <p:spPr bwMode="auto">
          <a:xfrm>
            <a:off x="1486898" y="1524859"/>
            <a:ext cx="2082118" cy="1130930"/>
          </a:xfrm>
          <a:prstGeom prst="rect">
            <a:avLst/>
          </a:prstGeom>
          <a:noFill/>
          <a:ln w="9525">
            <a:noFill/>
            <a:miter lim="800000"/>
          </a:ln>
        </p:spPr>
      </p:pic>
      <p:pic>
        <p:nvPicPr>
          <p:cNvPr id="4" name="图片 2" title=""/>
          <p:cNvPicPr>
            <a:picLocks noChangeAspect="1"/>
          </p:cNvPicPr>
          <p:nvPr/>
        </p:nvPicPr>
        <p:blipFill>
          <a:blip r:embed="rId3"/>
          <a:stretch>
            <a:fillRect/>
          </a:stretch>
        </p:blipFill>
        <p:spPr bwMode="auto">
          <a:xfrm>
            <a:off x="5515164" y="1350545"/>
            <a:ext cx="2057190" cy="1309359"/>
          </a:xfrm>
          <a:prstGeom prst="rect">
            <a:avLst/>
          </a:prstGeom>
          <a:noFill/>
          <a:ln w="9525">
            <a:noFill/>
            <a:miter lim="800000"/>
          </a:ln>
        </p:spPr>
      </p:pic>
      <p:pic>
        <p:nvPicPr>
          <p:cNvPr id="5" name="图片 3" title=""/>
          <p:cNvPicPr>
            <a:picLocks noChangeAspect="1"/>
          </p:cNvPicPr>
          <p:nvPr/>
        </p:nvPicPr>
        <p:blipFill>
          <a:blip r:embed="rId4"/>
          <a:stretch>
            <a:fillRect/>
          </a:stretch>
        </p:blipFill>
        <p:spPr bwMode="auto">
          <a:xfrm>
            <a:off x="1529663" y="3343038"/>
            <a:ext cx="2099174" cy="1100755"/>
          </a:xfrm>
          <a:prstGeom prst="rect">
            <a:avLst/>
          </a:prstGeom>
          <a:noFill/>
          <a:ln w="9525">
            <a:noFill/>
            <a:miter lim="800000"/>
          </a:ln>
        </p:spPr>
      </p:pic>
      <p:pic>
        <p:nvPicPr>
          <p:cNvPr id="6" name="Picture 13" title=""/>
          <p:cNvPicPr>
            <a:picLocks noChangeAspect="1" noChangeArrowheads="1"/>
          </p:cNvPicPr>
          <p:nvPr/>
        </p:nvPicPr>
        <p:blipFill>
          <a:blip r:embed="rId5">
            <a:duotone>
              <a:prstClr val="black"/>
              <a:schemeClr val="accent3">
                <a:tint val="45000"/>
                <a:satMod val="400000"/>
              </a:schemeClr>
            </a:duotone>
            <a:extLst>
              <a:ext uri="{28A0092B-C50C-407E-A947-70E740481C1C}">
                <a14:useLocalDpi xmlns:a14="http://schemas.microsoft.com/office/drawing/2010/main" val="0"/>
              </a:ext>
            </a:extLst>
          </a:blip>
          <a:srcRect b="27048"/>
          <a:stretch>
            <a:fillRect/>
          </a:stretch>
        </p:blipFill>
        <p:spPr bwMode="auto">
          <a:xfrm>
            <a:off x="5515164" y="3227450"/>
            <a:ext cx="2231552" cy="1100826"/>
          </a:xfrm>
          <a:prstGeom prst="rect">
            <a:avLst/>
          </a:prstGeom>
          <a:noFill/>
          <a:extLst>
            <a:ext uri="{909E8E84-426E-40DD-AFC4-6F175D3DCCD1}">
              <a14:hiddenFill xmlns:a14="http://schemas.microsoft.com/office/drawing/2010/main">
                <a:solidFill>
                  <a:srgbClr val="FFFFFF"/>
                </a:solidFill>
              </a14:hiddenFill>
            </a:ext>
          </a:extLst>
        </p:spPr>
      </p:pic>
      <p:sp>
        <p:nvSpPr>
          <p:cNvPr id="8" name="文本框 7" title=""/>
          <p:cNvSpPr txBox="1"/>
          <p:nvPr/>
        </p:nvSpPr>
        <p:spPr>
          <a:xfrm>
            <a:off x="1486898" y="2655789"/>
            <a:ext cx="2164976" cy="523220"/>
          </a:xfrm>
          <a:prstGeom prst="rect">
            <a:avLst/>
          </a:prstGeom>
          <a:noFill/>
        </p:spPr>
        <p:txBody>
          <a:bodyPr wrap="square" rtlCol="0">
            <a:spAutoFit/>
          </a:bodyPr>
          <a:lstStyle/>
          <a:p>
            <a:r>
              <a:rPr lang="en-US" altLang="zh-CN" sz="2800" b="1">
                <a:latin typeface="+mj-lt"/>
                <a:ea typeface="+mn-ea"/>
              </a:rPr>
              <a:t>A.</a:t>
            </a:r>
            <a:r>
              <a:rPr lang="zh-CN" altLang="en-US" sz="2800" b="1">
                <a:latin typeface="+mj-lt"/>
                <a:ea typeface="+mn-ea"/>
              </a:rPr>
              <a:t>小孔成像</a:t>
            </a:r>
            <a:endParaRPr lang="zh-CN" altLang="en-US" sz="2800" b="1">
              <a:latin typeface="+mj-lt"/>
              <a:ea typeface="+mn-ea"/>
            </a:endParaRPr>
          </a:p>
        </p:txBody>
      </p:sp>
      <p:sp>
        <p:nvSpPr>
          <p:cNvPr id="9" name="文本框 8" title=""/>
          <p:cNvSpPr txBox="1"/>
          <p:nvPr/>
        </p:nvSpPr>
        <p:spPr>
          <a:xfrm>
            <a:off x="5869148" y="2655789"/>
            <a:ext cx="2164976" cy="523220"/>
          </a:xfrm>
          <a:prstGeom prst="rect">
            <a:avLst/>
          </a:prstGeom>
          <a:noFill/>
        </p:spPr>
        <p:txBody>
          <a:bodyPr wrap="square" rtlCol="0">
            <a:spAutoFit/>
          </a:bodyPr>
          <a:lstStyle/>
          <a:p>
            <a:r>
              <a:rPr lang="en-US" altLang="zh-CN" sz="2800" b="1">
                <a:latin typeface="+mj-lt"/>
                <a:ea typeface="+mn-ea"/>
              </a:rPr>
              <a:t>B.</a:t>
            </a:r>
            <a:r>
              <a:rPr lang="zh-CN" altLang="en-US" sz="2800" b="1">
                <a:latin typeface="+mj-lt"/>
                <a:ea typeface="+mn-ea"/>
              </a:rPr>
              <a:t>手影</a:t>
            </a:r>
            <a:endParaRPr lang="zh-CN" altLang="en-US" sz="2800" b="1">
              <a:latin typeface="+mj-lt"/>
              <a:ea typeface="+mn-ea"/>
            </a:endParaRPr>
          </a:p>
        </p:txBody>
      </p:sp>
      <p:sp>
        <p:nvSpPr>
          <p:cNvPr id="10" name="文本框 9" title=""/>
          <p:cNvSpPr txBox="1"/>
          <p:nvPr/>
        </p:nvSpPr>
        <p:spPr>
          <a:xfrm>
            <a:off x="668990" y="4309939"/>
            <a:ext cx="4118162" cy="523220"/>
          </a:xfrm>
          <a:prstGeom prst="rect">
            <a:avLst/>
          </a:prstGeom>
          <a:noFill/>
        </p:spPr>
        <p:txBody>
          <a:bodyPr wrap="square" rtlCol="0">
            <a:spAutoFit/>
          </a:bodyPr>
          <a:lstStyle/>
          <a:p>
            <a:r>
              <a:rPr lang="en-US" altLang="zh-CN" sz="2800" b="1">
                <a:latin typeface="+mj-lt"/>
                <a:ea typeface="+mn-ea"/>
              </a:rPr>
              <a:t>C.</a:t>
            </a:r>
            <a:r>
              <a:rPr lang="zh-CN" altLang="en-US" sz="2800" b="1">
                <a:latin typeface="+mj-lt"/>
                <a:ea typeface="+mn-ea"/>
              </a:rPr>
              <a:t>看到地平线下的太阳</a:t>
            </a:r>
            <a:endParaRPr lang="zh-CN" altLang="en-US" sz="2800" b="1">
              <a:latin typeface="+mj-lt"/>
              <a:ea typeface="+mn-ea"/>
            </a:endParaRPr>
          </a:p>
        </p:txBody>
      </p:sp>
      <p:sp>
        <p:nvSpPr>
          <p:cNvPr id="11" name="文本框 10" title=""/>
          <p:cNvSpPr txBox="1"/>
          <p:nvPr/>
        </p:nvSpPr>
        <p:spPr>
          <a:xfrm>
            <a:off x="5647825" y="4309939"/>
            <a:ext cx="2164976" cy="523220"/>
          </a:xfrm>
          <a:prstGeom prst="rect">
            <a:avLst/>
          </a:prstGeom>
          <a:noFill/>
        </p:spPr>
        <p:txBody>
          <a:bodyPr wrap="square" rtlCol="0">
            <a:spAutoFit/>
          </a:bodyPr>
          <a:lstStyle/>
          <a:p>
            <a:r>
              <a:rPr lang="en-US" altLang="zh-CN" sz="2800" b="1">
                <a:latin typeface="+mj-lt"/>
                <a:ea typeface="+mn-ea"/>
              </a:rPr>
              <a:t>D.</a:t>
            </a:r>
            <a:r>
              <a:rPr lang="zh-CN" altLang="en-US" sz="2800" b="1">
                <a:latin typeface="+mj-lt"/>
                <a:ea typeface="+mn-ea"/>
              </a:rPr>
              <a:t>激光束</a:t>
            </a:r>
            <a:endParaRPr lang="zh-CN" altLang="en-US" sz="2800" b="1">
              <a:latin typeface="+mj-lt"/>
              <a:ea typeface="+mn-ea"/>
            </a:endParaRPr>
          </a:p>
        </p:txBody>
      </p:sp>
      <p:sp>
        <p:nvSpPr>
          <p:cNvPr id="12" name="文本框 11" title=""/>
          <p:cNvSpPr txBox="1"/>
          <p:nvPr/>
        </p:nvSpPr>
        <p:spPr>
          <a:xfrm>
            <a:off x="1958385" y="837610"/>
            <a:ext cx="497541" cy="523220"/>
          </a:xfrm>
          <a:prstGeom prst="rect">
            <a:avLst/>
          </a:prstGeom>
          <a:noFill/>
        </p:spPr>
        <p:txBody>
          <a:bodyPr wrap="square" rtlCol="0">
            <a:spAutoFit/>
          </a:bodyPr>
          <a:lstStyle/>
          <a:p>
            <a:r>
              <a:rPr lang="en-US" altLang="zh-CN" sz="2800" b="1">
                <a:solidFill>
                  <a:srgbClr val="FF0000"/>
                </a:solidFill>
              </a:rPr>
              <a:t>C</a:t>
            </a:r>
            <a:endParaRPr lang="zh-CN" altLang="en-US" sz="2800" b="1">
              <a:solidFill>
                <a:srgbClr val="FF0000"/>
              </a:solidFill>
            </a:endParaRPr>
          </a:p>
        </p:txBody>
      </p:sp>
      <p:sp>
        <p:nvSpPr>
          <p:cNvPr id="13" name="文本框 12" title=""/>
          <p:cNvSpPr txBox="1"/>
          <p:nvPr/>
        </p:nvSpPr>
        <p:spPr>
          <a:xfrm>
            <a:off x="484124" y="3374169"/>
            <a:ext cx="1230406" cy="954107"/>
          </a:xfrm>
          <a:prstGeom prst="rect">
            <a:avLst/>
          </a:prstGeom>
          <a:noFill/>
        </p:spPr>
        <p:txBody>
          <a:bodyPr wrap="square" rtlCol="0">
            <a:spAutoFit/>
          </a:bodyPr>
          <a:lstStyle/>
          <a:p>
            <a:r>
              <a:rPr lang="zh-CN" altLang="en-US" sz="2800" b="1">
                <a:solidFill>
                  <a:srgbClr val="0000FF"/>
                </a:solidFill>
                <a:latin typeface="黑体" panose="02010609060101010101" pitchFamily="2" charset="-122"/>
                <a:ea typeface="黑体" panose="02010609060101010101" pitchFamily="2" charset="-122"/>
              </a:rPr>
              <a:t>光的折射</a:t>
            </a:r>
            <a:endParaRPr lang="zh-CN" altLang="en-US" sz="2800" b="1">
              <a:solidFill>
                <a:srgbClr val="0000FF"/>
              </a:solidFill>
              <a:latin typeface="黑体" panose="02010609060101010101" pitchFamily="2" charset="-122"/>
              <a:ea typeface="黑体" panose="0201060906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Lst>
  </p:timing>
</p:sld>
</file>

<file path=ppt/slides/slide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3" name="文本框 2" title=""/>
          <p:cNvSpPr txBox="1"/>
          <p:nvPr/>
        </p:nvSpPr>
        <p:spPr>
          <a:xfrm>
            <a:off x="1055594" y="428536"/>
            <a:ext cx="6770594" cy="1569660"/>
          </a:xfrm>
          <a:prstGeom prst="rect">
            <a:avLst/>
          </a:prstGeom>
          <a:noFill/>
        </p:spPr>
        <p:txBody>
          <a:bodyPr wrap="square">
            <a:spAutoFit/>
          </a:bodyPr>
          <a:lstStyle/>
          <a:p>
            <a:r>
              <a:rPr lang="zh-CN" altLang="en-US" sz="2400" b="1" kern="100">
                <a:solidFill>
                  <a:srgbClr val="0000FF"/>
                </a:solidFill>
                <a:latin typeface="+mj-lt"/>
                <a:ea typeface="+mj-ea"/>
                <a:cs typeface="Times New Roman" panose="02020603050405020304"/>
              </a:rPr>
              <a:t>例</a:t>
            </a:r>
            <a:r>
              <a:rPr lang="en-US" altLang="zh-CN" sz="2400" b="1" kern="100">
                <a:solidFill>
                  <a:srgbClr val="0000FF"/>
                </a:solidFill>
                <a:latin typeface="+mj-lt"/>
                <a:ea typeface="+mj-ea"/>
                <a:cs typeface="Times New Roman" panose="02020603050405020304"/>
              </a:rPr>
              <a:t>2 </a:t>
            </a:r>
            <a:r>
              <a:rPr lang="zh-CN" altLang="zh-CN" sz="2400" b="1" kern="100">
                <a:latin typeface="+mj-lt"/>
                <a:ea typeface="+mj-ea"/>
                <a:cs typeface="Times New Roman" panose="02020603050405020304"/>
              </a:rPr>
              <a:t>日晷是我国古代劳动人民用来计时的一种工具。如图所示，通过观察直杆在太阳下影子的位置就可知道时间。下列现象与日晷工作原理相同的</a:t>
            </a:r>
            <a:r>
              <a:rPr lang="zh-CN" altLang="en-US" sz="2400" b="1" kern="100">
                <a:latin typeface="+mj-lt"/>
                <a:ea typeface="+mj-ea"/>
                <a:cs typeface="Times New Roman" panose="02020603050405020304"/>
              </a:rPr>
              <a:t>是（      ）</a:t>
            </a:r>
            <a:endParaRPr lang="zh-CN" altLang="en-US" sz="2400" b="1">
              <a:latin typeface="+mj-lt"/>
              <a:ea typeface="+mj-ea"/>
            </a:endParaRPr>
          </a:p>
        </p:txBody>
      </p:sp>
      <p:sp>
        <p:nvSpPr>
          <p:cNvPr id="5" name="文本框 4" title=""/>
          <p:cNvSpPr txBox="1"/>
          <p:nvPr/>
        </p:nvSpPr>
        <p:spPr>
          <a:xfrm>
            <a:off x="1102659" y="1998196"/>
            <a:ext cx="4585446" cy="2238241"/>
          </a:xfrm>
          <a:prstGeom prst="rect">
            <a:avLst/>
          </a:prstGeom>
          <a:noFill/>
        </p:spPr>
        <p:txBody>
          <a:bodyPr wrap="square">
            <a:spAutoFit/>
          </a:bodyPr>
          <a:lstStyle/>
          <a:p>
            <a:pPr>
              <a:lnSpc>
                <a:spcPct val="150000"/>
              </a:lnSpc>
              <a:spcAft>
                <a:spcPct val="0"/>
              </a:spcAft>
              <a:buNone/>
            </a:pPr>
            <a:r>
              <a:rPr lang="en-US" altLang="zh-CN" sz="2400" b="1" kern="100">
                <a:latin typeface="+mj-lt"/>
                <a:ea typeface="黑体" panose="02010609060101010101" pitchFamily="2" charset="-122"/>
                <a:cs typeface="Courier New" panose="02070309020205020404"/>
              </a:rPr>
              <a:t>A</a:t>
            </a:r>
            <a:r>
              <a:rPr lang="zh-CN" altLang="zh-CN" sz="2400" b="1" kern="100">
                <a:latin typeface="+mj-lt"/>
                <a:ea typeface="黑体" panose="02010609060101010101" pitchFamily="2" charset="-122"/>
                <a:cs typeface="Times New Roman" panose="02020603050405020304"/>
              </a:rPr>
              <a:t>．池水映明月</a:t>
            </a:r>
            <a:r>
              <a:rPr lang="en-US" altLang="zh-CN" sz="2400" b="1" kern="100">
                <a:latin typeface="+mj-lt"/>
                <a:ea typeface="黑体" panose="02010609060101010101" pitchFamily="2" charset="-122"/>
                <a:cs typeface="Courier New" panose="02070309020205020404"/>
              </a:rPr>
              <a:t>  </a:t>
            </a:r>
            <a:endParaRPr lang="zh-CN" altLang="zh-CN" sz="2400" b="1" kern="100">
              <a:latin typeface="+mj-lt"/>
              <a:ea typeface="黑体" panose="02010609060101010101" pitchFamily="2" charset="-122"/>
              <a:cs typeface="Courier New" panose="02070309020205020404"/>
            </a:endParaRPr>
          </a:p>
          <a:p>
            <a:pPr>
              <a:lnSpc>
                <a:spcPct val="150000"/>
              </a:lnSpc>
              <a:spcAft>
                <a:spcPct val="0"/>
              </a:spcAft>
              <a:buNone/>
            </a:pPr>
            <a:r>
              <a:rPr lang="en-US" altLang="zh-CN" sz="2400" b="1" kern="100">
                <a:latin typeface="+mj-lt"/>
                <a:ea typeface="黑体" panose="02010609060101010101" pitchFamily="2" charset="-122"/>
                <a:cs typeface="Courier New" panose="02070309020205020404"/>
              </a:rPr>
              <a:t>B</a:t>
            </a:r>
            <a:r>
              <a:rPr lang="zh-CN" altLang="zh-CN" sz="2400" b="1" kern="100">
                <a:latin typeface="+mj-lt"/>
                <a:ea typeface="黑体" panose="02010609060101010101" pitchFamily="2" charset="-122"/>
                <a:cs typeface="Times New Roman" panose="02020603050405020304"/>
              </a:rPr>
              <a:t>．形影紧相依　</a:t>
            </a:r>
            <a:r>
              <a:rPr lang="en-US" altLang="zh-CN" sz="2400" b="1" kern="100">
                <a:latin typeface="+mj-lt"/>
                <a:ea typeface="黑体" panose="02010609060101010101" pitchFamily="2" charset="-122"/>
                <a:cs typeface="Courier New" panose="02070309020205020404"/>
              </a:rPr>
              <a:t>  </a:t>
            </a:r>
            <a:endParaRPr lang="zh-CN" altLang="zh-CN" sz="2400" b="1" kern="100">
              <a:latin typeface="+mj-lt"/>
              <a:ea typeface="黑体" panose="02010609060101010101" pitchFamily="2" charset="-122"/>
              <a:cs typeface="Courier New" panose="02070309020205020404"/>
            </a:endParaRPr>
          </a:p>
          <a:p>
            <a:pPr>
              <a:lnSpc>
                <a:spcPct val="150000"/>
              </a:lnSpc>
              <a:spcAft>
                <a:spcPct val="0"/>
              </a:spcAft>
              <a:buNone/>
            </a:pPr>
            <a:r>
              <a:rPr lang="en-US" altLang="zh-CN" sz="2400" b="1" kern="100">
                <a:latin typeface="+mj-lt"/>
                <a:ea typeface="黑体" panose="02010609060101010101" pitchFamily="2" charset="-122"/>
                <a:cs typeface="Courier New" panose="02070309020205020404"/>
              </a:rPr>
              <a:t>C</a:t>
            </a:r>
            <a:r>
              <a:rPr lang="zh-CN" altLang="zh-CN" sz="2400" b="1" kern="100">
                <a:latin typeface="+mj-lt"/>
                <a:ea typeface="黑体" panose="02010609060101010101" pitchFamily="2" charset="-122"/>
                <a:cs typeface="Times New Roman" panose="02020603050405020304"/>
              </a:rPr>
              <a:t>．潭清疑水浅　</a:t>
            </a:r>
            <a:r>
              <a:rPr lang="en-US" altLang="zh-CN" sz="2400" b="1" kern="100">
                <a:latin typeface="+mj-lt"/>
                <a:ea typeface="黑体" panose="02010609060101010101" pitchFamily="2" charset="-122"/>
                <a:cs typeface="Courier New" panose="02070309020205020404"/>
              </a:rPr>
              <a:t>  </a:t>
            </a:r>
            <a:endParaRPr lang="zh-CN" altLang="zh-CN" sz="2400" b="1" kern="100">
              <a:latin typeface="+mj-lt"/>
              <a:ea typeface="黑体" panose="02010609060101010101" pitchFamily="2" charset="-122"/>
              <a:cs typeface="Courier New" panose="02070309020205020404"/>
            </a:endParaRPr>
          </a:p>
          <a:p>
            <a:pPr>
              <a:lnSpc>
                <a:spcPct val="150000"/>
              </a:lnSpc>
              <a:spcAft>
                <a:spcPct val="0"/>
              </a:spcAft>
              <a:buNone/>
            </a:pPr>
            <a:r>
              <a:rPr lang="en-US" altLang="zh-CN" sz="2400" b="1" kern="100">
                <a:latin typeface="+mj-lt"/>
                <a:ea typeface="黑体" panose="02010609060101010101" pitchFamily="2" charset="-122"/>
                <a:cs typeface="Courier New" panose="02070309020205020404"/>
              </a:rPr>
              <a:t>D</a:t>
            </a:r>
            <a:r>
              <a:rPr lang="zh-CN" altLang="zh-CN" sz="2400" b="1" kern="100">
                <a:latin typeface="+mj-lt"/>
                <a:ea typeface="黑体" panose="02010609060101010101" pitchFamily="2" charset="-122"/>
                <a:cs typeface="Times New Roman" panose="02020603050405020304"/>
              </a:rPr>
              <a:t>．镜子正衣冠</a:t>
            </a:r>
            <a:endParaRPr lang="zh-CN" altLang="zh-CN" sz="2400" b="1" kern="100">
              <a:effectLst/>
              <a:latin typeface="+mj-lt"/>
              <a:ea typeface="黑体" panose="02010609060101010101" pitchFamily="2" charset="-122"/>
              <a:cs typeface="Courier New" panose="02070309020205020404"/>
            </a:endParaRPr>
          </a:p>
        </p:txBody>
      </p:sp>
      <p:pic>
        <p:nvPicPr>
          <p:cNvPr id="8" name="图片 7" title=""/>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96534" y="1998196"/>
            <a:ext cx="2087740" cy="2365710"/>
          </a:xfrm>
          <a:prstGeom prst="rect">
            <a:avLst/>
          </a:prstGeom>
        </p:spPr>
      </p:pic>
      <p:sp>
        <p:nvSpPr>
          <p:cNvPr id="9" name="文本框 8" title=""/>
          <p:cNvSpPr txBox="1"/>
          <p:nvPr/>
        </p:nvSpPr>
        <p:spPr>
          <a:xfrm>
            <a:off x="2113026" y="1536531"/>
            <a:ext cx="497541" cy="461665"/>
          </a:xfrm>
          <a:prstGeom prst="rect">
            <a:avLst/>
          </a:prstGeom>
          <a:noFill/>
        </p:spPr>
        <p:txBody>
          <a:bodyPr wrap="square" rtlCol="0">
            <a:spAutoFit/>
          </a:bodyPr>
          <a:lstStyle/>
          <a:p>
            <a:r>
              <a:rPr lang="en-US" altLang="zh-CN" sz="2400" b="1">
                <a:solidFill>
                  <a:srgbClr val="FF0000"/>
                </a:solidFill>
              </a:rPr>
              <a:t>B</a:t>
            </a:r>
            <a:endParaRPr lang="zh-CN" altLang="en-US" sz="2400" b="1">
              <a:solidFill>
                <a:srgbClr val="FF0000"/>
              </a:solidFill>
            </a:endParaRPr>
          </a:p>
        </p:txBody>
      </p:sp>
      <p:sp>
        <p:nvSpPr>
          <p:cNvPr id="11" name="文本框 10" title=""/>
          <p:cNvSpPr txBox="1"/>
          <p:nvPr/>
        </p:nvSpPr>
        <p:spPr>
          <a:xfrm>
            <a:off x="3473823" y="3180739"/>
            <a:ext cx="2087740" cy="461665"/>
          </a:xfrm>
          <a:prstGeom prst="rect">
            <a:avLst/>
          </a:prstGeom>
          <a:noFill/>
        </p:spPr>
        <p:txBody>
          <a:bodyPr wrap="square" rtlCol="0">
            <a:spAutoFit/>
          </a:bodyPr>
          <a:lstStyle/>
          <a:p>
            <a:r>
              <a:rPr lang="zh-CN" altLang="en-US" sz="2400" b="1">
                <a:solidFill>
                  <a:srgbClr val="0000FF"/>
                </a:solidFill>
                <a:latin typeface="黑体" panose="02010609060101010101" pitchFamily="2" charset="-122"/>
                <a:ea typeface="黑体" panose="02010609060101010101" pitchFamily="2" charset="-122"/>
              </a:rPr>
              <a:t>光的折射</a:t>
            </a:r>
            <a:endParaRPr lang="zh-CN" altLang="en-US" sz="2400" b="1">
              <a:solidFill>
                <a:srgbClr val="0000FF"/>
              </a:solidFill>
              <a:latin typeface="黑体" panose="02010609060101010101" pitchFamily="2" charset="-122"/>
              <a:ea typeface="黑体" panose="02010609060101010101" pitchFamily="2" charset="-122"/>
            </a:endParaRPr>
          </a:p>
        </p:txBody>
      </p:sp>
      <p:sp>
        <p:nvSpPr>
          <p:cNvPr id="12" name="文本框 11" title=""/>
          <p:cNvSpPr txBox="1"/>
          <p:nvPr/>
        </p:nvSpPr>
        <p:spPr>
          <a:xfrm>
            <a:off x="3473823" y="3755051"/>
            <a:ext cx="2087740" cy="461665"/>
          </a:xfrm>
          <a:prstGeom prst="rect">
            <a:avLst/>
          </a:prstGeom>
          <a:noFill/>
        </p:spPr>
        <p:txBody>
          <a:bodyPr wrap="square" rtlCol="0">
            <a:spAutoFit/>
          </a:bodyPr>
          <a:lstStyle/>
          <a:p>
            <a:r>
              <a:rPr lang="zh-CN" altLang="en-US" sz="2400" b="1">
                <a:solidFill>
                  <a:srgbClr val="0000FF"/>
                </a:solidFill>
                <a:latin typeface="黑体" panose="02010609060101010101" pitchFamily="2" charset="-122"/>
                <a:ea typeface="黑体" panose="02010609060101010101" pitchFamily="2" charset="-122"/>
              </a:rPr>
              <a:t>平面镜成像</a:t>
            </a:r>
            <a:endParaRPr lang="zh-CN" altLang="en-US" sz="2400" b="1">
              <a:solidFill>
                <a:srgbClr val="0000FF"/>
              </a:solidFill>
              <a:latin typeface="黑体" panose="02010609060101010101" pitchFamily="2" charset="-122"/>
              <a:ea typeface="黑体" panose="02010609060101010101" pitchFamily="2" charset="-122"/>
            </a:endParaRPr>
          </a:p>
        </p:txBody>
      </p:sp>
      <p:sp>
        <p:nvSpPr>
          <p:cNvPr id="13" name="文本框 12" title=""/>
          <p:cNvSpPr txBox="1"/>
          <p:nvPr/>
        </p:nvSpPr>
        <p:spPr>
          <a:xfrm>
            <a:off x="3473823" y="2110085"/>
            <a:ext cx="2087740" cy="461665"/>
          </a:xfrm>
          <a:prstGeom prst="rect">
            <a:avLst/>
          </a:prstGeom>
          <a:noFill/>
        </p:spPr>
        <p:txBody>
          <a:bodyPr wrap="square" rtlCol="0">
            <a:spAutoFit/>
          </a:bodyPr>
          <a:lstStyle/>
          <a:p>
            <a:r>
              <a:rPr lang="zh-CN" altLang="en-US" sz="2400" b="1">
                <a:solidFill>
                  <a:srgbClr val="0000FF"/>
                </a:solidFill>
                <a:latin typeface="黑体" panose="02010609060101010101" pitchFamily="2" charset="-122"/>
                <a:ea typeface="黑体" panose="02010609060101010101" pitchFamily="2" charset="-122"/>
              </a:rPr>
              <a:t>光的反射</a:t>
            </a:r>
            <a:endParaRPr lang="zh-CN" altLang="en-US" sz="2400" b="1">
              <a:solidFill>
                <a:srgbClr val="0000FF"/>
              </a:solidFill>
              <a:latin typeface="黑体" panose="02010609060101010101" pitchFamily="2" charset="-122"/>
              <a:ea typeface="黑体" panose="02010609060101010101" pitchFamily="2" charset="-122"/>
            </a:endParaRPr>
          </a:p>
        </p:txBody>
      </p:sp>
      <p:sp>
        <p:nvSpPr>
          <p:cNvPr id="14" name="文本框 13" title=""/>
          <p:cNvSpPr txBox="1"/>
          <p:nvPr/>
        </p:nvSpPr>
        <p:spPr>
          <a:xfrm>
            <a:off x="3473823" y="2645412"/>
            <a:ext cx="2087740" cy="461665"/>
          </a:xfrm>
          <a:prstGeom prst="rect">
            <a:avLst/>
          </a:prstGeom>
          <a:noFill/>
        </p:spPr>
        <p:txBody>
          <a:bodyPr wrap="square" rtlCol="0">
            <a:spAutoFit/>
          </a:bodyPr>
          <a:lstStyle/>
          <a:p>
            <a:r>
              <a:rPr lang="zh-CN" altLang="en-US" sz="2400" b="1">
                <a:solidFill>
                  <a:srgbClr val="0000FF"/>
                </a:solidFill>
                <a:latin typeface="黑体" panose="02010609060101010101" pitchFamily="2" charset="-122"/>
                <a:ea typeface="黑体" panose="02010609060101010101" pitchFamily="2" charset="-122"/>
              </a:rPr>
              <a:t>光的直线传播</a:t>
            </a:r>
            <a:endParaRPr lang="zh-CN" altLang="en-US" sz="2400" b="1">
              <a:solidFill>
                <a:srgbClr val="0000FF"/>
              </a:solidFill>
              <a:latin typeface="黑体" panose="02010609060101010101" pitchFamily="2" charset="-122"/>
              <a:ea typeface="黑体" panose="0201060906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2" grpId="0"/>
      <p:bldP spid="13" grpId="0"/>
      <p:bldP spid="14" grpId="0"/>
    </p:bldLst>
  </p:timing>
</p:sld>
</file>

<file path=ppt/slides/slide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矩形 4" title=""/>
          <p:cNvSpPr>
            <a:spLocks noChangeArrowheads="1"/>
          </p:cNvSpPr>
          <p:nvPr/>
        </p:nvSpPr>
        <p:spPr bwMode="auto">
          <a:xfrm>
            <a:off x="381094" y="281735"/>
            <a:ext cx="1793875" cy="579437"/>
          </a:xfrm>
          <a:prstGeom prst="roundRect">
            <a:avLst/>
          </a:prstGeom>
          <a:solidFill>
            <a:srgbClr val="0066FF"/>
          </a:solidFill>
        </p:spPr>
        <p:style>
          <a:lnRef idx="3">
            <a:schemeClr val="lt1"/>
          </a:lnRef>
          <a:fillRef idx="1">
            <a:schemeClr val="dk1"/>
          </a:fillRef>
          <a:effectRef idx="1">
            <a:schemeClr val="dk1"/>
          </a:effectRef>
          <a:fontRef idx="minor">
            <a:schemeClr val="lt1"/>
          </a:fontRef>
        </p:style>
        <p:txBody>
          <a:bodyPr>
            <a:spAutoFit/>
          </a:bodyPr>
          <a:lstStyle>
            <a:lvl1pPr eaLnBrk="0" hangingPunct="0">
              <a:spcBef>
                <a:spcPct val="20000"/>
              </a:spcBef>
              <a:defRPr sz="2400" b="1">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Font typeface="Arial" panose="020b0604020202020204" pitchFamily="34" charset="0"/>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Font typeface="Arial" panose="020b0604020202020204" pitchFamily="34" charset="0"/>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defRPr/>
            </a:pPr>
            <a:r>
              <a:rPr lang="zh-CN" altLang="en-US" sz="2800" b="0">
                <a:solidFill>
                  <a:srgbClr val="FFFFFF"/>
                </a:solidFill>
                <a:latin typeface="Times New Roman" panose="02020603050405020304" pitchFamily="18" charset="0"/>
                <a:ea typeface="黑体" panose="02010609060101010101" pitchFamily="2" charset="-122"/>
              </a:rPr>
              <a:t>知识点二</a:t>
            </a:r>
            <a:endParaRPr lang="zh-CN" altLang="en-US" sz="2800" b="0">
              <a:solidFill>
                <a:srgbClr val="FFFFFF"/>
              </a:solidFill>
              <a:latin typeface="Times New Roman" panose="02020603050405020304" pitchFamily="18" charset="0"/>
              <a:ea typeface="黑体" panose="02010609060101010101" pitchFamily="2" charset="-122"/>
            </a:endParaRPr>
          </a:p>
        </p:txBody>
      </p:sp>
      <p:sp>
        <p:nvSpPr>
          <p:cNvPr id="3" name="矩形 2" title=""/>
          <p:cNvSpPr>
            <a:spLocks noChangeArrowheads="1"/>
          </p:cNvSpPr>
          <p:nvPr/>
        </p:nvSpPr>
        <p:spPr bwMode="auto">
          <a:xfrm>
            <a:off x="2284506" y="310310"/>
            <a:ext cx="162736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120000"/>
              </a:lnSpc>
              <a:defRPr sz="2800" b="1">
                <a:solidFill>
                  <a:schemeClr val="tx1"/>
                </a:solidFill>
                <a:latin typeface="Times New Roman" panose="02020603050405020304" pitchFamily="18" charset="0"/>
                <a:ea typeface="黑体" panose="02010609060101010101" pitchFamily="2" charset="-122"/>
              </a:defRPr>
            </a:lvl1pPr>
            <a:lvl2pPr marL="742950" indent="-285750">
              <a:spcBef>
                <a:spcPct val="20000"/>
              </a:spcBef>
              <a:buFont typeface="Arial" panose="020b0604020202020204" pitchFamily="34" charset="0"/>
              <a:buChar char="–"/>
              <a:defRPr sz="2800">
                <a:solidFill>
                  <a:schemeClr val="tx1"/>
                </a:solidFill>
                <a:latin typeface="Times New Roman" panose="02020603050405020304" pitchFamily="18" charset="0"/>
                <a:ea typeface="黑体" panose="02010609060101010101" pitchFamily="2" charset="-122"/>
              </a:defRPr>
            </a:lvl2pPr>
            <a:lvl3pPr marL="1143000" indent="-228600">
              <a:spcBef>
                <a:spcPct val="20000"/>
              </a:spcBef>
              <a:buFont typeface="Arial" panose="020b0604020202020204" pitchFamily="34" charset="0"/>
              <a:buChar char="•"/>
              <a:defRPr sz="2400">
                <a:solidFill>
                  <a:schemeClr val="tx1"/>
                </a:solidFill>
                <a:latin typeface="Times New Roman" panose="02020603050405020304" pitchFamily="18" charset="0"/>
                <a:ea typeface="黑体" panose="02010609060101010101" pitchFamily="2" charset="-122"/>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ea typeface="黑体" panose="02010609060101010101" pitchFamily="2" charset="-122"/>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ea typeface="黑体" panose="0201060906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ea typeface="黑体" panose="0201060906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ea typeface="黑体" panose="0201060906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ea typeface="黑体" panose="0201060906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ea typeface="黑体" panose="02010609060101010101" pitchFamily="2" charset="-122"/>
              </a:defRPr>
            </a:lvl9pPr>
          </a:lstStyle>
          <a:p>
            <a:pPr eaLnBrk="1" hangingPunct="1">
              <a:lnSpc>
                <a:spcPct val="100000"/>
              </a:lnSpc>
            </a:pPr>
            <a:r>
              <a:rPr lang="zh-CN" altLang="en-US">
                <a:solidFill>
                  <a:srgbClr val="0000FF"/>
                </a:solidFill>
                <a:latin typeface="黑体" panose="02010609060101010101" pitchFamily="2" charset="-122"/>
              </a:rPr>
              <a:t>光的反射</a:t>
            </a:r>
            <a:endParaRPr lang="zh-CN" altLang="en-US">
              <a:solidFill>
                <a:srgbClr val="0000FF"/>
              </a:solidFill>
              <a:latin typeface="黑体" panose="02010609060101010101" pitchFamily="2" charset="-122"/>
            </a:endParaRPr>
          </a:p>
        </p:txBody>
      </p:sp>
      <p:sp>
        <p:nvSpPr>
          <p:cNvPr id="13" name="文本框 12" title=""/>
          <p:cNvSpPr txBox="1"/>
          <p:nvPr/>
        </p:nvSpPr>
        <p:spPr>
          <a:xfrm>
            <a:off x="702461" y="861172"/>
            <a:ext cx="7473352" cy="3242170"/>
          </a:xfrm>
          <a:prstGeom prst="rect">
            <a:avLst/>
          </a:prstGeom>
          <a:noFill/>
        </p:spPr>
        <p:txBody>
          <a:bodyPr wrap="square" rtlCol="0">
            <a:spAutoFit/>
          </a:bodyPr>
          <a:lstStyle/>
          <a:p>
            <a:pPr>
              <a:lnSpc>
                <a:spcPct val="150000"/>
              </a:lnSpc>
            </a:pPr>
            <a:r>
              <a:rPr lang="en-US" altLang="zh-CN" sz="2800" b="1">
                <a:latin typeface="+mj-lt"/>
                <a:ea typeface="+mj-ea"/>
              </a:rPr>
              <a:t>1.</a:t>
            </a:r>
            <a:r>
              <a:rPr lang="zh-CN" altLang="en-US" sz="2800" b="1">
                <a:latin typeface="+mj-lt"/>
                <a:ea typeface="+mj-ea"/>
              </a:rPr>
              <a:t>定义</a:t>
            </a:r>
            <a:endParaRPr lang="en-US" altLang="zh-CN" sz="2800" b="1">
              <a:latin typeface="+mj-lt"/>
              <a:ea typeface="+mj-ea"/>
            </a:endParaRPr>
          </a:p>
          <a:p>
            <a:pPr>
              <a:lnSpc>
                <a:spcPct val="150000"/>
              </a:lnSpc>
            </a:pPr>
            <a:r>
              <a:rPr lang="zh-CN" altLang="en-US" sz="2800" b="1">
                <a:latin typeface="+mj-lt"/>
                <a:ea typeface="+mj-ea"/>
              </a:rPr>
              <a:t>光射到物体表面时，被物体表面</a:t>
            </a:r>
            <a:r>
              <a:rPr lang="en-US" altLang="zh-CN" sz="2800" b="1">
                <a:latin typeface="+mj-lt"/>
                <a:ea typeface="+mj-ea"/>
              </a:rPr>
              <a:t>______</a:t>
            </a:r>
            <a:r>
              <a:rPr lang="zh-CN" altLang="en-US" sz="2800" b="1">
                <a:latin typeface="+mj-lt"/>
                <a:ea typeface="+mj-ea"/>
              </a:rPr>
              <a:t>回去的现象叫作光的反射。</a:t>
            </a:r>
            <a:endParaRPr lang="en-US" altLang="zh-CN" sz="2800" b="1">
              <a:latin typeface="+mj-lt"/>
              <a:ea typeface="+mj-ea"/>
            </a:endParaRPr>
          </a:p>
          <a:p>
            <a:pPr>
              <a:lnSpc>
                <a:spcPct val="150000"/>
              </a:lnSpc>
            </a:pPr>
            <a:r>
              <a:rPr lang="en-US" altLang="zh-CN" sz="2800" b="1">
                <a:latin typeface="+mj-lt"/>
                <a:ea typeface="+mj-ea"/>
              </a:rPr>
              <a:t>2.</a:t>
            </a:r>
            <a:r>
              <a:rPr lang="zh-CN" altLang="en-US" sz="2800" b="1">
                <a:latin typeface="+mj-lt"/>
                <a:ea typeface="+mj-ea"/>
              </a:rPr>
              <a:t>举例</a:t>
            </a:r>
            <a:endParaRPr lang="en-US" altLang="zh-CN" sz="2800" b="1">
              <a:latin typeface="+mj-lt"/>
              <a:ea typeface="+mj-ea"/>
            </a:endParaRPr>
          </a:p>
          <a:p>
            <a:pPr>
              <a:lnSpc>
                <a:spcPct val="150000"/>
              </a:lnSpc>
            </a:pPr>
            <a:r>
              <a:rPr lang="zh-CN" altLang="en-US" sz="2800" b="1">
                <a:latin typeface="+mj-lt"/>
                <a:ea typeface="+mj-ea"/>
              </a:rPr>
              <a:t>水面倒影、平面镜成像等。</a:t>
            </a:r>
            <a:endParaRPr lang="en-US" altLang="zh-CN" sz="2800" b="1">
              <a:latin typeface="+mj-lt"/>
              <a:ea typeface="+mj-ea"/>
            </a:endParaRPr>
          </a:p>
        </p:txBody>
      </p:sp>
      <p:sp>
        <p:nvSpPr>
          <p:cNvPr id="15" name="文本框 14" title=""/>
          <p:cNvSpPr txBox="1"/>
          <p:nvPr/>
        </p:nvSpPr>
        <p:spPr>
          <a:xfrm>
            <a:off x="5788472" y="1559605"/>
            <a:ext cx="1199029" cy="523220"/>
          </a:xfrm>
          <a:prstGeom prst="rect">
            <a:avLst/>
          </a:prstGeom>
          <a:noFill/>
        </p:spPr>
        <p:txBody>
          <a:bodyPr wrap="square" rtlCol="0">
            <a:spAutoFit/>
          </a:bodyPr>
          <a:lstStyle/>
          <a:p>
            <a:r>
              <a:rPr lang="zh-CN" altLang="en-US" sz="2800" b="1">
                <a:solidFill>
                  <a:srgbClr val="FF0000"/>
                </a:solidFill>
                <a:latin typeface="黑体" panose="02010609060101010101" pitchFamily="2" charset="-122"/>
                <a:ea typeface="黑体" panose="02010609060101010101" pitchFamily="2" charset="-122"/>
              </a:rPr>
              <a:t>反射</a:t>
            </a:r>
            <a:endParaRPr lang="zh-CN" altLang="en-US" sz="2800" b="1">
              <a:solidFill>
                <a:srgbClr val="FF0000"/>
              </a:solidFill>
              <a:latin typeface="黑体" panose="02010609060101010101" pitchFamily="2" charset="-122"/>
              <a:ea typeface="黑体" panose="02010609060101010101" pitchFamily="2" charset="-122"/>
            </a:endParaRPr>
          </a:p>
        </p:txBody>
      </p:sp>
      <p:pic>
        <p:nvPicPr>
          <p:cNvPr id="16" name="图片 15" title=""/>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57126" y="2781258"/>
            <a:ext cx="2860750" cy="176744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grpSp>
        <p:nvGrpSpPr>
          <p:cNvPr id="6" name="组合 5" title=""/>
          <p:cNvGrpSpPr/>
          <p:nvPr/>
        </p:nvGrpSpPr>
        <p:grpSpPr>
          <a:xfrm>
            <a:off x="5455978" y="2571750"/>
            <a:ext cx="3392169" cy="2282127"/>
            <a:chOff x="5035444" y="1555750"/>
            <a:chExt cx="3992562" cy="2686050"/>
          </a:xfrm>
        </p:grpSpPr>
        <p:pic>
          <p:nvPicPr>
            <p:cNvPr id="7" name="Picture 5" descr="E:\罗梦\人八物上\resource\8s42\jpg\07404004.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5035444" y="1555750"/>
              <a:ext cx="3992562" cy="268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文本框 7"/>
            <p:cNvSpPr txBox="1"/>
            <p:nvPr/>
          </p:nvSpPr>
          <p:spPr>
            <a:xfrm>
              <a:off x="6943674" y="1964267"/>
              <a:ext cx="1007714" cy="398476"/>
            </a:xfrm>
            <a:prstGeom prst="rect">
              <a:avLst/>
            </a:prstGeom>
            <a:noFill/>
          </p:spPr>
          <p:txBody>
            <a:bodyPr wrap="square" rtlCol="0">
              <a:spAutoFit/>
            </a:bodyPr>
            <a:lstStyle/>
            <a:p>
              <a:r>
                <a:rPr lang="zh-CN" altLang="en-US" sz="1600"/>
                <a:t>法线</a:t>
              </a:r>
              <a:endParaRPr lang="zh-CN" altLang="en-US" sz="1600"/>
            </a:p>
          </p:txBody>
        </p:sp>
      </p:grpSp>
      <p:sp>
        <p:nvSpPr>
          <p:cNvPr id="9" name="文本框 8" title=""/>
          <p:cNvSpPr txBox="1"/>
          <p:nvPr/>
        </p:nvSpPr>
        <p:spPr>
          <a:xfrm>
            <a:off x="504265" y="467434"/>
            <a:ext cx="8343882" cy="3046988"/>
          </a:xfrm>
          <a:prstGeom prst="rect">
            <a:avLst/>
          </a:prstGeom>
          <a:noFill/>
        </p:spPr>
        <p:txBody>
          <a:bodyPr wrap="square" rtlCol="0">
            <a:spAutoFit/>
          </a:bodyPr>
          <a:lstStyle/>
          <a:p>
            <a:r>
              <a:rPr lang="en-US" altLang="zh-CN" sz="2400" b="1">
                <a:latin typeface="+mj-lt"/>
                <a:ea typeface="+mj-ea"/>
              </a:rPr>
              <a:t>3.</a:t>
            </a:r>
            <a:r>
              <a:rPr lang="zh-CN" altLang="en-US" sz="2400" b="1">
                <a:latin typeface="+mj-lt"/>
                <a:ea typeface="+mj-ea"/>
              </a:rPr>
              <a:t>光的反射定律</a:t>
            </a:r>
            <a:endParaRPr lang="en-US" altLang="zh-CN" sz="2400" b="1">
              <a:latin typeface="+mj-lt"/>
              <a:ea typeface="+mj-ea"/>
            </a:endParaRPr>
          </a:p>
          <a:p>
            <a:r>
              <a:rPr lang="zh-CN" altLang="en-US" sz="2400" b="1">
                <a:latin typeface="+mj-lt"/>
                <a:ea typeface="+mj-ea"/>
              </a:rPr>
              <a:t>（</a:t>
            </a:r>
            <a:r>
              <a:rPr lang="en-US" altLang="zh-CN" sz="2400" b="1">
                <a:latin typeface="+mj-lt"/>
                <a:ea typeface="+mj-ea"/>
              </a:rPr>
              <a:t>1</a:t>
            </a:r>
            <a:r>
              <a:rPr lang="zh-CN" altLang="en-US" sz="2400" b="1">
                <a:latin typeface="+mj-lt"/>
                <a:ea typeface="+mj-ea"/>
              </a:rPr>
              <a:t>）五要素</a:t>
            </a:r>
            <a:endParaRPr lang="en-US" altLang="zh-CN" sz="2400" b="1">
              <a:latin typeface="+mj-lt"/>
              <a:ea typeface="+mj-ea"/>
            </a:endParaRPr>
          </a:p>
          <a:p>
            <a:r>
              <a:rPr lang="zh-CN" altLang="en-US" sz="2400" b="1">
                <a:latin typeface="+mj-lt"/>
                <a:ea typeface="+mj-ea"/>
              </a:rPr>
              <a:t>（</a:t>
            </a:r>
            <a:r>
              <a:rPr lang="en-US" altLang="zh-CN" sz="2400" b="1">
                <a:latin typeface="+mj-lt"/>
                <a:ea typeface="+mj-ea"/>
              </a:rPr>
              <a:t>2</a:t>
            </a:r>
            <a:r>
              <a:rPr lang="zh-CN" altLang="en-US" sz="2400" b="1">
                <a:latin typeface="+mj-lt"/>
                <a:ea typeface="+mj-ea"/>
              </a:rPr>
              <a:t>）三线共面：在反射现象中，反射光线、入射光线和法线在</a:t>
            </a:r>
            <a:r>
              <a:rPr lang="en-US" altLang="zh-CN" sz="2400" b="1">
                <a:latin typeface="+mj-lt"/>
                <a:ea typeface="+mj-ea"/>
              </a:rPr>
              <a:t>____________</a:t>
            </a:r>
            <a:r>
              <a:rPr lang="zh-CN" altLang="en-US" sz="2400" b="1">
                <a:latin typeface="+mj-lt"/>
                <a:ea typeface="+mj-ea"/>
              </a:rPr>
              <a:t>。</a:t>
            </a:r>
            <a:endParaRPr lang="en-US" altLang="zh-CN" sz="2400" b="1">
              <a:latin typeface="+mj-lt"/>
              <a:ea typeface="+mj-ea"/>
            </a:endParaRPr>
          </a:p>
          <a:p>
            <a:r>
              <a:rPr lang="zh-CN" altLang="en-US" sz="2400" b="1">
                <a:latin typeface="+mj-lt"/>
                <a:ea typeface="+mj-ea"/>
              </a:rPr>
              <a:t>（</a:t>
            </a:r>
            <a:r>
              <a:rPr lang="en-US" altLang="zh-CN" sz="2400" b="1">
                <a:latin typeface="+mj-lt"/>
                <a:ea typeface="+mj-ea"/>
              </a:rPr>
              <a:t>3</a:t>
            </a:r>
            <a:r>
              <a:rPr lang="zh-CN" altLang="en-US" sz="2400" b="1">
                <a:latin typeface="+mj-lt"/>
                <a:ea typeface="+mj-ea"/>
              </a:rPr>
              <a:t>）两线分居：反射光线、入射光线分别位于法线</a:t>
            </a:r>
            <a:r>
              <a:rPr lang="en-US" altLang="zh-CN" sz="2400" b="1">
                <a:latin typeface="+mj-lt"/>
                <a:ea typeface="+mj-ea"/>
              </a:rPr>
              <a:t>______</a:t>
            </a:r>
            <a:r>
              <a:rPr lang="zh-CN" altLang="en-US" sz="2400" b="1">
                <a:latin typeface="+mj-lt"/>
                <a:ea typeface="+mj-ea"/>
              </a:rPr>
              <a:t>。</a:t>
            </a:r>
            <a:endParaRPr lang="en-US" altLang="zh-CN" sz="2400" b="1">
              <a:latin typeface="+mj-lt"/>
              <a:ea typeface="+mj-ea"/>
            </a:endParaRPr>
          </a:p>
          <a:p>
            <a:r>
              <a:rPr lang="zh-CN" altLang="en-US" sz="2400" b="1">
                <a:latin typeface="+mj-lt"/>
                <a:ea typeface="+mj-ea"/>
              </a:rPr>
              <a:t>（</a:t>
            </a:r>
            <a:r>
              <a:rPr lang="en-US" altLang="zh-CN" sz="2400" b="1">
                <a:latin typeface="+mj-lt"/>
                <a:ea typeface="+mj-ea"/>
              </a:rPr>
              <a:t>4</a:t>
            </a:r>
            <a:r>
              <a:rPr lang="zh-CN" altLang="en-US" sz="2400" b="1">
                <a:latin typeface="+mj-lt"/>
                <a:ea typeface="+mj-ea"/>
              </a:rPr>
              <a:t>）两角相等：反射角</a:t>
            </a:r>
            <a:r>
              <a:rPr lang="en-US" altLang="zh-CN" sz="2400" b="1">
                <a:latin typeface="+mj-lt"/>
                <a:ea typeface="+mj-ea"/>
              </a:rPr>
              <a:t>______</a:t>
            </a:r>
            <a:r>
              <a:rPr lang="zh-CN" altLang="en-US" sz="2400" b="1">
                <a:latin typeface="+mj-lt"/>
                <a:ea typeface="+mj-ea"/>
              </a:rPr>
              <a:t>入射角。</a:t>
            </a:r>
            <a:endParaRPr lang="en-US" altLang="zh-CN" sz="2400" b="1">
              <a:latin typeface="+mj-lt"/>
              <a:ea typeface="+mj-ea"/>
            </a:endParaRPr>
          </a:p>
          <a:p>
            <a:r>
              <a:rPr lang="en-US" altLang="zh-CN" sz="2400" b="1">
                <a:latin typeface="+mj-lt"/>
                <a:ea typeface="+mj-ea"/>
              </a:rPr>
              <a:t>4.</a:t>
            </a:r>
            <a:r>
              <a:rPr lang="zh-CN" altLang="en-US" sz="2400" b="1">
                <a:latin typeface="+mj-lt"/>
                <a:ea typeface="+mj-ea"/>
              </a:rPr>
              <a:t>光路特点</a:t>
            </a:r>
            <a:endParaRPr lang="en-US" altLang="zh-CN" sz="2400" b="1">
              <a:latin typeface="+mj-lt"/>
              <a:ea typeface="+mj-ea"/>
            </a:endParaRPr>
          </a:p>
          <a:p>
            <a:r>
              <a:rPr lang="zh-CN" altLang="en-US" sz="2400" b="1">
                <a:latin typeface="+mj-lt"/>
                <a:ea typeface="+mj-ea"/>
              </a:rPr>
              <a:t>在反射现象中，光路</a:t>
            </a:r>
            <a:r>
              <a:rPr lang="en-US" altLang="zh-CN" sz="2400" b="1">
                <a:latin typeface="+mj-lt"/>
                <a:ea typeface="+mj-ea"/>
              </a:rPr>
              <a:t>______</a:t>
            </a:r>
            <a:r>
              <a:rPr lang="zh-CN" altLang="en-US" sz="2400" b="1">
                <a:latin typeface="+mj-lt"/>
                <a:ea typeface="+mj-ea"/>
              </a:rPr>
              <a:t>。</a:t>
            </a:r>
            <a:endParaRPr lang="zh-CN" altLang="en-US" sz="2400" b="1">
              <a:latin typeface="+mj-lt"/>
              <a:ea typeface="+mj-ea"/>
            </a:endParaRPr>
          </a:p>
        </p:txBody>
      </p:sp>
      <p:sp>
        <p:nvSpPr>
          <p:cNvPr id="10" name="文本框 9" title=""/>
          <p:cNvSpPr txBox="1"/>
          <p:nvPr/>
        </p:nvSpPr>
        <p:spPr>
          <a:xfrm>
            <a:off x="921123" y="1527005"/>
            <a:ext cx="1896035" cy="461665"/>
          </a:xfrm>
          <a:prstGeom prst="rect">
            <a:avLst/>
          </a:prstGeom>
          <a:noFill/>
        </p:spPr>
        <p:txBody>
          <a:bodyPr wrap="square" rtlCol="0">
            <a:spAutoFit/>
          </a:bodyPr>
          <a:lstStyle/>
          <a:p>
            <a:r>
              <a:rPr lang="zh-CN" altLang="en-US" sz="2400" b="1">
                <a:solidFill>
                  <a:srgbClr val="FF0000"/>
                </a:solidFill>
                <a:latin typeface="黑体" panose="02010609060101010101" pitchFamily="2" charset="-122"/>
                <a:ea typeface="黑体" panose="02010609060101010101" pitchFamily="2" charset="-122"/>
              </a:rPr>
              <a:t>同一平面内</a:t>
            </a:r>
            <a:endParaRPr lang="zh-CN" altLang="en-US" sz="2400" b="1">
              <a:solidFill>
                <a:srgbClr val="FF0000"/>
              </a:solidFill>
              <a:latin typeface="黑体" panose="02010609060101010101" pitchFamily="2" charset="-122"/>
              <a:ea typeface="黑体" panose="02010609060101010101" pitchFamily="2" charset="-122"/>
            </a:endParaRPr>
          </a:p>
        </p:txBody>
      </p:sp>
      <p:sp>
        <p:nvSpPr>
          <p:cNvPr id="11" name="文本框 10" title=""/>
          <p:cNvSpPr txBox="1"/>
          <p:nvPr/>
        </p:nvSpPr>
        <p:spPr>
          <a:xfrm>
            <a:off x="7505340" y="1853052"/>
            <a:ext cx="930089" cy="461665"/>
          </a:xfrm>
          <a:prstGeom prst="rect">
            <a:avLst/>
          </a:prstGeom>
          <a:noFill/>
        </p:spPr>
        <p:txBody>
          <a:bodyPr wrap="square" rtlCol="0">
            <a:spAutoFit/>
          </a:bodyPr>
          <a:lstStyle/>
          <a:p>
            <a:r>
              <a:rPr lang="zh-CN" altLang="en-US" sz="2400" b="1">
                <a:solidFill>
                  <a:srgbClr val="FF0000"/>
                </a:solidFill>
                <a:latin typeface="黑体" panose="02010609060101010101" pitchFamily="2" charset="-122"/>
                <a:ea typeface="黑体" panose="02010609060101010101" pitchFamily="2" charset="-122"/>
              </a:rPr>
              <a:t>两侧</a:t>
            </a:r>
            <a:endParaRPr lang="zh-CN" altLang="en-US" sz="2400" b="1">
              <a:solidFill>
                <a:srgbClr val="FF0000"/>
              </a:solidFill>
              <a:latin typeface="黑体" panose="02010609060101010101" pitchFamily="2" charset="-122"/>
              <a:ea typeface="黑体" panose="02010609060101010101" pitchFamily="2" charset="-122"/>
            </a:endParaRPr>
          </a:p>
        </p:txBody>
      </p:sp>
      <p:sp>
        <p:nvSpPr>
          <p:cNvPr id="12" name="文本框 11" title=""/>
          <p:cNvSpPr txBox="1"/>
          <p:nvPr/>
        </p:nvSpPr>
        <p:spPr>
          <a:xfrm>
            <a:off x="3910853" y="2257628"/>
            <a:ext cx="883024" cy="461665"/>
          </a:xfrm>
          <a:prstGeom prst="rect">
            <a:avLst/>
          </a:prstGeom>
          <a:noFill/>
        </p:spPr>
        <p:txBody>
          <a:bodyPr wrap="square" rtlCol="0">
            <a:spAutoFit/>
          </a:bodyPr>
          <a:lstStyle/>
          <a:p>
            <a:r>
              <a:rPr lang="zh-CN" altLang="en-US" sz="2400" b="1">
                <a:solidFill>
                  <a:srgbClr val="FF0000"/>
                </a:solidFill>
                <a:latin typeface="黑体" panose="02010609060101010101" pitchFamily="2" charset="-122"/>
                <a:ea typeface="黑体" panose="02010609060101010101" pitchFamily="2" charset="-122"/>
              </a:rPr>
              <a:t>等于</a:t>
            </a:r>
            <a:endParaRPr lang="zh-CN" altLang="en-US" sz="2400" b="1">
              <a:solidFill>
                <a:srgbClr val="FF0000"/>
              </a:solidFill>
              <a:latin typeface="黑体" panose="02010609060101010101" pitchFamily="2" charset="-122"/>
              <a:ea typeface="黑体" panose="02010609060101010101" pitchFamily="2" charset="-122"/>
            </a:endParaRPr>
          </a:p>
        </p:txBody>
      </p:sp>
      <p:sp>
        <p:nvSpPr>
          <p:cNvPr id="13" name="文本框 12" title=""/>
          <p:cNvSpPr txBox="1"/>
          <p:nvPr/>
        </p:nvSpPr>
        <p:spPr>
          <a:xfrm>
            <a:off x="3372971" y="2992936"/>
            <a:ext cx="889747" cy="461665"/>
          </a:xfrm>
          <a:prstGeom prst="rect">
            <a:avLst/>
          </a:prstGeom>
          <a:noFill/>
        </p:spPr>
        <p:txBody>
          <a:bodyPr wrap="square" rtlCol="0">
            <a:spAutoFit/>
          </a:bodyPr>
          <a:lstStyle/>
          <a:p>
            <a:r>
              <a:rPr lang="zh-CN" altLang="en-US" sz="2400" b="1">
                <a:solidFill>
                  <a:srgbClr val="FF0000"/>
                </a:solidFill>
                <a:latin typeface="黑体" panose="02010609060101010101" pitchFamily="2" charset="-122"/>
                <a:ea typeface="黑体" panose="02010609060101010101" pitchFamily="2" charset="-122"/>
              </a:rPr>
              <a:t>可逆</a:t>
            </a:r>
            <a:endParaRPr lang="zh-CN" altLang="en-US" sz="2400" b="1">
              <a:solidFill>
                <a:srgbClr val="FF0000"/>
              </a:solidFill>
              <a:latin typeface="黑体" panose="02010609060101010101" pitchFamily="2" charset="-122"/>
              <a:ea typeface="黑体" panose="0201060906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Lst>
  </p:timing>
</p:sld>
</file>

<file path=ppt/slides/slide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graphicFrame>
        <p:nvGraphicFramePr>
          <p:cNvPr id="2" name="表格 1" title=""/>
          <p:cNvGraphicFramePr>
            <a:graphicFrameLocks noGrp="1"/>
          </p:cNvGraphicFramePr>
          <p:nvPr/>
        </p:nvGraphicFramePr>
        <p:xfrm>
          <a:off x="514761" y="563268"/>
          <a:ext cx="7980009" cy="4432316"/>
        </p:xfrm>
        <a:graphic>
          <a:graphicData uri="http://schemas.openxmlformats.org/drawingml/2006/table">
            <a:tbl>
              <a:tblPr firstRow="1" bandRow="1">
                <a:tableStyleId>{5C22544A-7EE6-4342-B048-85BDC9FD1C3A}</a:tableStyleId>
              </a:tblPr>
              <a:tblGrid>
                <a:gridCol w="1114953"/>
                <a:gridCol w="3432528"/>
                <a:gridCol w="3432528"/>
              </a:tblGrid>
              <a:tr h="370840">
                <a:tc>
                  <a:txBody>
                    <a:bodyPr vert="horz" wrap="square"/>
                    <a:lstStyle/>
                    <a:p>
                      <a:pPr algn="ctr"/>
                      <a:endParaRPr lang="zh-CN" altLang="en-US" sz="24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vert="horz" wrap="square"/>
                    <a:lstStyle/>
                    <a:p>
                      <a:pPr algn="ctr"/>
                      <a:r>
                        <a:rPr lang="zh-CN" altLang="en-US" sz="2400" b="1">
                          <a:solidFill>
                            <a:schemeClr val="tx1"/>
                          </a:solidFill>
                        </a:rPr>
                        <a:t>镜面反射</a:t>
                      </a:r>
                      <a:endParaRPr lang="zh-CN" altLang="en-US" sz="24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vert="horz" wrap="square"/>
                    <a:lstStyle/>
                    <a:p>
                      <a:pPr algn="ctr"/>
                      <a:r>
                        <a:rPr lang="zh-CN" altLang="en-US" sz="2400" b="1">
                          <a:solidFill>
                            <a:schemeClr val="tx1"/>
                          </a:solidFill>
                        </a:rPr>
                        <a:t>漫反射</a:t>
                      </a:r>
                      <a:endParaRPr lang="zh-CN" altLang="en-US" sz="24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568093">
                <a:tc>
                  <a:txBody>
                    <a:bodyPr vert="horz" wrap="square"/>
                    <a:lstStyle/>
                    <a:p>
                      <a:pPr algn="ctr"/>
                      <a:r>
                        <a:rPr lang="zh-CN" altLang="en-US" sz="2400" b="1">
                          <a:solidFill>
                            <a:schemeClr val="tx1"/>
                          </a:solidFill>
                        </a:rPr>
                        <a:t>光路图</a:t>
                      </a:r>
                      <a:endParaRPr lang="zh-CN" altLang="en-US" sz="24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vert="horz" wrap="square"/>
                    <a:lstStyle/>
                    <a:p>
                      <a:pPr algn="ctr"/>
                      <a:endParaRPr lang="zh-CN" altLang="en-US" sz="24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vert="horz" wrap="square"/>
                    <a:lstStyle/>
                    <a:p>
                      <a:pPr algn="ctr"/>
                      <a:endParaRPr lang="zh-CN" altLang="en-US" sz="24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vert="horz" wrap="square"/>
                    <a:lstStyle/>
                    <a:p>
                      <a:pPr algn="ctr"/>
                      <a:r>
                        <a:rPr lang="zh-CN" altLang="en-US" sz="2400" b="1">
                          <a:solidFill>
                            <a:schemeClr val="tx1"/>
                          </a:solidFill>
                        </a:rPr>
                        <a:t>反射面</a:t>
                      </a:r>
                      <a:endParaRPr lang="zh-CN" altLang="en-US" sz="24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vert="horz" wrap="square"/>
                    <a:lstStyle/>
                    <a:p>
                      <a:pPr algn="ctr"/>
                      <a:endParaRPr lang="zh-CN" altLang="en-US" sz="24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vert="horz" wrap="square"/>
                    <a:lstStyle/>
                    <a:p>
                      <a:pPr algn="ctr"/>
                      <a:endParaRPr lang="zh-CN" altLang="en-US" sz="24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728897">
                <a:tc>
                  <a:txBody>
                    <a:bodyPr vert="horz" wrap="square"/>
                    <a:lstStyle/>
                    <a:p>
                      <a:pPr algn="ctr"/>
                      <a:r>
                        <a:rPr lang="zh-CN" altLang="en-US" sz="2400" b="1">
                          <a:solidFill>
                            <a:schemeClr val="tx1"/>
                          </a:solidFill>
                        </a:rPr>
                        <a:t>反射光</a:t>
                      </a:r>
                      <a:endParaRPr lang="zh-CN" altLang="en-US" sz="24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vert="horz" wrap="square"/>
                    <a:lstStyle/>
                    <a:p>
                      <a:pPr algn="ctr"/>
                      <a:endParaRPr lang="zh-CN" altLang="en-US" sz="24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vert="horz" wrap="square"/>
                    <a:lstStyle/>
                    <a:p>
                      <a:pPr algn="ctr"/>
                      <a:endParaRPr lang="zh-CN" altLang="en-US" sz="24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763726">
                <a:tc>
                  <a:txBody>
                    <a:bodyPr vert="horz" wrap="square"/>
                    <a:lstStyle/>
                    <a:p>
                      <a:pPr algn="ctr"/>
                      <a:r>
                        <a:rPr lang="zh-CN" altLang="en-US" sz="2400" b="1">
                          <a:solidFill>
                            <a:schemeClr val="tx1"/>
                          </a:solidFill>
                        </a:rPr>
                        <a:t>现象</a:t>
                      </a:r>
                      <a:endParaRPr lang="zh-CN" altLang="en-US" sz="24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vert="horz" wrap="square"/>
                    <a:lstStyle/>
                    <a:p>
                      <a:pPr algn="ctr"/>
                      <a:endParaRPr lang="zh-CN" altLang="en-US" sz="24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vert="horz" wrap="square"/>
                    <a:lstStyle/>
                    <a:p>
                      <a:pPr algn="ctr"/>
                      <a:endParaRPr lang="zh-CN" altLang="en-US" sz="24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vert="horz" wrap="square"/>
                    <a:lstStyle/>
                    <a:p>
                      <a:pPr algn="ctr"/>
                      <a:r>
                        <a:rPr lang="zh-CN" altLang="en-US" sz="2400" b="1">
                          <a:solidFill>
                            <a:schemeClr val="tx1"/>
                          </a:solidFill>
                        </a:rPr>
                        <a:t>共同点</a:t>
                      </a:r>
                      <a:endParaRPr lang="zh-CN" altLang="en-US" sz="24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vert="horz" wrap="square"/>
                    <a:lstStyle/>
                    <a:p>
                      <a:pPr algn="ctr"/>
                      <a:endParaRPr lang="zh-CN" altLang="en-US" sz="24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vert="horz" wrap="square"/>
                    <a:lstStyl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pic>
        <p:nvPicPr>
          <p:cNvPr id="3" name="Picture 4" title=""/>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1992411" y="1000918"/>
            <a:ext cx="2589378" cy="1527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5" title=""/>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5280200" y="903910"/>
            <a:ext cx="2774683" cy="1694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本框 4" title=""/>
          <p:cNvSpPr txBox="1"/>
          <p:nvPr/>
        </p:nvSpPr>
        <p:spPr>
          <a:xfrm>
            <a:off x="2313911" y="2588532"/>
            <a:ext cx="2131359" cy="461665"/>
          </a:xfrm>
          <a:prstGeom prst="rect">
            <a:avLst/>
          </a:prstGeom>
          <a:noFill/>
        </p:spPr>
        <p:txBody>
          <a:bodyPr wrap="square" rtlCol="0">
            <a:spAutoFit/>
          </a:bodyPr>
          <a:lstStyle/>
          <a:p>
            <a:r>
              <a:rPr lang="zh-CN" altLang="en-US" sz="2400" b="1">
                <a:latin typeface="黑体" panose="02010609060101010101" pitchFamily="2" charset="-122"/>
                <a:ea typeface="黑体" panose="02010609060101010101" pitchFamily="2" charset="-122"/>
              </a:rPr>
              <a:t>反射面</a:t>
            </a:r>
            <a:r>
              <a:rPr lang="zh-CN" altLang="en-US" sz="2400" b="1">
                <a:solidFill>
                  <a:srgbClr val="FF0000"/>
                </a:solidFill>
                <a:latin typeface="黑体" panose="02010609060101010101" pitchFamily="2" charset="-122"/>
                <a:ea typeface="黑体" panose="02010609060101010101" pitchFamily="2" charset="-122"/>
              </a:rPr>
              <a:t>光滑</a:t>
            </a:r>
            <a:endParaRPr lang="zh-CN" altLang="en-US" sz="2400" b="1">
              <a:solidFill>
                <a:srgbClr val="FF0000"/>
              </a:solidFill>
              <a:latin typeface="黑体" panose="02010609060101010101" pitchFamily="2" charset="-122"/>
              <a:ea typeface="黑体" panose="02010609060101010101" pitchFamily="2" charset="-122"/>
            </a:endParaRPr>
          </a:p>
        </p:txBody>
      </p:sp>
      <p:sp>
        <p:nvSpPr>
          <p:cNvPr id="6" name="文本框 5" title=""/>
          <p:cNvSpPr txBox="1"/>
          <p:nvPr/>
        </p:nvSpPr>
        <p:spPr>
          <a:xfrm>
            <a:off x="5082930" y="2584836"/>
            <a:ext cx="3411840" cy="461665"/>
          </a:xfrm>
          <a:prstGeom prst="rect">
            <a:avLst/>
          </a:prstGeom>
          <a:noFill/>
        </p:spPr>
        <p:txBody>
          <a:bodyPr wrap="square" rtlCol="0">
            <a:spAutoFit/>
          </a:bodyPr>
          <a:lstStyle/>
          <a:p>
            <a:r>
              <a:rPr lang="zh-CN" altLang="en-US" sz="2400" b="1">
                <a:latin typeface="黑体" panose="02010609060101010101" pitchFamily="2" charset="-122"/>
                <a:ea typeface="黑体" panose="02010609060101010101" pitchFamily="2" charset="-122"/>
              </a:rPr>
              <a:t>反射面</a:t>
            </a:r>
            <a:r>
              <a:rPr lang="zh-CN" altLang="en-US" sz="2400" b="1">
                <a:solidFill>
                  <a:srgbClr val="FF0000"/>
                </a:solidFill>
                <a:latin typeface="黑体" panose="02010609060101010101" pitchFamily="2" charset="-122"/>
                <a:ea typeface="黑体" panose="02010609060101010101" pitchFamily="2" charset="-122"/>
              </a:rPr>
              <a:t>粗糙、凹凸不平</a:t>
            </a:r>
            <a:endParaRPr lang="zh-CN" altLang="en-US" sz="2400" b="1">
              <a:solidFill>
                <a:srgbClr val="FF0000"/>
              </a:solidFill>
              <a:latin typeface="黑体" panose="02010609060101010101" pitchFamily="2" charset="-122"/>
              <a:ea typeface="黑体" panose="02010609060101010101" pitchFamily="2" charset="-122"/>
            </a:endParaRPr>
          </a:p>
        </p:txBody>
      </p:sp>
      <p:sp>
        <p:nvSpPr>
          <p:cNvPr id="7" name="文本框 6" title=""/>
          <p:cNvSpPr txBox="1"/>
          <p:nvPr/>
        </p:nvSpPr>
        <p:spPr>
          <a:xfrm>
            <a:off x="1739768" y="2956485"/>
            <a:ext cx="3249183" cy="830997"/>
          </a:xfrm>
          <a:prstGeom prst="rect">
            <a:avLst/>
          </a:prstGeom>
          <a:noFill/>
        </p:spPr>
        <p:txBody>
          <a:bodyPr wrap="square" rtlCol="0">
            <a:spAutoFit/>
          </a:bodyPr>
          <a:lstStyle/>
          <a:p>
            <a:r>
              <a:rPr lang="zh-CN" altLang="en-US" sz="2400" b="1">
                <a:latin typeface="黑体" panose="02010609060101010101" pitchFamily="2" charset="-122"/>
                <a:ea typeface="黑体" panose="02010609060101010101" pitchFamily="2" charset="-122"/>
              </a:rPr>
              <a:t>平行光入射时，反射光仍</a:t>
            </a:r>
            <a:r>
              <a:rPr lang="zh-CN" altLang="en-US" sz="2400" b="1">
                <a:solidFill>
                  <a:srgbClr val="FF0000"/>
                </a:solidFill>
                <a:latin typeface="黑体" panose="02010609060101010101" pitchFamily="2" charset="-122"/>
                <a:ea typeface="黑体" panose="02010609060101010101" pitchFamily="2" charset="-122"/>
              </a:rPr>
              <a:t>平行射出</a:t>
            </a:r>
            <a:endParaRPr lang="zh-CN" altLang="en-US" sz="2400" b="1">
              <a:solidFill>
                <a:srgbClr val="FF0000"/>
              </a:solidFill>
              <a:latin typeface="黑体" panose="02010609060101010101" pitchFamily="2" charset="-122"/>
              <a:ea typeface="黑体" panose="02010609060101010101" pitchFamily="2" charset="-122"/>
            </a:endParaRPr>
          </a:p>
        </p:txBody>
      </p:sp>
      <p:sp>
        <p:nvSpPr>
          <p:cNvPr id="8" name="文本框 7" title=""/>
          <p:cNvSpPr txBox="1"/>
          <p:nvPr/>
        </p:nvSpPr>
        <p:spPr>
          <a:xfrm>
            <a:off x="5147113" y="2978149"/>
            <a:ext cx="3249183" cy="830997"/>
          </a:xfrm>
          <a:prstGeom prst="rect">
            <a:avLst/>
          </a:prstGeom>
          <a:noFill/>
        </p:spPr>
        <p:txBody>
          <a:bodyPr wrap="square" rtlCol="0">
            <a:spAutoFit/>
          </a:bodyPr>
          <a:lstStyle/>
          <a:p>
            <a:r>
              <a:rPr lang="zh-CN" altLang="en-US" sz="2400" b="1">
                <a:latin typeface="黑体" panose="02010609060101010101" pitchFamily="2" charset="-122"/>
                <a:ea typeface="黑体" panose="02010609060101010101" pitchFamily="2" charset="-122"/>
              </a:rPr>
              <a:t>平行光入射时，反射光向</a:t>
            </a:r>
            <a:r>
              <a:rPr lang="zh-CN" altLang="en-US" sz="2400" b="1">
                <a:solidFill>
                  <a:srgbClr val="FF0000"/>
                </a:solidFill>
                <a:latin typeface="黑体" panose="02010609060101010101" pitchFamily="2" charset="-122"/>
                <a:ea typeface="黑体" panose="02010609060101010101" pitchFamily="2" charset="-122"/>
              </a:rPr>
              <a:t>四面八方反射</a:t>
            </a:r>
            <a:endParaRPr lang="zh-CN" altLang="en-US" sz="2400" b="1">
              <a:solidFill>
                <a:srgbClr val="FF0000"/>
              </a:solidFill>
              <a:latin typeface="黑体" panose="02010609060101010101" pitchFamily="2" charset="-122"/>
              <a:ea typeface="黑体" panose="02010609060101010101" pitchFamily="2" charset="-122"/>
            </a:endParaRPr>
          </a:p>
        </p:txBody>
      </p:sp>
      <p:sp>
        <p:nvSpPr>
          <p:cNvPr id="9" name="文本框 8" title=""/>
          <p:cNvSpPr txBox="1"/>
          <p:nvPr/>
        </p:nvSpPr>
        <p:spPr>
          <a:xfrm>
            <a:off x="1709572" y="3754973"/>
            <a:ext cx="3279379" cy="830997"/>
          </a:xfrm>
          <a:prstGeom prst="rect">
            <a:avLst/>
          </a:prstGeom>
          <a:noFill/>
        </p:spPr>
        <p:txBody>
          <a:bodyPr wrap="square" rtlCol="0">
            <a:spAutoFit/>
          </a:bodyPr>
          <a:lstStyle/>
          <a:p>
            <a:r>
              <a:rPr lang="zh-CN" altLang="en-US" sz="2400" b="1">
                <a:latin typeface="黑体" panose="02010609060101010101" pitchFamily="2" charset="-122"/>
                <a:ea typeface="黑体" panose="02010609060101010101" pitchFamily="2" charset="-122"/>
              </a:rPr>
              <a:t>只在</a:t>
            </a:r>
            <a:r>
              <a:rPr lang="zh-CN" altLang="en-US" sz="2400" b="1">
                <a:solidFill>
                  <a:srgbClr val="FF0000"/>
                </a:solidFill>
                <a:latin typeface="黑体" panose="02010609060101010101" pitchFamily="2" charset="-122"/>
                <a:ea typeface="黑体" panose="02010609060101010101" pitchFamily="2" charset="-122"/>
              </a:rPr>
              <a:t>某一方向上</a:t>
            </a:r>
            <a:r>
              <a:rPr lang="zh-CN" altLang="en-US" sz="2400" b="1">
                <a:latin typeface="黑体" panose="02010609060101010101" pitchFamily="2" charset="-122"/>
                <a:ea typeface="黑体" panose="02010609060101010101" pitchFamily="2" charset="-122"/>
              </a:rPr>
              <a:t>能看见亮光</a:t>
            </a:r>
            <a:endParaRPr lang="zh-CN" altLang="en-US" sz="2400" b="1">
              <a:latin typeface="黑体" panose="02010609060101010101" pitchFamily="2" charset="-122"/>
              <a:ea typeface="黑体" panose="02010609060101010101" pitchFamily="2" charset="-122"/>
            </a:endParaRPr>
          </a:p>
        </p:txBody>
      </p:sp>
      <p:sp>
        <p:nvSpPr>
          <p:cNvPr id="10" name="文本框 9" title=""/>
          <p:cNvSpPr txBox="1"/>
          <p:nvPr/>
        </p:nvSpPr>
        <p:spPr>
          <a:xfrm>
            <a:off x="5302566" y="3733696"/>
            <a:ext cx="3176047" cy="830997"/>
          </a:xfrm>
          <a:prstGeom prst="rect">
            <a:avLst/>
          </a:prstGeom>
          <a:noFill/>
        </p:spPr>
        <p:txBody>
          <a:bodyPr wrap="square" rtlCol="0">
            <a:spAutoFit/>
          </a:bodyPr>
          <a:lstStyle/>
          <a:p>
            <a:r>
              <a:rPr lang="zh-CN" altLang="en-US" sz="2400" b="1">
                <a:latin typeface="黑体" panose="02010609060101010101" pitchFamily="2" charset="-122"/>
                <a:ea typeface="黑体" panose="02010609060101010101" pitchFamily="2" charset="-122"/>
              </a:rPr>
              <a:t>在</a:t>
            </a:r>
            <a:r>
              <a:rPr lang="zh-CN" altLang="en-US" sz="2400" b="1">
                <a:solidFill>
                  <a:srgbClr val="FF0000"/>
                </a:solidFill>
                <a:latin typeface="黑体" panose="02010609060101010101" pitchFamily="2" charset="-122"/>
                <a:ea typeface="黑体" panose="02010609060101010101" pitchFamily="2" charset="-122"/>
              </a:rPr>
              <a:t>各个方向</a:t>
            </a:r>
            <a:r>
              <a:rPr lang="zh-CN" altLang="en-US" sz="2400" b="1">
                <a:latin typeface="黑体" panose="02010609060101010101" pitchFamily="2" charset="-122"/>
                <a:ea typeface="黑体" panose="02010609060101010101" pitchFamily="2" charset="-122"/>
              </a:rPr>
              <a:t>都能看见物体</a:t>
            </a:r>
            <a:endParaRPr lang="zh-CN" altLang="en-US" sz="2400" b="1">
              <a:latin typeface="黑体" panose="02010609060101010101" pitchFamily="2" charset="-122"/>
              <a:ea typeface="黑体" panose="02010609060101010101" pitchFamily="2" charset="-122"/>
            </a:endParaRPr>
          </a:p>
        </p:txBody>
      </p:sp>
      <p:sp>
        <p:nvSpPr>
          <p:cNvPr id="11" name="文本框 10" title=""/>
          <p:cNvSpPr txBox="1"/>
          <p:nvPr/>
        </p:nvSpPr>
        <p:spPr>
          <a:xfrm>
            <a:off x="2258824" y="4516938"/>
            <a:ext cx="5648211" cy="461665"/>
          </a:xfrm>
          <a:prstGeom prst="rect">
            <a:avLst/>
          </a:prstGeom>
          <a:noFill/>
        </p:spPr>
        <p:txBody>
          <a:bodyPr wrap="square" rtlCol="0">
            <a:spAutoFit/>
          </a:bodyPr>
          <a:lstStyle/>
          <a:p>
            <a:r>
              <a:rPr lang="zh-CN" altLang="en-US" sz="2400" b="1">
                <a:latin typeface="黑体" panose="02010609060101010101" pitchFamily="2" charset="-122"/>
                <a:ea typeface="黑体" panose="02010609060101010101" pitchFamily="2" charset="-122"/>
              </a:rPr>
              <a:t>镜面反射和漫反射</a:t>
            </a:r>
            <a:r>
              <a:rPr lang="zh-CN" altLang="en-US" sz="2400" b="1">
                <a:solidFill>
                  <a:srgbClr val="FF0000"/>
                </a:solidFill>
                <a:latin typeface="黑体" panose="02010609060101010101" pitchFamily="2" charset="-122"/>
                <a:ea typeface="黑体" panose="02010609060101010101" pitchFamily="2" charset="-122"/>
              </a:rPr>
              <a:t>都遵循光的反射定律</a:t>
            </a:r>
            <a:endParaRPr lang="zh-CN" altLang="en-US" sz="2400" b="1">
              <a:solidFill>
                <a:srgbClr val="FF0000"/>
              </a:solidFill>
              <a:latin typeface="黑体" panose="02010609060101010101" pitchFamily="2" charset="-122"/>
              <a:ea typeface="黑体" panose="02010609060101010101" pitchFamily="2" charset="-122"/>
            </a:endParaRPr>
          </a:p>
        </p:txBody>
      </p:sp>
      <p:sp>
        <p:nvSpPr>
          <p:cNvPr id="12" name="文本框 11" title=""/>
          <p:cNvSpPr txBox="1"/>
          <p:nvPr/>
        </p:nvSpPr>
        <p:spPr>
          <a:xfrm>
            <a:off x="319778" y="101603"/>
            <a:ext cx="3249182" cy="461665"/>
          </a:xfrm>
          <a:prstGeom prst="rect">
            <a:avLst/>
          </a:prstGeom>
          <a:noFill/>
        </p:spPr>
        <p:txBody>
          <a:bodyPr wrap="square" rtlCol="0">
            <a:spAutoFit/>
          </a:bodyPr>
          <a:lstStyle/>
          <a:p>
            <a:r>
              <a:rPr lang="en-US" altLang="zh-CN" sz="2400" b="1">
                <a:latin typeface="+mj-lt"/>
                <a:ea typeface="+mj-ea"/>
              </a:rPr>
              <a:t>5.</a:t>
            </a:r>
            <a:r>
              <a:rPr lang="zh-CN" altLang="en-US" sz="2400" b="1">
                <a:latin typeface="+mj-lt"/>
                <a:ea typeface="+mj-ea"/>
              </a:rPr>
              <a:t>镜面反射和漫反射</a:t>
            </a:r>
            <a:endParaRPr lang="zh-CN" altLang="en-US" sz="2400" b="1">
              <a:latin typeface="+mj-lt"/>
              <a:ea typeface="+mj-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par>
                    <p:cTn id="16" fill="hold" nodeType="clickPar">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500"/>
                                        <p:tgtEl>
                                          <p:spTgt spid="6"/>
                                        </p:tgtEl>
                                      </p:cBhvr>
                                    </p:animEffect>
                                  </p:childTnLst>
                                </p:cTn>
                              </p:par>
                            </p:childTnLst>
                          </p:cTn>
                        </p:par>
                      </p:childTnLst>
                    </p:cTn>
                  </p:par>
                  <p:par>
                    <p:cTn id="21" fill="hold" nodeType="clickPar">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500"/>
                                        <p:tgtEl>
                                          <p:spTgt spid="7"/>
                                        </p:tgtEl>
                                      </p:cBhvr>
                                    </p:animEffect>
                                  </p:childTnLst>
                                </p:cTn>
                              </p:par>
                            </p:childTnLst>
                          </p:cTn>
                        </p:par>
                      </p:childTnLst>
                    </p:cTn>
                  </p:par>
                  <p:par>
                    <p:cTn id="26" fill="hold" nodeType="clickPar">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fade">
                                      <p:cBhvr>
                                        <p:cTn id="30" dur="500"/>
                                        <p:tgtEl>
                                          <p:spTgt spid="8"/>
                                        </p:tgtEl>
                                      </p:cBhvr>
                                    </p:animEffect>
                                  </p:childTnLst>
                                </p:cTn>
                              </p:par>
                            </p:childTnLst>
                          </p:cTn>
                        </p:par>
                      </p:childTnLst>
                    </p:cTn>
                  </p:par>
                  <p:par>
                    <p:cTn id="31" fill="hold" nodeType="clickPar">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500"/>
                                        <p:tgtEl>
                                          <p:spTgt spid="9"/>
                                        </p:tgtEl>
                                      </p:cBhvr>
                                    </p:animEffect>
                                  </p:childTnLst>
                                </p:cTn>
                              </p:par>
                            </p:childTnLst>
                          </p:cTn>
                        </p:par>
                      </p:childTnLst>
                    </p:cTn>
                  </p:par>
                  <p:par>
                    <p:cTn id="36" fill="hold" nodeType="clickPar">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fade">
                                      <p:cBhvr>
                                        <p:cTn id="40" dur="500"/>
                                        <p:tgtEl>
                                          <p:spTgt spid="10"/>
                                        </p:tgtEl>
                                      </p:cBhvr>
                                    </p:animEffect>
                                  </p:childTnLst>
                                </p:cTn>
                              </p:par>
                            </p:childTnLst>
                          </p:cTn>
                        </p:par>
                      </p:childTnLst>
                    </p:cTn>
                  </p:par>
                  <p:par>
                    <p:cTn id="41" fill="hold" nodeType="clickPar">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11" grpId="0"/>
    </p:bldLst>
  </p:timing>
</p:sld>
</file>

<file path=ppt/tags/tag1.xml><?xml version="1.0" encoding="utf-8"?>
<p:tagLst xmlns:p="http://schemas.openxmlformats.org/presentationml/2006/main">
  <p:tag name="AS_OS" val="Unix 3.10 unknown"/>
  <p:tag name="AS_RELEASE_DATE" val="2023.03.31"/>
  <p:tag name="AS_TITLE" val="Aspose.Slides for Java"/>
  <p:tag name="AS_VERSION" val="23.3"/>
  <p:tag name="COMMONDATA" val="eyJoZGlkIjoiYmE1MWRiMjIzZDMwOTFhNDdhYzA4OWUzYjdhZDA4NzYifQ=="/>
  <p:tag name="KSO_WPP_MARK_KEY" val="b07e7ba2-7141-4c3a-8f9f-2ac68b61bb36"/>
</p:tagLst>
</file>

<file path=ppt/theme/theme1.xml><?xml version="1.0" encoding="utf-8"?>
<a:theme xmlns:r="http://schemas.openxmlformats.org/officeDocument/2006/relationships" xmlns:a="http://schemas.openxmlformats.org/drawingml/2006/main" name="1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黑-T">
      <a:majorFont>
        <a:latin typeface="Times New Roman"/>
        <a:ea typeface="黑体"/>
        <a:cs typeface="Arial"/>
      </a:majorFont>
      <a:minorFont>
        <a:latin typeface="Times New Roman"/>
        <a:ea typeface="黑体"/>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a:noFill/>
        </a:ln>
      </a:spPr>
      <a:bodyPr/>
      <a:lstStyle>
        <a:defPPr marL="0" indent="720090">
          <a:lnSpc>
            <a:spcPct val="110000"/>
          </a:lnSpc>
          <a:spcBef>
            <a:spcPts val="0"/>
          </a:spcBef>
          <a:buClr>
            <a:schemeClr val="hlink"/>
          </a:buClr>
          <a:buFont typeface="Wingdings" panose="05000000000000000000" pitchFamily="2" charset="2"/>
          <a:buNone/>
          <a:defRPr sz="2800" b="1" dirty="0" smtClean="0">
            <a:latin typeface="+mn-lt"/>
            <a:ea typeface="黑体" panose="02010609060101010101" pitchFamily="2" charset="-122"/>
          </a:defRPr>
        </a:defPPr>
      </a:lstStyle>
    </a:sp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r="http://schemas.openxmlformats.org/officeDocument/2006/relationships"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等线 Light"/>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等线"/>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PresentationFormat>On-screen Show (16:9)</PresentationFormat>
  <Paragraphs>243</Paragraphs>
  <Slides>34</Slides>
  <Notes>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34</vt:i4>
      </vt:variant>
    </vt:vector>
  </HeadingPairs>
  <TitlesOfParts>
    <vt:vector size="42" baseType="lpstr">
      <vt:lpstr>Arial</vt:lpstr>
      <vt:lpstr>Times New Roman</vt:lpstr>
      <vt:lpstr>黑体</vt:lpstr>
      <vt:lpstr>宋体</vt:lpstr>
      <vt:lpstr>等线 Light</vt:lpstr>
      <vt:lpstr>等线</vt:lpstr>
      <vt:lpstr>Courier New</vt:lpstr>
      <vt:lpstr>1_Office 主题​​</vt:lpstr>
      <vt:lpstr>本章复习和总结</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23.0300</AppVersion>
  <TotalTime>0</TotalTime>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2024-06-27T16:25:25Z</cp:lastPrinted>
  <dcterms:created xsi:type="dcterms:W3CDTF">2024-06-27T16:25:25Z</dcterms:created>
  <dcterms:modified xsi:type="dcterms:W3CDTF">2024-06-27T08:25:25Z</dcterms:modified>
</cp:coreProperties>
</file>

<file path=docProps/custom.xml><?xml version="1.0" encoding="utf-8"?>
<Properties xmlns:vt="http://schemas.openxmlformats.org/officeDocument/2006/docPropsVTypes" xmlns="http://schemas.openxmlformats.org/officeDocument/2006/custom-properti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ies>
</file>