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24" r:id="rId1"/>
  </p:sldMasterIdLst>
  <p:notesMasterIdLst>
    <p:notesMasterId r:id="rId24"/>
  </p:notesMasterIdLst>
  <p:handoutMasterIdLst>
    <p:handoutMasterId r:id="rId25"/>
  </p:handoutMasterIdLst>
  <p:sldIdLst>
    <p:sldId id="311" r:id="rId2"/>
    <p:sldId id="258" r:id="rId3"/>
    <p:sldId id="271" r:id="rId4"/>
    <p:sldId id="312" r:id="rId5"/>
    <p:sldId id="291" r:id="rId6"/>
    <p:sldId id="304" r:id="rId7"/>
    <p:sldId id="257" r:id="rId8"/>
    <p:sldId id="294" r:id="rId9"/>
    <p:sldId id="261" r:id="rId10"/>
    <p:sldId id="262" r:id="rId11"/>
    <p:sldId id="292" r:id="rId12"/>
    <p:sldId id="293" r:id="rId13"/>
    <p:sldId id="305" r:id="rId14"/>
    <p:sldId id="265" r:id="rId15"/>
    <p:sldId id="308" r:id="rId16"/>
    <p:sldId id="309" r:id="rId17"/>
    <p:sldId id="268" r:id="rId18"/>
    <p:sldId id="310" r:id="rId19"/>
    <p:sldId id="267" r:id="rId20"/>
    <p:sldId id="260" r:id="rId21"/>
    <p:sldId id="306" r:id="rId22"/>
    <p:sldId id="307" r:id="rId23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6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2020/4/3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90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pPr/>
              <a:t>2020/4/3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20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546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528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90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0"/>
          <p:cNvCxnSpPr/>
          <p:nvPr userDrawn="1"/>
        </p:nvCxnSpPr>
        <p:spPr>
          <a:xfrm>
            <a:off x="1588" y="403916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本框 18"/>
          <p:cNvSpPr txBox="1"/>
          <p:nvPr userDrawn="1"/>
        </p:nvSpPr>
        <p:spPr>
          <a:xfrm>
            <a:off x="552450" y="-54112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回顾旧知</a:t>
            </a:r>
            <a:endParaRPr lang="zh-CN" altLang="en-US" sz="25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Freeform 74"/>
          <p:cNvSpPr>
            <a:spLocks noChangeAspect="1" noEditPoints="1"/>
          </p:cNvSpPr>
          <p:nvPr userDrawn="1"/>
        </p:nvSpPr>
        <p:spPr bwMode="auto">
          <a:xfrm>
            <a:off x="157163" y="40379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3885549"/>
      </p:ext>
    </p:extLst>
  </p:cSld>
  <p:clrMapOvr>
    <a:masterClrMapping/>
  </p:clrMapOvr>
  <p:transition spd="slow">
    <p:random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TEMPLAT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3408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135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097"/>
            <a:ext cx="2133600" cy="27468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097"/>
            <a:ext cx="2895600" cy="27468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097"/>
            <a:ext cx="2133600" cy="27468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fontAlgn="base"/>
            <a:fld id="{9A0DB2DC-4C9A-4742-B13C-FB6460FD3503}" type="slidenum">
              <a:rPr lang="zh-CN" altLang="en-US" noProof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/>
              <a:t>‹#›</a:t>
            </a:fld>
            <a:endParaRPr lang="zh-CN" altLang="en-US" noProof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1452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/>
                </a:solidFill>
              </a:rPr>
              <a:pPr/>
              <a:t>2020/4/3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0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893"/>
            <a:ext cx="6858000" cy="12420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2020/4/3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4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10"/>
          <p:cNvCxnSpPr/>
          <p:nvPr userDrawn="1"/>
        </p:nvCxnSpPr>
        <p:spPr>
          <a:xfrm>
            <a:off x="1588" y="403916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8"/>
          <p:cNvSpPr txBox="1"/>
          <p:nvPr userDrawn="1"/>
        </p:nvSpPr>
        <p:spPr>
          <a:xfrm>
            <a:off x="552450" y="-54112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素养目标</a:t>
            </a:r>
            <a:endParaRPr lang="zh-CN" altLang="en-US" sz="25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Freeform 74"/>
          <p:cNvSpPr>
            <a:spLocks noChangeAspect="1" noEditPoints="1"/>
          </p:cNvSpPr>
          <p:nvPr userDrawn="1"/>
        </p:nvSpPr>
        <p:spPr bwMode="auto">
          <a:xfrm>
            <a:off x="157163" y="40379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022554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10"/>
          <p:cNvCxnSpPr/>
          <p:nvPr userDrawn="1"/>
        </p:nvCxnSpPr>
        <p:spPr>
          <a:xfrm>
            <a:off x="1588" y="403916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8"/>
          <p:cNvSpPr txBox="1"/>
          <p:nvPr userDrawn="1"/>
        </p:nvSpPr>
        <p:spPr>
          <a:xfrm>
            <a:off x="552450" y="-54112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探究新知</a:t>
            </a:r>
            <a:endParaRPr lang="zh-CN" altLang="en-US" sz="25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Freeform 74"/>
          <p:cNvSpPr>
            <a:spLocks noChangeAspect="1" noEditPoints="1"/>
          </p:cNvSpPr>
          <p:nvPr userDrawn="1"/>
        </p:nvSpPr>
        <p:spPr bwMode="auto">
          <a:xfrm>
            <a:off x="157163" y="40379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1523652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10"/>
          <p:cNvCxnSpPr/>
          <p:nvPr userDrawn="1"/>
        </p:nvCxnSpPr>
        <p:spPr>
          <a:xfrm>
            <a:off x="1588" y="403916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8"/>
          <p:cNvSpPr txBox="1"/>
          <p:nvPr userDrawn="1"/>
        </p:nvSpPr>
        <p:spPr>
          <a:xfrm>
            <a:off x="552450" y="-54112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巩固练习</a:t>
            </a:r>
            <a:endParaRPr lang="zh-CN" altLang="en-US" sz="25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Freeform 74"/>
          <p:cNvSpPr>
            <a:spLocks noChangeAspect="1" noEditPoints="1"/>
          </p:cNvSpPr>
          <p:nvPr userDrawn="1"/>
        </p:nvSpPr>
        <p:spPr bwMode="auto">
          <a:xfrm>
            <a:off x="157163" y="40379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083726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10"/>
          <p:cNvCxnSpPr/>
          <p:nvPr userDrawn="1"/>
        </p:nvCxnSpPr>
        <p:spPr>
          <a:xfrm>
            <a:off x="1588" y="403916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8"/>
          <p:cNvSpPr txBox="1"/>
          <p:nvPr userDrawn="1"/>
        </p:nvSpPr>
        <p:spPr>
          <a:xfrm>
            <a:off x="552450" y="-54112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课堂检测</a:t>
            </a:r>
            <a:endParaRPr lang="zh-CN" altLang="en-US" sz="25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Freeform 74"/>
          <p:cNvSpPr>
            <a:spLocks noChangeAspect="1" noEditPoints="1"/>
          </p:cNvSpPr>
          <p:nvPr userDrawn="1"/>
        </p:nvSpPr>
        <p:spPr bwMode="auto">
          <a:xfrm>
            <a:off x="157163" y="40379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7909153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10"/>
          <p:cNvCxnSpPr/>
          <p:nvPr userDrawn="1"/>
        </p:nvCxnSpPr>
        <p:spPr>
          <a:xfrm>
            <a:off x="1588" y="403916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8"/>
          <p:cNvSpPr txBox="1"/>
          <p:nvPr userDrawn="1"/>
        </p:nvSpPr>
        <p:spPr>
          <a:xfrm>
            <a:off x="552450" y="-54112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课堂小结</a:t>
            </a:r>
            <a:endParaRPr lang="zh-CN" altLang="en-US" sz="25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Freeform 74"/>
          <p:cNvSpPr>
            <a:spLocks noChangeAspect="1" noEditPoints="1"/>
          </p:cNvSpPr>
          <p:nvPr userDrawn="1"/>
        </p:nvSpPr>
        <p:spPr bwMode="auto">
          <a:xfrm>
            <a:off x="157163" y="40379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0909501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TEMPLAT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  <p:cxnSp>
        <p:nvCxnSpPr>
          <p:cNvPr id="3" name="直线连接符 10"/>
          <p:cNvCxnSpPr/>
          <p:nvPr userDrawn="1"/>
        </p:nvCxnSpPr>
        <p:spPr>
          <a:xfrm>
            <a:off x="1588" y="403916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18"/>
          <p:cNvSpPr txBox="1"/>
          <p:nvPr userDrawn="1"/>
        </p:nvSpPr>
        <p:spPr>
          <a:xfrm>
            <a:off x="552450" y="-54112"/>
            <a:ext cx="1473480" cy="4770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课后作业</a:t>
            </a:r>
            <a:endParaRPr lang="zh-CN" altLang="en-US" sz="25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Freeform 74"/>
          <p:cNvSpPr>
            <a:spLocks noChangeAspect="1" noEditPoints="1"/>
          </p:cNvSpPr>
          <p:nvPr userDrawn="1"/>
        </p:nvSpPr>
        <p:spPr bwMode="auto">
          <a:xfrm>
            <a:off x="157163" y="40379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2983173"/>
      </p:ext>
    </p:extLst>
  </p:cSld>
  <p:clrMapOvr>
    <a:masterClrMapping/>
  </p:clrMapOvr>
  <p:transition spd="slow" advTm="0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TEMPLAT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7859"/>
            <a:ext cx="2743200" cy="36439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DE992C8C-F093-4FD8-8873-42F5D5B5915D}" type="datetimeFigureOut">
              <a:rPr lang="zh-CN" altLang="en-US" sz="1350">
                <a:solidFill>
                  <a:prstClr val="black"/>
                </a:solidFill>
              </a:rPr>
              <a:pPr defTabSz="685800">
                <a:defRPr/>
              </a:pPr>
              <a:t>2020/4/3</a:t>
            </a:fld>
            <a:endParaRPr lang="zh-CN" altLang="en-US" sz="1350">
              <a:solidFill>
                <a:prstClr val="black"/>
              </a:solidFill>
              <a:latin typeface="Times New Roman"/>
              <a:ea typeface="微软雅黑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7859"/>
            <a:ext cx="4114800" cy="36439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7859"/>
            <a:ext cx="2743200" cy="36439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BBC06761-3C82-4EBB-ABA8-C6146A0EBDEA}" type="slidenum">
              <a:rPr lang="zh-CN" altLang="en-US" sz="135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zh-CN" altLang="en-US" sz="1350">
              <a:solidFill>
                <a:prstClr val="black"/>
              </a:solidFill>
              <a:latin typeface="Times New Roman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276254878"/>
      </p:ext>
    </p:extLst>
  </p:cSld>
  <p:clrMapOvr>
    <a:masterClrMapping/>
  </p:clrMapOvr>
  <p:transition spd="slow">
    <p:random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TEMPLAT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7531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57" y="0"/>
            <a:ext cx="1177443" cy="467999"/>
          </a:xfrm>
          <a:prstGeom prst="rect">
            <a:avLst/>
          </a:prstGeom>
        </p:spPr>
      </p:pic>
      <p:pic>
        <p:nvPicPr>
          <p:cNvPr id="6" name="图片 5" descr="C:\Users\ziqian\Desktop\t0157f56304e8824e32.jpgt0157f56304e8824e3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43825" y="4464685"/>
            <a:ext cx="1384300" cy="7785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文本框 7"/>
          <p:cNvSpPr txBox="1"/>
          <p:nvPr userDrawn="1"/>
        </p:nvSpPr>
        <p:spPr>
          <a:xfrm>
            <a:off x="6090117" y="31137"/>
            <a:ext cx="1973580" cy="398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17.2 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欧姆定律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2487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ransition spd="slow"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png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1563370" y="2503170"/>
            <a:ext cx="6501289" cy="2591276"/>
            <a:chOff x="3360" y="2902"/>
            <a:chExt cx="1776" cy="890"/>
          </a:xfrm>
        </p:grpSpPr>
        <p:sp>
          <p:nvSpPr>
            <p:cNvPr id="16402" name="Rectangle 27"/>
            <p:cNvSpPr/>
            <p:nvPr/>
          </p:nvSpPr>
          <p:spPr>
            <a:xfrm>
              <a:off x="3888" y="3120"/>
              <a:ext cx="720" cy="192"/>
            </a:xfrm>
            <a:prstGeom prst="rect">
              <a:avLst/>
            </a:prstGeom>
            <a:solidFill>
              <a:srgbClr val="FF00FF"/>
            </a:solidFill>
            <a:ln w="57150" cap="flat" cmpd="sng">
              <a:solidFill>
                <a:srgbClr val="703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45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3" name="Line 28"/>
            <p:cNvSpPr/>
            <p:nvPr/>
          </p:nvSpPr>
          <p:spPr>
            <a:xfrm>
              <a:off x="4608" y="3216"/>
              <a:ext cx="528" cy="0"/>
            </a:xfrm>
            <a:prstGeom prst="line">
              <a:avLst/>
            </a:prstGeom>
            <a:ln w="57150" cap="flat" cmpd="sng">
              <a:solidFill>
                <a:srgbClr val="7030A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4" name="Line 29"/>
            <p:cNvSpPr/>
            <p:nvPr/>
          </p:nvSpPr>
          <p:spPr>
            <a:xfrm flipH="1">
              <a:off x="3360" y="3216"/>
              <a:ext cx="528" cy="0"/>
            </a:xfrm>
            <a:prstGeom prst="line">
              <a:avLst/>
            </a:prstGeom>
            <a:ln w="57150" cap="flat" cmpd="sng">
              <a:solidFill>
                <a:srgbClr val="7030A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5" name="Text Box 30"/>
            <p:cNvSpPr txBox="1"/>
            <p:nvPr/>
          </p:nvSpPr>
          <p:spPr>
            <a:xfrm>
              <a:off x="4210" y="2902"/>
              <a:ext cx="211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500" i="1" dirty="0">
                  <a:solidFill>
                    <a:schemeClr val="fol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</a:p>
          </p:txBody>
        </p:sp>
        <p:sp>
          <p:nvSpPr>
            <p:cNvPr id="16406" name="Line 31"/>
            <p:cNvSpPr/>
            <p:nvPr/>
          </p:nvSpPr>
          <p:spPr>
            <a:xfrm>
              <a:off x="3552" y="3312"/>
              <a:ext cx="0" cy="480"/>
            </a:xfrm>
            <a:prstGeom prst="line">
              <a:avLst/>
            </a:prstGeom>
            <a:ln w="57150" cap="flat" cmpd="sng">
              <a:solidFill>
                <a:srgbClr val="7030A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7" name="Line 32"/>
            <p:cNvSpPr/>
            <p:nvPr/>
          </p:nvSpPr>
          <p:spPr>
            <a:xfrm>
              <a:off x="4944" y="3312"/>
              <a:ext cx="0" cy="480"/>
            </a:xfrm>
            <a:prstGeom prst="line">
              <a:avLst/>
            </a:prstGeom>
            <a:ln w="57150" cap="flat" cmpd="sng">
              <a:solidFill>
                <a:srgbClr val="7030A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8" name="Line 33"/>
            <p:cNvSpPr/>
            <p:nvPr/>
          </p:nvSpPr>
          <p:spPr>
            <a:xfrm flipH="1">
              <a:off x="3552" y="3552"/>
              <a:ext cx="480" cy="0"/>
            </a:xfrm>
            <a:prstGeom prst="line">
              <a:avLst/>
            </a:prstGeom>
            <a:ln w="57150" cap="flat" cmpd="sng">
              <a:solidFill>
                <a:srgbClr val="7030A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6409" name="Line 34"/>
            <p:cNvSpPr/>
            <p:nvPr/>
          </p:nvSpPr>
          <p:spPr>
            <a:xfrm>
              <a:off x="4512" y="3552"/>
              <a:ext cx="432" cy="0"/>
            </a:xfrm>
            <a:prstGeom prst="line">
              <a:avLst/>
            </a:prstGeom>
            <a:ln w="57150" cap="flat" cmpd="sng">
              <a:solidFill>
                <a:srgbClr val="7030A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6410" name="Text Box 35"/>
            <p:cNvSpPr txBox="1"/>
            <p:nvPr/>
          </p:nvSpPr>
          <p:spPr>
            <a:xfrm>
              <a:off x="4125" y="3421"/>
              <a:ext cx="246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500" i="1" dirty="0">
                  <a:solidFill>
                    <a:schemeClr val="fol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</a:t>
              </a:r>
            </a:p>
          </p:txBody>
        </p:sp>
        <p:sp>
          <p:nvSpPr>
            <p:cNvPr id="16411" name="Line 36"/>
            <p:cNvSpPr/>
            <p:nvPr/>
          </p:nvSpPr>
          <p:spPr>
            <a:xfrm>
              <a:off x="3360" y="3216"/>
              <a:ext cx="336" cy="0"/>
            </a:xfrm>
            <a:prstGeom prst="line">
              <a:avLst/>
            </a:prstGeom>
            <a:ln w="57150" cap="flat" cmpd="sng">
              <a:solidFill>
                <a:srgbClr val="7030A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6412" name="Text Box 37"/>
            <p:cNvSpPr txBox="1"/>
            <p:nvPr/>
          </p:nvSpPr>
          <p:spPr>
            <a:xfrm>
              <a:off x="3636" y="2955"/>
              <a:ext cx="191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500" i="1" dirty="0">
                  <a:solidFill>
                    <a:schemeClr val="fol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</p:txBody>
        </p:sp>
      </p:grpSp>
      <p:sp>
        <p:nvSpPr>
          <p:cNvPr id="7170" name="Rectangle 3"/>
          <p:cNvSpPr>
            <a:spLocks noGrp="1" noChangeArrowheads="1"/>
          </p:cNvSpPr>
          <p:nvPr/>
        </p:nvSpPr>
        <p:spPr bwMode="auto">
          <a:xfrm>
            <a:off x="-3810" y="993140"/>
            <a:ext cx="9164955" cy="1664335"/>
          </a:xfrm>
          <a:prstGeom prst="rect">
            <a:avLst/>
          </a:prstGeom>
          <a:solidFill>
            <a:srgbClr val="BFC4D7"/>
          </a:solidFill>
          <a:ln>
            <a:miter lim="800000"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e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9144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13716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18288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第十七章  欧姆定律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zh-CN" altLang="en-US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第2节  欧姆定律</a:t>
            </a: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-38087" y="40036"/>
            <a:ext cx="3217222" cy="461565"/>
            <a:chOff x="138644" y="130175"/>
            <a:chExt cx="3586444" cy="340499"/>
          </a:xfrm>
        </p:grpSpPr>
        <p:sp>
          <p:nvSpPr>
            <p:cNvPr id="22" name="圆角矩形 21"/>
            <p:cNvSpPr/>
            <p:nvPr/>
          </p:nvSpPr>
          <p:spPr>
            <a:xfrm>
              <a:off x="192088" y="130175"/>
              <a:ext cx="3533000" cy="340499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3" name="文本框 1"/>
            <p:cNvSpPr txBox="1">
              <a:spLocks noChangeArrowheads="1"/>
            </p:cNvSpPr>
            <p:nvPr/>
          </p:nvSpPr>
          <p:spPr bwMode="auto">
            <a:xfrm>
              <a:off x="138644" y="164195"/>
              <a:ext cx="3586444" cy="2951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人教</a:t>
              </a: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版 九年级 </a:t>
              </a:r>
              <a:r>
                <a:rPr lang="zh-CN" altLang="en-US" sz="2000" b="1" kern="0" dirty="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物理</a:t>
              </a: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上册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24" name="Picture 2" descr="G:\其他部门资源\美编\图标\QQ图片202002171042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79" y="1874"/>
            <a:ext cx="1999391" cy="79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760" y="1235075"/>
            <a:ext cx="8131810" cy="95313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buNone/>
            </a:pPr>
            <a:r>
              <a:rPr lang="en-US" altLang="zh-CN" sz="2800" b="1" dirty="0"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【例题</a:t>
            </a:r>
            <a:r>
              <a:rPr lang="en-US" altLang="zh-CN" sz="2800" b="1" dirty="0"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】</a:t>
            </a:r>
            <a:r>
              <a:rPr lang="zh-CN" altLang="en-US" sz="2800" b="1" dirty="0"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有一个电阻两端的电压是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12V</a:t>
            </a:r>
            <a:r>
              <a:rPr lang="zh-CN" altLang="en-US" sz="2800" b="1" dirty="0"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，通过它的电流是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300</a:t>
            </a:r>
            <a:r>
              <a:rPr lang="en-US" altLang="zh-CN" sz="2800" b="1" dirty="0" err="1"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mA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800" b="1" dirty="0"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这个电阻的阻值是多少？</a:t>
            </a:r>
          </a:p>
        </p:txBody>
      </p:sp>
      <p:sp>
        <p:nvSpPr>
          <p:cNvPr id="19458" name="Rectangle 2"/>
          <p:cNvSpPr>
            <a:spLocks noGrp="1"/>
          </p:cNvSpPr>
          <p:nvPr/>
        </p:nvSpPr>
        <p:spPr>
          <a:xfrm>
            <a:off x="690880" y="2086610"/>
            <a:ext cx="5478780" cy="857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9056" tIns="34528" rIns="69056" bIns="34528"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解：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=12 V 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=300mA=0.3A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</a:p>
        </p:txBody>
      </p:sp>
      <p:graphicFrame>
        <p:nvGraphicFramePr>
          <p:cNvPr id="79876" name="Object 2"/>
          <p:cNvGraphicFramePr>
            <a:graphicFrameLocks noChangeAspect="1"/>
          </p:cNvGraphicFramePr>
          <p:nvPr/>
        </p:nvGraphicFramePr>
        <p:xfrm>
          <a:off x="1526024" y="2810364"/>
          <a:ext cx="840105" cy="789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r:id="rId4" imgW="419040" imgH="393480" progId="">
                  <p:embed/>
                </p:oleObj>
              </mc:Choice>
              <mc:Fallback>
                <p:oleObj r:id="rId4" imgW="419040" imgH="39348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6024" y="2810364"/>
                        <a:ext cx="840105" cy="789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Rectangle 6"/>
          <p:cNvSpPr/>
          <p:nvPr/>
        </p:nvSpPr>
        <p:spPr>
          <a:xfrm>
            <a:off x="794385" y="3659241"/>
            <a:ext cx="2327910" cy="1383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电阻的阻值：</a:t>
            </a:r>
          </a:p>
          <a:p>
            <a:pPr algn="l"/>
            <a:endParaRPr lang="en-US" altLang="zh-CN" sz="2800" b="1" i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794385" y="2943675"/>
            <a:ext cx="37871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              得，</a:t>
            </a: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65693" y="4095089"/>
          <a:ext cx="3303746" cy="948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6" imgW="1371600" imgH="393480" progId="">
                  <p:embed/>
                </p:oleObj>
              </mc:Choice>
              <mc:Fallback>
                <p:oleObj r:id="rId6" imgW="1371600" imgH="39348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693" y="4095089"/>
                        <a:ext cx="3303746" cy="948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65" name="组合 30764"/>
          <p:cNvGrpSpPr/>
          <p:nvPr/>
        </p:nvGrpSpPr>
        <p:grpSpPr>
          <a:xfrm>
            <a:off x="2257901" y="452729"/>
            <a:ext cx="4346972" cy="871538"/>
            <a:chOff x="612" y="333"/>
            <a:chExt cx="3651" cy="732"/>
          </a:xfrm>
        </p:grpSpPr>
        <p:sp>
          <p:nvSpPr>
            <p:cNvPr id="30729" name="文本框 30728"/>
            <p:cNvSpPr txBox="1"/>
            <p:nvPr/>
          </p:nvSpPr>
          <p:spPr>
            <a:xfrm>
              <a:off x="703" y="482"/>
              <a:ext cx="794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</a:rPr>
                <a:t>根据</a:t>
              </a:r>
            </a:p>
          </p:txBody>
        </p:sp>
        <p:sp>
          <p:nvSpPr>
            <p:cNvPr id="30730" name="文本框 30729"/>
            <p:cNvSpPr txBox="1"/>
            <p:nvPr/>
          </p:nvSpPr>
          <p:spPr>
            <a:xfrm>
              <a:off x="1932" y="477"/>
              <a:ext cx="1610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</a:rPr>
                <a:t>，导出公式 </a:t>
              </a:r>
            </a:p>
          </p:txBody>
        </p:sp>
        <p:grpSp>
          <p:nvGrpSpPr>
            <p:cNvPr id="30756" name="组合 30755"/>
            <p:cNvGrpSpPr/>
            <p:nvPr/>
          </p:nvGrpSpPr>
          <p:grpSpPr>
            <a:xfrm>
              <a:off x="1254" y="368"/>
              <a:ext cx="717" cy="697"/>
              <a:chOff x="415" y="3809"/>
              <a:chExt cx="717" cy="697"/>
            </a:xfrm>
          </p:grpSpPr>
          <p:sp>
            <p:nvSpPr>
              <p:cNvPr id="30757" name="矩形 30756"/>
              <p:cNvSpPr/>
              <p:nvPr/>
            </p:nvSpPr>
            <p:spPr>
              <a:xfrm>
                <a:off x="415" y="3945"/>
                <a:ext cx="680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 i="1">
                    <a:latin typeface="Times New Roman" panose="02020603050405020304" pitchFamily="18" charset="0"/>
                  </a:rPr>
                  <a:t>I </a:t>
                </a:r>
                <a:r>
                  <a:rPr lang="en-US" altLang="zh-CN" sz="2400" b="1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0758" name="矩形 30757"/>
              <p:cNvSpPr/>
              <p:nvPr/>
            </p:nvSpPr>
            <p:spPr>
              <a:xfrm>
                <a:off x="793" y="3809"/>
                <a:ext cx="339" cy="6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400" b="1" i="1">
                    <a:latin typeface="Times New Roman" panose="02020603050405020304" pitchFamily="18" charset="0"/>
                  </a:rPr>
                  <a:t>U</a:t>
                </a:r>
              </a:p>
              <a:p>
                <a:r>
                  <a:rPr lang="en-US" altLang="zh-CN" sz="2400" b="1" i="1">
                    <a:latin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30759" name="直接连接符 30758"/>
              <p:cNvSpPr/>
              <p:nvPr/>
            </p:nvSpPr>
            <p:spPr>
              <a:xfrm>
                <a:off x="793" y="4104"/>
                <a:ext cx="273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0761" name="圆角矩形 30760"/>
            <p:cNvSpPr/>
            <p:nvPr/>
          </p:nvSpPr>
          <p:spPr>
            <a:xfrm>
              <a:off x="612" y="333"/>
              <a:ext cx="3651" cy="657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</p:grp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454015" y="443230"/>
          <a:ext cx="894080" cy="791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r:id="rId8" imgW="444240" imgH="393480" progId="">
                  <p:embed/>
                </p:oleObj>
              </mc:Choice>
              <mc:Fallback>
                <p:oleObj r:id="rId8" imgW="444240" imgH="39348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015" y="443230"/>
                        <a:ext cx="894080" cy="791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6075045" y="2296795"/>
            <a:ext cx="3081020" cy="2676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该题给出了一种测量导体电阻的方法：测出导体两端的电压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和通过导体的电流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，利用           </a:t>
            </a:r>
          </a:p>
          <a:p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求出导体电阻。</a:t>
            </a:r>
          </a:p>
        </p:txBody>
      </p:sp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056755" y="3787114"/>
          <a:ext cx="856774" cy="759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10" imgW="444240" imgH="393480" progId="">
                  <p:embed/>
                </p:oleObj>
              </mc:Choice>
              <mc:Fallback>
                <p:oleObj r:id="rId10" imgW="444240" imgH="39348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755" y="3787114"/>
                        <a:ext cx="856774" cy="7591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458" grpId="0"/>
      <p:bldP spid="79878" grpId="0"/>
      <p:bldP spid="12" grpId="0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7840" y="635584"/>
            <a:ext cx="8583930" cy="1171099"/>
            <a:chOff x="460" y="1447"/>
            <a:chExt cx="18024" cy="2459"/>
          </a:xfrm>
        </p:grpSpPr>
        <p:sp>
          <p:nvSpPr>
            <p:cNvPr id="4" name="文本框 3"/>
            <p:cNvSpPr txBox="1"/>
            <p:nvPr/>
          </p:nvSpPr>
          <p:spPr>
            <a:xfrm>
              <a:off x="460" y="1447"/>
              <a:ext cx="18024" cy="24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buClr>
                  <a:schemeClr val="bg1"/>
                </a:buClr>
              </a:pPr>
              <a:r>
                <a:rPr lang="en-US" altLang="zh-CN" sz="27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      </a:t>
              </a:r>
              <a:r>
                <a:rPr lang="zh-CN" altLang="en-US" sz="27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跟     相似，那能否认为电阻跟电压成正比，跟电流成反比？</a:t>
              </a:r>
            </a:p>
          </p:txBody>
        </p:sp>
        <p:graphicFrame>
          <p:nvGraphicFramePr>
            <p:cNvPr id="15" name="对象 1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014" y="1447"/>
            <a:ext cx="1556" cy="1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" r:id="rId3" imgW="444240" imgH="393480" progId="">
                    <p:embed/>
                  </p:oleObj>
                </mc:Choice>
                <mc:Fallback>
                  <p:oleObj r:id="rId3" imgW="444240" imgH="393480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4" y="1447"/>
                          <a:ext cx="1556" cy="13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876" name="Object 2"/>
            <p:cNvGraphicFramePr>
              <a:graphicFrameLocks noChangeAspect="1"/>
            </p:cNvGraphicFramePr>
            <p:nvPr/>
          </p:nvGraphicFramePr>
          <p:xfrm>
            <a:off x="3808" y="1659"/>
            <a:ext cx="1433" cy="1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2" r:id="rId5" imgW="419040" imgH="393480" progId="">
                    <p:embed/>
                  </p:oleObj>
                </mc:Choice>
                <mc:Fallback>
                  <p:oleObj r:id="rId5" imgW="419040" imgH="393480" progId="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8" y="1659"/>
                          <a:ext cx="1433" cy="1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组合 7"/>
          <p:cNvGrpSpPr/>
          <p:nvPr/>
        </p:nvGrpSpPr>
        <p:grpSpPr>
          <a:xfrm>
            <a:off x="335876" y="1743524"/>
            <a:ext cx="8472011" cy="3323749"/>
            <a:chOff x="832" y="2356"/>
            <a:chExt cx="17682" cy="6979"/>
          </a:xfrm>
        </p:grpSpPr>
        <p:sp>
          <p:nvSpPr>
            <p:cNvPr id="132100" name="文本框 132099"/>
            <p:cNvSpPr txBox="1"/>
            <p:nvPr/>
          </p:nvSpPr>
          <p:spPr>
            <a:xfrm>
              <a:off x="832" y="2356"/>
              <a:ext cx="17682" cy="69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defTabSz="0">
                <a:spcBef>
                  <a:spcPts val="600"/>
                </a:spcBef>
                <a:buClr>
                  <a:schemeClr val="bg1"/>
                </a:buClr>
                <a:tabLst>
                  <a:tab pos="4308475" algn="l"/>
                </a:tabLst>
              </a:pPr>
              <a:r>
                <a:rPr lang="en-US" altLang="zh-CN" sz="2700" b="1" dirty="0"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   </a:t>
              </a:r>
              <a:r>
                <a:rPr lang="zh-CN" altLang="en-US" sz="2400" b="1" dirty="0">
                  <a:solidFill>
                    <a:schemeClr val="tx1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导体的电阻是导体本身的</a:t>
              </a:r>
              <a:r>
                <a:rPr lang="zh-CN" altLang="en-US" sz="2400" b="1" dirty="0">
                  <a:solidFill>
                    <a:srgbClr val="FF0000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一种性质</a:t>
              </a:r>
              <a:r>
                <a:rPr lang="zh-CN" altLang="en-US" sz="2400" b="1" dirty="0">
                  <a:solidFill>
                    <a:schemeClr val="tx1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，导体电阻的大小是</a:t>
              </a:r>
              <a:r>
                <a:rPr lang="zh-CN" altLang="en-US" sz="2400" b="1" dirty="0">
                  <a:solidFill>
                    <a:srgbClr val="FF0000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由导体的长度、横截面积和材料决定</a:t>
              </a:r>
              <a:r>
                <a:rPr lang="zh-CN" altLang="en-US" sz="2400" b="1" dirty="0" smtClean="0">
                  <a:solidFill>
                    <a:srgbClr val="FF0000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的。</a:t>
              </a:r>
              <a:endParaRPr lang="en-US" altLang="zh-CN" sz="2400" b="1" dirty="0" smtClean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  <a:p>
              <a:pPr defTabSz="0">
                <a:spcBef>
                  <a:spcPts val="600"/>
                </a:spcBef>
                <a:buClr>
                  <a:schemeClr val="bg1"/>
                </a:buClr>
                <a:tabLst>
                  <a:tab pos="4308475" algn="l"/>
                </a:tabLst>
              </a:pPr>
              <a:r>
                <a:rPr lang="zh-CN" altLang="en-US" sz="2400" b="1" dirty="0" smtClean="0">
                  <a:solidFill>
                    <a:schemeClr val="tx1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   当</a:t>
              </a:r>
              <a:r>
                <a:rPr lang="zh-CN" altLang="en-US" sz="2400" b="1" dirty="0">
                  <a:solidFill>
                    <a:schemeClr val="tx1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电阻两端电压改变时，通过它的电流也成正比例改变，而电压与电流比值（即电阻）不变，是一个定值（可以看出电阻的大小等于电压与电流的比值），故</a:t>
              </a:r>
              <a:r>
                <a:rPr lang="zh-CN" altLang="en-US" sz="2400" b="1" dirty="0">
                  <a:solidFill>
                    <a:srgbClr val="FF0000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电阻跟电压、</a:t>
              </a:r>
              <a:r>
                <a:rPr lang="zh-CN" altLang="en-US" sz="2400" b="1" dirty="0" smtClean="0">
                  <a:solidFill>
                    <a:srgbClr val="FF0000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电流</a:t>
              </a:r>
              <a:r>
                <a:rPr lang="zh-CN" altLang="en-US" sz="2400" b="1" dirty="0">
                  <a:solidFill>
                    <a:srgbClr val="FF0000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无关，不存在正、反比的关系</a:t>
              </a:r>
              <a:r>
                <a:rPr lang="zh-CN" altLang="en-US" sz="2400" b="1" dirty="0" smtClean="0">
                  <a:solidFill>
                    <a:schemeClr val="tx1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。</a:t>
              </a:r>
              <a:endParaRPr lang="en-US" altLang="zh-CN" sz="2400" b="1" dirty="0" smtClean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  <a:p>
              <a:pPr defTabSz="0">
                <a:spcBef>
                  <a:spcPts val="600"/>
                </a:spcBef>
                <a:buClr>
                  <a:schemeClr val="bg1"/>
                </a:buClr>
                <a:tabLst>
                  <a:tab pos="4308475" algn="l"/>
                </a:tabLst>
              </a:pPr>
              <a:r>
                <a:rPr lang="zh-CN" altLang="en-US" sz="2400" b="1" dirty="0" smtClean="0">
                  <a:solidFill>
                    <a:schemeClr val="tx1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   所</a:t>
              </a:r>
              <a:r>
                <a:rPr lang="zh-CN" altLang="en-US" sz="2400" b="1" dirty="0">
                  <a:solidFill>
                    <a:schemeClr val="tx1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以     ，只能</a:t>
              </a:r>
              <a:r>
                <a:rPr lang="zh-CN" altLang="en-US" sz="2400" b="1" dirty="0" smtClean="0">
                  <a:solidFill>
                    <a:schemeClr val="tx1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用来</a:t>
              </a:r>
              <a:r>
                <a:rPr lang="zh-CN" altLang="en-US" sz="2400" b="1" dirty="0">
                  <a:solidFill>
                    <a:schemeClr val="tx1"/>
                  </a:solidFill>
                  <a:effectLst/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</a:rPr>
                <a:t>计算电阻的大小，而不能用作电阻的定义式 。</a:t>
              </a:r>
            </a:p>
          </p:txBody>
        </p:sp>
        <p:graphicFrame>
          <p:nvGraphicFramePr>
            <p:cNvPr id="6" name="对象 5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9043406"/>
                </p:ext>
              </p:extLst>
            </p:nvPr>
          </p:nvGraphicFramePr>
          <p:xfrm>
            <a:off x="3210" y="7166"/>
            <a:ext cx="1799" cy="1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3" r:id="rId7" imgW="444240" imgH="393480" progId="">
                    <p:embed/>
                  </p:oleObj>
                </mc:Choice>
                <mc:Fallback>
                  <p:oleObj r:id="rId7" imgW="444240" imgH="393480" progId="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0" y="7166"/>
                          <a:ext cx="1799" cy="15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文本框 2"/>
          <p:cNvSpPr txBox="1"/>
          <p:nvPr/>
        </p:nvSpPr>
        <p:spPr>
          <a:xfrm>
            <a:off x="3479800" y="273025"/>
            <a:ext cx="262001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【想想议议】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8001" y="537819"/>
            <a:ext cx="8277701" cy="4616768"/>
            <a:chOff x="910" y="1645"/>
            <a:chExt cx="17381" cy="9694"/>
          </a:xfrm>
        </p:grpSpPr>
        <p:sp>
          <p:nvSpPr>
            <p:cNvPr id="102" name="文本框 101"/>
            <p:cNvSpPr txBox="1"/>
            <p:nvPr/>
          </p:nvSpPr>
          <p:spPr>
            <a:xfrm>
              <a:off x="910" y="1645"/>
              <a:ext cx="17381" cy="96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3. </a:t>
              </a:r>
              <a:r>
                <a:rPr 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根据欧姆定律可以得到公式            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,</a:t>
              </a:r>
              <a:r>
                <a:rPr 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关于这个公式的下列说法</a:t>
              </a:r>
              <a:r>
                <a:rPr lang="zh-CN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中</a:t>
              </a:r>
              <a:r>
                <a:rPr lang="zh-CN" altLang="en-US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，</a:t>
              </a:r>
              <a:r>
                <a:rPr lang="zh-CN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正确</a:t>
              </a:r>
              <a:r>
                <a:rPr 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的是</a:t>
              </a:r>
              <a:r>
                <a:rPr lang="en-US" sz="2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zh-CN" sz="2800" b="1" i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　　</a:t>
              </a:r>
              <a:r>
                <a:rPr lang="en-US" sz="2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)</a:t>
              </a:r>
            </a:p>
            <a:p>
              <a:pPr indent="0">
                <a:lnSpc>
                  <a:spcPct val="150000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A</a:t>
              </a:r>
              <a:r>
                <a:rPr lang="en-US" sz="28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. </a:t>
              </a:r>
              <a:r>
                <a:rPr lang="zh-CN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同</a:t>
              </a:r>
              <a:r>
                <a:rPr 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一导体的电阻与加在它两端的电压成正比</a:t>
              </a:r>
              <a:endPara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 indent="0">
                <a:lnSpc>
                  <a:spcPct val="150000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B</a:t>
              </a:r>
              <a:r>
                <a:rPr lang="en-US" sz="28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. </a:t>
              </a:r>
              <a:r>
                <a:rPr lang="zh-CN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同</a:t>
              </a:r>
              <a:r>
                <a:rPr 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一导体的电阻与通过它的电流成反比</a:t>
              </a:r>
              <a:endPara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 indent="0">
                <a:lnSpc>
                  <a:spcPct val="150000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C</a:t>
              </a:r>
              <a:r>
                <a:rPr lang="en-US" sz="28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. </a:t>
              </a:r>
              <a:r>
                <a:rPr lang="zh-CN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导体</a:t>
              </a:r>
              <a:r>
                <a:rPr 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两端电压为零时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,</a:t>
              </a:r>
              <a:r>
                <a:rPr 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导体的电阻也为零</a:t>
              </a:r>
              <a:endPara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 indent="0">
                <a:lnSpc>
                  <a:spcPct val="150000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D</a:t>
              </a:r>
              <a:r>
                <a:rPr lang="en-US" sz="28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. </a:t>
              </a:r>
              <a:r>
                <a:rPr lang="zh-CN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同</a:t>
              </a:r>
              <a:r>
                <a:rPr 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一导体两端的电压增大</a:t>
              </a:r>
              <a:r>
                <a:rPr lang="zh-CN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几倍</a:t>
              </a:r>
              <a:r>
                <a:rPr lang="zh-CN" altLang="en-US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，</a:t>
              </a:r>
              <a:r>
                <a:rPr lang="zh-CN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通过</a:t>
              </a:r>
              <a:r>
                <a:rPr 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它的电流</a:t>
              </a:r>
              <a:r>
                <a:rPr lang="zh-CN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也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 </a:t>
              </a:r>
            </a:p>
            <a:p>
              <a:pPr indent="0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   </a:t>
              </a:r>
              <a:r>
                <a:rPr lang="zh-CN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增大几倍</a:t>
              </a:r>
              <a:r>
                <a:rPr lang="zh-CN" altLang="en-US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，</a:t>
              </a:r>
              <a:r>
                <a:rPr lang="zh-CN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电压</a:t>
              </a:r>
              <a:r>
                <a:rPr 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与电流的比值不变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对象 1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1122" y="1742"/>
            <a:ext cx="1799" cy="1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r:id="rId3" imgW="444240" imgH="393480" progId="">
                    <p:embed/>
                  </p:oleObj>
                </mc:Choice>
                <mc:Fallback>
                  <p:oleObj r:id="rId3" imgW="444240" imgH="39348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22" y="1742"/>
                          <a:ext cx="1799" cy="15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文本框 7"/>
          <p:cNvSpPr txBox="1"/>
          <p:nvPr/>
        </p:nvSpPr>
        <p:spPr>
          <a:xfrm>
            <a:off x="4942046" y="1262475"/>
            <a:ext cx="4394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18319" y="715142"/>
            <a:ext cx="8502015" cy="230695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4.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一导体两端电压为3V时，通过导体的电流为1A，则导体电阻为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_________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；若这段导体两端电压为7.5V，通过导体的电流为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_________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46746" y="1584457"/>
            <a:ext cx="71183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17569" y="2311691"/>
            <a:ext cx="98425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2.5A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8160" y="1158240"/>
            <a:ext cx="8101330" cy="254197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电阻</a:t>
            </a:r>
            <a:r>
              <a:rPr lang="zh-CN" altLang="en-US" sz="28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 baseline="-250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 baseline="-250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串联，电源电压是10V，</a:t>
            </a:r>
            <a:r>
              <a:rPr lang="zh-CN" altLang="en-US" sz="28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 baseline="-250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两端电压为8V，</a:t>
            </a:r>
            <a:r>
              <a:rPr lang="zh-CN" altLang="en-US" sz="28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 baseline="-250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为10Ω．则</a:t>
            </a:r>
            <a:r>
              <a:rPr lang="zh-CN" altLang="en-US" sz="28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 baseline="-250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中的电流等于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A，</a:t>
            </a:r>
            <a:r>
              <a:rPr lang="zh-CN" altLang="en-US" sz="28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 baseline="-250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等于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41913" y="2060611"/>
            <a:ext cx="6273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0.8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86837" y="2962983"/>
            <a:ext cx="6273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2.5</a:t>
            </a:r>
          </a:p>
        </p:txBody>
      </p:sp>
      <p:grpSp>
        <p:nvGrpSpPr>
          <p:cNvPr id="53250" name="组合 1"/>
          <p:cNvGrpSpPr>
            <a:grpSpLocks noChangeAspect="1"/>
          </p:cNvGrpSpPr>
          <p:nvPr/>
        </p:nvGrpSpPr>
        <p:grpSpPr bwMode="auto">
          <a:xfrm>
            <a:off x="3262313" y="478050"/>
            <a:ext cx="2411016" cy="450056"/>
            <a:chOff x="3564387" y="597378"/>
            <a:chExt cx="2247990" cy="419195"/>
          </a:xfrm>
        </p:grpSpPr>
        <p:sp>
          <p:nvSpPr>
            <p:cNvPr id="53264" name="缺角矩形 21"/>
            <p:cNvSpPr>
              <a:spLocks noChangeArrowheads="1"/>
            </p:cNvSpPr>
            <p:nvPr/>
          </p:nvSpPr>
          <p:spPr bwMode="auto">
            <a:xfrm rot="3000000">
              <a:off x="4021491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8BBB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5" name="缺角矩形 22"/>
            <p:cNvSpPr>
              <a:spLocks noChangeArrowheads="1"/>
            </p:cNvSpPr>
            <p:nvPr/>
          </p:nvSpPr>
          <p:spPr bwMode="auto">
            <a:xfrm rot="3000000">
              <a:off x="4478785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FD9F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6" name="缺角矩形 23"/>
            <p:cNvSpPr>
              <a:spLocks noChangeArrowheads="1"/>
            </p:cNvSpPr>
            <p:nvPr/>
          </p:nvSpPr>
          <p:spPr bwMode="auto">
            <a:xfrm rot="3000000">
              <a:off x="4936079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B05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7" name="缺角矩形 24"/>
            <p:cNvSpPr>
              <a:spLocks noChangeArrowheads="1"/>
            </p:cNvSpPr>
            <p:nvPr/>
          </p:nvSpPr>
          <p:spPr bwMode="auto">
            <a:xfrm rot="3000000">
              <a:off x="3564197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E72424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8" name="缺角矩形 25"/>
            <p:cNvSpPr>
              <a:spLocks noChangeArrowheads="1"/>
            </p:cNvSpPr>
            <p:nvPr/>
          </p:nvSpPr>
          <p:spPr bwMode="auto">
            <a:xfrm rot="3000000">
              <a:off x="5393372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A96A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53251" name="TextBox 15"/>
          <p:cNvSpPr txBox="1">
            <a:spLocks noChangeArrowheads="1"/>
          </p:cNvSpPr>
          <p:nvPr/>
        </p:nvSpPr>
        <p:spPr bwMode="auto">
          <a:xfrm>
            <a:off x="3227785" y="475827"/>
            <a:ext cx="2478881" cy="4743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7" tIns="45718" rIns="91437" bIns="45718">
            <a:spAutoFit/>
          </a:bodyPr>
          <a:lstStyle/>
          <a:p>
            <a:pPr algn="dist" defTabSz="1219200" eaLnBrk="0" hangingPunct="0">
              <a:buFont typeface="Arial" panose="020B0604020202020204" pitchFamily="34" charset="0"/>
              <a:buNone/>
            </a:pPr>
            <a:r>
              <a:rPr lang="zh-CN" altLang="en-US" sz="2500" b="1">
                <a:solidFill>
                  <a:sysClr val="window" lastClr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基础巩固题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17513" y="1288706"/>
            <a:ext cx="8308181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某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定值电阻两端加上10V的电压时，测得通过它的电流为2A，则其阻值为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Ω，若电压为0，则它的阻值为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Ω。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615827" y="3251239"/>
            <a:ext cx="2895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42480" y="2366549"/>
            <a:ext cx="2895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</a:t>
            </a:r>
          </a:p>
        </p:txBody>
      </p:sp>
      <p:grpSp>
        <p:nvGrpSpPr>
          <p:cNvPr id="53250" name="组合 1"/>
          <p:cNvGrpSpPr>
            <a:grpSpLocks noChangeAspect="1"/>
          </p:cNvGrpSpPr>
          <p:nvPr/>
        </p:nvGrpSpPr>
        <p:grpSpPr bwMode="auto">
          <a:xfrm>
            <a:off x="3262313" y="478050"/>
            <a:ext cx="2411016" cy="450056"/>
            <a:chOff x="3564387" y="597378"/>
            <a:chExt cx="2247990" cy="419195"/>
          </a:xfrm>
        </p:grpSpPr>
        <p:sp>
          <p:nvSpPr>
            <p:cNvPr id="53264" name="缺角矩形 21"/>
            <p:cNvSpPr>
              <a:spLocks noChangeArrowheads="1"/>
            </p:cNvSpPr>
            <p:nvPr/>
          </p:nvSpPr>
          <p:spPr bwMode="auto">
            <a:xfrm rot="3000000">
              <a:off x="4021491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8BBB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5" name="缺角矩形 22"/>
            <p:cNvSpPr>
              <a:spLocks noChangeArrowheads="1"/>
            </p:cNvSpPr>
            <p:nvPr/>
          </p:nvSpPr>
          <p:spPr bwMode="auto">
            <a:xfrm rot="3000000">
              <a:off x="4478785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FD9F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6" name="缺角矩形 23"/>
            <p:cNvSpPr>
              <a:spLocks noChangeArrowheads="1"/>
            </p:cNvSpPr>
            <p:nvPr/>
          </p:nvSpPr>
          <p:spPr bwMode="auto">
            <a:xfrm rot="3000000">
              <a:off x="4936079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B05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7" name="缺角矩形 24"/>
            <p:cNvSpPr>
              <a:spLocks noChangeArrowheads="1"/>
            </p:cNvSpPr>
            <p:nvPr/>
          </p:nvSpPr>
          <p:spPr bwMode="auto">
            <a:xfrm rot="3000000">
              <a:off x="3564197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E72424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8" name="缺角矩形 25"/>
            <p:cNvSpPr>
              <a:spLocks noChangeArrowheads="1"/>
            </p:cNvSpPr>
            <p:nvPr/>
          </p:nvSpPr>
          <p:spPr bwMode="auto">
            <a:xfrm rot="3000000">
              <a:off x="5393372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A96A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53251" name="TextBox 15"/>
          <p:cNvSpPr txBox="1">
            <a:spLocks noChangeArrowheads="1"/>
          </p:cNvSpPr>
          <p:nvPr/>
        </p:nvSpPr>
        <p:spPr bwMode="auto">
          <a:xfrm>
            <a:off x="3227785" y="475827"/>
            <a:ext cx="2478881" cy="4743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7" tIns="45718" rIns="91437" bIns="45718">
            <a:spAutoFit/>
          </a:bodyPr>
          <a:lstStyle/>
          <a:p>
            <a:pPr algn="dist" defTabSz="1219200" eaLnBrk="0" hangingPunct="0">
              <a:buFont typeface="Arial" panose="020B0604020202020204" pitchFamily="34" charset="0"/>
              <a:buNone/>
            </a:pPr>
            <a:r>
              <a:rPr lang="zh-CN" altLang="en-US" sz="2500" b="1">
                <a:solidFill>
                  <a:sysClr val="window" lastClr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基础巩固题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92100" y="805180"/>
            <a:ext cx="8749030" cy="3538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两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个定值电阻，阻值之比</a:t>
            </a:r>
            <a:r>
              <a:rPr lang="zh-CN" altLang="en-US" sz="28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 baseline="-250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 baseline="-250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=2：3，将它们串联起来接在某一电路中，加在它们两端的电压之比</a:t>
            </a:r>
            <a:r>
              <a:rPr lang="zh-CN" altLang="en-US" sz="28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zh-CN" altLang="en-US" sz="2800" b="1" baseline="-250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zh-CN" altLang="en-US" sz="2800" b="1" baseline="-250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；若将它们并联起来接在某一电路中，通过它们的电流之比</a:t>
            </a:r>
            <a:r>
              <a:rPr lang="zh-CN" altLang="en-US" sz="28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zh-CN" altLang="en-US" sz="2800" b="1" baseline="-250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zh-CN" altLang="en-US" sz="2800" b="1" baseline="-250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_________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00303" y="2499063"/>
            <a:ext cx="89598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2：3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666615" y="3319249"/>
            <a:ext cx="89598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3：2</a:t>
            </a:r>
          </a:p>
        </p:txBody>
      </p:sp>
      <p:grpSp>
        <p:nvGrpSpPr>
          <p:cNvPr id="53250" name="组合 1"/>
          <p:cNvGrpSpPr>
            <a:grpSpLocks noChangeAspect="1"/>
          </p:cNvGrpSpPr>
          <p:nvPr/>
        </p:nvGrpSpPr>
        <p:grpSpPr bwMode="auto">
          <a:xfrm>
            <a:off x="3262313" y="478050"/>
            <a:ext cx="2411016" cy="450056"/>
            <a:chOff x="3564387" y="597378"/>
            <a:chExt cx="2247990" cy="419195"/>
          </a:xfrm>
        </p:grpSpPr>
        <p:sp>
          <p:nvSpPr>
            <p:cNvPr id="53264" name="缺角矩形 21"/>
            <p:cNvSpPr>
              <a:spLocks noChangeArrowheads="1"/>
            </p:cNvSpPr>
            <p:nvPr/>
          </p:nvSpPr>
          <p:spPr bwMode="auto">
            <a:xfrm rot="3000000">
              <a:off x="4021491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8BBB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5" name="缺角矩形 22"/>
            <p:cNvSpPr>
              <a:spLocks noChangeArrowheads="1"/>
            </p:cNvSpPr>
            <p:nvPr/>
          </p:nvSpPr>
          <p:spPr bwMode="auto">
            <a:xfrm rot="3000000">
              <a:off x="4478785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FD9F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6" name="缺角矩形 23"/>
            <p:cNvSpPr>
              <a:spLocks noChangeArrowheads="1"/>
            </p:cNvSpPr>
            <p:nvPr/>
          </p:nvSpPr>
          <p:spPr bwMode="auto">
            <a:xfrm rot="3000000">
              <a:off x="4936079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B05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7" name="缺角矩形 24"/>
            <p:cNvSpPr>
              <a:spLocks noChangeArrowheads="1"/>
            </p:cNvSpPr>
            <p:nvPr/>
          </p:nvSpPr>
          <p:spPr bwMode="auto">
            <a:xfrm rot="3000000">
              <a:off x="3564197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E72424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8" name="缺角矩形 25"/>
            <p:cNvSpPr>
              <a:spLocks noChangeArrowheads="1"/>
            </p:cNvSpPr>
            <p:nvPr/>
          </p:nvSpPr>
          <p:spPr bwMode="auto">
            <a:xfrm rot="3000000">
              <a:off x="5393372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A96A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53251" name="TextBox 15"/>
          <p:cNvSpPr txBox="1">
            <a:spLocks noChangeArrowheads="1"/>
          </p:cNvSpPr>
          <p:nvPr/>
        </p:nvSpPr>
        <p:spPr bwMode="auto">
          <a:xfrm>
            <a:off x="3227785" y="475827"/>
            <a:ext cx="2478881" cy="4743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7" tIns="45718" rIns="91437" bIns="45718">
            <a:spAutoFit/>
          </a:bodyPr>
          <a:lstStyle/>
          <a:p>
            <a:pPr algn="dist" defTabSz="1219200" eaLnBrk="0" hangingPunct="0">
              <a:buFont typeface="Arial" panose="020B0604020202020204" pitchFamily="34" charset="0"/>
              <a:buNone/>
            </a:pPr>
            <a:r>
              <a:rPr lang="zh-CN" altLang="en-US" sz="2500" b="1">
                <a:solidFill>
                  <a:sysClr val="window" lastClr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基础巩固题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120" y="501015"/>
            <a:ext cx="9048750" cy="43396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23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.</a:t>
            </a:r>
            <a:r>
              <a:rPr lang="zh-CN" altLang="en-US" sz="23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早</a:t>
            </a:r>
            <a:r>
              <a:rPr lang="zh-CN" altLang="en-US" sz="23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在19世纪20年代，德国物理学家欧姆就对导体中电流，导体两端电压的关系进行了大量的实验研究，发现对于大多数导体而言，导体中电流跟导体两端电压成正比，并于1827年在《动电电路的数学研究》一书中，把他的实验规律总结成如下公式：</a:t>
            </a:r>
            <a:r>
              <a:rPr lang="zh-CN" altLang="en-US" sz="23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23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lang="zh-CN" altLang="en-US" sz="23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γ</a:t>
            </a:r>
            <a:r>
              <a:rPr lang="zh-CN" altLang="en-US" sz="23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•</a:t>
            </a:r>
            <a:r>
              <a:rPr lang="zh-CN" altLang="en-US" sz="23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E</a:t>
            </a:r>
            <a:r>
              <a:rPr lang="zh-CN" altLang="en-US" sz="23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zh-CN" altLang="en-US" sz="23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23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表示导体中的电流；</a:t>
            </a:r>
            <a:r>
              <a:rPr lang="zh-CN" altLang="en-US" sz="23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E</a:t>
            </a:r>
            <a:r>
              <a:rPr lang="zh-CN" altLang="en-US" sz="23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表示导体两端电压；</a:t>
            </a:r>
            <a:r>
              <a:rPr lang="zh-CN" altLang="en-US" sz="23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γ</a:t>
            </a:r>
            <a:r>
              <a:rPr lang="zh-CN" altLang="en-US" sz="23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表示导体对电流的传导率，简称电导率）。关于这一规律，下列说法正确的是 （　　）</a:t>
            </a:r>
          </a:p>
          <a:p>
            <a:r>
              <a:rPr lang="zh-CN" altLang="en-US" sz="23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A．对于不同的导体，给它们两端加相同的电压，通过的电流与</a:t>
            </a:r>
            <a:r>
              <a:rPr lang="zh-CN" altLang="en-US" sz="23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导体</a:t>
            </a:r>
            <a:endParaRPr lang="en-US" altLang="zh-CN" sz="2300" b="1" dirty="0" smtClean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3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3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zh-CN" altLang="en-US" sz="23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en-US" sz="23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电导率成反比 </a:t>
            </a:r>
          </a:p>
          <a:p>
            <a:r>
              <a:rPr lang="zh-CN" altLang="en-US" sz="23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B．对于不同的导体，如果通过的电流相同，电压与导体的电导率</a:t>
            </a:r>
            <a:r>
              <a:rPr lang="zh-CN" altLang="en-US" sz="23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成</a:t>
            </a:r>
            <a:endParaRPr lang="en-US" altLang="zh-CN" sz="2300" b="1" dirty="0" smtClean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3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3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zh-CN" altLang="en-US" sz="23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正比 </a:t>
            </a:r>
            <a:endParaRPr lang="zh-CN" altLang="en-US" sz="23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zh-CN" altLang="en-US" sz="23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C．电导率反映的是导体对电流的导通作用 </a:t>
            </a:r>
          </a:p>
          <a:p>
            <a:r>
              <a:rPr lang="zh-CN" altLang="en-US" sz="23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D．电导率的大小是由加在导体两端电压与通过导体的电流决定的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05314" y="2210465"/>
            <a:ext cx="4032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6545" y="1019810"/>
            <a:ext cx="8724900" cy="169164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6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如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图所示，电源两端电压</a:t>
            </a:r>
            <a:r>
              <a:rPr lang="zh-CN" altLang="en-US" sz="26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为9V并保持不变，电阻</a:t>
            </a:r>
            <a:r>
              <a:rPr lang="zh-CN" altLang="en-US" sz="26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zh-CN" altLang="en-US" sz="2600" b="1" baseline="-250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阻值为10Ω．闭合开关S后，电流表A的示数</a:t>
            </a:r>
            <a:r>
              <a:rPr lang="zh-CN" altLang="en-US" sz="26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为1.2</a:t>
            </a:r>
            <a:r>
              <a:rPr lang="zh-CN" altLang="en-US" sz="26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A。</a:t>
            </a:r>
            <a:endParaRPr lang="en-US" altLang="zh-CN" sz="2600" b="1" dirty="0" smtClean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zh-CN" altLang="en-US" sz="2600" b="1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求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：（1）电流表A</a:t>
            </a:r>
            <a:r>
              <a:rPr lang="zh-CN" altLang="en-US" sz="2600" b="1" baseline="-250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的示数</a:t>
            </a:r>
            <a:r>
              <a:rPr lang="zh-CN" altLang="en-US" sz="26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zh-CN" altLang="en-US" sz="2600" b="1" baseline="-250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     </a:t>
            </a:r>
          </a:p>
          <a:p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（2）电阻</a:t>
            </a:r>
            <a:r>
              <a:rPr lang="zh-CN" altLang="en-US" sz="26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zh-CN" altLang="en-US" sz="2600" b="1" baseline="-250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的阻值。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96386" y="2826676"/>
            <a:ext cx="7233285" cy="2306955"/>
            <a:chOff x="49" y="4165"/>
            <a:chExt cx="15188" cy="4844"/>
          </a:xfrm>
        </p:grpSpPr>
        <p:sp>
          <p:nvSpPr>
            <p:cNvPr id="4" name="文本框 3"/>
            <p:cNvSpPr txBox="1"/>
            <p:nvPr/>
          </p:nvSpPr>
          <p:spPr>
            <a:xfrm>
              <a:off x="49" y="4165"/>
              <a:ext cx="15188" cy="4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解：</a:t>
              </a: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（1）由图可知，</a:t>
              </a:r>
              <a:r>
                <a:rPr lang="zh-CN" altLang="en-US" sz="24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</a:t>
              </a:r>
              <a:r>
                <a:rPr lang="zh-CN" altLang="en-US" sz="24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</a:t>
              </a:r>
              <a:r>
                <a:rPr lang="zh-CN" altLang="en-US" sz="24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</a:t>
              </a:r>
              <a:r>
                <a:rPr lang="zh-CN" altLang="en-US" sz="24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并联，电流表A</a:t>
              </a:r>
              <a:r>
                <a:rPr lang="zh-CN" altLang="en-US" sz="24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测</a:t>
              </a:r>
            </a:p>
            <a:p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量电阻</a:t>
              </a:r>
              <a:r>
                <a:rPr lang="zh-CN" altLang="en-US" sz="24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</a:t>
              </a:r>
              <a:r>
                <a:rPr lang="zh-CN" altLang="en-US" sz="24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的电流，电流表A测干路电流；根据并</a:t>
              </a:r>
            </a:p>
            <a:p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联电路各支路两端的电压相等可知：</a:t>
              </a:r>
              <a:r>
                <a:rPr lang="zh-CN" altLang="en-US" sz="24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U</a:t>
              </a:r>
              <a:r>
                <a:rPr lang="zh-CN" altLang="en-US" sz="24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zh-CN" altLang="en-US" sz="24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U</a:t>
              </a:r>
              <a:r>
                <a:rPr lang="zh-CN" altLang="en-US" sz="24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zh-CN" altLang="en-US" sz="2400" b="1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U</a:t>
              </a: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=9V；</a:t>
              </a:r>
            </a:p>
            <a:p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则电流表A</a:t>
              </a:r>
              <a:r>
                <a:rPr lang="zh-CN" altLang="en-US" sz="24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的示数：</a:t>
              </a:r>
            </a:p>
            <a:p>
              <a:endPara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endPara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对象 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965" y="6905"/>
            <a:ext cx="5976" cy="17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r:id="rId3" imgW="2234880" imgH="672840" progId="">
                    <p:embed/>
                  </p:oleObj>
                </mc:Choice>
                <mc:Fallback>
                  <p:oleObj r:id="rId3" imgW="2234880" imgH="67284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5" y="6905"/>
                          <a:ext cx="5976" cy="17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图片 2" descr="4093d573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10375" y="1871980"/>
            <a:ext cx="1884680" cy="1764030"/>
          </a:xfrm>
          <a:prstGeom prst="rect">
            <a:avLst/>
          </a:prstGeom>
        </p:spPr>
      </p:pic>
      <p:grpSp>
        <p:nvGrpSpPr>
          <p:cNvPr id="53250" name="组合 1"/>
          <p:cNvGrpSpPr>
            <a:grpSpLocks noChangeAspect="1"/>
          </p:cNvGrpSpPr>
          <p:nvPr/>
        </p:nvGrpSpPr>
        <p:grpSpPr bwMode="auto">
          <a:xfrm>
            <a:off x="3262313" y="478050"/>
            <a:ext cx="2411016" cy="450056"/>
            <a:chOff x="3564387" y="597378"/>
            <a:chExt cx="2247990" cy="419195"/>
          </a:xfrm>
        </p:grpSpPr>
        <p:sp>
          <p:nvSpPr>
            <p:cNvPr id="53264" name="缺角矩形 21"/>
            <p:cNvSpPr>
              <a:spLocks noChangeArrowheads="1"/>
            </p:cNvSpPr>
            <p:nvPr/>
          </p:nvSpPr>
          <p:spPr bwMode="auto">
            <a:xfrm rot="3000000">
              <a:off x="4021491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8BBB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5" name="缺角矩形 22"/>
            <p:cNvSpPr>
              <a:spLocks noChangeArrowheads="1"/>
            </p:cNvSpPr>
            <p:nvPr/>
          </p:nvSpPr>
          <p:spPr bwMode="auto">
            <a:xfrm rot="3000000">
              <a:off x="4478785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FD9F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6" name="缺角矩形 23"/>
            <p:cNvSpPr>
              <a:spLocks noChangeArrowheads="1"/>
            </p:cNvSpPr>
            <p:nvPr/>
          </p:nvSpPr>
          <p:spPr bwMode="auto">
            <a:xfrm rot="3000000">
              <a:off x="4936079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B05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7" name="缺角矩形 24"/>
            <p:cNvSpPr>
              <a:spLocks noChangeArrowheads="1"/>
            </p:cNvSpPr>
            <p:nvPr/>
          </p:nvSpPr>
          <p:spPr bwMode="auto">
            <a:xfrm rot="3000000">
              <a:off x="3564197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E72424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8" name="缺角矩形 25"/>
            <p:cNvSpPr>
              <a:spLocks noChangeArrowheads="1"/>
            </p:cNvSpPr>
            <p:nvPr/>
          </p:nvSpPr>
          <p:spPr bwMode="auto">
            <a:xfrm rot="3000000">
              <a:off x="5393372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A96A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53251" name="TextBox 15"/>
          <p:cNvSpPr txBox="1">
            <a:spLocks noChangeArrowheads="1"/>
          </p:cNvSpPr>
          <p:nvPr/>
        </p:nvSpPr>
        <p:spPr bwMode="auto">
          <a:xfrm>
            <a:off x="3227785" y="475827"/>
            <a:ext cx="2478881" cy="4743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7" tIns="45718" rIns="91437" bIns="45718">
            <a:spAutoFit/>
          </a:bodyPr>
          <a:lstStyle/>
          <a:p>
            <a:pPr algn="dist" defTabSz="1219200" eaLnBrk="0" hangingPunct="0">
              <a:buFont typeface="Arial" panose="020B0604020202020204" pitchFamily="34" charset="0"/>
              <a:buNone/>
            </a:pPr>
            <a:r>
              <a:rPr lang="zh-CN" altLang="en-US" sz="2500" b="1">
                <a:solidFill>
                  <a:sysClr val="window" lastClr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能力提升题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23361" y="1310137"/>
            <a:ext cx="7233285" cy="2901791"/>
            <a:chOff x="49" y="3370"/>
            <a:chExt cx="15188" cy="6093"/>
          </a:xfrm>
        </p:grpSpPr>
        <p:sp>
          <p:nvSpPr>
            <p:cNvPr id="4" name="文本框 3"/>
            <p:cNvSpPr txBox="1"/>
            <p:nvPr/>
          </p:nvSpPr>
          <p:spPr>
            <a:xfrm>
              <a:off x="49" y="3370"/>
              <a:ext cx="15188" cy="4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解：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（2）因并联电路中干路电流等于各支路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电流之和，所以，通过电阻</a:t>
              </a:r>
              <a:r>
                <a:rPr lang="zh-CN" altLang="en-US" sz="2400" b="1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</a:t>
              </a:r>
              <a:r>
                <a:rPr lang="zh-CN" altLang="en-US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的电流：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I</a:t>
              </a:r>
              <a:r>
                <a:rPr lang="zh-CN" altLang="en-US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zh-CN" altLang="en-US" sz="2400" b="1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zh-CN" altLang="en-US" sz="2400" b="1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</a:t>
              </a:r>
              <a:r>
                <a:rPr lang="zh-CN" altLang="en-US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=1.2A-0.9A=0.3A，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b="1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</a:t>
              </a:r>
              <a:r>
                <a:rPr lang="zh-CN" altLang="en-US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的阻值：</a:t>
              </a:r>
            </a:p>
          </p:txBody>
        </p:sp>
        <p:graphicFrame>
          <p:nvGraphicFramePr>
            <p:cNvPr id="10" name="对象 9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2213086"/>
                </p:ext>
              </p:extLst>
            </p:nvPr>
          </p:nvGraphicFramePr>
          <p:xfrm>
            <a:off x="3797" y="7175"/>
            <a:ext cx="7804" cy="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Equation" r:id="rId3" imgW="1473120" imgH="431640" progId="Equation.DSMT4">
                    <p:embed/>
                  </p:oleObj>
                </mc:Choice>
                <mc:Fallback>
                  <p:oleObj name="Equation" r:id="rId3" imgW="1473120" imgH="43164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7" y="7175"/>
                          <a:ext cx="7804" cy="2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图片 2" descr="4093d573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0960" y="1019942"/>
            <a:ext cx="2255520" cy="2110740"/>
          </a:xfrm>
          <a:prstGeom prst="rect">
            <a:avLst/>
          </a:prstGeom>
        </p:spPr>
      </p:pic>
      <p:grpSp>
        <p:nvGrpSpPr>
          <p:cNvPr id="53250" name="组合 1"/>
          <p:cNvGrpSpPr>
            <a:grpSpLocks noChangeAspect="1"/>
          </p:cNvGrpSpPr>
          <p:nvPr/>
        </p:nvGrpSpPr>
        <p:grpSpPr bwMode="auto">
          <a:xfrm>
            <a:off x="3262313" y="478050"/>
            <a:ext cx="2411016" cy="450056"/>
            <a:chOff x="3564387" y="597378"/>
            <a:chExt cx="2247990" cy="419195"/>
          </a:xfrm>
        </p:grpSpPr>
        <p:sp>
          <p:nvSpPr>
            <p:cNvPr id="53264" name="缺角矩形 21"/>
            <p:cNvSpPr>
              <a:spLocks noChangeArrowheads="1"/>
            </p:cNvSpPr>
            <p:nvPr/>
          </p:nvSpPr>
          <p:spPr bwMode="auto">
            <a:xfrm rot="3000000">
              <a:off x="4021491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8BBB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5" name="缺角矩形 22"/>
            <p:cNvSpPr>
              <a:spLocks noChangeArrowheads="1"/>
            </p:cNvSpPr>
            <p:nvPr/>
          </p:nvSpPr>
          <p:spPr bwMode="auto">
            <a:xfrm rot="3000000">
              <a:off x="4478785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FD9F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6" name="缺角矩形 23"/>
            <p:cNvSpPr>
              <a:spLocks noChangeArrowheads="1"/>
            </p:cNvSpPr>
            <p:nvPr/>
          </p:nvSpPr>
          <p:spPr bwMode="auto">
            <a:xfrm rot="3000000">
              <a:off x="4936079" y="597567"/>
              <a:ext cx="419195" cy="418816"/>
            </a:xfrm>
            <a:prstGeom prst="plaque">
              <a:avLst>
                <a:gd name="adj" fmla="val 16667"/>
              </a:avLst>
            </a:prstGeom>
            <a:solidFill>
              <a:srgbClr val="00B05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7" name="缺角矩形 24"/>
            <p:cNvSpPr>
              <a:spLocks noChangeArrowheads="1"/>
            </p:cNvSpPr>
            <p:nvPr/>
          </p:nvSpPr>
          <p:spPr bwMode="auto">
            <a:xfrm rot="3000000">
              <a:off x="3564197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E72424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3268" name="缺角矩形 25"/>
            <p:cNvSpPr>
              <a:spLocks noChangeArrowheads="1"/>
            </p:cNvSpPr>
            <p:nvPr/>
          </p:nvSpPr>
          <p:spPr bwMode="auto">
            <a:xfrm rot="3000000">
              <a:off x="5393372" y="597568"/>
              <a:ext cx="419195" cy="418815"/>
            </a:xfrm>
            <a:prstGeom prst="plaque">
              <a:avLst>
                <a:gd name="adj" fmla="val 16667"/>
              </a:avLst>
            </a:prstGeom>
            <a:solidFill>
              <a:srgbClr val="A96A00"/>
            </a:solidFill>
            <a:ln w="25400" algn="ctr">
              <a:noFill/>
              <a:miter lim="800000"/>
            </a:ln>
          </p:spPr>
          <p:txBody>
            <a:bodyPr lIns="91437" tIns="45718" rIns="91437" bIns="45718" anchor="ctr"/>
            <a:lstStyle/>
            <a:p>
              <a:pPr algn="ctr" defTabSz="1219200" eaLnBrk="0" hangingPunct="0"/>
              <a:endParaRPr kumimoji="1" lang="zh-CN" altLang="en-US" sz="25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53251" name="TextBox 15"/>
          <p:cNvSpPr txBox="1">
            <a:spLocks noChangeArrowheads="1"/>
          </p:cNvSpPr>
          <p:nvPr/>
        </p:nvSpPr>
        <p:spPr bwMode="auto">
          <a:xfrm>
            <a:off x="3227785" y="475827"/>
            <a:ext cx="2478881" cy="4743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7" tIns="45718" rIns="91437" bIns="45718">
            <a:spAutoFit/>
          </a:bodyPr>
          <a:lstStyle/>
          <a:p>
            <a:pPr algn="dist" defTabSz="1219200" eaLnBrk="0" hangingPunct="0">
              <a:buFont typeface="Arial" panose="020B0604020202020204" pitchFamily="34" charset="0"/>
              <a:buNone/>
            </a:pPr>
            <a:r>
              <a:rPr lang="zh-CN" altLang="en-US" sz="2500" b="1">
                <a:solidFill>
                  <a:sysClr val="window" lastClr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能力提升题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文本框 4107"/>
          <p:cNvSpPr txBox="1"/>
          <p:nvPr/>
        </p:nvSpPr>
        <p:spPr>
          <a:xfrm>
            <a:off x="407670" y="791184"/>
            <a:ext cx="8328660" cy="28486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通过上节课的探究可以发现：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当导体的电阻一定时，通过导体的电流跟导体两端的电压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当导体两端电压一定时，通过导体的电流跟导体的电阻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54618" y="1883860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成正比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76768" y="3032099"/>
            <a:ext cx="1255395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成反比</a:t>
            </a:r>
          </a:p>
        </p:txBody>
      </p:sp>
      <p:sp>
        <p:nvSpPr>
          <p:cNvPr id="10" name="云形标注 9"/>
          <p:cNvSpPr/>
          <p:nvPr/>
        </p:nvSpPr>
        <p:spPr>
          <a:xfrm>
            <a:off x="3647440" y="3232150"/>
            <a:ext cx="4598035" cy="1219835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318000" y="3468370"/>
            <a:ext cx="375793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这是不是普遍规律呢？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5340" y="1443011"/>
            <a:ext cx="465773" cy="181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欧姆定律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1456690" y="920750"/>
            <a:ext cx="382270" cy="23368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64983" y="2988919"/>
            <a:ext cx="89789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公式</a:t>
            </a:r>
          </a:p>
        </p:txBody>
      </p:sp>
      <p:sp>
        <p:nvSpPr>
          <p:cNvPr id="30723" name="Text Box 3"/>
          <p:cNvSpPr txBox="1"/>
          <p:nvPr/>
        </p:nvSpPr>
        <p:spPr>
          <a:xfrm>
            <a:off x="2663190" y="730885"/>
            <a:ext cx="6064250" cy="95313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导体中的电流，跟导体两端的电压成正比，跟导体的电阻成反比。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65141" y="730859"/>
            <a:ext cx="89789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内容</a:t>
            </a:r>
          </a:p>
        </p:txBody>
      </p:sp>
      <p:graphicFrame>
        <p:nvGraphicFramePr>
          <p:cNvPr id="79876" name="Object 2"/>
          <p:cNvGraphicFramePr>
            <a:graphicFrameLocks noChangeAspect="1"/>
          </p:cNvGraphicFramePr>
          <p:nvPr/>
        </p:nvGraphicFramePr>
        <p:xfrm>
          <a:off x="2662873" y="2734442"/>
          <a:ext cx="822484" cy="994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3" imgW="419040" imgH="393480" progId="">
                  <p:embed/>
                </p:oleObj>
              </mc:Choice>
              <mc:Fallback>
                <p:oleObj r:id="rId3" imgW="419040" imgH="3934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873" y="2734442"/>
                        <a:ext cx="822484" cy="99441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右箭头标注 12"/>
          <p:cNvSpPr/>
          <p:nvPr/>
        </p:nvSpPr>
        <p:spPr>
          <a:xfrm>
            <a:off x="4042886" y="2379319"/>
            <a:ext cx="1386840" cy="1704023"/>
          </a:xfrm>
          <a:prstGeom prst="right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适用条件</a:t>
            </a:r>
          </a:p>
        </p:txBody>
      </p:sp>
      <p:sp>
        <p:nvSpPr>
          <p:cNvPr id="14" name="左大括号 13"/>
          <p:cNvSpPr/>
          <p:nvPr/>
        </p:nvSpPr>
        <p:spPr>
          <a:xfrm>
            <a:off x="5541645" y="2268352"/>
            <a:ext cx="223361" cy="192643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86939" y="2060707"/>
            <a:ext cx="161290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单位统一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986939" y="2888906"/>
            <a:ext cx="161290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同一导体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038374" y="3770921"/>
            <a:ext cx="1970405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纯电阻电路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0723" grpId="0" bldLvl="0" animBg="1"/>
      <p:bldP spid="10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>
            <p:custDataLst>
              <p:tags r:id="rId1"/>
            </p:custDataLst>
          </p:nvPr>
        </p:nvSpPr>
        <p:spPr bwMode="auto">
          <a:xfrm rot="16200000">
            <a:off x="395753" y="995212"/>
            <a:ext cx="3283208" cy="3057488"/>
          </a:xfrm>
          <a:prstGeom prst="triangle">
            <a:avLst/>
          </a:prstGeom>
          <a:solidFill>
            <a:srgbClr val="4276AA">
              <a:lumMod val="20000"/>
              <a:lumOff val="80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 bwMode="auto">
          <a:xfrm>
            <a:off x="508490" y="1651854"/>
            <a:ext cx="1744204" cy="1744205"/>
          </a:xfrm>
          <a:prstGeom prst="ellipse">
            <a:avLst/>
          </a:prstGeom>
          <a:solidFill>
            <a:srgbClr val="4276AA"/>
          </a:solidFill>
          <a:ln w="9525">
            <a:noFill/>
            <a:round/>
          </a:ln>
        </p:spPr>
        <p:txBody>
          <a:bodyPr vert="horz" wrap="square" lIns="67500" tIns="67500" rIns="67500" bIns="67500" anchor="ctr" anchorCtr="1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4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作业</a:t>
            </a:r>
          </a:p>
          <a:p>
            <a:pPr algn="ctr">
              <a:lnSpc>
                <a:spcPct val="120000"/>
              </a:lnSpc>
            </a:pPr>
            <a:r>
              <a:rPr lang="zh-CN" altLang="zh-CN" sz="24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557961" y="1798935"/>
            <a:ext cx="101088" cy="531880"/>
          </a:xfrm>
          <a:prstGeom prst="round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>
            <p:custDataLst>
              <p:tags r:id="rId4"/>
            </p:custDataLst>
          </p:nvPr>
        </p:nvSpPr>
        <p:spPr>
          <a:xfrm>
            <a:off x="3557961" y="2732921"/>
            <a:ext cx="101088" cy="531880"/>
          </a:xfrm>
          <a:prstGeom prst="roundRect">
            <a:avLst/>
          </a:prstGeom>
          <a:solidFill>
            <a:srgbClr val="40A693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 bwMode="auto">
          <a:xfrm>
            <a:off x="3816033" y="1651899"/>
            <a:ext cx="1544955" cy="311944"/>
          </a:xfrm>
          <a:prstGeom prst="rect">
            <a:avLst/>
          </a:prstGeom>
          <a:noFill/>
        </p:spPr>
        <p:txBody>
          <a:bodyPr wrap="square" lIns="67500" tIns="67500" rIns="67500" bIns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100" b="1" spc="300" dirty="0">
                <a:solidFill>
                  <a:srgbClr val="178AA1">
                    <a:lumMod val="100000"/>
                  </a:srgb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教材作业</a:t>
            </a: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 bwMode="auto">
          <a:xfrm>
            <a:off x="3816033" y="1989084"/>
            <a:ext cx="5541169" cy="376714"/>
          </a:xfrm>
          <a:prstGeom prst="rect">
            <a:avLst/>
          </a:prstGeom>
          <a:noFill/>
        </p:spPr>
        <p:txBody>
          <a:bodyPr wrap="square" lIns="67500" tIns="0" rIns="67500" bIns="35100" anchor="ctr" anchorCtr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2100" b="1" spc="15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完成课后</a:t>
            </a:r>
            <a:r>
              <a:rPr lang="en-US" altLang="zh-CN" sz="2100" b="1" spc="15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“</a:t>
            </a:r>
            <a:r>
              <a:rPr lang="zh-CN" altLang="en-US" sz="2100" b="1" spc="15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动手动脑学物理</a:t>
            </a:r>
            <a:r>
              <a:rPr lang="en-US" altLang="zh-CN" sz="2100" b="1" spc="15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”</a:t>
            </a:r>
            <a:r>
              <a:rPr lang="zh-CN" altLang="en-US" sz="2100" b="1" spc="15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练习</a:t>
            </a: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 bwMode="auto">
          <a:xfrm>
            <a:off x="3816033" y="2585826"/>
            <a:ext cx="1545431" cy="311944"/>
          </a:xfrm>
          <a:prstGeom prst="rect">
            <a:avLst/>
          </a:prstGeom>
          <a:noFill/>
        </p:spPr>
        <p:txBody>
          <a:bodyPr wrap="square" lIns="67500" tIns="67500" rIns="67500" bIns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100" b="1" spc="300" dirty="0">
                <a:solidFill>
                  <a:srgbClr val="40A693">
                    <a:lumMod val="100000"/>
                  </a:srgb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自主安排</a:t>
            </a:r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 bwMode="auto">
          <a:xfrm>
            <a:off x="3816033" y="2888244"/>
            <a:ext cx="3659505" cy="376714"/>
          </a:xfrm>
          <a:prstGeom prst="rect">
            <a:avLst/>
          </a:prstGeom>
          <a:noFill/>
        </p:spPr>
        <p:txBody>
          <a:bodyPr wrap="square" lIns="67500" tIns="0" rIns="67500" bIns="35100" anchor="ctr" anchorCtr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2100" b="1" spc="15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配套练习册练习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文本框 3"/>
          <p:cNvSpPr txBox="1"/>
          <p:nvPr/>
        </p:nvSpPr>
        <p:spPr>
          <a:xfrm>
            <a:off x="774065" y="1419675"/>
            <a:ext cx="7589520" cy="11068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defTabSz="685800"/>
            <a:r>
              <a:rPr lang="zh-CN" altLang="en-US" sz="6600" b="1" dirty="0"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七彩课堂  伴你成长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/>
          <p:cNvSpPr txBox="1"/>
          <p:nvPr/>
        </p:nvSpPr>
        <p:spPr bwMode="auto">
          <a:xfrm>
            <a:off x="879475" y="2825750"/>
            <a:ext cx="7385050" cy="1445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algn="l" rtl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掌握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欧姆定律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的内容和表达式；明确欧姆定律公式中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各个物理量的物理意义和单位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eaLnBrk="1" hangingPunct="1"/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内容占位符 2"/>
          <p:cNvSpPr txBox="1"/>
          <p:nvPr/>
        </p:nvSpPr>
        <p:spPr bwMode="auto">
          <a:xfrm>
            <a:off x="1304290" y="927735"/>
            <a:ext cx="7245350" cy="152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algn="l" rtl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能够运用欧姆定律进行简单的计算，并掌握解答电学计算题的一般步骤。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2" name="直线连接符 14"/>
          <p:cNvCxnSpPr/>
          <p:nvPr/>
        </p:nvCxnSpPr>
        <p:spPr>
          <a:xfrm>
            <a:off x="12383" y="412115"/>
            <a:ext cx="200660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7895" name="文本框 18"/>
          <p:cNvSpPr txBox="1"/>
          <p:nvPr/>
        </p:nvSpPr>
        <p:spPr>
          <a:xfrm>
            <a:off x="552450" y="-9893"/>
            <a:ext cx="1466850" cy="477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500" b="1" dirty="0">
                <a:latin typeface="Segoe Print" panose="02000600000000000000" charset="0"/>
                <a:ea typeface="Segoe Print" panose="02000600000000000000" charset="0"/>
              </a:rPr>
              <a:t>素养目标</a:t>
            </a:r>
          </a:p>
        </p:txBody>
      </p:sp>
      <p:sp>
        <p:nvSpPr>
          <p:cNvPr id="3" name="Freeform 74"/>
          <p:cNvSpPr>
            <a:spLocks noChangeAspect="1" noEditPoints="1"/>
          </p:cNvSpPr>
          <p:nvPr/>
        </p:nvSpPr>
        <p:spPr bwMode="auto">
          <a:xfrm>
            <a:off x="157163" y="8573"/>
            <a:ext cx="360363" cy="319088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rgbClr val="FFBF53">
              <a:lumMod val="75000"/>
            </a:srgb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27710" y="626745"/>
            <a:ext cx="8004175" cy="3898900"/>
            <a:chOff x="987" y="802"/>
            <a:chExt cx="12605" cy="6140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987" y="6916"/>
              <a:ext cx="12104" cy="26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17" name="直接连接符 16"/>
            <p:cNvCxnSpPr/>
            <p:nvPr/>
          </p:nvCxnSpPr>
          <p:spPr>
            <a:xfrm>
              <a:off x="13027" y="4042"/>
              <a:ext cx="0" cy="2874"/>
            </a:xfrm>
            <a:prstGeom prst="line">
              <a:avLst/>
            </a:prstGeom>
            <a:noFill/>
            <a:ln w="57150" cap="flat" cmpd="sng" algn="ctr">
              <a:solidFill>
                <a:srgbClr val="0B5FD1"/>
              </a:solidFill>
              <a:prstDash val="solid"/>
            </a:ln>
            <a:effectLst/>
          </p:spPr>
        </p:cxnSp>
        <p:cxnSp>
          <p:nvCxnSpPr>
            <p:cNvPr id="20" name="直接连接符 19"/>
            <p:cNvCxnSpPr/>
            <p:nvPr/>
          </p:nvCxnSpPr>
          <p:spPr>
            <a:xfrm flipH="1">
              <a:off x="12993" y="4056"/>
              <a:ext cx="599" cy="0"/>
            </a:xfrm>
            <a:prstGeom prst="line">
              <a:avLst/>
            </a:prstGeom>
            <a:noFill/>
            <a:ln w="57150" cap="flat" cmpd="sng" algn="ctr">
              <a:solidFill>
                <a:srgbClr val="0B5FD1"/>
              </a:solidFill>
              <a:prstDash val="solid"/>
            </a:ln>
            <a:effectLst/>
          </p:spPr>
        </p:cxnSp>
        <p:cxnSp>
          <p:nvCxnSpPr>
            <p:cNvPr id="21" name="直接箭头连接符 20"/>
            <p:cNvCxnSpPr/>
            <p:nvPr/>
          </p:nvCxnSpPr>
          <p:spPr>
            <a:xfrm flipH="1" flipV="1">
              <a:off x="13592" y="802"/>
              <a:ext cx="0" cy="3291"/>
            </a:xfrm>
            <a:prstGeom prst="straightConnector1">
              <a:avLst/>
            </a:prstGeom>
            <a:noFill/>
            <a:ln w="57150" cap="flat" cmpd="sng" algn="ctr">
              <a:solidFill>
                <a:srgbClr val="0B5FD1"/>
              </a:solidFill>
              <a:prstDash val="solid"/>
              <a:tailEnd type="arrow"/>
            </a:ln>
            <a:effectLst/>
          </p:spPr>
        </p:cxn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/>
          <p:nvPr/>
        </p:nvSpPr>
        <p:spPr>
          <a:xfrm>
            <a:off x="460058" y="1112017"/>
            <a:ext cx="8322469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内容：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导体中的电流，跟导体两端的电压成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正比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，跟导体的电阻成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反比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0724" name="Text Box 4"/>
          <p:cNvSpPr txBox="1"/>
          <p:nvPr/>
        </p:nvSpPr>
        <p:spPr>
          <a:xfrm>
            <a:off x="550545" y="2425991"/>
            <a:ext cx="157043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公式</a:t>
            </a:r>
          </a:p>
        </p:txBody>
      </p:sp>
      <p:sp>
        <p:nvSpPr>
          <p:cNvPr id="30731" name="Text Box 11"/>
          <p:cNvSpPr txBox="1"/>
          <p:nvPr/>
        </p:nvSpPr>
        <p:spPr>
          <a:xfrm>
            <a:off x="460375" y="3972560"/>
            <a:ext cx="17386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变换公式</a:t>
            </a:r>
          </a:p>
        </p:txBody>
      </p:sp>
      <p:sp>
        <p:nvSpPr>
          <p:cNvPr id="30732" name="AutoShape 12"/>
          <p:cNvSpPr/>
          <p:nvPr/>
        </p:nvSpPr>
        <p:spPr>
          <a:xfrm>
            <a:off x="2230120" y="3647414"/>
            <a:ext cx="171450" cy="1109663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33" name="Text Box 13"/>
          <p:cNvSpPr txBox="1"/>
          <p:nvPr/>
        </p:nvSpPr>
        <p:spPr>
          <a:xfrm>
            <a:off x="2441020" y="3535177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U=IR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2441020" y="4258601"/>
            <a:ext cx="1143000" cy="803672"/>
            <a:chOff x="2208" y="3072"/>
            <a:chExt cx="960" cy="675"/>
          </a:xfrm>
        </p:grpSpPr>
        <p:sp>
          <p:nvSpPr>
            <p:cNvPr id="16418" name="Rectangle 15"/>
            <p:cNvSpPr/>
            <p:nvPr/>
          </p:nvSpPr>
          <p:spPr>
            <a:xfrm>
              <a:off x="2208" y="3216"/>
              <a:ext cx="310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6419" name="Rectangle 16"/>
            <p:cNvSpPr/>
            <p:nvPr/>
          </p:nvSpPr>
          <p:spPr>
            <a:xfrm>
              <a:off x="2448" y="3216"/>
              <a:ext cx="326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6420" name="Rectangle 17"/>
            <p:cNvSpPr/>
            <p:nvPr/>
          </p:nvSpPr>
          <p:spPr>
            <a:xfrm>
              <a:off x="2832" y="3360"/>
              <a:ext cx="239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6421" name="Rectangle 18"/>
            <p:cNvSpPr/>
            <p:nvPr/>
          </p:nvSpPr>
          <p:spPr>
            <a:xfrm>
              <a:off x="2784" y="3072"/>
              <a:ext cx="354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6422" name="Line 19"/>
            <p:cNvSpPr/>
            <p:nvPr/>
          </p:nvSpPr>
          <p:spPr>
            <a:xfrm>
              <a:off x="2736" y="3408"/>
              <a:ext cx="43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3" name="Group 26"/>
          <p:cNvGrpSpPr/>
          <p:nvPr/>
        </p:nvGrpSpPr>
        <p:grpSpPr>
          <a:xfrm>
            <a:off x="4041934" y="3475646"/>
            <a:ext cx="2114550" cy="1257300"/>
            <a:chOff x="3360" y="2736"/>
            <a:chExt cx="1776" cy="1056"/>
          </a:xfrm>
        </p:grpSpPr>
        <p:sp>
          <p:nvSpPr>
            <p:cNvPr id="16402" name="Rectangle 27"/>
            <p:cNvSpPr/>
            <p:nvPr/>
          </p:nvSpPr>
          <p:spPr>
            <a:xfrm>
              <a:off x="3888" y="3120"/>
              <a:ext cx="720" cy="192"/>
            </a:xfrm>
            <a:prstGeom prst="rect">
              <a:avLst/>
            </a:prstGeom>
            <a:solidFill>
              <a:srgbClr val="FF00FF"/>
            </a:solidFill>
            <a:ln w="28575" cap="flat" cmpd="sng">
              <a:solidFill>
                <a:srgbClr val="00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403" name="Line 28"/>
            <p:cNvSpPr/>
            <p:nvPr/>
          </p:nvSpPr>
          <p:spPr>
            <a:xfrm>
              <a:off x="4608" y="3216"/>
              <a:ext cx="528" cy="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4" name="Line 29"/>
            <p:cNvSpPr/>
            <p:nvPr/>
          </p:nvSpPr>
          <p:spPr>
            <a:xfrm flipH="1">
              <a:off x="3360" y="3216"/>
              <a:ext cx="528" cy="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5" name="Text Box 30"/>
            <p:cNvSpPr txBox="1"/>
            <p:nvPr/>
          </p:nvSpPr>
          <p:spPr>
            <a:xfrm>
              <a:off x="4128" y="2736"/>
              <a:ext cx="432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 dirty="0">
                  <a:solidFill>
                    <a:schemeClr val="folHlin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6406" name="Line 31"/>
            <p:cNvSpPr/>
            <p:nvPr/>
          </p:nvSpPr>
          <p:spPr>
            <a:xfrm>
              <a:off x="3552" y="3312"/>
              <a:ext cx="0" cy="48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7" name="Line 32"/>
            <p:cNvSpPr/>
            <p:nvPr/>
          </p:nvSpPr>
          <p:spPr>
            <a:xfrm>
              <a:off x="4944" y="3312"/>
              <a:ext cx="0" cy="48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8" name="Line 33"/>
            <p:cNvSpPr/>
            <p:nvPr/>
          </p:nvSpPr>
          <p:spPr>
            <a:xfrm flipH="1">
              <a:off x="3552" y="3552"/>
              <a:ext cx="480" cy="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6409" name="Line 34"/>
            <p:cNvSpPr/>
            <p:nvPr/>
          </p:nvSpPr>
          <p:spPr>
            <a:xfrm>
              <a:off x="4512" y="3552"/>
              <a:ext cx="432" cy="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6410" name="Text Box 35"/>
            <p:cNvSpPr txBox="1"/>
            <p:nvPr/>
          </p:nvSpPr>
          <p:spPr>
            <a:xfrm>
              <a:off x="4080" y="3360"/>
              <a:ext cx="576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 dirty="0">
                  <a:solidFill>
                    <a:schemeClr val="folHlin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6411" name="Line 36"/>
            <p:cNvSpPr/>
            <p:nvPr/>
          </p:nvSpPr>
          <p:spPr>
            <a:xfrm>
              <a:off x="3360" y="3216"/>
              <a:ext cx="336" cy="0"/>
            </a:xfrm>
            <a:prstGeom prst="line">
              <a:avLst/>
            </a:prstGeom>
            <a:ln w="28575" cap="flat" cmpd="sng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6412" name="Text Box 37"/>
            <p:cNvSpPr txBox="1"/>
            <p:nvPr/>
          </p:nvSpPr>
          <p:spPr>
            <a:xfrm>
              <a:off x="3552" y="2832"/>
              <a:ext cx="528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 dirty="0">
                  <a:solidFill>
                    <a:schemeClr val="folHlin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34823" name="圆角矩形标注 34822"/>
          <p:cNvSpPr/>
          <p:nvPr/>
        </p:nvSpPr>
        <p:spPr>
          <a:xfrm>
            <a:off x="3017520" y="2188342"/>
            <a:ext cx="891779" cy="377429"/>
          </a:xfrm>
          <a:prstGeom prst="wedgeRoundRectCallout">
            <a:avLst>
              <a:gd name="adj1" fmla="val -87519"/>
              <a:gd name="adj2" fmla="val 38014"/>
              <a:gd name="adj3" fmla="val 16667"/>
            </a:avLst>
          </a:prstGeom>
          <a:noFill/>
          <a:ln w="28575" cap="flat" cmpd="sng">
            <a:solidFill>
              <a:srgbClr val="0066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100" b="1" dirty="0">
                <a:latin typeface="Times New Roman" panose="02020603050405020304" pitchFamily="18" charset="0"/>
              </a:rPr>
              <a:t>电压</a:t>
            </a:r>
          </a:p>
        </p:txBody>
      </p:sp>
      <p:sp>
        <p:nvSpPr>
          <p:cNvPr id="34824" name="圆角矩形标注 34823"/>
          <p:cNvSpPr/>
          <p:nvPr/>
        </p:nvSpPr>
        <p:spPr>
          <a:xfrm>
            <a:off x="2640092" y="3052736"/>
            <a:ext cx="944165" cy="377429"/>
          </a:xfrm>
          <a:prstGeom prst="wedgeRoundRectCallout">
            <a:avLst>
              <a:gd name="adj1" fmla="val -46722"/>
              <a:gd name="adj2" fmla="val -90694"/>
              <a:gd name="adj3" fmla="val 16667"/>
            </a:avLst>
          </a:prstGeom>
          <a:noFill/>
          <a:ln w="28575" cap="flat" cmpd="sng">
            <a:solidFill>
              <a:srgbClr val="0066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100" b="1" dirty="0">
                <a:latin typeface="Times New Roman" panose="02020603050405020304" pitchFamily="18" charset="0"/>
              </a:rPr>
              <a:t>电阻</a:t>
            </a:r>
          </a:p>
        </p:txBody>
      </p:sp>
      <p:sp>
        <p:nvSpPr>
          <p:cNvPr id="34825" name="圆角矩形标注 34824"/>
          <p:cNvSpPr/>
          <p:nvPr/>
        </p:nvSpPr>
        <p:spPr>
          <a:xfrm>
            <a:off x="1583770" y="1919261"/>
            <a:ext cx="944165" cy="377429"/>
          </a:xfrm>
          <a:prstGeom prst="wedgeRoundRectCallout">
            <a:avLst>
              <a:gd name="adj1" fmla="val -1097"/>
              <a:gd name="adj2" fmla="val 104447"/>
              <a:gd name="adj3" fmla="val 16667"/>
            </a:avLst>
          </a:prstGeom>
          <a:noFill/>
          <a:ln w="28575" cap="flat" cmpd="sng">
            <a:solidFill>
              <a:srgbClr val="0066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100" b="1" dirty="0">
                <a:latin typeface="Times New Roman" panose="02020603050405020304" pitchFamily="18" charset="0"/>
              </a:rPr>
              <a:t>电流</a:t>
            </a:r>
          </a:p>
        </p:txBody>
      </p:sp>
      <p:grpSp>
        <p:nvGrpSpPr>
          <p:cNvPr id="4" name="组合 34835"/>
          <p:cNvGrpSpPr/>
          <p:nvPr/>
        </p:nvGrpSpPr>
        <p:grpSpPr>
          <a:xfrm>
            <a:off x="1911430" y="2296690"/>
            <a:ext cx="862013" cy="829866"/>
            <a:chOff x="408" y="3809"/>
            <a:chExt cx="724" cy="697"/>
          </a:xfrm>
        </p:grpSpPr>
        <p:sp>
          <p:nvSpPr>
            <p:cNvPr id="34831" name="矩形 34830"/>
            <p:cNvSpPr/>
            <p:nvPr/>
          </p:nvSpPr>
          <p:spPr>
            <a:xfrm>
              <a:off x="408" y="3945"/>
              <a:ext cx="680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</a:rPr>
                <a:t>I </a:t>
              </a:r>
              <a:r>
                <a:rPr lang="en-US" altLang="zh-CN" sz="2400" b="1"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4832" name="矩形 34831"/>
            <p:cNvSpPr/>
            <p:nvPr/>
          </p:nvSpPr>
          <p:spPr>
            <a:xfrm>
              <a:off x="793" y="3809"/>
              <a:ext cx="339" cy="6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</a:rPr>
                <a:t>U</a:t>
              </a:r>
            </a:p>
            <a:p>
              <a:r>
                <a:rPr lang="en-US" altLang="zh-CN" sz="2400" b="1" i="1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34833" name="直接连接符 34832"/>
            <p:cNvSpPr/>
            <p:nvPr/>
          </p:nvSpPr>
          <p:spPr>
            <a:xfrm>
              <a:off x="793" y="4104"/>
              <a:ext cx="273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" name="文本框 10"/>
          <p:cNvSpPr txBox="1"/>
          <p:nvPr/>
        </p:nvSpPr>
        <p:spPr>
          <a:xfrm>
            <a:off x="4441984" y="1974982"/>
            <a:ext cx="120777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——A</a:t>
            </a:r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4423886" y="2435992"/>
            <a:ext cx="123317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——V</a:t>
            </a:r>
            <a:endParaRPr lang="zh-CN" altLang="en-US" sz="2400" b="1"/>
          </a:p>
        </p:txBody>
      </p:sp>
      <p:sp>
        <p:nvSpPr>
          <p:cNvPr id="13" name="文本框 12"/>
          <p:cNvSpPr txBox="1"/>
          <p:nvPr/>
        </p:nvSpPr>
        <p:spPr>
          <a:xfrm>
            <a:off x="4423886" y="2863665"/>
            <a:ext cx="123952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——Ω</a:t>
            </a:r>
            <a:endParaRPr lang="zh-CN" altLang="en-US" sz="2400" b="1"/>
          </a:p>
        </p:txBody>
      </p:sp>
      <p:sp>
        <p:nvSpPr>
          <p:cNvPr id="16" name="波形 15"/>
          <p:cNvSpPr/>
          <p:nvPr/>
        </p:nvSpPr>
        <p:spPr>
          <a:xfrm>
            <a:off x="6156484" y="2106427"/>
            <a:ext cx="2569845" cy="1020604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单位要统一</a:t>
            </a:r>
          </a:p>
        </p:txBody>
      </p:sp>
      <p:sp>
        <p:nvSpPr>
          <p:cNvPr id="17" name="双波形 16"/>
          <p:cNvSpPr/>
          <p:nvPr/>
        </p:nvSpPr>
        <p:spPr>
          <a:xfrm>
            <a:off x="6202204" y="3225615"/>
            <a:ext cx="2640330" cy="1643539"/>
          </a:xfrm>
          <a:prstGeom prst="doubleWave">
            <a:avLst/>
          </a:prstGeom>
          <a:solidFill>
            <a:srgbClr val="BFC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欧姆定律反映同一时刻、同一段电路中</a:t>
            </a:r>
            <a:r>
              <a:rPr lang="en-US" altLang="zh-CN" sz="20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I</a:t>
            </a:r>
            <a:r>
              <a:rPr lang="zh-CN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0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U</a:t>
            </a:r>
            <a:r>
              <a:rPr lang="zh-CN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0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之间的关系</a:t>
            </a:r>
          </a:p>
        </p:txBody>
      </p:sp>
      <p:grpSp>
        <p:nvGrpSpPr>
          <p:cNvPr id="5" name="组合 18"/>
          <p:cNvGrpSpPr/>
          <p:nvPr/>
        </p:nvGrpSpPr>
        <p:grpSpPr bwMode="auto">
          <a:xfrm>
            <a:off x="2587943" y="550836"/>
            <a:ext cx="1487805" cy="426720"/>
            <a:chOff x="2004695" y="686607"/>
            <a:chExt cx="1983740" cy="570436"/>
          </a:xfrm>
        </p:grpSpPr>
        <p:sp>
          <p:nvSpPr>
            <p:cNvPr id="20" name="圆角矩形 19"/>
            <p:cNvSpPr/>
            <p:nvPr/>
          </p:nvSpPr>
          <p:spPr>
            <a:xfrm>
              <a:off x="2005542" y="686607"/>
              <a:ext cx="1893147" cy="555157"/>
            </a:xfrm>
            <a:prstGeom prst="roundRect">
              <a:avLst/>
            </a:prstGeom>
            <a:solidFill>
              <a:srgbClr val="F07474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00"/>
            </a:p>
          </p:txBody>
        </p:sp>
        <p:sp>
          <p:nvSpPr>
            <p:cNvPr id="30737" name="矩形 1"/>
            <p:cNvSpPr>
              <a:spLocks noChangeArrowheads="1"/>
            </p:cNvSpPr>
            <p:nvPr/>
          </p:nvSpPr>
          <p:spPr bwMode="auto">
            <a:xfrm>
              <a:off x="2004695" y="740934"/>
              <a:ext cx="1983740" cy="5161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240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知识点 </a:t>
              </a:r>
              <a:endParaRPr lang="zh-CN" altLang="en-US" sz="2400" b="1">
                <a:solidFill>
                  <a:sysClr val="window" lastClr="FFFF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4281170" y="553720"/>
            <a:ext cx="155956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欧姆定律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31" grpId="0"/>
      <p:bldP spid="30732" grpId="0" bldLvl="0" animBg="1"/>
      <p:bldP spid="30733" grpId="0"/>
      <p:bldP spid="34823" grpId="0" bldLvl="0" animBg="1"/>
      <p:bldP spid="34824" grpId="0" bldLvl="0" animBg="1"/>
      <p:bldP spid="34825" grpId="0" bldLvl="0" animBg="1"/>
      <p:bldP spid="11" grpId="0" bldLvl="0" animBg="1"/>
      <p:bldP spid="12" grpId="0" bldLvl="0" animBg="1"/>
      <p:bldP spid="13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36865"/>
          <p:cNvSpPr txBox="1"/>
          <p:nvPr/>
        </p:nvSpPr>
        <p:spPr>
          <a:xfrm>
            <a:off x="382270" y="510430"/>
            <a:ext cx="8484235" cy="1076961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　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例题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一辆汽车的车灯，灯丝电阻为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30 </a:t>
            </a:r>
            <a:r>
              <a:rPr lang="el-GR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Ω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，接在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12 V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的电源两端，求通过这盏车灯的电流。 </a:t>
            </a:r>
          </a:p>
        </p:txBody>
      </p:sp>
      <p:pic>
        <p:nvPicPr>
          <p:cNvPr id="36868" name="图片 3686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2438" y="1914816"/>
            <a:ext cx="1812131" cy="1031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9" name="文本框 36868"/>
          <p:cNvSpPr txBox="1"/>
          <p:nvPr/>
        </p:nvSpPr>
        <p:spPr>
          <a:xfrm>
            <a:off x="7265829" y="2633477"/>
            <a:ext cx="989171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 i="1">
                <a:solidFill>
                  <a:srgbClr val="0000FF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=12 V</a:t>
            </a:r>
            <a:endParaRPr lang="en-US" altLang="zh-CN" b="1">
              <a:solidFill>
                <a:srgbClr val="0000FF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6870" name="文本框 36869"/>
          <p:cNvSpPr txBox="1"/>
          <p:nvPr/>
        </p:nvSpPr>
        <p:spPr>
          <a:xfrm>
            <a:off x="8044974" y="2101506"/>
            <a:ext cx="307181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>
                <a:latin typeface="Times New Roman" panose="02020603050405020304" pitchFamily="18" charset="0"/>
              </a:rPr>
              <a:t>I</a:t>
            </a:r>
            <a:endParaRPr lang="en-US" altLang="zh-CN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6871" name="文本框 36870"/>
          <p:cNvSpPr txBox="1"/>
          <p:nvPr/>
        </p:nvSpPr>
        <p:spPr>
          <a:xfrm>
            <a:off x="7265829" y="1572075"/>
            <a:ext cx="990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rgbClr val="0000FF"/>
                </a:solidFill>
                <a:latin typeface="Times New Roman" panose="02020603050405020304" pitchFamily="18" charset="0"/>
              </a:rPr>
              <a:t>R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=30 </a:t>
            </a:r>
            <a:r>
              <a:rPr lang="el-GR" altLang="en-US" b="1" dirty="0">
                <a:solidFill>
                  <a:srgbClr val="0000FF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Ω</a:t>
            </a:r>
            <a:endParaRPr lang="el-GR" altLang="en-US" b="1" dirty="0">
              <a:solidFill>
                <a:srgbClr val="0000FF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2" name="文本框 36871"/>
          <p:cNvSpPr txBox="1"/>
          <p:nvPr/>
        </p:nvSpPr>
        <p:spPr>
          <a:xfrm>
            <a:off x="659765" y="3081020"/>
            <a:ext cx="6757670" cy="9198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解：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已知灯丝两端电压</a:t>
            </a:r>
            <a:r>
              <a:rPr lang="en-US" altLang="zh-CN" sz="2400" b="1" i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U</a:t>
            </a:r>
            <a:r>
              <a:rPr lang="en-US" altLang="zh-CN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=12V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，灯丝电阻</a:t>
            </a:r>
            <a:r>
              <a:rPr lang="en-US" altLang="zh-CN" sz="2400" b="1" i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R</a:t>
            </a:r>
            <a:r>
              <a:rPr lang="en-US" altLang="zh-CN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=30</a:t>
            </a:r>
            <a:r>
              <a:rPr lang="el-GR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Ω</a:t>
            </a:r>
            <a:r>
              <a:rPr lang="zh-CN" altLang="el-GR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r>
              <a:rPr lang="zh-CN" altLang="en-US" sz="24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根据欧姆定律，可求得通过车灯的电流</a:t>
            </a:r>
          </a:p>
        </p:txBody>
      </p:sp>
      <p:sp>
        <p:nvSpPr>
          <p:cNvPr id="36873" name="矩形 36872"/>
          <p:cNvSpPr/>
          <p:nvPr/>
        </p:nvSpPr>
        <p:spPr>
          <a:xfrm>
            <a:off x="2574370" y="1680898"/>
            <a:ext cx="22145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）画电路图；</a:t>
            </a:r>
          </a:p>
        </p:txBody>
      </p:sp>
      <p:sp>
        <p:nvSpPr>
          <p:cNvPr id="36874" name="矩形 36873"/>
          <p:cNvSpPr/>
          <p:nvPr/>
        </p:nvSpPr>
        <p:spPr>
          <a:xfrm>
            <a:off x="2574370" y="2042848"/>
            <a:ext cx="4104084" cy="5340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）列出已知条件和所求量；</a:t>
            </a:r>
          </a:p>
        </p:txBody>
      </p:sp>
      <p:sp>
        <p:nvSpPr>
          <p:cNvPr id="36875" name="矩形 36874"/>
          <p:cNvSpPr/>
          <p:nvPr/>
        </p:nvSpPr>
        <p:spPr>
          <a:xfrm>
            <a:off x="2560320" y="2473960"/>
            <a:ext cx="3342640" cy="534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3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）求解待求量。</a:t>
            </a:r>
          </a:p>
        </p:txBody>
      </p:sp>
      <p:sp>
        <p:nvSpPr>
          <p:cNvPr id="36878" name="Rectangle 2"/>
          <p:cNvSpPr/>
          <p:nvPr/>
        </p:nvSpPr>
        <p:spPr>
          <a:xfrm>
            <a:off x="518319" y="2060152"/>
            <a:ext cx="1518047" cy="414020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  <a:tileRect/>
          </a:gradFill>
          <a:ln w="19050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2100" b="1" dirty="0">
                <a:latin typeface="宋体" panose="02010600030101010101" pitchFamily="2" charset="-122"/>
              </a:rPr>
              <a:t>解题步骤</a:t>
            </a:r>
            <a:endParaRPr lang="en-US" altLang="zh-CN" sz="2100" b="1">
              <a:latin typeface="Times New Roman" panose="02020603050405020304" pitchFamily="18" charset="0"/>
            </a:endParaRPr>
          </a:p>
        </p:txBody>
      </p:sp>
      <p:grpSp>
        <p:nvGrpSpPr>
          <p:cNvPr id="36879" name="组合 36878"/>
          <p:cNvGrpSpPr/>
          <p:nvPr/>
        </p:nvGrpSpPr>
        <p:grpSpPr>
          <a:xfrm>
            <a:off x="1940799" y="4152636"/>
            <a:ext cx="3482578" cy="829866"/>
            <a:chOff x="2132" y="3702"/>
            <a:chExt cx="2925" cy="697"/>
          </a:xfrm>
        </p:grpSpPr>
        <p:sp>
          <p:nvSpPr>
            <p:cNvPr id="36880" name="矩形 36879"/>
            <p:cNvSpPr/>
            <p:nvPr/>
          </p:nvSpPr>
          <p:spPr>
            <a:xfrm>
              <a:off x="2132" y="3838"/>
              <a:ext cx="2925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zh-CN" sz="24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=</a:t>
              </a:r>
              <a:r>
                <a:rPr lang="zh-CN" altLang="en-US" sz="24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　　</a:t>
              </a:r>
              <a:r>
                <a:rPr lang="en-US" altLang="zh-CN" sz="24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=</a:t>
              </a:r>
              <a:r>
                <a:rPr lang="zh-CN" altLang="en-US" sz="24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　　　</a:t>
              </a:r>
              <a:r>
                <a:rPr lang="en-US" altLang="zh-CN" sz="24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=</a:t>
              </a:r>
              <a:r>
                <a:rPr lang="zh-CN" altLang="en-US" sz="24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0.4 A</a:t>
              </a:r>
            </a:p>
          </p:txBody>
        </p:sp>
        <p:sp>
          <p:nvSpPr>
            <p:cNvPr id="36881" name="矩形 36880"/>
            <p:cNvSpPr/>
            <p:nvPr/>
          </p:nvSpPr>
          <p:spPr>
            <a:xfrm>
              <a:off x="2517" y="3702"/>
              <a:ext cx="339" cy="6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4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U</a:t>
              </a:r>
            </a:p>
            <a:p>
              <a:r>
                <a:rPr lang="en-US" altLang="zh-CN" sz="24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36882" name="直接连接符 36881"/>
            <p:cNvSpPr/>
            <p:nvPr/>
          </p:nvSpPr>
          <p:spPr>
            <a:xfrm>
              <a:off x="2517" y="4050"/>
              <a:ext cx="339" cy="1"/>
            </a:xfrm>
            <a:prstGeom prst="line">
              <a:avLst/>
            </a:prstGeom>
            <a:ln w="127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883" name="矩形 36882"/>
            <p:cNvSpPr/>
            <p:nvPr/>
          </p:nvSpPr>
          <p:spPr>
            <a:xfrm>
              <a:off x="3162" y="3702"/>
              <a:ext cx="678" cy="6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4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12 V</a:t>
              </a:r>
            </a:p>
            <a:p>
              <a:r>
                <a:rPr lang="en-US" altLang="zh-CN" sz="24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30 Ω</a:t>
              </a:r>
            </a:p>
          </p:txBody>
        </p:sp>
        <p:sp>
          <p:nvSpPr>
            <p:cNvPr id="36884" name="直接连接符 36883"/>
            <p:cNvSpPr/>
            <p:nvPr/>
          </p:nvSpPr>
          <p:spPr>
            <a:xfrm>
              <a:off x="3162" y="4051"/>
              <a:ext cx="572" cy="0"/>
            </a:xfrm>
            <a:prstGeom prst="line">
              <a:avLst/>
            </a:prstGeom>
            <a:ln w="127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  <p:bldP spid="36871" grpId="0"/>
      <p:bldP spid="36872" grpId="0"/>
      <p:bldP spid="36873" grpId="0"/>
      <p:bldP spid="36874" grpId="0"/>
      <p:bldP spid="36875" grpId="0"/>
      <p:bldP spid="3687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矩形 32771"/>
          <p:cNvSpPr/>
          <p:nvPr/>
        </p:nvSpPr>
        <p:spPr>
          <a:xfrm>
            <a:off x="1976279" y="412645"/>
            <a:ext cx="518795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用欧姆定律进行计算的一般步骤</a:t>
            </a:r>
          </a:p>
        </p:txBody>
      </p:sp>
      <p:sp>
        <p:nvSpPr>
          <p:cNvPr id="27" name="矩形: 圆角 26"/>
          <p:cNvSpPr/>
          <p:nvPr>
            <p:custDataLst>
              <p:tags r:id="rId1"/>
            </p:custDataLst>
          </p:nvPr>
        </p:nvSpPr>
        <p:spPr>
          <a:xfrm rot="8032692">
            <a:off x="915173" y="1237029"/>
            <a:ext cx="818235" cy="460655"/>
          </a:xfrm>
          <a:prstGeom prst="roundRect">
            <a:avLst>
              <a:gd name="adj" fmla="val 50000"/>
            </a:avLst>
          </a:prstGeom>
          <a:gradFill>
            <a:gsLst>
              <a:gs pos="32000">
                <a:srgbClr val="00B0F0">
                  <a:alpha val="50000"/>
                </a:srgbClr>
              </a:gs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rgbClr val="00B0F0">
              <a:shade val="50000"/>
            </a:srgbClr>
          </a:lnRef>
          <a:fillRef idx="1">
            <a:srgbClr val="00B0F0"/>
          </a:fillRef>
          <a:effectRef idx="0">
            <a:srgbClr val="00B0F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2" name="文本框 31"/>
          <p:cNvSpPr txBox="1"/>
          <p:nvPr>
            <p:custDataLst>
              <p:tags r:id="rId2"/>
            </p:custDataLst>
          </p:nvPr>
        </p:nvSpPr>
        <p:spPr>
          <a:xfrm>
            <a:off x="1196579" y="1117124"/>
            <a:ext cx="478631" cy="49027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</a:rPr>
              <a:t>01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6" name="文本框 35"/>
          <p:cNvSpPr txBox="1"/>
          <p:nvPr>
            <p:custDataLst>
              <p:tags r:id="rId3"/>
            </p:custDataLst>
          </p:nvPr>
        </p:nvSpPr>
        <p:spPr>
          <a:xfrm>
            <a:off x="1791335" y="1086485"/>
            <a:ext cx="6692265" cy="551180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/>
          <a:lstStyle/>
          <a:p>
            <a:pPr>
              <a:lnSpc>
                <a:spcPct val="29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读题、审题（注意已知量的内容）；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矩形: 圆角 27"/>
          <p:cNvSpPr/>
          <p:nvPr>
            <p:custDataLst>
              <p:tags r:id="rId4"/>
            </p:custDataLst>
          </p:nvPr>
        </p:nvSpPr>
        <p:spPr>
          <a:xfrm rot="8032692">
            <a:off x="915170" y="2182550"/>
            <a:ext cx="818235" cy="4606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D050"/>
              </a:gs>
              <a:gs pos="32000">
                <a:srgbClr val="92D050">
                  <a:alpha val="50000"/>
                </a:srgbClr>
              </a:gs>
              <a:gs pos="100000">
                <a:srgbClr val="92D05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rgbClr val="00B0F0">
              <a:shade val="50000"/>
            </a:srgbClr>
          </a:lnRef>
          <a:fillRef idx="1">
            <a:srgbClr val="00B0F0"/>
          </a:fillRef>
          <a:effectRef idx="0">
            <a:srgbClr val="00B0F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文本框 32"/>
          <p:cNvSpPr txBox="1"/>
          <p:nvPr>
            <p:custDataLst>
              <p:tags r:id="rId5"/>
            </p:custDataLst>
          </p:nvPr>
        </p:nvSpPr>
        <p:spPr>
          <a:xfrm>
            <a:off x="1196579" y="2062413"/>
            <a:ext cx="478631" cy="49027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</a:rPr>
              <a:t>02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7" name="文本框 36"/>
          <p:cNvSpPr txBox="1"/>
          <p:nvPr>
            <p:custDataLst>
              <p:tags r:id="rId6"/>
            </p:custDataLst>
          </p:nvPr>
        </p:nvSpPr>
        <p:spPr>
          <a:xfrm>
            <a:off x="1791335" y="2034540"/>
            <a:ext cx="5893435" cy="551180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no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根据题意画出电路图；</a:t>
            </a:r>
          </a:p>
        </p:txBody>
      </p:sp>
      <p:sp>
        <p:nvSpPr>
          <p:cNvPr id="29" name="矩形: 圆角 28"/>
          <p:cNvSpPr/>
          <p:nvPr>
            <p:custDataLst>
              <p:tags r:id="rId7"/>
            </p:custDataLst>
          </p:nvPr>
        </p:nvSpPr>
        <p:spPr>
          <a:xfrm rot="8032692">
            <a:off x="915170" y="3128071"/>
            <a:ext cx="818235" cy="4606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C000"/>
              </a:gs>
              <a:gs pos="32000">
                <a:srgbClr val="FFC000">
                  <a:alpha val="50000"/>
                </a:srgbClr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rgbClr val="00B0F0">
              <a:shade val="50000"/>
            </a:srgbClr>
          </a:lnRef>
          <a:fillRef idx="1">
            <a:srgbClr val="00B0F0"/>
          </a:fillRef>
          <a:effectRef idx="0">
            <a:srgbClr val="00B0F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文本框 33"/>
          <p:cNvSpPr txBox="1"/>
          <p:nvPr>
            <p:custDataLst>
              <p:tags r:id="rId8"/>
            </p:custDataLst>
          </p:nvPr>
        </p:nvSpPr>
        <p:spPr>
          <a:xfrm>
            <a:off x="1196579" y="3007703"/>
            <a:ext cx="478631" cy="49027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</a:rPr>
              <a:t>03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8" name="文本框 37"/>
          <p:cNvSpPr txBox="1"/>
          <p:nvPr>
            <p:custDataLst>
              <p:tags r:id="rId9"/>
            </p:custDataLst>
          </p:nvPr>
        </p:nvSpPr>
        <p:spPr>
          <a:xfrm>
            <a:off x="1791970" y="3119120"/>
            <a:ext cx="7018020" cy="975995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在图上标明已知量的符号、数值和未知量的符号；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" name="矩形: 圆角 29"/>
          <p:cNvSpPr/>
          <p:nvPr>
            <p:custDataLst>
              <p:tags r:id="rId10"/>
            </p:custDataLst>
          </p:nvPr>
        </p:nvSpPr>
        <p:spPr>
          <a:xfrm rot="8032692">
            <a:off x="915170" y="4073592"/>
            <a:ext cx="818235" cy="4606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D7D31"/>
              </a:gs>
              <a:gs pos="32000">
                <a:srgbClr val="ED7D31">
                  <a:alpha val="50000"/>
                </a:srgbClr>
              </a:gs>
              <a:gs pos="100000">
                <a:srgbClr val="ED7D31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rgbClr val="00B0F0">
              <a:shade val="50000"/>
            </a:srgbClr>
          </a:lnRef>
          <a:fillRef idx="1">
            <a:srgbClr val="00B0F0"/>
          </a:fillRef>
          <a:effectRef idx="0">
            <a:srgbClr val="00B0F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文本框 34"/>
          <p:cNvSpPr txBox="1"/>
          <p:nvPr>
            <p:custDataLst>
              <p:tags r:id="rId11"/>
            </p:custDataLst>
          </p:nvPr>
        </p:nvSpPr>
        <p:spPr>
          <a:xfrm>
            <a:off x="1196579" y="3952993"/>
            <a:ext cx="478631" cy="49027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</a:rPr>
              <a:t>04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9" name="文本框 38"/>
          <p:cNvSpPr txBox="1"/>
          <p:nvPr>
            <p:custDataLst>
              <p:tags r:id="rId12"/>
            </p:custDataLst>
          </p:nvPr>
        </p:nvSpPr>
        <p:spPr>
          <a:xfrm>
            <a:off x="1791335" y="4135755"/>
            <a:ext cx="7018655" cy="551180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选用物理公式进行计算（书写格式要完整，规范）。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27" grpId="0" animBg="1"/>
      <p:bldP spid="32" grpId="0"/>
      <p:bldP spid="36" grpId="0"/>
      <p:bldP spid="28" grpId="0" animBg="1"/>
      <p:bldP spid="33" grpId="0"/>
      <p:bldP spid="37" grpId="0"/>
      <p:bldP spid="29" grpId="0" animBg="1"/>
      <p:bldP spid="34" grpId="0"/>
      <p:bldP spid="38" grpId="0"/>
      <p:bldP spid="30" grpId="0" animBg="1"/>
      <p:bldP spid="35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0329" y="593857"/>
            <a:ext cx="8884023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00FF"/>
                </a:solidFill>
                <a:effectLst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en-US" sz="2800" b="1" dirty="0">
                <a:effectLst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sz="2800" b="1" dirty="0">
                <a:effectLst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测电笔内都有一个很大的电阻，用来限制通过人体的电流。现有一只测电笔，其中的电阻为880kΩ，氖管的电阻和人体的电阻都比这个值小得多，可以不计。使用这支测电笔测试220V的电路时流过人体的电流是多大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31424" y="2984315"/>
            <a:ext cx="6211253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=220V，</a:t>
            </a:r>
            <a:r>
              <a:rPr lang="zh-CN" altLang="en-US"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=880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Ω=8.8×10</a:t>
            </a:r>
            <a:r>
              <a:rPr lang="zh-CN" altLang="en-US" sz="28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Ω，</a:t>
            </a:r>
          </a:p>
        </p:txBody>
      </p:sp>
      <p:grpSp>
        <p:nvGrpSpPr>
          <p:cNvPr id="36879" name="组合 36878"/>
          <p:cNvGrpSpPr/>
          <p:nvPr/>
        </p:nvGrpSpPr>
        <p:grpSpPr>
          <a:xfrm>
            <a:off x="1220153" y="3705199"/>
            <a:ext cx="6547891" cy="953691"/>
            <a:chOff x="2132" y="3702"/>
            <a:chExt cx="4239" cy="801"/>
          </a:xfrm>
        </p:grpSpPr>
        <p:sp>
          <p:nvSpPr>
            <p:cNvPr id="36880" name="矩形 36879"/>
            <p:cNvSpPr/>
            <p:nvPr/>
          </p:nvSpPr>
          <p:spPr>
            <a:xfrm>
              <a:off x="2132" y="3838"/>
              <a:ext cx="4239" cy="4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=</a:t>
              </a:r>
              <a:r>
                <a:rPr lang="zh-CN" alt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　　</a:t>
              </a: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=</a:t>
              </a:r>
              <a:r>
                <a:rPr lang="zh-CN" alt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　　　          </a:t>
              </a: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=</a:t>
              </a:r>
              <a:r>
                <a:rPr lang="zh-CN" alt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0.00025 A</a:t>
              </a:r>
              <a:endPara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6881" name="矩形 36880"/>
            <p:cNvSpPr/>
            <p:nvPr/>
          </p:nvSpPr>
          <p:spPr>
            <a:xfrm>
              <a:off x="2505" y="3702"/>
              <a:ext cx="300" cy="8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U</a:t>
              </a:r>
            </a:p>
            <a:p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36882" name="直接连接符 36881"/>
            <p:cNvSpPr/>
            <p:nvPr/>
          </p:nvSpPr>
          <p:spPr>
            <a:xfrm>
              <a:off x="2505" y="4057"/>
              <a:ext cx="322" cy="0"/>
            </a:xfrm>
            <a:prstGeom prst="line">
              <a:avLst/>
            </a:prstGeom>
            <a:ln w="127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883" name="矩形 36882"/>
            <p:cNvSpPr/>
            <p:nvPr/>
          </p:nvSpPr>
          <p:spPr>
            <a:xfrm>
              <a:off x="3114" y="3702"/>
              <a:ext cx="1301" cy="8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    220V</a:t>
              </a:r>
            </a:p>
            <a:p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8.8</a:t>
              </a:r>
              <a:r>
                <a:rPr lang="zh-CN" altLang="en-US" sz="2800" b="1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×</a:t>
              </a: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10</a:t>
              </a:r>
              <a:r>
                <a:rPr lang="en-US" altLang="zh-CN" sz="2800" b="1" baseline="30000">
                  <a:solidFill>
                    <a:srgbClr val="CC0000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 Ω</a:t>
              </a:r>
            </a:p>
          </p:txBody>
        </p:sp>
        <p:sp>
          <p:nvSpPr>
            <p:cNvPr id="36884" name="直接连接符 36883"/>
            <p:cNvSpPr/>
            <p:nvPr/>
          </p:nvSpPr>
          <p:spPr>
            <a:xfrm flipV="1">
              <a:off x="3203" y="4057"/>
              <a:ext cx="992" cy="1"/>
            </a:xfrm>
            <a:prstGeom prst="line">
              <a:avLst/>
            </a:prstGeom>
            <a:ln w="127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</p:grp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30721"/>
          <p:cNvSpPr txBox="1"/>
          <p:nvPr/>
        </p:nvSpPr>
        <p:spPr>
          <a:xfrm>
            <a:off x="66675" y="1309370"/>
            <a:ext cx="9044940" cy="152971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　</a:t>
            </a:r>
            <a:r>
              <a:rPr lang="zh-CN" altLang="en-US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例题</a:t>
            </a: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在如图所示的电路中，调节滑动变阻器 </a:t>
            </a:r>
            <a:r>
              <a:rPr lang="en-US" altLang="zh-CN" sz="2600" b="1" i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R'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，使灯泡正常发光，用电流表测得通过它的电流值是</a:t>
            </a:r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0.6 A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。已知该灯泡正常发光时的电阻是</a:t>
            </a:r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 Ω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，求灯泡两端的电压。</a:t>
            </a:r>
          </a:p>
        </p:txBody>
      </p:sp>
      <p:sp>
        <p:nvSpPr>
          <p:cNvPr id="30723" name="矩形 30722"/>
          <p:cNvSpPr/>
          <p:nvPr/>
        </p:nvSpPr>
        <p:spPr>
          <a:xfrm>
            <a:off x="3928904" y="2944151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</a:p>
        </p:txBody>
      </p:sp>
      <p:sp>
        <p:nvSpPr>
          <p:cNvPr id="30724" name="矩形 30723"/>
          <p:cNvSpPr/>
          <p:nvPr/>
        </p:nvSpPr>
        <p:spPr>
          <a:xfrm>
            <a:off x="4309110" y="3522345"/>
            <a:ext cx="446341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灯泡两端的电压：</a:t>
            </a:r>
            <a:r>
              <a:rPr lang="en-US" altLang="zh-CN" sz="28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  <a:sym typeface="+mn-ea"/>
              </a:rPr>
              <a:t>U</a:t>
            </a:r>
            <a:r>
              <a:rPr lang="en-US" altLang="zh-CN" sz="2800" b="1" baseline="-25000">
                <a:solidFill>
                  <a:srgbClr val="CC0000"/>
                </a:solidFill>
                <a:latin typeface="Times New Roman" panose="02020603050405020304" pitchFamily="18" charset="0"/>
                <a:sym typeface="+mn-ea"/>
              </a:rPr>
              <a:t>L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  <a:sym typeface="+mn-ea"/>
              </a:rPr>
              <a:t>=I</a:t>
            </a:r>
            <a:r>
              <a:rPr lang="en-US" altLang="zh-CN" sz="2800" b="1" baseline="-25000">
                <a:solidFill>
                  <a:srgbClr val="CC0000"/>
                </a:solidFill>
                <a:latin typeface="Times New Roman" panose="02020603050405020304" pitchFamily="18" charset="0"/>
                <a:sym typeface="+mn-ea"/>
              </a:rPr>
              <a:t>L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  <a:sym typeface="+mn-ea"/>
              </a:rPr>
              <a:t>R</a:t>
            </a:r>
            <a:r>
              <a:rPr lang="en-US" altLang="zh-CN" sz="2800" b="1" baseline="-25000">
                <a:solidFill>
                  <a:srgbClr val="CC0000"/>
                </a:solidFill>
                <a:latin typeface="Times New Roman" panose="02020603050405020304" pitchFamily="18" charset="0"/>
                <a:sym typeface="+mn-ea"/>
              </a:rPr>
              <a:t>L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=0.6 A×20 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 =12 V</a:t>
            </a:r>
            <a:endParaRPr lang="en-US" altLang="zh-CN" sz="2800" b="1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25" name="矩形 30724"/>
          <p:cNvSpPr/>
          <p:nvPr/>
        </p:nvSpPr>
        <p:spPr>
          <a:xfrm>
            <a:off x="1267301" y="2949866"/>
            <a:ext cx="13668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</a:rPr>
              <a:t>R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L</a:t>
            </a:r>
            <a:r>
              <a:rPr lang="en-US" altLang="zh-CN" sz="2400" b="1">
                <a:latin typeface="Times New Roman" panose="02020603050405020304" pitchFamily="18" charset="0"/>
              </a:rPr>
              <a:t>=20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altLang="zh-CN"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6" name="矩形 30725"/>
          <p:cNvSpPr/>
          <p:nvPr/>
        </p:nvSpPr>
        <p:spPr>
          <a:xfrm>
            <a:off x="1386126" y="4181687"/>
            <a:ext cx="11360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=0.6 A</a:t>
            </a:r>
            <a:endParaRPr lang="en-US" altLang="zh-CN"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7" name="文本框 30726"/>
          <p:cNvSpPr txBox="1"/>
          <p:nvPr/>
        </p:nvSpPr>
        <p:spPr>
          <a:xfrm>
            <a:off x="4480361" y="3000507"/>
            <a:ext cx="42919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b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通过灯泡的电流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</a:rPr>
              <a:t>=I=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</a:rPr>
              <a:t>0.6 A</a:t>
            </a:r>
          </a:p>
        </p:txBody>
      </p:sp>
      <p:grpSp>
        <p:nvGrpSpPr>
          <p:cNvPr id="30732" name="组合 30731"/>
          <p:cNvGrpSpPr/>
          <p:nvPr/>
        </p:nvGrpSpPr>
        <p:grpSpPr>
          <a:xfrm>
            <a:off x="939641" y="3228949"/>
            <a:ext cx="2663190" cy="1786890"/>
            <a:chOff x="0" y="0"/>
            <a:chExt cx="1996" cy="1384"/>
          </a:xfrm>
        </p:grpSpPr>
        <p:sp>
          <p:nvSpPr>
            <p:cNvPr id="30733" name="矩形 30732"/>
            <p:cNvSpPr/>
            <p:nvPr/>
          </p:nvSpPr>
          <p:spPr>
            <a:xfrm>
              <a:off x="159" y="295"/>
              <a:ext cx="1792" cy="908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  <p:grpSp>
          <p:nvGrpSpPr>
            <p:cNvPr id="30734" name="组合 30733"/>
            <p:cNvGrpSpPr/>
            <p:nvPr/>
          </p:nvGrpSpPr>
          <p:grpSpPr>
            <a:xfrm>
              <a:off x="567" y="1044"/>
              <a:ext cx="85" cy="340"/>
              <a:chOff x="0" y="0"/>
              <a:chExt cx="85" cy="340"/>
            </a:xfrm>
          </p:grpSpPr>
          <p:sp>
            <p:nvSpPr>
              <p:cNvPr id="30735" name="Rectangle 19"/>
              <p:cNvSpPr/>
              <p:nvPr/>
            </p:nvSpPr>
            <p:spPr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36" name="Line 20"/>
              <p:cNvSpPr/>
              <p:nvPr/>
            </p:nvSpPr>
            <p:spPr>
              <a:xfrm>
                <a:off x="0" y="0"/>
                <a:ext cx="0" cy="34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37" name="Line 21"/>
              <p:cNvSpPr/>
              <p:nvPr/>
            </p:nvSpPr>
            <p:spPr>
              <a:xfrm>
                <a:off x="85" y="85"/>
                <a:ext cx="0" cy="17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0738" name="组合 30737"/>
            <p:cNvGrpSpPr/>
            <p:nvPr/>
          </p:nvGrpSpPr>
          <p:grpSpPr>
            <a:xfrm>
              <a:off x="998" y="1112"/>
              <a:ext cx="340" cy="170"/>
              <a:chOff x="0" y="0"/>
              <a:chExt cx="308" cy="142"/>
            </a:xfrm>
          </p:grpSpPr>
          <p:sp>
            <p:nvSpPr>
              <p:cNvPr id="30739" name="Rectangle 15"/>
              <p:cNvSpPr/>
              <p:nvPr/>
            </p:nvSpPr>
            <p:spPr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40" name="Line 16"/>
              <p:cNvSpPr/>
              <p:nvPr/>
            </p:nvSpPr>
            <p:spPr>
              <a:xfrm flipV="1">
                <a:off x="29" y="63"/>
                <a:ext cx="279" cy="2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1" name="Oval 17"/>
              <p:cNvSpPr/>
              <p:nvPr/>
            </p:nvSpPr>
            <p:spPr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742" name="组合 30741"/>
            <p:cNvGrpSpPr/>
            <p:nvPr/>
          </p:nvGrpSpPr>
          <p:grpSpPr>
            <a:xfrm>
              <a:off x="1270" y="0"/>
              <a:ext cx="726" cy="363"/>
              <a:chOff x="0" y="0"/>
              <a:chExt cx="726" cy="363"/>
            </a:xfrm>
          </p:grpSpPr>
          <p:sp>
            <p:nvSpPr>
              <p:cNvPr id="30743" name="Rectangle 181"/>
              <p:cNvSpPr/>
              <p:nvPr/>
            </p:nvSpPr>
            <p:spPr>
              <a:xfrm>
                <a:off x="0" y="0"/>
                <a:ext cx="726" cy="3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44" name="Line 182"/>
              <p:cNvSpPr/>
              <p:nvPr/>
            </p:nvSpPr>
            <p:spPr>
              <a:xfrm>
                <a:off x="227" y="0"/>
                <a:ext cx="453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45" name="Line 183"/>
              <p:cNvSpPr/>
              <p:nvPr/>
            </p:nvSpPr>
            <p:spPr>
              <a:xfrm>
                <a:off x="227" y="0"/>
                <a:ext cx="0" cy="22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lg"/>
              </a:ln>
            </p:spPr>
          </p:sp>
          <p:sp>
            <p:nvSpPr>
              <p:cNvPr id="30746" name="Rectangle 184"/>
              <p:cNvSpPr/>
              <p:nvPr/>
            </p:nvSpPr>
            <p:spPr>
              <a:xfrm>
                <a:off x="0" y="227"/>
                <a:ext cx="453" cy="136"/>
              </a:xfrm>
              <a:prstGeom prst="rect">
                <a:avLst/>
              </a:prstGeom>
              <a:solidFill>
                <a:srgbClr val="FFFFFF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747" name="组合 30746"/>
            <p:cNvGrpSpPr/>
            <p:nvPr/>
          </p:nvGrpSpPr>
          <p:grpSpPr>
            <a:xfrm>
              <a:off x="0" y="490"/>
              <a:ext cx="295" cy="357"/>
              <a:chOff x="0" y="0"/>
              <a:chExt cx="295" cy="357"/>
            </a:xfrm>
          </p:grpSpPr>
          <p:sp>
            <p:nvSpPr>
              <p:cNvPr id="30748" name="Oval 197"/>
              <p:cNvSpPr/>
              <p:nvPr/>
            </p:nvSpPr>
            <p:spPr>
              <a:xfrm>
                <a:off x="0" y="32"/>
                <a:ext cx="295" cy="295"/>
              </a:xfrm>
              <a:prstGeom prst="ellipse">
                <a:avLst/>
              </a:prstGeom>
              <a:solidFill>
                <a:srgbClr val="FFFFFF"/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49" name="Text Box 198"/>
              <p:cNvSpPr txBox="1"/>
              <p:nvPr/>
            </p:nvSpPr>
            <p:spPr>
              <a:xfrm>
                <a:off x="2" y="0"/>
                <a:ext cx="293" cy="3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30750" name="Text Box 4"/>
            <p:cNvSpPr txBox="1"/>
            <p:nvPr/>
          </p:nvSpPr>
          <p:spPr>
            <a:xfrm>
              <a:off x="1338" y="386"/>
              <a:ext cx="545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R'</a:t>
              </a:r>
            </a:p>
          </p:txBody>
        </p:sp>
        <p:sp>
          <p:nvSpPr>
            <p:cNvPr id="30751" name="流程图: 汇总连接 30750"/>
            <p:cNvSpPr/>
            <p:nvPr/>
          </p:nvSpPr>
          <p:spPr>
            <a:xfrm>
              <a:off x="409" y="136"/>
              <a:ext cx="288" cy="288"/>
            </a:xfrm>
            <a:prstGeom prst="flowChartSummingJunction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0752" name="直接连接符 30751"/>
            <p:cNvSpPr/>
            <p:nvPr/>
          </p:nvSpPr>
          <p:spPr>
            <a:xfrm>
              <a:off x="1951" y="0"/>
              <a:ext cx="0" cy="40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53" name="Text Box 4"/>
            <p:cNvSpPr txBox="1"/>
            <p:nvPr/>
          </p:nvSpPr>
          <p:spPr>
            <a:xfrm>
              <a:off x="541" y="386"/>
              <a:ext cx="317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30765" name="组合 30764"/>
          <p:cNvGrpSpPr/>
          <p:nvPr/>
        </p:nvGrpSpPr>
        <p:grpSpPr>
          <a:xfrm>
            <a:off x="2482850" y="385577"/>
            <a:ext cx="4398170" cy="871538"/>
            <a:chOff x="612" y="333"/>
            <a:chExt cx="3694" cy="732"/>
          </a:xfrm>
        </p:grpSpPr>
        <p:sp>
          <p:nvSpPr>
            <p:cNvPr id="30728" name="矩形 30727"/>
            <p:cNvSpPr/>
            <p:nvPr/>
          </p:nvSpPr>
          <p:spPr>
            <a:xfrm>
              <a:off x="3308" y="477"/>
              <a:ext cx="998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U= I R</a:t>
              </a:r>
            </a:p>
          </p:txBody>
        </p:sp>
        <p:sp>
          <p:nvSpPr>
            <p:cNvPr id="30729" name="文本框 30728"/>
            <p:cNvSpPr txBox="1"/>
            <p:nvPr/>
          </p:nvSpPr>
          <p:spPr>
            <a:xfrm>
              <a:off x="703" y="482"/>
              <a:ext cx="794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</a:rPr>
                <a:t>根据</a:t>
              </a:r>
            </a:p>
          </p:txBody>
        </p:sp>
        <p:sp>
          <p:nvSpPr>
            <p:cNvPr id="30730" name="文本框 30729"/>
            <p:cNvSpPr txBox="1"/>
            <p:nvPr/>
          </p:nvSpPr>
          <p:spPr>
            <a:xfrm>
              <a:off x="1932" y="477"/>
              <a:ext cx="1610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</a:rPr>
                <a:t>，导出公式 </a:t>
              </a:r>
            </a:p>
          </p:txBody>
        </p:sp>
        <p:grpSp>
          <p:nvGrpSpPr>
            <p:cNvPr id="30756" name="组合 30755"/>
            <p:cNvGrpSpPr/>
            <p:nvPr/>
          </p:nvGrpSpPr>
          <p:grpSpPr>
            <a:xfrm>
              <a:off x="1254" y="368"/>
              <a:ext cx="717" cy="697"/>
              <a:chOff x="415" y="3809"/>
              <a:chExt cx="717" cy="697"/>
            </a:xfrm>
          </p:grpSpPr>
          <p:sp>
            <p:nvSpPr>
              <p:cNvPr id="30757" name="矩形 30756"/>
              <p:cNvSpPr/>
              <p:nvPr/>
            </p:nvSpPr>
            <p:spPr>
              <a:xfrm>
                <a:off x="415" y="3945"/>
                <a:ext cx="680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 i="1">
                    <a:latin typeface="Times New Roman" panose="02020603050405020304" pitchFamily="18" charset="0"/>
                  </a:rPr>
                  <a:t>I </a:t>
                </a:r>
                <a:r>
                  <a:rPr lang="en-US" altLang="zh-CN" sz="2400" b="1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0758" name="矩形 30757"/>
              <p:cNvSpPr/>
              <p:nvPr/>
            </p:nvSpPr>
            <p:spPr>
              <a:xfrm>
                <a:off x="793" y="3809"/>
                <a:ext cx="339" cy="6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400" b="1" i="1">
                    <a:latin typeface="Times New Roman" panose="02020603050405020304" pitchFamily="18" charset="0"/>
                  </a:rPr>
                  <a:t>U</a:t>
                </a:r>
              </a:p>
              <a:p>
                <a:r>
                  <a:rPr lang="en-US" altLang="zh-CN" sz="2400" b="1" i="1">
                    <a:latin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30759" name="直接连接符 30758"/>
              <p:cNvSpPr/>
              <p:nvPr/>
            </p:nvSpPr>
            <p:spPr>
              <a:xfrm>
                <a:off x="841" y="4121"/>
                <a:ext cx="273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0761" name="圆角矩形 30760"/>
            <p:cNvSpPr/>
            <p:nvPr/>
          </p:nvSpPr>
          <p:spPr>
            <a:xfrm>
              <a:off x="612" y="333"/>
              <a:ext cx="3651" cy="657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/>
      <p:bldP spid="30724" grpId="0"/>
      <p:bldP spid="30725" grpId="0"/>
      <p:bldP spid="30726" grpId="0"/>
      <p:bldP spid="307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8160" y="656590"/>
            <a:ext cx="8208010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一个电热水器工作时电热丝的电阻是22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Ω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，通过的电流是10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，求电热水器工作时两端的电压。</a:t>
            </a:r>
          </a:p>
        </p:txBody>
      </p:sp>
      <p:graphicFrame>
        <p:nvGraphicFramePr>
          <p:cNvPr id="79876" name="Object 2"/>
          <p:cNvGraphicFramePr>
            <a:graphicFrameLocks noChangeAspect="1"/>
          </p:cNvGraphicFramePr>
          <p:nvPr/>
        </p:nvGraphicFramePr>
        <p:xfrm>
          <a:off x="2637116" y="2403964"/>
          <a:ext cx="840105" cy="789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r:id="rId3" imgW="419040" imgH="393480" progId="">
                  <p:embed/>
                </p:oleObj>
              </mc:Choice>
              <mc:Fallback>
                <p:oleObj r:id="rId3" imgW="419040" imgH="39348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116" y="2403964"/>
                        <a:ext cx="840105" cy="789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7" name="Rectangle 5"/>
          <p:cNvSpPr/>
          <p:nvPr/>
        </p:nvSpPr>
        <p:spPr>
          <a:xfrm>
            <a:off x="1445260" y="1774825"/>
            <a:ext cx="66065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解：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＝22</a:t>
            </a:r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Ω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＝10A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79878" name="Rectangle 6"/>
          <p:cNvSpPr/>
          <p:nvPr/>
        </p:nvSpPr>
        <p:spPr>
          <a:xfrm>
            <a:off x="1974850" y="3303905"/>
            <a:ext cx="6386830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电热水器工作时两端的电压：</a:t>
            </a:r>
          </a:p>
          <a:p>
            <a:pPr algn="l"/>
            <a:endParaRPr lang="en-US" altLang="zh-CN" sz="1400" b="1" i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IR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＝10A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×22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Ω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＝220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1974691" y="2537910"/>
            <a:ext cx="37871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             得，</a:t>
            </a:r>
          </a:p>
        </p:txBody>
      </p:sp>
      <p:sp>
        <p:nvSpPr>
          <p:cNvPr id="10" name="标题 1"/>
          <p:cNvSpPr>
            <a:spLocks noGrp="1"/>
          </p:cNvSpPr>
          <p:nvPr/>
        </p:nvSpPr>
        <p:spPr>
          <a:xfrm>
            <a:off x="0" y="-50350"/>
            <a:ext cx="0" cy="0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e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9144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13716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18288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zh-CN" altLang="en-US" kern="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878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1cfb262-ac9e-471f-89bd-da4fb82f3c86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43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843_3*l_h_f*1_1_1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43"/>
  <p:tag name="KSO_WM_UNIT_TYPE" val="l_h_i"/>
  <p:tag name="KSO_WM_UNIT_INDEX" val="1_2_1"/>
  <p:tag name="KSO_WM_UNIT_ID" val="diagram20170843_3*l_h_i*1_2_1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43"/>
  <p:tag name="KSO_WM_UNIT_TYPE" val="l_h_i"/>
  <p:tag name="KSO_WM_UNIT_INDEX" val="1_2_2"/>
  <p:tag name="KSO_WM_UNIT_ID" val="diagram20170843_3*l_h_i*1_2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43"/>
  <p:tag name="KSO_WM_UNIT_TYPE" val="l_h_f"/>
  <p:tag name="KSO_WM_UNIT_INDEX" val="1_2_1"/>
  <p:tag name="KSO_WM_UNIT_LAYERLEVEL" val="1_1_1"/>
  <p:tag name="KSO_WM_UNIT_VALUE" val="22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843_3*l_h_f*1_2_1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43"/>
  <p:tag name="KSO_WM_UNIT_TYPE" val="l_h_i"/>
  <p:tag name="KSO_WM_UNIT_INDEX" val="1_3_1"/>
  <p:tag name="KSO_WM_UNIT_ID" val="diagram20170843_3*l_h_i*1_3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43"/>
  <p:tag name="KSO_WM_UNIT_TYPE" val="l_h_i"/>
  <p:tag name="KSO_WM_UNIT_INDEX" val="1_3_2"/>
  <p:tag name="KSO_WM_UNIT_ID" val="diagram20170843_3*l_h_i*1_3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43"/>
  <p:tag name="KSO_WM_UNIT_TYPE" val="l_h_f"/>
  <p:tag name="KSO_WM_UNIT_INDEX" val="1_3_1"/>
  <p:tag name="KSO_WM_UNIT_LAYERLEVEL" val="1_1_1"/>
  <p:tag name="KSO_WM_UNIT_VALUE" val="22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843_3*l_h_f*1_3_1"/>
  <p:tag name="KSO_WM_UNIT_TEXT_FILL_FORE_SCHEMECOLOR_INDEX" val="13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43"/>
  <p:tag name="KSO_WM_UNIT_TYPE" val="l_h_i"/>
  <p:tag name="KSO_WM_UNIT_INDEX" val="1_4_1"/>
  <p:tag name="KSO_WM_UNIT_ID" val="diagram20170843_3*l_h_i*1_4_1"/>
  <p:tag name="KSO_WM_UNIT_LAYERLEVEL" val="1_1_1"/>
  <p:tag name="KSO_WM_DIAGRAM_GROUP_CODE" val="l1-1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43"/>
  <p:tag name="KSO_WM_UNIT_TYPE" val="l_h_i"/>
  <p:tag name="KSO_WM_UNIT_INDEX" val="1_4_2"/>
  <p:tag name="KSO_WM_UNIT_ID" val="diagram20170843_3*l_h_i*1_4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43"/>
  <p:tag name="KSO_WM_UNIT_TYPE" val="l_h_f"/>
  <p:tag name="KSO_WM_UNIT_INDEX" val="1_4_1"/>
  <p:tag name="KSO_WM_UNIT_LAYERLEVEL" val="1_1_1"/>
  <p:tag name="KSO_WM_UNIT_VALUE" val="22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843_3*l_h_f*1_4_1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i"/>
  <p:tag name="KSO_WM_UNIT_INDEX" val="1_1_1"/>
  <p:tag name="KSO_WM_UNIT_ID" val="diagram20187637_2*n_h_i*1_1_1"/>
  <p:tag name="KSO_WM_TEMPLATE_CATEGORY" val="diagram"/>
  <p:tag name="KSO_WM_TEMPLATE_INDEX" val="2018763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54"/>
  <p:tag name="KSO_WM_UNIT_HIGHLIGHT" val="0"/>
  <p:tag name="KSO_WM_UNIT_COMPATIBLE" val="0"/>
  <p:tag name="KSO_WM_DIAGRAM_GROUP_CODE" val="n1-1"/>
  <p:tag name="KSO_WM_UNIT_TYPE" val="n_h_a"/>
  <p:tag name="KSO_WM_UNIT_INDEX" val="1_1_1"/>
  <p:tag name="KSO_WM_UNIT_ID" val="diagram20187637_2*n_h_a*1_1_1"/>
  <p:tag name="KSO_WM_TEMPLATE_CATEGORY" val="diagram"/>
  <p:tag name="KSO_WM_TEMPLATE_INDEX" val="20187637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1_1"/>
  <p:tag name="KSO_WM_UNIT_ID" val="diagram20187637_2*n_h_h_i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2_1"/>
  <p:tag name="KSO_WM_UNIT_ID" val="diagram20187637_2*n_h_h_i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16"/>
  <p:tag name="KSO_WM_UNIT_HIGHLIGHT" val="0"/>
  <p:tag name="KSO_WM_UNIT_COMPATIBLE" val="0"/>
  <p:tag name="KSO_WM_DIAGRAM_GROUP_CODE" val="n1-1"/>
  <p:tag name="KSO_WM_UNIT_TYPE" val="n_h_h_a"/>
  <p:tag name="KSO_WM_UNIT_INDEX" val="1_2_1_1"/>
  <p:tag name="KSO_WM_UNIT_ID" val="diagram20187637_2*n_h_h_a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38"/>
  <p:tag name="KSO_WM_UNIT_HIGHLIGHT" val="0"/>
  <p:tag name="KSO_WM_UNIT_COMPATIBLE" val="0"/>
  <p:tag name="KSO_WM_DIAGRAM_GROUP_CODE" val="n1-1"/>
  <p:tag name="KSO_WM_UNIT_TYPE" val="n_h_h_f"/>
  <p:tag name="KSO_WM_UNIT_INDEX" val="1_2_1_1"/>
  <p:tag name="KSO_WM_UNIT_ID" val="diagram20187637_2*n_h_h_f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16"/>
  <p:tag name="KSO_WM_UNIT_HIGHLIGHT" val="0"/>
  <p:tag name="KSO_WM_UNIT_COMPATIBLE" val="0"/>
  <p:tag name="KSO_WM_DIAGRAM_GROUP_CODE" val="n1-1"/>
  <p:tag name="KSO_WM_UNIT_TYPE" val="n_h_h_a"/>
  <p:tag name="KSO_WM_UNIT_INDEX" val="1_2_2_1"/>
  <p:tag name="KSO_WM_UNIT_ID" val="diagram20187637_2*n_h_h_a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38"/>
  <p:tag name="KSO_WM_UNIT_HIGHLIGHT" val="0"/>
  <p:tag name="KSO_WM_UNIT_COMPATIBLE" val="0"/>
  <p:tag name="KSO_WM_DIAGRAM_GROUP_CODE" val="n1-1"/>
  <p:tag name="KSO_WM_UNIT_TYPE" val="n_h_h_f"/>
  <p:tag name="KSO_WM_UNIT_INDEX" val="1_2_2_1"/>
  <p:tag name="KSO_WM_UNIT_ID" val="diagram20187637_2*n_h_h_f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43"/>
  <p:tag name="KSO_WM_UNIT_TYPE" val="l_h_i"/>
  <p:tag name="KSO_WM_UNIT_INDEX" val="1_1_1"/>
  <p:tag name="KSO_WM_UNIT_ID" val="diagram20170843_3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43"/>
  <p:tag name="KSO_WM_UNIT_TYPE" val="l_h_i"/>
  <p:tag name="KSO_WM_UNIT_INDEX" val="1_1_2"/>
  <p:tag name="KSO_WM_UNIT_ID" val="diagram20170843_3*l_h_i*1_1_2"/>
  <p:tag name="KSO_WM_UNIT_LAYERLEVEL" val="1_1_1"/>
  <p:tag name="KSO_WM_DIAGRAM_GROUP_CODE" val="l1-1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1_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1283</Words>
  <Application>Microsoft Office PowerPoint</Application>
  <PresentationFormat>全屏显示(16:9)</PresentationFormat>
  <Paragraphs>168</Paragraphs>
  <Slides>22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仿宋</vt:lpstr>
      <vt:lpstr>黑体</vt:lpstr>
      <vt:lpstr>楷体</vt:lpstr>
      <vt:lpstr>宋体</vt:lpstr>
      <vt:lpstr>微软雅黑</vt:lpstr>
      <vt:lpstr>Arial</vt:lpstr>
      <vt:lpstr>Calibri</vt:lpstr>
      <vt:lpstr>Impact</vt:lpstr>
      <vt:lpstr>Segoe Print</vt:lpstr>
      <vt:lpstr>Times New Roman</vt:lpstr>
      <vt:lpstr>Wingdings</vt:lpstr>
      <vt:lpstr>1_《七彩课堂》课件模板（新）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32</cp:revision>
  <dcterms:created xsi:type="dcterms:W3CDTF">2018-03-01T02:03:00Z</dcterms:created>
  <dcterms:modified xsi:type="dcterms:W3CDTF">2020-04-03T07:50:34Z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  <property fmtid="{D5CDD505-2E9C-101B-9397-08002B2CF9AE}" pid="3" name="KSORubyTemplateID">
    <vt:lpwstr>13</vt:lpwstr>
  </property>
</Properties>
</file>