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59" r:id="rId2"/>
    <p:sldId id="560" r:id="rId3"/>
    <p:sldId id="561" r:id="rId4"/>
    <p:sldId id="577" r:id="rId5"/>
    <p:sldId id="562" r:id="rId6"/>
    <p:sldId id="564" r:id="rId7"/>
    <p:sldId id="565" r:id="rId8"/>
    <p:sldId id="566" r:id="rId9"/>
    <p:sldId id="567" r:id="rId10"/>
    <p:sldId id="568" r:id="rId11"/>
    <p:sldId id="578" r:id="rId12"/>
    <p:sldId id="563" r:id="rId13"/>
    <p:sldId id="569" r:id="rId14"/>
    <p:sldId id="570" r:id="rId15"/>
    <p:sldId id="571" r:id="rId16"/>
    <p:sldId id="572" r:id="rId17"/>
    <p:sldId id="573" r:id="rId18"/>
    <p:sldId id="574" r:id="rId19"/>
    <p:sldId id="575" r:id="rId20"/>
    <p:sldId id="576" r:id="rId21"/>
  </p:sldIdLst>
  <p:sldSz cx="9144000" cy="5143500" type="screen16x9"/>
  <p:notesSz cx="6858000" cy="9144000"/>
  <p:embeddedFontLst>
    <p:embeddedFont>
      <p:font typeface="华文新魏" pitchFamily="2" charset="-122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楷体" pitchFamily="49" charset="-122"/>
      <p:regular r:id="rId29"/>
    </p:embeddedFont>
    <p:embeddedFont>
      <p:font typeface="黑体" pitchFamily="49" charset="-122"/>
      <p:regular r:id="rId30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900" y="-90"/>
      </p:cViewPr>
      <p:guideLst>
        <p:guide orient="horz" pos="158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409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395A52D7-8F67-41F0-A534-CB8A9A4DB92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8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复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回顾复习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 t="17556" b="14741"/>
          <a:stretch>
            <a:fillRect/>
          </a:stretch>
        </p:blipFill>
        <p:spPr>
          <a:xfrm>
            <a:off x="565150" y="249649"/>
            <a:ext cx="8013065" cy="4698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lum contrast="-12000"/>
          </a:blip>
          <a:srcRect t="40148" b="36667"/>
          <a:stretch>
            <a:fillRect/>
          </a:stretch>
        </p:blipFill>
        <p:spPr>
          <a:xfrm>
            <a:off x="2048828" y="915034"/>
            <a:ext cx="5046344" cy="86462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47546" y="99956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  <a:endParaRPr lang="zh-CN" altLang="en-US" sz="32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生活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qicai作业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7595870" y="251485"/>
            <a:ext cx="1330960" cy="520065"/>
          </a:xfrm>
          <a:prstGeom prst="rect">
            <a:avLst/>
          </a:prstGeom>
        </p:spPr>
      </p:pic>
      <p:sp>
        <p:nvSpPr>
          <p:cNvPr id="4" name="菱形 3"/>
          <p:cNvSpPr/>
          <p:nvPr userDrawn="1">
            <p:custDataLst>
              <p:tags r:id="rId3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4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5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学生活动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课堂例题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新课教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新课教学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小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mysite.shisu.edu.cn/chenyanjie/new_page_4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hyperlink" Target="http://gxj.ntzx.cn/photo.htm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75656" y="1491630"/>
            <a:ext cx="7143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+mj-ea"/>
                <a:ea typeface="+mj-ea"/>
              </a:rPr>
              <a:t>第</a:t>
            </a:r>
            <a:r>
              <a:rPr lang="en-US" altLang="zh-CN" sz="4400" dirty="0" smtClean="0">
                <a:latin typeface="+mj-ea"/>
                <a:ea typeface="+mj-ea"/>
              </a:rPr>
              <a:t>2</a:t>
            </a:r>
            <a:r>
              <a:rPr lang="zh-CN" altLang="en-US" sz="4400" dirty="0" smtClean="0">
                <a:latin typeface="+mj-ea"/>
                <a:ea typeface="+mj-ea"/>
              </a:rPr>
              <a:t>章 运动与能量</a:t>
            </a:r>
            <a:endParaRPr lang="en-US" altLang="zh-CN" sz="4400" dirty="0" smtClean="0">
              <a:latin typeface="+mj-ea"/>
              <a:ea typeface="+mj-ea"/>
            </a:endParaRPr>
          </a:p>
          <a:p>
            <a:pPr algn="ctr"/>
            <a:endParaRPr lang="zh-CN" altLang="en-US" sz="4000" dirty="0" smtClean="0">
              <a:latin typeface="+mj-ea"/>
              <a:ea typeface="+mj-ea"/>
            </a:endParaRPr>
          </a:p>
          <a:p>
            <a:pPr algn="ctr"/>
            <a:r>
              <a:rPr lang="zh-CN" altLang="en-US" sz="4000" dirty="0" smtClean="0">
                <a:solidFill>
                  <a:srgbClr val="FF0000"/>
                </a:solidFill>
                <a:latin typeface="+mj-ea"/>
                <a:ea typeface="+mj-ea"/>
              </a:rPr>
              <a:t>第</a:t>
            </a:r>
            <a:r>
              <a:rPr lang="en-US" altLang="zh-CN" sz="4000" dirty="0" smtClean="0">
                <a:solidFill>
                  <a:srgbClr val="FF0000"/>
                </a:solidFill>
                <a:latin typeface="+mj-ea"/>
                <a:ea typeface="+mj-ea"/>
              </a:rPr>
              <a:t>1</a:t>
            </a:r>
            <a:r>
              <a:rPr lang="zh-CN" altLang="en-US" sz="4000" dirty="0" smtClean="0">
                <a:solidFill>
                  <a:srgbClr val="FF0000"/>
                </a:solidFill>
                <a:latin typeface="+mj-ea"/>
                <a:ea typeface="+mj-ea"/>
              </a:rPr>
              <a:t>节 认识运动</a:t>
            </a:r>
            <a:endParaRPr lang="en-US" altLang="zh-CN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46383" y="1275606"/>
            <a:ext cx="342328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fontAlgn="base">
              <a:buFont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2 .</a:t>
            </a:r>
            <a:r>
              <a:rPr lang="zh-CN" alt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机械运动的例子：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368659" y="1923678"/>
            <a:ext cx="3505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汽车在道路上行驶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900529" y="1923678"/>
            <a:ext cx="35814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骏马在草原上奔驰</a:t>
            </a:r>
            <a:endParaRPr lang="zh-CN" altLang="en-US" sz="28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368659" y="2495178"/>
            <a:ext cx="28194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流星划过天空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900529" y="2495178"/>
            <a:ext cx="2743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树叶纷纷飘落</a:t>
            </a:r>
            <a:endParaRPr lang="zh-CN" altLang="en-US" sz="28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900529" y="3018418"/>
            <a:ext cx="2362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日出  日落</a:t>
            </a:r>
            <a:endParaRPr lang="zh-CN" altLang="en-US" sz="28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1368659" y="3066678"/>
            <a:ext cx="312420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河水不停的流动</a:t>
            </a:r>
            <a:endParaRPr lang="zh-CN" altLang="en-US" sz="28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ChangeArrowheads="1"/>
          </p:cNvSpPr>
          <p:nvPr/>
        </p:nvSpPr>
        <p:spPr bwMode="auto">
          <a:xfrm>
            <a:off x="736927" y="1347614"/>
            <a:ext cx="8147050" cy="19495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eaLnBrk="1" latinLnBrk="0" hangingPunct="1">
              <a:lnSpc>
                <a:spcPct val="150000"/>
              </a:lnSpc>
              <a:buFontTx/>
              <a:buNone/>
            </a:pPr>
            <a:r>
              <a:rPr lang="en-US" altLang="zh-C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zh-CN" alt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机械运动是我们生活中最常见、与我们生活联系最密切的运动。衣、食、住、行、生产、生活、工作处处都离不开机械运动。</a:t>
            </a:r>
          </a:p>
        </p:txBody>
      </p:sp>
    </p:spTree>
    <p:extLst>
      <p:ext uri="{BB962C8B-B14F-4D97-AF65-F5344CB8AC3E}">
        <p14:creationId xmlns:p14="http://schemas.microsoft.com/office/powerpoint/2010/main" val="17054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41704" y="1131590"/>
            <a:ext cx="2766199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 b="1" dirty="0">
                <a:solidFill>
                  <a:schemeClr val="tx1"/>
                </a:solidFill>
                <a:ea typeface="宋体" panose="02010600030101010101" pitchFamily="2" charset="-122"/>
              </a:rPr>
              <a:t>运动的足球</a:t>
            </a:r>
          </a:p>
        </p:txBody>
      </p:sp>
      <p:pic>
        <p:nvPicPr>
          <p:cNvPr id="4" name="图片 3" descr="3bebf453c99d4abbbd0db14cf29fcca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923678"/>
            <a:ext cx="4304665" cy="242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2000" y="1327824"/>
            <a:ext cx="304101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 b="1">
                <a:solidFill>
                  <a:schemeClr val="tx1"/>
                </a:solidFill>
                <a:ea typeface="宋体" panose="02010600030101010101" pitchFamily="2" charset="-122"/>
              </a:rPr>
              <a:t>微观世界的运动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62000" y="2864485"/>
            <a:ext cx="4459605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buFontTx/>
              <a:buNone/>
            </a:pPr>
            <a:r>
              <a:rPr lang="en-US" altLang="zh-CN" sz="3200">
                <a:solidFill>
                  <a:srgbClr val="FF3300"/>
                </a:solidFill>
                <a:latin typeface="黑体" panose="02010609060101010101" pitchFamily="49" charset="-122"/>
              </a:rPr>
              <a:t>1.</a:t>
            </a:r>
            <a:r>
              <a:rPr lang="zh-CN" altLang="en-US" sz="3200">
                <a:solidFill>
                  <a:srgbClr val="FF3300"/>
                </a:solidFill>
                <a:latin typeface="黑体" panose="02010609060101010101" pitchFamily="49" charset="-122"/>
              </a:rPr>
              <a:t>物质是由分子构成的。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75005" y="3570605"/>
            <a:ext cx="620522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buFontTx/>
              <a:buNone/>
            </a:pPr>
            <a:r>
              <a:rPr lang="en-US" altLang="zh-CN" sz="3200">
                <a:solidFill>
                  <a:srgbClr val="FF33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200">
                <a:solidFill>
                  <a:srgbClr val="FF3300"/>
                </a:solidFill>
                <a:latin typeface="黑体" panose="02010609060101010101" pitchFamily="49" charset="-122"/>
              </a:rPr>
              <a:t>2.</a:t>
            </a:r>
            <a:r>
              <a:rPr lang="zh-CN" altLang="en-US" sz="3200">
                <a:solidFill>
                  <a:srgbClr val="FF3300"/>
                </a:solidFill>
                <a:latin typeface="黑体" panose="02010609060101010101" pitchFamily="49" charset="-122"/>
              </a:rPr>
              <a:t>分子在做不停的做无规则运动。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89623" y="2101602"/>
            <a:ext cx="2236510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>
                <a:solidFill>
                  <a:schemeClr val="tx1"/>
                </a:solidFill>
                <a:ea typeface="宋体" panose="02010600030101010101" pitchFamily="2" charset="-122"/>
              </a:rPr>
              <a:t>分子运动论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94055" y="999333"/>
            <a:ext cx="8119110" cy="20402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eaLnBrk="1" latinLnBrk="0" hangingPunct="1">
              <a:lnSpc>
                <a:spcPts val="3800"/>
              </a:lnSpc>
              <a:buFontTx/>
              <a:buNone/>
            </a:pP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例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 </a:t>
            </a: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以前有人做过这样一个实验，一块铁和一块铜，紧贴</a:t>
            </a:r>
          </a:p>
          <a:p>
            <a:pPr eaLnBrk="1" latinLnBrk="0" hangingPunct="1">
              <a:lnSpc>
                <a:spcPts val="3800"/>
              </a:lnSpc>
              <a:buFontTx/>
              <a:buNone/>
            </a:pP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一起埋入地下，五年后，发现两块金属结合在一起了。</a:t>
            </a:r>
          </a:p>
          <a:p>
            <a:pPr eaLnBrk="1" latinLnBrk="0" hangingPunct="1">
              <a:lnSpc>
                <a:spcPts val="3800"/>
              </a:lnSpc>
              <a:buFontTx/>
              <a:buNone/>
            </a:pP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例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 </a:t>
            </a: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一杯清水里滴一点红墨水，过一会，整杯水全变红了。</a:t>
            </a:r>
          </a:p>
          <a:p>
            <a:pPr eaLnBrk="1" latinLnBrk="0" hangingPunct="1">
              <a:lnSpc>
                <a:spcPts val="3800"/>
              </a:lnSpc>
              <a:buFontTx/>
              <a:buNone/>
            </a:pP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例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一个人身上擦了香水，周围的人马上就能闻到香味。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68919" y="3153713"/>
            <a:ext cx="378650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2400" dirty="0">
                <a:solidFill>
                  <a:srgbClr val="FF0000"/>
                </a:solidFill>
                <a:ea typeface="宋体" panose="02010600030101010101" pitchFamily="2" charset="-122"/>
              </a:rPr>
              <a:t>上面三种情况说明了什么？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905749" y="3702988"/>
            <a:ext cx="7889875" cy="1011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eaLnBrk="1" latinLnBrk="0" hangingPunct="1">
              <a:lnSpc>
                <a:spcPts val="3800"/>
              </a:lnSpc>
              <a:buFontTx/>
              <a:buNone/>
            </a:pPr>
            <a:r>
              <a:rPr lang="zh-CN" altLang="en-US" sz="2400" b="1" dirty="0">
                <a:solidFill>
                  <a:srgbClr val="0070C0"/>
                </a:solidFill>
                <a:ea typeface="宋体" panose="02010600030101010101" pitchFamily="2" charset="-122"/>
              </a:rPr>
              <a:t>说明无论是固体分子、液体分子还是气体分子，它们都在运动。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92785" y="1073785"/>
            <a:ext cx="8056245" cy="15532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eaLnBrk="1" latinLnBrk="0" hangingPunct="1">
              <a:lnSpc>
                <a:spcPts val="3800"/>
              </a:lnSpc>
              <a:buFontTx/>
              <a:buNone/>
            </a:pP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为什么固态分子运动要五年才有明显的效果，液态分子运动过一会儿就有明显的效果，而气态分子运动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马上</a:t>
            </a:r>
            <a:r>
              <a: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就会产生效果呢？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92785" y="2874645"/>
            <a:ext cx="633222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indent="266700" fontAlgn="base">
              <a:buFontTx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固态分子最稳定，运动是很微弱的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861378" y="3536668"/>
            <a:ext cx="3815468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buFontTx/>
              <a:buNone/>
            </a:pPr>
            <a:r>
              <a:rPr lang="en-US" altLang="zh-CN" sz="280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液态的运动比较活跃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33450" y="4128488"/>
            <a:ext cx="333617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buFontTx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zh-CN" altLang="en-US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气态的运动最剧烈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530" y="2442210"/>
            <a:ext cx="2340610" cy="232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760" y="2286000"/>
            <a:ext cx="266763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lum contrast="36000"/>
          </a:blip>
          <a:srcRect/>
          <a:stretch>
            <a:fillRect/>
          </a:stretch>
        </p:blipFill>
        <p:spPr bwMode="auto">
          <a:xfrm>
            <a:off x="6612255" y="2286000"/>
            <a:ext cx="218313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41480" y="1824333"/>
            <a:ext cx="1584325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ea typeface="华文新魏" panose="02010800040101010101" pitchFamily="2" charset="-122"/>
              </a:rPr>
              <a:t>固态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249768" y="1748133"/>
            <a:ext cx="1584325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ea typeface="华文新魏" panose="02010800040101010101" pitchFamily="2" charset="-122"/>
              </a:rPr>
              <a:t>液态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273955" y="1748133"/>
            <a:ext cx="1584325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ea typeface="华文新魏" panose="02010800040101010101" pitchFamily="2" charset="-122"/>
              </a:rPr>
              <a:t>气态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715260" y="1231900"/>
            <a:ext cx="4218305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2400" dirty="0">
                <a:solidFill>
                  <a:srgbClr val="FF0000"/>
                </a:solidFill>
                <a:ea typeface="宋体" panose="02010600030101010101" pitchFamily="2" charset="-122"/>
              </a:rPr>
              <a:t>固态、液态、气态的微观模型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443480" y="1384935"/>
            <a:ext cx="452247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buFontTx/>
              <a:buNone/>
            </a:pPr>
            <a:r>
              <a:rPr lang="zh-CN" altLang="en-US" sz="2800">
                <a:solidFill>
                  <a:schemeClr val="tx1"/>
                </a:solidFill>
                <a:ea typeface="宋体" panose="02010600030101010101" pitchFamily="2" charset="-122"/>
              </a:rPr>
              <a:t>卢瑟福的原子核式结构模型</a:t>
            </a:r>
          </a:p>
        </p:txBody>
      </p:sp>
      <p:pic>
        <p:nvPicPr>
          <p:cNvPr id="10" name="Picture 6" descr="卢瑟福的原子核式结构模型4"/>
          <p:cNvPicPr>
            <a:picLocks noChangeAspect="1" noChangeArrowheads="1"/>
          </p:cNvPicPr>
          <p:nvPr/>
        </p:nvPicPr>
        <p:blipFill>
          <a:blip r:embed="rId2"/>
          <a:srcRect b="9532"/>
          <a:stretch>
            <a:fillRect/>
          </a:stretch>
        </p:blipFill>
        <p:spPr bwMode="auto">
          <a:xfrm>
            <a:off x="5000625" y="2166620"/>
            <a:ext cx="2840990" cy="2362835"/>
          </a:xfrm>
          <a:prstGeom prst="rect">
            <a:avLst/>
          </a:prstGeom>
          <a:noFill/>
        </p:spPr>
      </p:pic>
      <p:pic>
        <p:nvPicPr>
          <p:cNvPr id="11" name="Picture 10" descr="核式结构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0525" y="2166620"/>
            <a:ext cx="2428240" cy="2489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2755" y="2751455"/>
            <a:ext cx="8486775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buFontTx/>
              <a:buNone/>
            </a:pPr>
            <a:r>
              <a:rPr lang="zh-CN" altLang="en-US" sz="2400">
                <a:solidFill>
                  <a:schemeClr val="tx1"/>
                </a:solidFill>
                <a:ea typeface="宋体" panose="02010600030101010101" pitchFamily="2" charset="-122"/>
              </a:rPr>
              <a:t>原子核的内部结构：原子核由</a:t>
            </a:r>
            <a:r>
              <a:rPr lang="zh-CN" altLang="en-US" sz="2400">
                <a:solidFill>
                  <a:srgbClr val="FF3300"/>
                </a:solidFill>
                <a:ea typeface="宋体" panose="02010600030101010101" pitchFamily="2" charset="-122"/>
              </a:rPr>
              <a:t>质子</a:t>
            </a:r>
            <a:r>
              <a:rPr lang="zh-CN" altLang="en-US" sz="2400">
                <a:solidFill>
                  <a:schemeClr val="tx1"/>
                </a:solidFill>
                <a:ea typeface="宋体" panose="02010600030101010101" pitchFamily="2" charset="-122"/>
              </a:rPr>
              <a:t>和</a:t>
            </a:r>
            <a:r>
              <a:rPr lang="zh-CN" altLang="en-US" sz="2400">
                <a:solidFill>
                  <a:srgbClr val="FF3300"/>
                </a:solidFill>
                <a:ea typeface="宋体" panose="02010600030101010101" pitchFamily="2" charset="-122"/>
              </a:rPr>
              <a:t>中子</a:t>
            </a:r>
            <a:r>
              <a:rPr lang="zh-CN" altLang="en-US" sz="2400">
                <a:solidFill>
                  <a:schemeClr val="tx1"/>
                </a:solidFill>
                <a:ea typeface="宋体" panose="02010600030101010101" pitchFamily="2" charset="-122"/>
              </a:rPr>
              <a:t>构成，质子和中子由</a:t>
            </a:r>
            <a:r>
              <a:rPr lang="zh-CN" altLang="en-US" sz="2400">
                <a:solidFill>
                  <a:srgbClr val="FF3300"/>
                </a:solidFill>
                <a:ea typeface="宋体" panose="02010600030101010101" pitchFamily="2" charset="-122"/>
              </a:rPr>
              <a:t>夸克</a:t>
            </a:r>
            <a:r>
              <a:rPr lang="zh-CN" altLang="en-US" sz="2400">
                <a:solidFill>
                  <a:schemeClr val="tx1"/>
                </a:solidFill>
                <a:ea typeface="宋体" panose="02010600030101010101" pitchFamily="2" charset="-122"/>
              </a:rPr>
              <a:t>组成。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48945" y="1068087"/>
            <a:ext cx="1970405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</a:rPr>
              <a:t>原子的运动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430530" y="4115788"/>
            <a:ext cx="287528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buFontTx/>
              <a:buNone/>
            </a:pPr>
            <a:r>
              <a:rPr lang="en-US" altLang="zh-CN" sz="2400">
                <a:solidFill>
                  <a:schemeClr val="tx1"/>
                </a:solidFill>
                <a:ea typeface="宋体" panose="02010600030101010101" pitchFamily="2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ea typeface="宋体" panose="02010600030101010101" pitchFamily="2" charset="-122"/>
              </a:rPr>
              <a:t>原子内部的运动。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430530" y="1583055"/>
            <a:ext cx="8387080" cy="119888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buFontTx/>
              <a:buNone/>
            </a:pPr>
            <a:r>
              <a:rPr lang="en-US" altLang="zh-CN" sz="2400" dirty="0">
                <a:sym typeface="+mn-ea"/>
              </a:rPr>
              <a:t>1.</a:t>
            </a:r>
            <a:r>
              <a:rPr lang="zh-CN" altLang="en-US" sz="2400" dirty="0">
                <a:sym typeface="+mn-ea"/>
              </a:rPr>
              <a:t>原子结构：它的</a:t>
            </a:r>
            <a:r>
              <a:rPr lang="zh-CN" altLang="en-US" sz="2400" dirty="0">
                <a:solidFill>
                  <a:srgbClr val="FF3300"/>
                </a:solidFill>
                <a:sym typeface="+mn-ea"/>
              </a:rPr>
              <a:t>中心是原子核，</a:t>
            </a:r>
            <a:r>
              <a:rPr lang="zh-CN" altLang="en-US" sz="2400" dirty="0">
                <a:sym typeface="+mn-ea"/>
              </a:rPr>
              <a:t>在原子核周围，有一定数目的</a:t>
            </a:r>
            <a:r>
              <a:rPr lang="zh-CN" altLang="en-US" sz="2400" dirty="0">
                <a:solidFill>
                  <a:srgbClr val="FF3300"/>
                </a:solidFill>
                <a:sym typeface="+mn-ea"/>
              </a:rPr>
              <a:t>电子在围绕原子核不停地运动着。</a:t>
            </a:r>
            <a:endParaRPr lang="zh-CN" altLang="en-US" sz="2400" dirty="0">
              <a:solidFill>
                <a:srgbClr val="FF3300"/>
              </a:solidFill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3347864" y="1851670"/>
            <a:ext cx="24942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完成课堂</a:t>
            </a:r>
            <a:r>
              <a:rPr kumimoji="1"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分钟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75615" y="1100455"/>
            <a:ext cx="8138795" cy="368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atinLnBrk="0">
              <a:lnSpc>
                <a:spcPts val="3500"/>
              </a:lnSpc>
            </a:pPr>
            <a:r>
              <a:rPr lang="en-US" sz="2400" dirty="0" smtClean="0"/>
              <a:t>1.</a:t>
            </a:r>
            <a:r>
              <a:rPr lang="zh-CN" altLang="en-US" sz="2400" dirty="0" smtClean="0"/>
              <a:t>认识运动的普遍性。知道物质世界是一个运动的世界。了解物质世界常见的机械运动形式。初步了解分子、原子的组成，知道微观世界也存在运动。</a:t>
            </a:r>
          </a:p>
          <a:p>
            <a:pPr latinLnBrk="0">
              <a:lnSpc>
                <a:spcPts val="3500"/>
              </a:lnSpc>
            </a:pPr>
            <a:r>
              <a:rPr lang="en-US" sz="2400" dirty="0" smtClean="0"/>
              <a:t>2.</a:t>
            </a:r>
            <a:r>
              <a:rPr lang="zh-CN" altLang="en-US" sz="2400" dirty="0" smtClean="0"/>
              <a:t>通过观察生活中物体的运动情况和教科书中的图片，认识机械运动及其分类。</a:t>
            </a:r>
          </a:p>
          <a:p>
            <a:pPr latinLnBrk="0">
              <a:lnSpc>
                <a:spcPts val="3500"/>
              </a:lnSpc>
            </a:pPr>
            <a:r>
              <a:rPr lang="en-US" sz="2400" dirty="0" smtClean="0"/>
              <a:t>3.</a:t>
            </a:r>
            <a:r>
              <a:rPr lang="zh-CN" altLang="en-US" sz="2400" dirty="0" smtClean="0"/>
              <a:t>让学生知道探寻物质世界的奥秘，要从研究物质的运动开始，而研究运动，要从最简单的机械运动开始学习。学生</a:t>
            </a:r>
            <a:r>
              <a:rPr lang="zh-CN" altLang="en-US" sz="2400" dirty="0" smtClean="0">
                <a:sym typeface="+mn-ea"/>
              </a:rPr>
              <a:t>形成</a:t>
            </a:r>
            <a:r>
              <a:rPr lang="zh-CN" altLang="en-US" sz="2400" dirty="0" smtClean="0"/>
              <a:t>对物质世界的正确认识，激发学生的求知欲。</a:t>
            </a:r>
            <a:endParaRPr lang="zh-CN" altLang="en-US" sz="24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5488" y="2136705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课后</a:t>
            </a:r>
            <a:r>
              <a:rPr lang="zh-CN" altLang="en-US" sz="32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rPr>
              <a:t>练习册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5776" y="1131590"/>
            <a:ext cx="4882117" cy="3590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35044" y="3405342"/>
            <a:ext cx="2058577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ea typeface="宋体" panose="02010600030101010101" pitchFamily="2" charset="-122"/>
              </a:rPr>
              <a:t>飞奔的猎豹</a:t>
            </a:r>
            <a:r>
              <a:rPr lang="zh-CN" altLang="en-US" sz="2400" b="1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9" name="Picture 5" descr="猎豹奔跑2"/>
          <p:cNvPicPr>
            <a:picLocks noChangeAspect="1" noChangeArrowheads="1"/>
          </p:cNvPicPr>
          <p:nvPr/>
        </p:nvPicPr>
        <p:blipFill>
          <a:blip r:embed="rId2"/>
          <a:srcRect b="13774"/>
          <a:stretch>
            <a:fillRect/>
          </a:stretch>
        </p:blipFill>
        <p:spPr bwMode="auto">
          <a:xfrm>
            <a:off x="588010" y="1886585"/>
            <a:ext cx="2560320" cy="1471930"/>
          </a:xfrm>
          <a:prstGeom prst="rect">
            <a:avLst/>
          </a:prstGeom>
          <a:noFill/>
        </p:spPr>
      </p:pic>
      <p:pic>
        <p:nvPicPr>
          <p:cNvPr id="2" name="Picture 5" descr="行驶的汽车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9015" y="1881505"/>
            <a:ext cx="2316480" cy="1477010"/>
          </a:xfrm>
          <a:prstGeom prst="rect">
            <a:avLst/>
          </a:prstGeom>
          <a:noFill/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793794" y="3405566"/>
            <a:ext cx="1988045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2800" b="1" dirty="0">
                <a:solidFill>
                  <a:schemeClr val="tx1"/>
                </a:solidFill>
                <a:ea typeface="宋体" panose="02010600030101010101" pitchFamily="2" charset="-122"/>
              </a:rPr>
              <a:t>行驶的汽车</a:t>
            </a:r>
          </a:p>
        </p:txBody>
      </p:sp>
      <p:pic>
        <p:nvPicPr>
          <p:cNvPr id="11" name="Picture 7" descr="20062281156568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6175" y="1876425"/>
            <a:ext cx="2243455" cy="1482090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597650" y="3451225"/>
            <a:ext cx="1788160" cy="41529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j-cs"/>
              </a:rPr>
              <a:t>细胞运动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1203598"/>
            <a:ext cx="5026263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ea typeface="宋体" panose="02010600030101010101" pitchFamily="2" charset="-122"/>
              </a:rPr>
              <a:t>自然界中一些运动的物体</a:t>
            </a:r>
            <a:r>
              <a:rPr lang="zh-CN" altLang="en-US" sz="3200" b="1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3" grpId="0" bldLvl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99592" y="1483073"/>
            <a:ext cx="7509832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fontAlgn="base">
              <a:lnSpc>
                <a:spcPct val="150000"/>
              </a:lnSpc>
              <a:buFontTx/>
              <a:buNone/>
            </a:pPr>
            <a:r>
              <a:rPr lang="zh-CN" altLang="en-US" sz="3200" b="1" dirty="0">
                <a:solidFill>
                  <a:srgbClr val="FF0000"/>
                </a:solidFill>
                <a:ea typeface="宋体" panose="02010600030101010101" pitchFamily="2" charset="-122"/>
              </a:rPr>
              <a:t>提问：</a:t>
            </a:r>
            <a:endParaRPr lang="zh-CN" altLang="en-US" sz="32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fontAlgn="base">
              <a:lnSpc>
                <a:spcPct val="150000"/>
              </a:lnSpc>
              <a:buFontTx/>
              <a:buNone/>
            </a:pPr>
            <a:r>
              <a:rPr lang="zh-CN" altLang="en-US" sz="3200" dirty="0">
                <a:solidFill>
                  <a:schemeClr val="tx1"/>
                </a:solidFill>
                <a:ea typeface="宋体" panose="02010600030101010101" pitchFamily="2" charset="-122"/>
              </a:rPr>
              <a:t>     自然界中有哪些不做运动的物体呢？</a:t>
            </a:r>
            <a:r>
              <a:rPr lang="zh-CN" altLang="en-US" sz="2400" b="1" dirty="0">
                <a:solidFill>
                  <a:schemeClr val="tx1"/>
                </a:solidFill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wzsd\Desktop\0df88157d87755570c1b75c007fdc33e.jpg0df88157d87755570c1b75c007fdc33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0" y="2571750"/>
            <a:ext cx="2751455" cy="1547495"/>
          </a:xfrm>
          <a:prstGeom prst="rect">
            <a:avLst/>
          </a:prstGeom>
          <a:noFill/>
        </p:spPr>
      </p:pic>
      <p:pic>
        <p:nvPicPr>
          <p:cNvPr id="10" name="Picture 4" descr="C:\Users\wzsd\Desktop\29140144_1385720756212_mthumb.jpg29140144_1385720756212_mthumb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b="10039"/>
          <a:stretch>
            <a:fillRect/>
          </a:stretch>
        </p:blipFill>
        <p:spPr bwMode="auto">
          <a:xfrm>
            <a:off x="2003425" y="2107565"/>
            <a:ext cx="1589405" cy="2148840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35965" y="998855"/>
            <a:ext cx="7848600" cy="1050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0000"/>
              </a:lnSpc>
              <a:buFontTx/>
              <a:buNone/>
            </a:pPr>
            <a:r>
              <a:rPr kumimoji="1" lang="en-US" altLang="zh-CN" sz="28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</a:rPr>
              <a:t>   </a:t>
            </a:r>
            <a:r>
              <a:rPr kumimoji="1" lang="en-US" altLang="zh-CN" sz="24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</a:rPr>
              <a:t> </a:t>
            </a:r>
            <a:r>
              <a:rPr lang="zh-CN" altLang="en-US" sz="2400" b="1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cs typeface="+mj-cs"/>
              </a:rPr>
              <a:t>有人说，世界上存在着不运动的物质，如大雁塔在西安，故宫在北京，你觉得对吗？</a:t>
            </a:r>
            <a:endParaRPr kumimoji="1" lang="zh-CN" altLang="en-US" sz="2400" b="1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77303" y="4316730"/>
            <a:ext cx="219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西安大雁塔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364088" y="4256405"/>
            <a:ext cx="1811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北京故宫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1347614"/>
            <a:ext cx="7834630" cy="276133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fontAlgn="base">
              <a:lnSpc>
                <a:spcPct val="150000"/>
              </a:lnSpc>
              <a:buFontTx/>
              <a:buNone/>
            </a:pPr>
            <a:r>
              <a:rPr lang="en-US" altLang="zh-CN" sz="3600" dirty="0">
                <a:solidFill>
                  <a:schemeClr val="tx1"/>
                </a:solidFill>
                <a:ea typeface="宋体" panose="02010600030101010101" pitchFamily="2" charset="-122"/>
              </a:rPr>
              <a:t>  </a:t>
            </a:r>
            <a:r>
              <a:rPr lang="en-US" altLang="zh-CN" sz="2800" dirty="0">
                <a:solidFill>
                  <a:schemeClr val="tx1"/>
                </a:solidFill>
              </a:rPr>
              <a:t>     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</a:rPr>
              <a:t>我们周围还有很多看起来不动的物体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</a:rPr>
              <a:t>,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</a:rPr>
              <a:t>如讲台、黑板、楼房、树木、大山等等。实际上都随着地球在太空中运动，就连我们所处的太阳系也是在不断运动的。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59182" y="1635742"/>
            <a:ext cx="646811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 dirty="0">
                <a:solidFill>
                  <a:schemeClr val="tx1"/>
                </a:solidFill>
              </a:rPr>
              <a:t>宇宙中的</a:t>
            </a:r>
            <a:r>
              <a:rPr lang="zh-CN" altLang="en-US" sz="3200" dirty="0">
                <a:solidFill>
                  <a:srgbClr val="FF3300"/>
                </a:solidFill>
              </a:rPr>
              <a:t>一切</a:t>
            </a:r>
            <a:r>
              <a:rPr lang="zh-CN" altLang="en-US" sz="3200" dirty="0">
                <a:solidFill>
                  <a:schemeClr val="tx1"/>
                </a:solidFill>
              </a:rPr>
              <a:t>都处在永恒的</a:t>
            </a:r>
            <a:r>
              <a:rPr lang="zh-CN" altLang="en-US" sz="3200" dirty="0">
                <a:solidFill>
                  <a:srgbClr val="FF3300"/>
                </a:solidFill>
              </a:rPr>
              <a:t>运动</a:t>
            </a:r>
            <a:r>
              <a:rPr lang="zh-CN" altLang="en-US" sz="3200" dirty="0">
                <a:solidFill>
                  <a:schemeClr val="tx1"/>
                </a:solidFill>
              </a:rPr>
              <a:t>中。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043637" y="2527887"/>
            <a:ext cx="505968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>
                <a:solidFill>
                  <a:schemeClr val="tx1"/>
                </a:solidFill>
              </a:rPr>
              <a:t>物质世界是个</a:t>
            </a:r>
            <a:r>
              <a:rPr lang="zh-CN" altLang="en-US" sz="3200">
                <a:solidFill>
                  <a:srgbClr val="FF3300"/>
                </a:solidFill>
              </a:rPr>
              <a:t>运动</a:t>
            </a:r>
            <a:r>
              <a:rPr lang="zh-CN" altLang="en-US" sz="3200">
                <a:solidFill>
                  <a:schemeClr val="tx1"/>
                </a:solidFill>
              </a:rPr>
              <a:t>的世界。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1043608" y="3291830"/>
            <a:ext cx="587248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>
                <a:solidFill>
                  <a:srgbClr val="FF3300"/>
                </a:solidFill>
              </a:rPr>
              <a:t>运动是绝对的，静止是相对的。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06401" y="1199369"/>
            <a:ext cx="302768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 dirty="0">
                <a:solidFill>
                  <a:schemeClr val="tx1"/>
                </a:solidFill>
              </a:rPr>
              <a:t>宏观物体的运动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80803" y="2018487"/>
            <a:ext cx="591820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pPr fontAlgn="base">
              <a:buFontTx/>
              <a:buNone/>
            </a:pP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1. </a:t>
            </a:r>
            <a:r>
              <a:rPr lang="zh-CN" altLang="en-US" sz="3200" dirty="0">
                <a:solidFill>
                  <a:schemeClr val="tx1"/>
                </a:solidFill>
                <a:ea typeface="宋体" panose="02010600030101010101" pitchFamily="2" charset="-122"/>
              </a:rPr>
              <a:t>找出这些物体运动的共同点。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491880" y="2760345"/>
            <a:ext cx="311404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anchor="ctr">
            <a:spAutoFit/>
          </a:bodyPr>
          <a:lstStyle/>
          <a:p>
            <a:pPr fontAlgn="base">
              <a:buFontTx/>
              <a:buNone/>
            </a:pPr>
            <a:r>
              <a:rPr lang="zh-CN" altLang="en-US" sz="3200" dirty="0">
                <a:solidFill>
                  <a:schemeClr val="tx1"/>
                </a:solidFill>
              </a:rPr>
              <a:t>物体</a:t>
            </a:r>
            <a:r>
              <a:rPr lang="zh-CN" altLang="en-US" sz="3200" dirty="0">
                <a:solidFill>
                  <a:srgbClr val="FF3300"/>
                </a:solidFill>
              </a:rPr>
              <a:t>位置的变化</a:t>
            </a:r>
            <a:r>
              <a:rPr lang="zh-CN" altLang="en-US" sz="3200" dirty="0">
                <a:solidFill>
                  <a:schemeClr val="tx1"/>
                </a:solidFill>
              </a:rPr>
              <a:t>。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450355" y="2759710"/>
            <a:ext cx="2040890" cy="5835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zh-CN" altLang="en-US" sz="3200" dirty="0">
                <a:solidFill>
                  <a:schemeClr val="tx1"/>
                </a:solidFill>
              </a:rPr>
              <a:t>机械运动：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1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603</Words>
  <PresentationFormat>全屏显示(16:9)</PresentationFormat>
  <Paragraphs>57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宋体</vt:lpstr>
      <vt:lpstr>Times New Roman</vt:lpstr>
      <vt:lpstr>华文新魏</vt:lpstr>
      <vt:lpstr>Calibri</vt:lpstr>
      <vt:lpstr>楷体</vt:lpstr>
      <vt:lpstr>黑体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2024-07-11T01:38:56Z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1AFB7E288E33485F9E9C6F34A9AA9906_13</vt:lpwstr>
  </property>
</Properties>
</file>