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78" r:id="rId3"/>
    <p:sldId id="270" r:id="rId4"/>
    <p:sldId id="290" r:id="rId5"/>
    <p:sldId id="311" r:id="rId6"/>
    <p:sldId id="291" r:id="rId7"/>
    <p:sldId id="312" r:id="rId8"/>
    <p:sldId id="313" r:id="rId9"/>
    <p:sldId id="298" r:id="rId10"/>
    <p:sldId id="299" r:id="rId11"/>
    <p:sldId id="300" r:id="rId12"/>
    <p:sldId id="305" r:id="rId13"/>
    <p:sldId id="306" r:id="rId14"/>
    <p:sldId id="307" r:id="rId15"/>
    <p:sldId id="308" r:id="rId16"/>
    <p:sldId id="289" r:id="rId17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546" y="-90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9992;&#31034;&#27874;&#22120;&#26174;&#31034;&#22768;&#24378;&#30340;&#21464;&#21270;.mp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272593" y="2355953"/>
            <a:ext cx="236410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第一章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8" y="1086225"/>
            <a:ext cx="4697493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苏科版  物理</a:t>
            </a:r>
            <a:r>
              <a:rPr lang="zh-CN" altLang="en-US" sz="24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51751" y="3132227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乐音的特征</a:t>
            </a:r>
            <a:endParaRPr lang="zh-CN" sz="6600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15240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（三）音色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6465" y="924560"/>
            <a:ext cx="793813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用不同乐器演奏同一首曲子，有什么不同。我们是依靠什么分辨这些不同的乐器的呢？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05" y="1568450"/>
            <a:ext cx="2561590" cy="3408397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81068" y="357863"/>
            <a:ext cx="15240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（三）音色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0605" y="3138170"/>
            <a:ext cx="67913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小结：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音色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--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声音的特色。不同的声源，音色一般不同。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58215" y="3769902"/>
            <a:ext cx="676783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乐音是声源做有规律振动产生的，可以用响度、音调和音色来描述它的特征。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响度、音调、音色称为乐音的三要素。</a:t>
            </a:r>
          </a:p>
        </p:txBody>
      </p:sp>
      <p:grpSp>
        <p:nvGrpSpPr>
          <p:cNvPr id="14345" name="组合 10"/>
          <p:cNvGrpSpPr/>
          <p:nvPr/>
        </p:nvGrpSpPr>
        <p:grpSpPr>
          <a:xfrm>
            <a:off x="706755" y="911860"/>
            <a:ext cx="7868285" cy="2061028"/>
            <a:chOff x="1490" y="3494"/>
            <a:chExt cx="15273" cy="5918"/>
          </a:xfrm>
        </p:grpSpPr>
        <p:pic>
          <p:nvPicPr>
            <p:cNvPr id="10250" name="图片 176131" descr="165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0" y="3494"/>
              <a:ext cx="15273" cy="42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1" name="文本框 7"/>
            <p:cNvSpPr txBox="1"/>
            <p:nvPr/>
          </p:nvSpPr>
          <p:spPr>
            <a:xfrm>
              <a:off x="3421" y="8150"/>
              <a:ext cx="1540" cy="11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音叉</a:t>
              </a:r>
            </a:p>
          </p:txBody>
        </p:sp>
        <p:sp>
          <p:nvSpPr>
            <p:cNvPr id="10252" name="文本框 8"/>
            <p:cNvSpPr txBox="1"/>
            <p:nvPr/>
          </p:nvSpPr>
          <p:spPr>
            <a:xfrm>
              <a:off x="8539" y="8224"/>
              <a:ext cx="1540" cy="11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/>
              <a:r>
                <a:rPr lang="zh-CN" altLang="en-US" sz="2000" b="1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钢琴</a:t>
              </a:r>
            </a:p>
          </p:txBody>
        </p:sp>
        <p:sp>
          <p:nvSpPr>
            <p:cNvPr id="10253" name="文本框 9"/>
            <p:cNvSpPr txBox="1"/>
            <p:nvPr/>
          </p:nvSpPr>
          <p:spPr>
            <a:xfrm>
              <a:off x="13657" y="8263"/>
              <a:ext cx="1717" cy="11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/>
              <a:r>
                <a:rPr lang="zh-CN" altLang="en-US" sz="2000" b="1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长笛</a:t>
              </a: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3200" dirty="0">
                <a:solidFill>
                  <a:schemeClr val="bg1"/>
                </a:solidFill>
                <a:latin typeface="Helvetica" panose="020B0604020202020204"/>
                <a:ea typeface="方正舒体" panose="02010601030101010101" pitchFamily="2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典型例题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509270" y="974056"/>
            <a:ext cx="26047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考点一、响度的影响因素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5460" y="1584462"/>
            <a:ext cx="7510145" cy="8739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、敲鼓时，用力越大，鼓面振动的幅度越大，则鼓声（        ）       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 音调越高        B. 音色越好           C. 响度越大             D. 越低沉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94779" y="1659838"/>
            <a:ext cx="31305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5460" y="2632330"/>
            <a:ext cx="6860540" cy="21204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从物理学的角度对以下成语进行解释，正确的是（        ）       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 震耳欲聋——声音的响度很大     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B. 隔墙有耳——声音的传播可以不需要介质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C. 掩耳盗铃——固体可以传声                                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D. 耳熟能详——声音的传播速度很大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63321" y="2681847"/>
            <a:ext cx="32448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161" y="853184"/>
            <a:ext cx="8004545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3. 如图所示是几种声音输入到示波器上时显示的波形，其中音调相同的是</a:t>
            </a:r>
            <a:r>
              <a:rPr kumimoji="0" lang="en-US" altLang="zh-CN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       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；响度相同的是</a:t>
            </a:r>
            <a:r>
              <a:rPr kumimoji="0" lang="en-US" altLang="zh-CN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          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290131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考点二、 音调高低影响因素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-21474826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161" y="1431943"/>
            <a:ext cx="3238500" cy="716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94501" y="1297814"/>
            <a:ext cx="696149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甲 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9241" y="1293878"/>
            <a:ext cx="74168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甲 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7161" y="2300668"/>
            <a:ext cx="7556500" cy="253594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例4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如图所示，在A、B、C、D4个相同的玻璃瓶中，装入不同高度的水，则（　　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A.敲打D瓶发出的声音传播得最快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B.用嘴依次吹瓶口，A的音调最高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C.用筷子依次敲打瓶口，B的音调最高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D.瓶周围有没有空气瓶发出的声音都能直接传入人耳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4247" y="2757594"/>
            <a:ext cx="30035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3991" y="3025491"/>
            <a:ext cx="2229670" cy="1390784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7132" y="276782"/>
            <a:ext cx="14617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考点三、音色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9420" y="878205"/>
            <a:ext cx="8251825" cy="10156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5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小白兔能分辨出门外不同自己的外婆，主要是依据声音的（       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A. 响度　　 B. 音色　    C. 音调　 D. 频率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04785" y="782242"/>
            <a:ext cx="3937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9420" y="2221274"/>
            <a:ext cx="7162165" cy="142243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6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人可以分辨出胡琴声、笛子声、喇叭声，主要是因为它们发出的声音  (        )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A.频率不同    B.响度不同    C.音色不同    D.以上判断都不对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85975" y="2730941"/>
            <a:ext cx="32131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7131" y="276782"/>
            <a:ext cx="550052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考点四、探究琴弦音调高低影响因素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905" y="782242"/>
            <a:ext cx="6686550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7</a:t>
            </a: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、在学习小提琴的过程中，小明和同学们发现弦乐器的琴弦发出声音的音调受很多因素的影响．他们决定对这种现象进行探究，经讨论后提出以下猜想：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猜想一：琴弦发出声音的音调可能与琴弦的材料有关；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猜想二：琴弦发出声音的音调可能与琴弦的长短有关；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猜想三：琴弦发出声音的音调可能与琴弦的横截面积有关．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为了验证以上猜想是否正确，他们找到了一些不同规格的琴弦，如下表：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（1）为了验证猜想一，应选用编号为________、________的琴弦进行实验．  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（2）为了验证猜想二，应选用编号为________ 、________的琴弦进行实验．  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（3）为了验证猜想三，小明选用编号为①、②的琴弦进行实验，则表中缺少的数据应为________．</a:t>
            </a:r>
          </a:p>
        </p:txBody>
      </p:sp>
      <p:pic>
        <p:nvPicPr>
          <p:cNvPr id="2" name="图片 5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270" y="2223335"/>
            <a:ext cx="3860800" cy="1391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730625" y="3654586"/>
            <a:ext cx="17272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3               5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31577" y="3937200"/>
            <a:ext cx="16808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4              5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58240" y="4363695"/>
            <a:ext cx="6026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20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7849" y="906899"/>
            <a:ext cx="8268049" cy="4291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1. 乐音的特征：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响度、音调、音色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。</a:t>
            </a:r>
            <a:endParaRPr kumimoji="0" lang="en-US" altLang="zh-CN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2. 声音的响度 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（1）响度即声音的强弱（大小），是由发声体的振幅决定的。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                     （</a:t>
            </a:r>
            <a:r>
              <a:rPr kumimoji="0" lang="en-US" altLang="zh-CN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）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振幅大，声音的响度大；振幅小，声音的响度小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                     （</a:t>
            </a:r>
            <a:r>
              <a:rPr kumimoji="0" lang="en-US" altLang="zh-CN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）声音的响度还跟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距离发声体的远近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有关，声音向外传播，越到远处越分散，响度就越小。所以人距发声体越近听到的响度就越大。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                      （</a:t>
            </a:r>
            <a:r>
              <a:rPr kumimoji="0" lang="en-US" altLang="zh-CN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4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）增大人听到的声音响度的方法：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①增大发声体的振幅；②尽量靠近声源处；                          </a:t>
            </a:r>
            <a:endParaRPr kumimoji="0" lang="en-US" altLang="zh-CN" sz="1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  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③尽量减少声波的扩散。</a:t>
            </a:r>
            <a:endParaRPr kumimoji="0" lang="en-US" altLang="zh-CN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.声音的音调：（1）音调是反映声音高低的，由发声体的振动频率决定。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                      （2）频率：就是物体（发声体）每秒钟振动的次数。它是表示物体振动快慢的物理量。       频率的单位是赫兹，符号是Hz。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                        （3）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振动频率高的声音音调高，听起来尖细；振动频率低的声音音调低，听起来低沉。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4.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音色：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音色是表示不同声音的特征的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，不同发声体的材料、结构不同，发出的声音的音色也不同，音色是我们分辨各种不同人或什么乐器发声的依据。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7660" y="1322070"/>
            <a:ext cx="783018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同学们听到下面两个声音的感觉是什么样子的呢？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245" y="2189480"/>
            <a:ext cx="2095500" cy="2095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0635" y="2193608"/>
            <a:ext cx="3388670" cy="209137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04595" y="4366895"/>
            <a:ext cx="65011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乐音：悦耳动听，使人愉快的声音。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9067" y="1104080"/>
            <a:ext cx="6858000" cy="522948"/>
          </a:xfrm>
        </p:spPr>
        <p:txBody>
          <a:bodyPr/>
          <a:lstStyle/>
          <a:p>
            <a:pPr algn="l"/>
            <a:r>
              <a:rPr lang="zh-CN" altLang="en-US" sz="3200" dirty="0"/>
              <a:t>听一听</a:t>
            </a:r>
          </a:p>
        </p:txBody>
      </p:sp>
      <p:sp>
        <p:nvSpPr>
          <p:cNvPr id="10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17" y="1706273"/>
            <a:ext cx="2225040" cy="2225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77331" y="1706273"/>
            <a:ext cx="1250950" cy="2225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6595" y="1670685"/>
            <a:ext cx="2350135" cy="22440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8335" y="4065270"/>
            <a:ext cx="770636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它们有强有弱，有高有低，有的清脆，有的浑厚，那么乐音的基本特征有哪些？又和什么因素有关呢？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653757" y="309793"/>
            <a:ext cx="13716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（一）响度：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5634" y="762389"/>
            <a:ext cx="746315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想一想：敲鼓时，要使鼓声更响，可以怎么做？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3757" y="1349887"/>
            <a:ext cx="696468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猜一猜：鼓声的强弱可能与鼓面振动的幅度有关。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4563" y="4118856"/>
            <a:ext cx="689419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振动的幅度叫做振幅。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4050" y="1891030"/>
            <a:ext cx="512254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设计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：设计一种可以显示鼓面振动幅度的方法。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" r="274" b="10289"/>
          <a:stretch>
            <a:fillRect/>
          </a:stretch>
        </p:blipFill>
        <p:spPr>
          <a:xfrm>
            <a:off x="3778607" y="2483855"/>
            <a:ext cx="4882793" cy="2032511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11885" y="3868420"/>
            <a:ext cx="679132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小结：人耳感觉声音的强弱叫做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响度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声音的响度与声源的振幅有关，振幅越大，响度越大</a:t>
            </a:r>
          </a:p>
        </p:txBody>
      </p:sp>
      <p:pic>
        <p:nvPicPr>
          <p:cNvPr id="4099" name="Picture 4" descr="http://p0.so.qhmsg.com/bdr/_240_/t01ef659cca0f3210d5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 b="50737"/>
          <a:stretch>
            <a:fillRect/>
          </a:stretch>
        </p:blipFill>
        <p:spPr>
          <a:xfrm>
            <a:off x="1952625" y="1328420"/>
            <a:ext cx="4340225" cy="1951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622675" y="1933575"/>
            <a:ext cx="1000125" cy="579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振幅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109" name="直接箭头连接符 12"/>
          <p:cNvCxnSpPr/>
          <p:nvPr/>
        </p:nvCxnSpPr>
        <p:spPr>
          <a:xfrm flipV="1">
            <a:off x="4330383" y="1619568"/>
            <a:ext cx="0" cy="39528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6" name="直接连接符 9"/>
          <p:cNvCxnSpPr/>
          <p:nvPr/>
        </p:nvCxnSpPr>
        <p:spPr>
          <a:xfrm>
            <a:off x="3952240" y="1568768"/>
            <a:ext cx="75723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08" name="直接箭头连接符 11"/>
          <p:cNvCxnSpPr/>
          <p:nvPr/>
        </p:nvCxnSpPr>
        <p:spPr>
          <a:xfrm>
            <a:off x="4331018" y="2513013"/>
            <a:ext cx="0" cy="39528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7" name="直接连接符 10"/>
          <p:cNvCxnSpPr/>
          <p:nvPr/>
        </p:nvCxnSpPr>
        <p:spPr>
          <a:xfrm>
            <a:off x="3865563" y="2908300"/>
            <a:ext cx="757237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矩形 13"/>
          <p:cNvSpPr/>
          <p:nvPr/>
        </p:nvSpPr>
        <p:spPr>
          <a:xfrm>
            <a:off x="1203960" y="1933575"/>
            <a:ext cx="1000125" cy="579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振幅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101" name="直接连接符 14"/>
          <p:cNvCxnSpPr/>
          <p:nvPr/>
        </p:nvCxnSpPr>
        <p:spPr>
          <a:xfrm>
            <a:off x="1324610" y="1817370"/>
            <a:ext cx="7588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02" name="直接连接符 15"/>
          <p:cNvCxnSpPr/>
          <p:nvPr/>
        </p:nvCxnSpPr>
        <p:spPr>
          <a:xfrm>
            <a:off x="1445260" y="2593975"/>
            <a:ext cx="7588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03" name="直接箭头连接符 16"/>
          <p:cNvCxnSpPr/>
          <p:nvPr/>
        </p:nvCxnSpPr>
        <p:spPr>
          <a:xfrm>
            <a:off x="1713230" y="2413000"/>
            <a:ext cx="0" cy="30480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4" name="直接箭头连接符 17"/>
          <p:cNvCxnSpPr/>
          <p:nvPr/>
        </p:nvCxnSpPr>
        <p:spPr>
          <a:xfrm flipV="1">
            <a:off x="1694180" y="1831975"/>
            <a:ext cx="19050" cy="18256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54932" y="353336"/>
            <a:ext cx="15240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（二）音调</a:t>
            </a:r>
            <a:endParaRPr kumimoji="0" 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6932" y="4409482"/>
            <a:ext cx="65709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乐器是如何发出这些声音的呢？声音的高低与什么因素有关？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7765" y="537803"/>
            <a:ext cx="4368470" cy="352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（二）音调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6152" name="图片 1" descr="QQ图片201702231225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87" y="932815"/>
            <a:ext cx="4564063" cy="2008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043805" y="1350645"/>
            <a:ext cx="409194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试一试：改变尺子伸出桌面的长度（</a:t>
            </a:r>
            <a:r>
              <a:rPr lang="en-US" altLang="zh-CN" sz="1800" dirty="0">
                <a:solidFill>
                  <a:schemeClr val="tx1"/>
                </a:solidFill>
                <a:latin typeface="黑体" panose="02010609060101010101" pitchFamily="2" charset="-122"/>
                <a:sym typeface="+mn-ea"/>
              </a:rPr>
              <a:t>1/4</a:t>
            </a:r>
            <a:r>
              <a:rPr lang="zh-CN" altLang="en-US" sz="1800" dirty="0">
                <a:solidFill>
                  <a:schemeClr val="tx1"/>
                </a:solidFill>
                <a:latin typeface="黑体" panose="02010609060101010101" pitchFamily="2" charset="-122"/>
                <a:sym typeface="+mn-ea"/>
              </a:rPr>
              <a:t>和</a:t>
            </a:r>
            <a:r>
              <a:rPr lang="en-US" altLang="zh-CN" sz="1800" dirty="0">
                <a:solidFill>
                  <a:schemeClr val="tx1"/>
                </a:solidFill>
                <a:latin typeface="黑体" panose="02010609060101010101" pitchFamily="2" charset="-122"/>
                <a:sym typeface="+mn-ea"/>
              </a:rPr>
              <a:t>1/2</a:t>
            </a:r>
            <a:r>
              <a:rPr lang="zh-CN" altLang="en-US" sz="1800" dirty="0">
                <a:solidFill>
                  <a:schemeClr val="tx1"/>
                </a:solidFill>
                <a:latin typeface="黑体" panose="02010609060101010101" pitchFamily="2" charset="-122"/>
                <a:sym typeface="+mn-ea"/>
              </a:rPr>
              <a:t>长度），用相同大小的力拨动，观察尺子振动的快慢感觉声音有什么不同</a:t>
            </a:r>
            <a:endParaRPr lang="zh-CN" altLang="en-US" sz="1800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171" name="内容占位符 2"/>
          <p:cNvSpPr txBox="1"/>
          <p:nvPr/>
        </p:nvSpPr>
        <p:spPr>
          <a:xfrm>
            <a:off x="2876550" y="3333750"/>
            <a:ext cx="4267200" cy="812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ctr"/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2" charset="-122"/>
              </a:rPr>
              <a:t>伸出长振动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2" charset="-122"/>
              </a:rPr>
              <a:t> 慢 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2" charset="-122"/>
              </a:rPr>
              <a:t>音调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2" charset="-122"/>
              </a:rPr>
              <a:t> 低</a:t>
            </a:r>
            <a:r>
              <a:rPr lang="zh-CN" altLang="en-US" sz="2000" u="sng" dirty="0">
                <a:solidFill>
                  <a:schemeClr val="tx1"/>
                </a:solidFill>
                <a:latin typeface="黑体" panose="02010609060101010101" pitchFamily="2" charset="-122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2" charset="-122"/>
              </a:rPr>
              <a:t>。</a:t>
            </a:r>
            <a:endParaRPr lang="en-US" altLang="zh-CN" sz="2000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 marL="342900" indent="-342900" algn="ctr"/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2" charset="-122"/>
              </a:rPr>
              <a:t>伸出短振动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2" charset="-122"/>
              </a:rPr>
              <a:t> 快 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2" charset="-122"/>
              </a:rPr>
              <a:t>音调</a:t>
            </a:r>
            <a:r>
              <a:rPr lang="zh-CN" altLang="en-US" sz="2000" u="sng" dirty="0">
                <a:solidFill>
                  <a:schemeClr val="tx1"/>
                </a:solidFill>
                <a:latin typeface="黑体" panose="02010609060101010101" pitchFamily="2" charset="-122"/>
              </a:rPr>
              <a:t> </a:t>
            </a:r>
            <a:r>
              <a:rPr lang="zh-CN" altLang="en-US" sz="2000" u="sng" dirty="0">
                <a:solidFill>
                  <a:srgbClr val="FF0000"/>
                </a:solidFill>
                <a:latin typeface="黑体" panose="02010609060101010101" pitchFamily="2" charset="-122"/>
              </a:rPr>
              <a:t>高</a:t>
            </a:r>
            <a:r>
              <a:rPr lang="zh-CN" altLang="en-US" sz="2000" u="sng" dirty="0">
                <a:solidFill>
                  <a:schemeClr val="tx1"/>
                </a:solidFill>
                <a:latin typeface="黑体" panose="02010609060101010101" pitchFamily="2" charset="-122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2" charset="-122"/>
              </a:rPr>
              <a:t>。</a:t>
            </a:r>
          </a:p>
          <a:p>
            <a:pPr marL="342900" indent="-342900" algn="ctr">
              <a:buChar char="•"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1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（二）音调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5400" y="2790190"/>
            <a:ext cx="694182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实验操作：用大小相同的力拨动四根琴弦，观察四根琴弦发声的高低有什么区别。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试验分析：对比</a:t>
            </a:r>
            <a:r>
              <a:rPr kumimoji="0" lang="en-US" altLang="zh-CN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a,</a:t>
            </a:r>
            <a:r>
              <a:rPr lang="en-US" altLang="zh-CN" dirty="0" err="1">
                <a:solidFill>
                  <a:srgbClr val="000000"/>
                </a:solidFill>
              </a:rPr>
              <a:t>b</a:t>
            </a:r>
            <a:r>
              <a:rPr lang="zh-CN" altLang="en-US" dirty="0">
                <a:solidFill>
                  <a:srgbClr val="000000"/>
                </a:solidFill>
              </a:rPr>
              <a:t>。</a:t>
            </a:r>
            <a:r>
              <a:rPr lang="en-US" altLang="zh-CN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发出声音更高。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</a:rPr>
              <a:t>                  对比</a:t>
            </a:r>
            <a:r>
              <a:rPr lang="en-US" altLang="zh-CN" dirty="0" err="1">
                <a:solidFill>
                  <a:srgbClr val="000000"/>
                </a:solidFill>
              </a:rPr>
              <a:t>b,d</a:t>
            </a:r>
            <a:r>
              <a:rPr lang="zh-CN" altLang="en-US" dirty="0">
                <a:solidFill>
                  <a:srgbClr val="000000"/>
                </a:solidFill>
              </a:rPr>
              <a:t>。</a:t>
            </a:r>
            <a:r>
              <a:rPr lang="en-US" altLang="zh-CN" dirty="0">
                <a:solidFill>
                  <a:srgbClr val="000000"/>
                </a:solidFill>
              </a:rPr>
              <a:t>d</a:t>
            </a:r>
            <a:r>
              <a:rPr lang="zh-CN" altLang="en-US" dirty="0">
                <a:solidFill>
                  <a:srgbClr val="000000"/>
                </a:solidFill>
              </a:rPr>
              <a:t>发出声音更高。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95400" y="4037012"/>
            <a:ext cx="687260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实验结论：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琴弦越细，声音越高。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 琴弦越短，声音越高。       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 琴弦越紧，声音越高。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53105" y="633413"/>
            <a:ext cx="18656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控制变量法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847" y="1177925"/>
            <a:ext cx="2912110" cy="158496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15240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（二）音调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2625" y="3752215"/>
            <a:ext cx="755650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小结：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声音的高低叫做音调。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音调与声源振动的频率有关，频率越高，音调越高；频率越低，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音调越低。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12640" y="2058670"/>
            <a:ext cx="366458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振动的快慢常用每秒振动次数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---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频率表示，单位：赫兹，符号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Hz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225" y="1222256"/>
            <a:ext cx="3899756" cy="200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1058</Words>
  <Application>Microsoft Office PowerPoint</Application>
  <PresentationFormat>自定义</PresentationFormat>
  <Paragraphs>113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Default</vt:lpstr>
      <vt:lpstr>幻灯片 1</vt:lpstr>
      <vt:lpstr>幻灯片 2</vt:lpstr>
      <vt:lpstr>听一听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59</cp:revision>
  <dcterms:created xsi:type="dcterms:W3CDTF">2019-04-02T02:49:00Z</dcterms:created>
  <dcterms:modified xsi:type="dcterms:W3CDTF">2019-11-13T06:41:13Z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