
<file path=[Content_Types].xml><?xml version="1.0" encoding="utf-8"?>
<Types xmlns="http://schemas.openxmlformats.org/package/2006/content-types">
  <Default Extension="avi" ContentType="video/x-msvideo"/>
  <Default Extension="image" ContentType="image/unknown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1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2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7" r:id="rId2"/>
    <p:sldId id="263" r:id="rId3"/>
    <p:sldId id="358" r:id="rId4"/>
    <p:sldId id="300" r:id="rId5"/>
    <p:sldId id="359" r:id="rId6"/>
    <p:sldId id="360" r:id="rId7"/>
    <p:sldId id="361" r:id="rId8"/>
    <p:sldId id="331" r:id="rId9"/>
    <p:sldId id="362" r:id="rId10"/>
    <p:sldId id="363" r:id="rId11"/>
    <p:sldId id="364" r:id="rId12"/>
    <p:sldId id="365" r:id="rId13"/>
    <p:sldId id="366" r:id="rId14"/>
    <p:sldId id="369" r:id="rId15"/>
    <p:sldId id="367" r:id="rId16"/>
    <p:sldId id="368" r:id="rId17"/>
    <p:sldId id="389" r:id="rId18"/>
    <p:sldId id="390" r:id="rId19"/>
    <p:sldId id="391" r:id="rId20"/>
    <p:sldId id="392" r:id="rId21"/>
    <p:sldId id="399" r:id="rId22"/>
    <p:sldId id="394" r:id="rId23"/>
    <p:sldId id="395" r:id="rId24"/>
    <p:sldId id="319" r:id="rId25"/>
    <p:sldId id="397" r:id="rId26"/>
    <p:sldId id="398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228"/>
        <p:guide pos="38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页眉占位符 2560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5603" name="日期占位符 2560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5604" name="幻灯片图像占位符 25603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605" name="文本占位符 2560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5606" name="页脚占位符 2560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5607" name="灯片编号占位符 2560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17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image" Target="../media/image19.image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image" Target="../media/image18.png"/><Relationship Id="rId5" Type="http://schemas.openxmlformats.org/officeDocument/2006/relationships/tags" Target="../tags/tag132.xml"/><Relationship Id="rId10" Type="http://schemas.openxmlformats.org/officeDocument/2006/relationships/image" Target="../media/image17.png"/><Relationship Id="rId4" Type="http://schemas.openxmlformats.org/officeDocument/2006/relationships/tags" Target="../tags/tag131.xml"/><Relationship Id="rId9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image" Target="../media/image20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40.xml"/><Relationship Id="rId10" Type="http://schemas.openxmlformats.org/officeDocument/2006/relationships/tags" Target="../tags/tag145.xml"/><Relationship Id="rId4" Type="http://schemas.openxmlformats.org/officeDocument/2006/relationships/tags" Target="../tags/tag139.xml"/><Relationship Id="rId9" Type="http://schemas.openxmlformats.org/officeDocument/2006/relationships/tags" Target="../tags/tag14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3" Type="http://schemas.microsoft.com/office/2007/relationships/media" Target="../media/media9.mp4"/><Relationship Id="rId7" Type="http://schemas.openxmlformats.org/officeDocument/2006/relationships/tags" Target="../tags/tag150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49.xml"/><Relationship Id="rId11" Type="http://schemas.openxmlformats.org/officeDocument/2006/relationships/image" Target="../media/image22.png"/><Relationship Id="rId5" Type="http://schemas.openxmlformats.org/officeDocument/2006/relationships/tags" Target="../tags/tag148.xml"/><Relationship Id="rId10" Type="http://schemas.openxmlformats.org/officeDocument/2006/relationships/image" Target="../media/image21.png"/><Relationship Id="rId4" Type="http://schemas.openxmlformats.org/officeDocument/2006/relationships/video" Target="../media/media9.mp4"/><Relationship Id="rId9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image" Target="../media/image24.pn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image" Target="../media/image23.jpeg"/><Relationship Id="rId5" Type="http://schemas.openxmlformats.org/officeDocument/2006/relationships/tags" Target="../tags/tag156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155.xml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27.png"/><Relationship Id="rId2" Type="http://schemas.openxmlformats.org/officeDocument/2006/relationships/video" Target="../media/media10.avi"/><Relationship Id="rId1" Type="http://schemas.microsoft.com/office/2007/relationships/media" Target="../media/media10.avi"/><Relationship Id="rId6" Type="http://schemas.openxmlformats.org/officeDocument/2006/relationships/tags" Target="../tags/tag170.xml"/><Relationship Id="rId11" Type="http://schemas.openxmlformats.org/officeDocument/2006/relationships/image" Target="../media/image26.png"/><Relationship Id="rId5" Type="http://schemas.openxmlformats.org/officeDocument/2006/relationships/tags" Target="../tags/tag169.xml"/><Relationship Id="rId10" Type="http://schemas.openxmlformats.org/officeDocument/2006/relationships/image" Target="../media/image25.png"/><Relationship Id="rId4" Type="http://schemas.openxmlformats.org/officeDocument/2006/relationships/tags" Target="../tags/tag168.xml"/><Relationship Id="rId9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video" Target="../media/media11.mp4"/><Relationship Id="rId7" Type="http://schemas.openxmlformats.org/officeDocument/2006/relationships/slideLayout" Target="../slideLayouts/slideLayout7.xml"/><Relationship Id="rId2" Type="http://schemas.microsoft.com/office/2007/relationships/media" Target="../media/media11.mp4"/><Relationship Id="rId1" Type="http://schemas.openxmlformats.org/officeDocument/2006/relationships/tags" Target="../tags/tag173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3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10" Type="http://schemas.openxmlformats.org/officeDocument/2006/relationships/tags" Target="../tags/tag186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image" Target="../media/image31.png"/><Relationship Id="rId3" Type="http://schemas.openxmlformats.org/officeDocument/2006/relationships/video" Target="../media/media12.mp4"/><Relationship Id="rId7" Type="http://schemas.openxmlformats.org/officeDocument/2006/relationships/tags" Target="../tags/tag194.xml"/><Relationship Id="rId12" Type="http://schemas.openxmlformats.org/officeDocument/2006/relationships/slideLayout" Target="../slideLayouts/slideLayout7.xml"/><Relationship Id="rId2" Type="http://schemas.microsoft.com/office/2007/relationships/media" Target="../media/media12.mp4"/><Relationship Id="rId16" Type="http://schemas.microsoft.com/office/2007/relationships/hdphoto" Target="../media/hdphoto1.wdp"/><Relationship Id="rId1" Type="http://schemas.openxmlformats.org/officeDocument/2006/relationships/tags" Target="../tags/tag190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image" Target="../media/image33.png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tags" Target="../tags/tag211.xml"/><Relationship Id="rId18" Type="http://schemas.openxmlformats.org/officeDocument/2006/relationships/tags" Target="../tags/tag216.xml"/><Relationship Id="rId3" Type="http://schemas.openxmlformats.org/officeDocument/2006/relationships/tags" Target="../tags/tag201.xml"/><Relationship Id="rId21" Type="http://schemas.openxmlformats.org/officeDocument/2006/relationships/image" Target="../media/image35.png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tags" Target="../tags/tag215.xml"/><Relationship Id="rId2" Type="http://schemas.openxmlformats.org/officeDocument/2006/relationships/tags" Target="../tags/tag200.xml"/><Relationship Id="rId16" Type="http://schemas.openxmlformats.org/officeDocument/2006/relationships/tags" Target="../tags/tag214.xml"/><Relationship Id="rId20" Type="http://schemas.openxmlformats.org/officeDocument/2006/relationships/image" Target="../media/image34.pn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tags" Target="../tags/tag213.xml"/><Relationship Id="rId10" Type="http://schemas.openxmlformats.org/officeDocument/2006/relationships/tags" Target="../tags/tag208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tags" Target="../tags/tag2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.mp4"/><Relationship Id="rId7" Type="http://schemas.openxmlformats.org/officeDocument/2006/relationships/image" Target="../media/image5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7.xml"/><Relationship Id="rId4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36.pn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image" Target="../media/image32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1.xml"/><Relationship Id="rId10" Type="http://schemas.openxmlformats.org/officeDocument/2006/relationships/tags" Target="../tags/tag226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tags" Target="../tags/tag239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tags" Target="../tags/tag238.xml"/><Relationship Id="rId2" Type="http://schemas.openxmlformats.org/officeDocument/2006/relationships/tags" Target="../tags/tag228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7.xml"/><Relationship Id="rId5" Type="http://schemas.openxmlformats.org/officeDocument/2006/relationships/tags" Target="../tags/tag231.xml"/><Relationship Id="rId15" Type="http://schemas.openxmlformats.org/officeDocument/2006/relationships/tags" Target="../tags/tag241.xml"/><Relationship Id="rId10" Type="http://schemas.openxmlformats.org/officeDocument/2006/relationships/tags" Target="../tags/tag236.xml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tags" Target="../tags/tag240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254.xml"/><Relationship Id="rId18" Type="http://schemas.openxmlformats.org/officeDocument/2006/relationships/tags" Target="../tags/tag259.xml"/><Relationship Id="rId26" Type="http://schemas.openxmlformats.org/officeDocument/2006/relationships/tags" Target="../tags/tag267.xml"/><Relationship Id="rId39" Type="http://schemas.openxmlformats.org/officeDocument/2006/relationships/tags" Target="../tags/tag280.xml"/><Relationship Id="rId21" Type="http://schemas.openxmlformats.org/officeDocument/2006/relationships/tags" Target="../tags/tag262.xml"/><Relationship Id="rId34" Type="http://schemas.openxmlformats.org/officeDocument/2006/relationships/tags" Target="../tags/tag275.xml"/><Relationship Id="rId42" Type="http://schemas.openxmlformats.org/officeDocument/2006/relationships/tags" Target="../tags/tag283.xml"/><Relationship Id="rId47" Type="http://schemas.openxmlformats.org/officeDocument/2006/relationships/tags" Target="../tags/tag288.xml"/><Relationship Id="rId50" Type="http://schemas.openxmlformats.org/officeDocument/2006/relationships/tags" Target="../tags/tag291.xml"/><Relationship Id="rId55" Type="http://schemas.openxmlformats.org/officeDocument/2006/relationships/slideLayout" Target="../slideLayouts/slideLayout7.xml"/><Relationship Id="rId7" Type="http://schemas.openxmlformats.org/officeDocument/2006/relationships/tags" Target="../tags/tag248.xml"/><Relationship Id="rId2" Type="http://schemas.openxmlformats.org/officeDocument/2006/relationships/tags" Target="../tags/tag243.xml"/><Relationship Id="rId16" Type="http://schemas.openxmlformats.org/officeDocument/2006/relationships/tags" Target="../tags/tag257.xml"/><Relationship Id="rId29" Type="http://schemas.openxmlformats.org/officeDocument/2006/relationships/tags" Target="../tags/tag270.xml"/><Relationship Id="rId11" Type="http://schemas.openxmlformats.org/officeDocument/2006/relationships/tags" Target="../tags/tag252.xml"/><Relationship Id="rId24" Type="http://schemas.openxmlformats.org/officeDocument/2006/relationships/tags" Target="../tags/tag265.xml"/><Relationship Id="rId32" Type="http://schemas.openxmlformats.org/officeDocument/2006/relationships/tags" Target="../tags/tag273.xml"/><Relationship Id="rId37" Type="http://schemas.openxmlformats.org/officeDocument/2006/relationships/tags" Target="../tags/tag278.xml"/><Relationship Id="rId40" Type="http://schemas.openxmlformats.org/officeDocument/2006/relationships/tags" Target="../tags/tag281.xml"/><Relationship Id="rId45" Type="http://schemas.openxmlformats.org/officeDocument/2006/relationships/tags" Target="../tags/tag286.xml"/><Relationship Id="rId53" Type="http://schemas.openxmlformats.org/officeDocument/2006/relationships/tags" Target="../tags/tag294.xml"/><Relationship Id="rId5" Type="http://schemas.openxmlformats.org/officeDocument/2006/relationships/tags" Target="../tags/tag246.xml"/><Relationship Id="rId19" Type="http://schemas.openxmlformats.org/officeDocument/2006/relationships/tags" Target="../tags/tag260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tags" Target="../tags/tag255.xml"/><Relationship Id="rId22" Type="http://schemas.openxmlformats.org/officeDocument/2006/relationships/tags" Target="../tags/tag263.xml"/><Relationship Id="rId27" Type="http://schemas.openxmlformats.org/officeDocument/2006/relationships/tags" Target="../tags/tag268.xml"/><Relationship Id="rId30" Type="http://schemas.openxmlformats.org/officeDocument/2006/relationships/tags" Target="../tags/tag271.xml"/><Relationship Id="rId35" Type="http://schemas.openxmlformats.org/officeDocument/2006/relationships/tags" Target="../tags/tag276.xml"/><Relationship Id="rId43" Type="http://schemas.openxmlformats.org/officeDocument/2006/relationships/tags" Target="../tags/tag284.xml"/><Relationship Id="rId48" Type="http://schemas.openxmlformats.org/officeDocument/2006/relationships/tags" Target="../tags/tag289.xml"/><Relationship Id="rId56" Type="http://schemas.openxmlformats.org/officeDocument/2006/relationships/image" Target="../media/image37.png"/><Relationship Id="rId8" Type="http://schemas.openxmlformats.org/officeDocument/2006/relationships/tags" Target="../tags/tag249.xml"/><Relationship Id="rId51" Type="http://schemas.openxmlformats.org/officeDocument/2006/relationships/tags" Target="../tags/tag292.xml"/><Relationship Id="rId3" Type="http://schemas.openxmlformats.org/officeDocument/2006/relationships/tags" Target="../tags/tag244.xml"/><Relationship Id="rId12" Type="http://schemas.openxmlformats.org/officeDocument/2006/relationships/tags" Target="../tags/tag253.xml"/><Relationship Id="rId17" Type="http://schemas.openxmlformats.org/officeDocument/2006/relationships/tags" Target="../tags/tag258.xml"/><Relationship Id="rId25" Type="http://schemas.openxmlformats.org/officeDocument/2006/relationships/tags" Target="../tags/tag266.xml"/><Relationship Id="rId33" Type="http://schemas.openxmlformats.org/officeDocument/2006/relationships/tags" Target="../tags/tag274.xml"/><Relationship Id="rId38" Type="http://schemas.openxmlformats.org/officeDocument/2006/relationships/tags" Target="../tags/tag279.xml"/><Relationship Id="rId46" Type="http://schemas.openxmlformats.org/officeDocument/2006/relationships/tags" Target="../tags/tag287.xml"/><Relationship Id="rId20" Type="http://schemas.openxmlformats.org/officeDocument/2006/relationships/tags" Target="../tags/tag261.xml"/><Relationship Id="rId41" Type="http://schemas.openxmlformats.org/officeDocument/2006/relationships/tags" Target="../tags/tag282.xml"/><Relationship Id="rId54" Type="http://schemas.openxmlformats.org/officeDocument/2006/relationships/tags" Target="../tags/tag295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5" Type="http://schemas.openxmlformats.org/officeDocument/2006/relationships/tags" Target="../tags/tag256.xml"/><Relationship Id="rId23" Type="http://schemas.openxmlformats.org/officeDocument/2006/relationships/tags" Target="../tags/tag264.xml"/><Relationship Id="rId28" Type="http://schemas.openxmlformats.org/officeDocument/2006/relationships/tags" Target="../tags/tag269.xml"/><Relationship Id="rId36" Type="http://schemas.openxmlformats.org/officeDocument/2006/relationships/tags" Target="../tags/tag277.xml"/><Relationship Id="rId49" Type="http://schemas.openxmlformats.org/officeDocument/2006/relationships/tags" Target="../tags/tag290.xml"/><Relationship Id="rId57" Type="http://schemas.openxmlformats.org/officeDocument/2006/relationships/image" Target="../media/image38.png"/><Relationship Id="rId10" Type="http://schemas.openxmlformats.org/officeDocument/2006/relationships/tags" Target="../tags/tag251.xml"/><Relationship Id="rId31" Type="http://schemas.openxmlformats.org/officeDocument/2006/relationships/tags" Target="../tags/tag272.xml"/><Relationship Id="rId44" Type="http://schemas.openxmlformats.org/officeDocument/2006/relationships/tags" Target="../tags/tag285.xml"/><Relationship Id="rId52" Type="http://schemas.openxmlformats.org/officeDocument/2006/relationships/tags" Target="../tags/tag29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tags" Target="../tags/tag308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98.xml"/><Relationship Id="rId21" Type="http://schemas.openxmlformats.org/officeDocument/2006/relationships/image" Target="../media/image40.png"/><Relationship Id="rId7" Type="http://schemas.openxmlformats.org/officeDocument/2006/relationships/tags" Target="../tags/tag302.xml"/><Relationship Id="rId12" Type="http://schemas.openxmlformats.org/officeDocument/2006/relationships/tags" Target="../tags/tag307.xml"/><Relationship Id="rId17" Type="http://schemas.openxmlformats.org/officeDocument/2006/relationships/tags" Target="../tags/tag312.xml"/><Relationship Id="rId2" Type="http://schemas.openxmlformats.org/officeDocument/2006/relationships/tags" Target="../tags/tag297.xml"/><Relationship Id="rId16" Type="http://schemas.openxmlformats.org/officeDocument/2006/relationships/tags" Target="../tags/tag311.xml"/><Relationship Id="rId20" Type="http://schemas.openxmlformats.org/officeDocument/2006/relationships/image" Target="../media/image38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5" Type="http://schemas.openxmlformats.org/officeDocument/2006/relationships/tags" Target="../tags/tag300.xml"/><Relationship Id="rId15" Type="http://schemas.openxmlformats.org/officeDocument/2006/relationships/tags" Target="../tags/tag310.xml"/><Relationship Id="rId10" Type="http://schemas.openxmlformats.org/officeDocument/2006/relationships/tags" Target="../tags/tag305.xml"/><Relationship Id="rId19" Type="http://schemas.openxmlformats.org/officeDocument/2006/relationships/image" Target="../media/image39.png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tags" Target="../tags/tag30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1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7" Type="http://schemas.openxmlformats.org/officeDocument/2006/relationships/image" Target="../media/image42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3.xml"/><Relationship Id="rId4" Type="http://schemas.openxmlformats.org/officeDocument/2006/relationships/tags" Target="../tags/tag32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tags" Target="../tags/tag32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4" Type="http://schemas.openxmlformats.org/officeDocument/2006/relationships/tags" Target="../tags/tag3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tags" Target="../tags/tag86.xml"/><Relationship Id="rId1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openxmlformats.org/officeDocument/2006/relationships/video" Target="../media/media3.mp4"/><Relationship Id="rId12" Type="http://schemas.openxmlformats.org/officeDocument/2006/relationships/tags" Target="../tags/tag8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6" Type="http://schemas.openxmlformats.org/officeDocument/2006/relationships/tags" Target="../tags/tag89.xml"/><Relationship Id="rId1" Type="http://schemas.openxmlformats.org/officeDocument/2006/relationships/tags" Target="../tags/tag78.xml"/><Relationship Id="rId6" Type="http://schemas.microsoft.com/office/2007/relationships/media" Target="../media/media3.mp4"/><Relationship Id="rId11" Type="http://schemas.openxmlformats.org/officeDocument/2006/relationships/tags" Target="../tags/tag84.xml"/><Relationship Id="rId5" Type="http://schemas.openxmlformats.org/officeDocument/2006/relationships/tags" Target="../tags/tag80.xml"/><Relationship Id="rId15" Type="http://schemas.openxmlformats.org/officeDocument/2006/relationships/tags" Target="../tags/tag88.xml"/><Relationship Id="rId10" Type="http://schemas.openxmlformats.org/officeDocument/2006/relationships/tags" Target="../tags/tag83.xml"/><Relationship Id="rId19" Type="http://schemas.openxmlformats.org/officeDocument/2006/relationships/image" Target="../media/image8.png"/><Relationship Id="rId4" Type="http://schemas.openxmlformats.org/officeDocument/2006/relationships/video" Target="../media/media2.mp4"/><Relationship Id="rId9" Type="http://schemas.openxmlformats.org/officeDocument/2006/relationships/tags" Target="../tags/tag82.xml"/><Relationship Id="rId14" Type="http://schemas.openxmlformats.org/officeDocument/2006/relationships/tags" Target="../tags/tag8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tags" Target="../tags/tag102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tags" Target="../tags/tag101.xml"/><Relationship Id="rId2" Type="http://schemas.openxmlformats.org/officeDocument/2006/relationships/tags" Target="../tags/tag91.xml"/><Relationship Id="rId16" Type="http://schemas.openxmlformats.org/officeDocument/2006/relationships/image" Target="../media/image9.jpe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5" Type="http://schemas.openxmlformats.org/officeDocument/2006/relationships/tags" Target="../tags/tag94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99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7" Type="http://schemas.openxmlformats.org/officeDocument/2006/relationships/image" Target="../media/image1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6.xml"/><Relationship Id="rId4" Type="http://schemas.openxmlformats.org/officeDocument/2006/relationships/tags" Target="../tags/tag10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10" Type="http://schemas.openxmlformats.org/officeDocument/2006/relationships/image" Target="../media/image11.png"/><Relationship Id="rId4" Type="http://schemas.openxmlformats.org/officeDocument/2006/relationships/tags" Target="../tags/tag108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7" Type="http://schemas.openxmlformats.org/officeDocument/2006/relationships/image" Target="../media/image12.png"/><Relationship Id="rId2" Type="http://schemas.microsoft.com/office/2007/relationships/media" Target="../media/media6.mp4"/><Relationship Id="rId1" Type="http://schemas.openxmlformats.org/officeDocument/2006/relationships/tags" Target="../tags/tag1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3" Type="http://schemas.openxmlformats.org/officeDocument/2006/relationships/tags" Target="../tags/tag116.xml"/><Relationship Id="rId7" Type="http://schemas.openxmlformats.org/officeDocument/2006/relationships/tags" Target="../tags/tag118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6" Type="http://schemas.openxmlformats.org/officeDocument/2006/relationships/tags" Target="../tags/tag117.xml"/><Relationship Id="rId11" Type="http://schemas.openxmlformats.org/officeDocument/2006/relationships/image" Target="../media/image14.png"/><Relationship Id="rId5" Type="http://schemas.openxmlformats.org/officeDocument/2006/relationships/video" Target="../media/media8.mp4"/><Relationship Id="rId10" Type="http://schemas.openxmlformats.org/officeDocument/2006/relationships/image" Target="../media/image13.png"/><Relationship Id="rId4" Type="http://schemas.microsoft.com/office/2007/relationships/media" Target="../media/media8.mp4"/><Relationship Id="rId9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3" Type="http://schemas.openxmlformats.org/officeDocument/2006/relationships/tags" Target="../tags/tag122.xml"/><Relationship Id="rId7" Type="http://schemas.openxmlformats.org/officeDocument/2006/relationships/tags" Target="../tags/tag126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image" Target="../media/image16.jpeg"/><Relationship Id="rId5" Type="http://schemas.openxmlformats.org/officeDocument/2006/relationships/tags" Target="../tags/tag124.xml"/><Relationship Id="rId10" Type="http://schemas.openxmlformats.org/officeDocument/2006/relationships/image" Target="../media/image15.png"/><Relationship Id="rId4" Type="http://schemas.openxmlformats.org/officeDocument/2006/relationships/tags" Target="../tags/tag123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3645853" y="3100706"/>
            <a:ext cx="748792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1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声音的产生与传播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215640" y="1196975"/>
            <a:ext cx="609600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ts val="3000"/>
              </a:lnSpc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常见乐器是靠什么发出声音的呢？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35280" y="1988820"/>
            <a:ext cx="3602355" cy="218821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矩形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" y="4437380"/>
            <a:ext cx="3602353" cy="460375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 弦乐器靠</a:t>
            </a: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弦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的振动发声</a:t>
            </a:r>
            <a:r>
              <a:rPr lang="zh-CN" altLang="en-US" sz="1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 </a:t>
            </a:r>
            <a:endParaRPr lang="en-US" altLang="zh-CN" sz="18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t="2405" b="2405"/>
          <a:stretch>
            <a:fillRect/>
          </a:stretch>
        </p:blipFill>
        <p:spPr>
          <a:xfrm>
            <a:off x="4439920" y="1997710"/>
            <a:ext cx="3445510" cy="218694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4485640" y="4364990"/>
            <a:ext cx="3399790" cy="829945"/>
          </a:xfrm>
          <a:prstGeom prst="rect">
            <a:avLst/>
          </a:prstGeom>
          <a:solidFill>
            <a:srgbClr val="2EA2CF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1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Helvetica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管乐器是靠空气柱振动发声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rcRect t="8732" b="8732"/>
          <a:stretch>
            <a:fillRect/>
          </a:stretch>
        </p:blipFill>
        <p:spPr>
          <a:xfrm>
            <a:off x="8255635" y="1997710"/>
            <a:ext cx="3519805" cy="217932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8255635" y="4364990"/>
            <a:ext cx="3854450" cy="829945"/>
          </a:xfrm>
          <a:prstGeom prst="rect">
            <a:avLst/>
          </a:prstGeom>
          <a:solidFill>
            <a:srgbClr val="157E9F">
              <a:alpha val="52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 打击乐器是靠乐器</a:t>
            </a: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自身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的振动发声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12" name="矩形: 圆角 11"/>
          <p:cNvSpPr/>
          <p:nvPr>
            <p:custDataLst>
              <p:tags r:id="rId2"/>
            </p:custDataLst>
          </p:nvPr>
        </p:nvSpPr>
        <p:spPr>
          <a:xfrm>
            <a:off x="1598295" y="1108075"/>
            <a:ext cx="9517380" cy="80962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25EAA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常言道： 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风声、雨声、读书声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，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声声入耳 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27179" y="1844812"/>
            <a:ext cx="3499623" cy="743932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20352" y="4653185"/>
            <a:ext cx="777444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      这些声音是通过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 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传播到耳朵的。</a:t>
            </a:r>
          </a:p>
        </p:txBody>
      </p:sp>
      <p:sp>
        <p:nvSpPr>
          <p:cNvPr id="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22949" y="2708769"/>
            <a:ext cx="6854441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其中的“风声”是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________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振动产生的声音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.</a:t>
            </a:r>
            <a:endParaRPr lang="zh-CN" altLang="en-US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　　 　“雨声”是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________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振动产生的声音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.</a:t>
            </a:r>
            <a:endParaRPr lang="zh-CN" altLang="en-US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　　    “读书声”是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__________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振动产生的声音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.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　</a:t>
            </a:r>
          </a:p>
        </p:txBody>
      </p:sp>
      <p:sp>
        <p:nvSpPr>
          <p:cNvPr id="3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27538" y="4580707"/>
            <a:ext cx="1198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空气</a:t>
            </a:r>
            <a:r>
              <a:rPr lang="zh-CN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　　　</a:t>
            </a:r>
          </a:p>
        </p:txBody>
      </p:sp>
      <p:sp>
        <p:nvSpPr>
          <p:cNvPr id="4" name="Rectangle 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59605" y="2836332"/>
            <a:ext cx="873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空气</a:t>
            </a:r>
          </a:p>
        </p:txBody>
      </p:sp>
      <p:sp>
        <p:nvSpPr>
          <p:cNvPr id="5" name="Rectangle 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27857" y="3833885"/>
            <a:ext cx="113738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声带</a:t>
            </a: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231997" y="3314086"/>
            <a:ext cx="8937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雨</a:t>
            </a:r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水</a:t>
            </a:r>
          </a:p>
        </p:txBody>
      </p:sp>
      <p:sp>
        <p:nvSpPr>
          <p:cNvPr id="8" name="TextBox 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04275" y="5444994"/>
            <a:ext cx="69731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charset="-122"/>
              </a:rPr>
              <a:t>发声体的振动产生的声音是怎样传播的呢？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5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11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55820" y="988060"/>
            <a:ext cx="2873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真空罩闹铃实验</a:t>
            </a:r>
          </a:p>
        </p:txBody>
      </p:sp>
      <p:pic>
        <p:nvPicPr>
          <p:cNvPr id="13" name="真空罩中的电铃0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3446" y="1556899"/>
            <a:ext cx="6297600" cy="3542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3142951" y="5714662"/>
            <a:ext cx="71464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声音可以在空气中传播，真空不能传声</a:t>
            </a:r>
          </a:p>
        </p:txBody>
      </p:sp>
      <p:sp>
        <p:nvSpPr>
          <p:cNvPr id="15" name="矩形: 圆角 19"/>
          <p:cNvSpPr/>
          <p:nvPr>
            <p:custDataLst>
              <p:tags r:id="rId7"/>
            </p:custDataLst>
          </p:nvPr>
        </p:nvSpPr>
        <p:spPr>
          <a:xfrm>
            <a:off x="1271270" y="5620385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1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35221" y="1413152"/>
            <a:ext cx="4371988" cy="29816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3647440" y="1259205"/>
            <a:ext cx="4476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液体和固体是否也能传声？</a:t>
            </a:r>
          </a:p>
        </p:txBody>
      </p: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1482197" y="1932339"/>
            <a:ext cx="4597204" cy="3553552"/>
            <a:chOff x="890790" y="2946594"/>
            <a:chExt cx="3300197" cy="2999943"/>
          </a:xfrm>
        </p:grpSpPr>
        <p:pic>
          <p:nvPicPr>
            <p:cNvPr id="2" name="图片 1" descr="C:/Users/李秀敏/Desktop/花样游泳.jpg花样游泳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rcRect t="3948" b="3948"/>
            <a:stretch>
              <a:fillRect/>
            </a:stretch>
          </p:blipFill>
          <p:spPr>
            <a:xfrm>
              <a:off x="890790" y="2946594"/>
              <a:ext cx="3300197" cy="2382056"/>
            </a:xfrm>
            <a:prstGeom prst="rect">
              <a:avLst/>
            </a:prstGeom>
          </p:spPr>
        </p:pic>
        <p:sp>
          <p:nvSpPr>
            <p:cNvPr id="3" name="Rectangle 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27013" y="5300815"/>
              <a:ext cx="2429911" cy="645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游泳</a:t>
              </a:r>
            </a:p>
          </p:txBody>
        </p:sp>
      </p:grp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6239792" y="1916840"/>
            <a:ext cx="4678446" cy="3478534"/>
            <a:chOff x="4022320" y="2945127"/>
            <a:chExt cx="3325937" cy="2737819"/>
          </a:xfrm>
        </p:grpSpPr>
        <p:sp>
          <p:nvSpPr>
            <p:cNvPr id="5" name="Rectangle 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870014" y="5152382"/>
              <a:ext cx="1652159" cy="530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伏地听声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2"/>
            <a:srcRect l="-1" t="9612" r="3743" b="22032"/>
            <a:stretch>
              <a:fillRect/>
            </a:stretch>
          </p:blipFill>
          <p:spPr>
            <a:xfrm>
              <a:off x="4022320" y="2945127"/>
              <a:ext cx="3325937" cy="221945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495679" y="1700253"/>
            <a:ext cx="7380644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介质：声音的传播需要物质，物理学中把</a:t>
            </a:r>
            <a:endParaRPr lang="en-US" altLang="zh-CN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这样的物质叫做介质。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2538190" y="3032562"/>
            <a:ext cx="7011317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传声的介质既可以是气体、固体，也可以</a:t>
            </a:r>
            <a:endParaRPr lang="en-US" altLang="zh-CN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是液体。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567940" y="465328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真空不能传声。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空气传声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5163" y="1196946"/>
            <a:ext cx="5147415" cy="3860562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2035" y="908685"/>
            <a:ext cx="3147060" cy="198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412355" y="3429000"/>
            <a:ext cx="3103245" cy="20447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142951" y="5714662"/>
            <a:ext cx="71464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声音以波的形式进行传播</a:t>
            </a:r>
          </a:p>
        </p:txBody>
      </p:sp>
      <p:sp>
        <p:nvSpPr>
          <p:cNvPr id="15" name="矩形: 圆角 19"/>
          <p:cNvSpPr/>
          <p:nvPr>
            <p:custDataLst>
              <p:tags r:id="rId8"/>
            </p:custDataLst>
          </p:nvPr>
        </p:nvSpPr>
        <p:spPr>
          <a:xfrm>
            <a:off x="1271270" y="5620385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0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2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10" name="闪电雷声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5637" y="1557317"/>
            <a:ext cx="4933061" cy="328274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15414" y="1700807"/>
            <a:ext cx="3822749" cy="296655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2419554" y="5606756"/>
            <a:ext cx="7010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远处的声音传到人耳需要一段时间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39470" y="836295"/>
            <a:ext cx="10478770" cy="42418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664200" y="548640"/>
            <a:ext cx="1085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声速</a:t>
            </a:r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5436870" y="1333500"/>
            <a:ext cx="606425" cy="5695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1775460" y="2341880"/>
            <a:ext cx="3462020" cy="11861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>
            <p:custDataLst>
              <p:tags r:id="rId6"/>
            </p:custDataLst>
          </p:nvPr>
        </p:nvCxnSpPr>
        <p:spPr>
          <a:xfrm>
            <a:off x="1776291" y="3133636"/>
            <a:ext cx="3455670" cy="0"/>
          </a:xfrm>
          <a:prstGeom prst="straightConnector1">
            <a:avLst/>
          </a:prstGeom>
          <a:ln w="28575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>
            <a:off x="6857365" y="2755900"/>
            <a:ext cx="3392170" cy="2015490"/>
          </a:xfrm>
          <a:prstGeom prst="rect">
            <a:avLst/>
          </a:prstGeom>
          <a:noFill/>
          <a:ln w="28575">
            <a:solidFill>
              <a:srgbClr val="2773B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857375" y="5715635"/>
            <a:ext cx="9742805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声速还和介质种类有关，介质不同声速不同，</a:t>
            </a:r>
          </a:p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一般固体的声速较大，气体的声速较小。</a:t>
            </a: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919605" y="4941570"/>
            <a:ext cx="9680575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声速与介质温度有关。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15℃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时，空气中的声速是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340m/s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5" name="矩形: 圆角 19"/>
          <p:cNvSpPr/>
          <p:nvPr>
            <p:custDataLst>
              <p:tags r:id="rId10"/>
            </p:custDataLst>
          </p:nvPr>
        </p:nvSpPr>
        <p:spPr>
          <a:xfrm>
            <a:off x="47625" y="5300980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1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5" grpId="0" animBg="1"/>
      <p:bldP spid="10" grpId="0"/>
      <p:bldP spid="4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10" name="回声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rcRect t="12165" r="1598" b="11563"/>
          <a:stretch>
            <a:fillRect/>
          </a:stretch>
        </p:blipFill>
        <p:spPr>
          <a:xfrm>
            <a:off x="407866" y="1341091"/>
            <a:ext cx="2846172" cy="3893036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3791405" y="2276617"/>
            <a:ext cx="4057739" cy="3406455"/>
            <a:chOff x="3860703" y="2675015"/>
            <a:chExt cx="3459309" cy="291987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3860703" y="2675015"/>
              <a:ext cx="3459309" cy="2303954"/>
            </a:xfrm>
            <a:prstGeom prst="rect">
              <a:avLst/>
            </a:prstGeom>
          </p:spPr>
        </p:pic>
        <p:sp>
          <p:nvSpPr>
            <p:cNvPr id="15" name="Rectangle 5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173208" y="5039149"/>
              <a:ext cx="2921265" cy="555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音乐厅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8229104" y="2277076"/>
            <a:ext cx="3622040" cy="3279775"/>
            <a:chOff x="5533881" y="2295447"/>
            <a:chExt cx="3622040" cy="3279775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33881" y="2295447"/>
              <a:ext cx="3622040" cy="271335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20" name="矩形 19"/>
            <p:cNvSpPr/>
            <p:nvPr>
              <p:custDataLst>
                <p:tags r:id="rId9"/>
              </p:custDataLst>
            </p:nvPr>
          </p:nvSpPr>
          <p:spPr>
            <a:xfrm>
              <a:off x="5786611" y="5053252"/>
              <a:ext cx="3178175" cy="521970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EA2CF">
                      <a:alpha val="80000"/>
                    </a:srgb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180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Helvetica" panose="020B0604020202020204" pitchFamily="34" charset="0"/>
                  <a:sym typeface="Wingdings" panose="05000000000000000000" pitchFamily="2" charset="2"/>
                </a:rPr>
                <a:t> </a:t>
              </a: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  <a:sym typeface="Wingdings" panose="05000000000000000000" pitchFamily="2" charset="2"/>
                </a:rPr>
                <a:t>北京天坛回音壁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055370" y="5877560"/>
            <a:ext cx="10525125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回声：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声音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在传播过程中碰到障碍物被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反射回来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的现象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叫回声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。</a:t>
            </a:r>
            <a:endParaRPr lang="zh-CN" altLang="zh-CN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92320" y="1052830"/>
            <a:ext cx="2830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听到回声的条件</a:t>
            </a: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407670" y="1639570"/>
            <a:ext cx="6845935" cy="1210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发出的声音经过较长的时间（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大于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0.1s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）回到耳边，人耳才能把回声与原声区分开。</a:t>
            </a: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>
            <a:off x="479425" y="4293235"/>
            <a:ext cx="6438265" cy="233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当障碍物离得太近时，声波很快被反射回来，回声与原声混在一起，此时人们分辨不出原声和回声。但是会觉得声音更响亮。</a:t>
            </a: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779780" y="2780665"/>
            <a:ext cx="6030595" cy="15786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声音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0.1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内通过的距离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ts val="2900"/>
              </a:lnSpc>
            </a:pP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s=vt</a:t>
            </a:r>
            <a:r>
              <a:rPr lang="en-US" altLang="zh-CN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=340m/s ×0.1s=34m</a:t>
            </a:r>
          </a:p>
          <a:p>
            <a:pPr algn="ctr">
              <a:lnSpc>
                <a:spcPts val="2900"/>
              </a:lnSpc>
            </a:pP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所以人距发声体距离至少</a:t>
            </a:r>
            <a:endParaRPr lang="en-US" altLang="zh-CN" sz="2400">
              <a:solidFill>
                <a:schemeClr val="bg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ts val="2900"/>
              </a:lnSpc>
            </a:pP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17m</a:t>
            </a: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28" name="组合 27"/>
          <p:cNvGrpSpPr/>
          <p:nvPr>
            <p:custDataLst>
              <p:tags r:id="rId6"/>
            </p:custDataLst>
          </p:nvPr>
        </p:nvGrpSpPr>
        <p:grpSpPr>
          <a:xfrm>
            <a:off x="8058785" y="5389245"/>
            <a:ext cx="3152775" cy="1145387"/>
            <a:chOff x="6135946" y="3731941"/>
            <a:chExt cx="2413322" cy="976501"/>
          </a:xfrm>
        </p:grpSpPr>
        <p:cxnSp>
          <p:nvCxnSpPr>
            <p:cNvPr id="22" name="直接箭头连接符 21"/>
            <p:cNvCxnSpPr/>
            <p:nvPr>
              <p:custDataLst>
                <p:tags r:id="rId15"/>
              </p:custDataLst>
            </p:nvPr>
          </p:nvCxnSpPr>
          <p:spPr>
            <a:xfrm>
              <a:off x="6135946" y="4519961"/>
              <a:ext cx="2401229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16"/>
              </p:custDataLst>
            </p:nvPr>
          </p:nvCxnSpPr>
          <p:spPr>
            <a:xfrm flipH="1">
              <a:off x="6138224" y="3769112"/>
              <a:ext cx="0" cy="7880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17"/>
              </p:custDataLst>
            </p:nvPr>
          </p:nvCxnSpPr>
          <p:spPr>
            <a:xfrm flipH="1">
              <a:off x="8549268" y="3731941"/>
              <a:ext cx="0" cy="7880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18"/>
              </p:custDataLst>
            </p:nvPr>
          </p:nvSpPr>
          <p:spPr>
            <a:xfrm>
              <a:off x="6939092" y="4263436"/>
              <a:ext cx="1535533" cy="4450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2800" baseline="-250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0</a:t>
              </a:r>
              <a:r>
                <a:rPr lang="en-US" altLang="zh-CN" sz="28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=17m</a:t>
              </a:r>
              <a:endPara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767320" y="1771015"/>
            <a:ext cx="4097020" cy="209423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734935" y="3992880"/>
            <a:ext cx="4113530" cy="2072005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1" name="组合 10"/>
          <p:cNvGrpSpPr/>
          <p:nvPr>
            <p:custDataLst>
              <p:tags r:id="rId9"/>
            </p:custDataLst>
          </p:nvPr>
        </p:nvGrpSpPr>
        <p:grpSpPr>
          <a:xfrm>
            <a:off x="7973060" y="2663190"/>
            <a:ext cx="3002280" cy="521970"/>
            <a:chOff x="5545873" y="1501694"/>
            <a:chExt cx="2824976" cy="445283"/>
          </a:xfrm>
        </p:grpSpPr>
        <p:cxnSp>
          <p:nvCxnSpPr>
            <p:cNvPr id="7" name="直接箭头连接符 6"/>
            <p:cNvCxnSpPr/>
            <p:nvPr>
              <p:custDataLst>
                <p:tags r:id="rId13"/>
              </p:custDataLst>
            </p:nvPr>
          </p:nvCxnSpPr>
          <p:spPr>
            <a:xfrm>
              <a:off x="5545873" y="1501694"/>
              <a:ext cx="2824976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14"/>
              </p:custDataLst>
            </p:nvPr>
          </p:nvSpPr>
          <p:spPr>
            <a:xfrm>
              <a:off x="6662442" y="1501694"/>
              <a:ext cx="955288" cy="445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原声</a:t>
              </a:r>
            </a:p>
          </p:txBody>
        </p:sp>
      </p:grpSp>
      <p:grpSp>
        <p:nvGrpSpPr>
          <p:cNvPr id="36" name="组合 35"/>
          <p:cNvGrpSpPr/>
          <p:nvPr>
            <p:custDataLst>
              <p:tags r:id="rId10"/>
            </p:custDataLst>
          </p:nvPr>
        </p:nvGrpSpPr>
        <p:grpSpPr>
          <a:xfrm>
            <a:off x="8291195" y="4835525"/>
            <a:ext cx="2642235" cy="521970"/>
            <a:chOff x="5896624" y="3253015"/>
            <a:chExt cx="2486923" cy="445283"/>
          </a:xfrm>
        </p:grpSpPr>
        <p:cxnSp>
          <p:nvCxnSpPr>
            <p:cNvPr id="33" name="直接箭头连接符 32"/>
            <p:cNvCxnSpPr/>
            <p:nvPr>
              <p:custDataLst>
                <p:tags r:id="rId11"/>
              </p:custDataLst>
            </p:nvPr>
          </p:nvCxnSpPr>
          <p:spPr>
            <a:xfrm flipH="1">
              <a:off x="5896624" y="3253015"/>
              <a:ext cx="2486923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>
              <p:custDataLst>
                <p:tags r:id="rId12"/>
              </p:custDataLst>
            </p:nvPr>
          </p:nvSpPr>
          <p:spPr>
            <a:xfrm>
              <a:off x="6780564" y="3253015"/>
              <a:ext cx="955288" cy="445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回声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58500" y="-952500"/>
            <a:ext cx="1176867" cy="9757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4295775" y="5589270"/>
            <a:ext cx="33020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ct val="125000"/>
              </a:lnSpc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走进声音的世界</a:t>
            </a:r>
          </a:p>
        </p:txBody>
      </p:sp>
      <p:pic>
        <p:nvPicPr>
          <p:cNvPr id="3" name="二胡泰斗陈耀星、儿子陈军及孙女陈依妙祖孙三代同台演奏《赛马》-超清720P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19605" y="476885"/>
            <a:ext cx="8534400" cy="4702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92320" y="1052830"/>
            <a:ext cx="2830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回声的应用</a:t>
            </a:r>
          </a:p>
        </p:txBody>
      </p:sp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1415235" y="1988962"/>
            <a:ext cx="4057739" cy="3406455"/>
            <a:chOff x="3860703" y="2675015"/>
            <a:chExt cx="3459309" cy="291987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3860703" y="2675015"/>
              <a:ext cx="3459309" cy="2303954"/>
            </a:xfrm>
            <a:prstGeom prst="rect">
              <a:avLst/>
            </a:prstGeom>
          </p:spPr>
        </p:pic>
        <p:sp>
          <p:nvSpPr>
            <p:cNvPr id="15" name="Rectangle 5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173208" y="5039149"/>
              <a:ext cx="2921265" cy="555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音乐厅</a:t>
              </a:r>
            </a:p>
          </p:txBody>
        </p:sp>
      </p:grp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70205" y="2486660"/>
            <a:ext cx="613410" cy="18846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加强原声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384290" y="2637155"/>
            <a:ext cx="613410" cy="18846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回声测距</a:t>
            </a: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7464425" y="2070100"/>
            <a:ext cx="4085590" cy="3324860"/>
            <a:chOff x="11755" y="3260"/>
            <a:chExt cx="6434" cy="5236"/>
          </a:xfrm>
        </p:grpSpPr>
        <p:pic>
          <p:nvPicPr>
            <p:cNvPr id="10" name="Picture 4" descr="http://p8.qhimg.com/t01ac89982a2da9732f.jpg?size=554x378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4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11755" y="3260"/>
              <a:ext cx="6434" cy="410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5" name="Rectangle 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2208" y="7476"/>
              <a:ext cx="5396" cy="1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声呐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70585" y="1600624"/>
            <a:ext cx="624417" cy="329184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600">
                <a:latin typeface="Times New Roman" panose="02020603050405020304" pitchFamily="18" charset="0"/>
                <a:ea typeface="华文楷体" panose="02010600040101010101" pitchFamily="2" charset="-122"/>
              </a:rPr>
              <a:t>声音的产生与传播</a:t>
            </a:r>
          </a:p>
        </p:txBody>
      </p:sp>
      <p:sp>
        <p:nvSpPr>
          <p:cNvPr id="3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67890" y="1204595"/>
            <a:ext cx="937260" cy="89154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产生</a:t>
            </a:r>
          </a:p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条件</a:t>
            </a:r>
          </a:p>
        </p:txBody>
      </p:sp>
      <p:sp>
        <p:nvSpPr>
          <p:cNvPr id="4" name="文本框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54612" y="1348317"/>
            <a:ext cx="3947583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由物体的振动产生</a:t>
            </a:r>
          </a:p>
        </p:txBody>
      </p:sp>
      <p:sp>
        <p:nvSpPr>
          <p:cNvPr id="6" name="文本框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39645" y="4547235"/>
            <a:ext cx="1024890" cy="49149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传播</a:t>
            </a:r>
          </a:p>
        </p:txBody>
      </p:sp>
      <p:sp>
        <p:nvSpPr>
          <p:cNvPr id="8" name="文本框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96360" y="3839845"/>
            <a:ext cx="4662170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空气中</a:t>
            </a: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15℃</a:t>
            </a:r>
            <a:r>
              <a:rPr lang="zh-CN" altLang="en-US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的声速为</a:t>
            </a: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340m/s</a:t>
            </a:r>
            <a:endParaRPr lang="zh-CN" altLang="en-US" sz="26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78581" y="5065183"/>
            <a:ext cx="1164167" cy="49149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回声</a:t>
            </a:r>
          </a:p>
        </p:txBody>
      </p:sp>
      <p:sp>
        <p:nvSpPr>
          <p:cNvPr id="10" name="文本框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83530" y="4590415"/>
            <a:ext cx="6696710" cy="51435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>
              <a:lnSpc>
                <a:spcPts val="3300"/>
              </a:lnSpc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人耳区别原声和回声的最短时间间隔</a:t>
            </a: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0.1s</a:t>
            </a:r>
          </a:p>
        </p:txBody>
      </p:sp>
      <p:sp>
        <p:nvSpPr>
          <p:cNvPr id="11" name="文本框 1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83742" y="5513070"/>
            <a:ext cx="1871133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回声测距</a:t>
            </a:r>
          </a:p>
        </p:txBody>
      </p:sp>
      <p:sp>
        <p:nvSpPr>
          <p:cNvPr id="12" name="文本框 1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96360" y="2284095"/>
            <a:ext cx="6496685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声音是靠介质传播的，真空不能传声。</a:t>
            </a:r>
          </a:p>
        </p:txBody>
      </p:sp>
      <p:sp>
        <p:nvSpPr>
          <p:cNvPr id="19" name="AutoShape 5"/>
          <p:cNvSpPr/>
          <p:nvPr>
            <p:custDataLst>
              <p:tags r:id="rId10"/>
            </p:custDataLst>
          </p:nvPr>
        </p:nvSpPr>
        <p:spPr bwMode="auto">
          <a:xfrm>
            <a:off x="1879600" y="1486535"/>
            <a:ext cx="163195" cy="3582670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solidFill>
              <a:srgbClr val="F7860C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7860C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2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三、课堂小结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AutoShape 5"/>
          <p:cNvSpPr/>
          <p:nvPr>
            <p:custDataLst>
              <p:tags r:id="rId12"/>
            </p:custDataLst>
          </p:nvPr>
        </p:nvSpPr>
        <p:spPr bwMode="auto">
          <a:xfrm>
            <a:off x="3454400" y="2348230"/>
            <a:ext cx="76200" cy="3631565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solidFill>
              <a:srgbClr val="F7860C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7860C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2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文本框 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96360" y="3045460"/>
            <a:ext cx="6442710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一切固体、液体、气体都能传声</a:t>
            </a:r>
          </a:p>
        </p:txBody>
      </p:sp>
      <p:sp>
        <p:nvSpPr>
          <p:cNvPr id="25" name="文本框 1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471622" y="5535295"/>
            <a:ext cx="1871133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加强原声</a:t>
            </a:r>
          </a:p>
        </p:txBody>
      </p:sp>
      <p:sp>
        <p:nvSpPr>
          <p:cNvPr id="26" name="AutoShape 5"/>
          <p:cNvSpPr/>
          <p:nvPr>
            <p:custDataLst>
              <p:tags r:id="rId15"/>
            </p:custDataLst>
          </p:nvPr>
        </p:nvSpPr>
        <p:spPr bwMode="auto">
          <a:xfrm>
            <a:off x="5120005" y="4516755"/>
            <a:ext cx="93980" cy="1646555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7860C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2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2292985" y="1954530"/>
            <a:ext cx="2078355" cy="4271010"/>
          </a:xfrm>
          <a:prstGeom prst="rect">
            <a:avLst/>
          </a:prstGeom>
          <a:noFill/>
          <a:ln>
            <a:solidFill>
              <a:sysClr val="window" lastClr="FFFFFF">
                <a:lumMod val="85000"/>
              </a:sysClr>
            </a:solidFill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6308391" y="1926152"/>
            <a:ext cx="4419983" cy="3010161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1964899" y="1493716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22375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人耳听到声音的过程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：</a:t>
            </a:r>
          </a:p>
        </p:txBody>
      </p:sp>
      <p:grpSp>
        <p:nvGrpSpPr>
          <p:cNvPr id="20" name="组合 19"/>
          <p:cNvGrpSpPr/>
          <p:nvPr>
            <p:custDataLst>
              <p:tags r:id="rId4"/>
            </p:custDataLst>
          </p:nvPr>
        </p:nvGrpSpPr>
        <p:grpSpPr>
          <a:xfrm>
            <a:off x="827477" y="506050"/>
            <a:ext cx="6488430" cy="585267"/>
            <a:chOff x="643462" y="566053"/>
            <a:chExt cx="6488430" cy="585267"/>
          </a:xfrm>
        </p:grpSpPr>
        <p:sp>
          <p:nvSpPr>
            <p:cNvPr id="24" name="文本框 23"/>
            <p:cNvSpPr txBox="1"/>
            <p:nvPr>
              <p:custDataLst>
                <p:tags r:id="rId44"/>
              </p:custDataLst>
            </p:nvPr>
          </p:nvSpPr>
          <p:spPr>
            <a:xfrm>
              <a:off x="3587957" y="668923"/>
              <a:ext cx="3543935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我们是怎样听到声音的</a:t>
              </a:r>
            </a:p>
          </p:txBody>
        </p:sp>
        <p:grpSp>
          <p:nvGrpSpPr>
            <p:cNvPr id="31" name="组合 30"/>
            <p:cNvGrpSpPr/>
            <p:nvPr>
              <p:custDataLst>
                <p:tags r:id="rId4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33" name="组合 32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35" name="组合 13"/>
                <p:cNvGrpSpPr/>
                <p:nvPr>
                  <p:custDataLst>
                    <p:tags r:id="rId48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36" name="椭圆 7"/>
                  <p:cNvSpPr/>
                  <p:nvPr>
                    <p:custDataLst>
                      <p:tags r:id="rId50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" name="椭圆 8"/>
                  <p:cNvSpPr/>
                  <p:nvPr>
                    <p:custDataLst>
                      <p:tags r:id="rId51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" name="椭圆 9"/>
                  <p:cNvSpPr/>
                  <p:nvPr>
                    <p:custDataLst>
                      <p:tags r:id="rId52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椭圆 4"/>
                  <p:cNvSpPr/>
                  <p:nvPr>
                    <p:custDataLst>
                      <p:tags r:id="rId53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5" name="TextBox 8"/>
                  <p:cNvSpPr txBox="1"/>
                  <p:nvPr>
                    <p:custDataLst>
                      <p:tags r:id="rId54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  <a:buFont typeface="Arial" panose="020B0604020202020204" pitchFamily="34" charset="0"/>
                    </a:pPr>
                    <a:r>
                      <a:rPr lang="zh-CN" altLang="en-US" sz="2000">
                        <a:solidFill>
                          <a:sysClr val="window" lastClr="FFFFFF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47" name="直接连接符 46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pic>
            <p:nvPicPr>
              <p:cNvPr id="49" name="图片 48"/>
              <p:cNvPicPr>
                <a:picLocks noChangeAspect="1"/>
              </p:cNvPicPr>
              <p:nvPr>
                <p:custDataLst>
                  <p:tags r:id="rId47"/>
                </p:custDataLst>
              </p:nvPr>
            </p:nvPicPr>
            <p:blipFill>
              <a:blip r:embed="rId57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grpSp>
        <p:nvGrpSpPr>
          <p:cNvPr id="52" name="组合 51"/>
          <p:cNvGrpSpPr/>
          <p:nvPr>
            <p:custDataLst>
              <p:tags r:id="rId5"/>
            </p:custDataLst>
          </p:nvPr>
        </p:nvGrpSpPr>
        <p:grpSpPr>
          <a:xfrm>
            <a:off x="7627109" y="2105496"/>
            <a:ext cx="1217939" cy="1221147"/>
            <a:chOff x="5328409" y="1585545"/>
            <a:chExt cx="1217939" cy="1221147"/>
          </a:xfrm>
        </p:grpSpPr>
        <p:sp>
          <p:nvSpPr>
            <p:cNvPr id="58" name="Text Box 28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328409" y="1585545"/>
              <a:ext cx="1026591" cy="73850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听小骨</a:t>
              </a:r>
            </a:p>
          </p:txBody>
        </p:sp>
        <p:cxnSp>
          <p:nvCxnSpPr>
            <p:cNvPr id="60" name="直接连接符 59"/>
            <p:cNvCxnSpPr/>
            <p:nvPr>
              <p:custDataLst>
                <p:tags r:id="rId43"/>
              </p:custDataLst>
            </p:nvPr>
          </p:nvCxnSpPr>
          <p:spPr>
            <a:xfrm>
              <a:off x="5926016" y="1859521"/>
              <a:ext cx="620332" cy="947171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62" name="组合 61"/>
          <p:cNvGrpSpPr/>
          <p:nvPr>
            <p:custDataLst>
              <p:tags r:id="rId6"/>
            </p:custDataLst>
          </p:nvPr>
        </p:nvGrpSpPr>
        <p:grpSpPr>
          <a:xfrm>
            <a:off x="5579429" y="2653044"/>
            <a:ext cx="1219484" cy="368935"/>
            <a:chOff x="3350002" y="2112313"/>
            <a:chExt cx="1219484" cy="368935"/>
          </a:xfrm>
        </p:grpSpPr>
        <p:sp>
          <p:nvSpPr>
            <p:cNvPr id="65" name="Text Box 18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3350002" y="2112313"/>
              <a:ext cx="805372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耳廓</a:t>
              </a:r>
            </a:p>
          </p:txBody>
        </p:sp>
        <p:cxnSp>
          <p:nvCxnSpPr>
            <p:cNvPr id="76" name="直接连接符 75"/>
            <p:cNvCxnSpPr/>
            <p:nvPr>
              <p:custDataLst>
                <p:tags r:id="rId41"/>
              </p:custDataLst>
            </p:nvPr>
          </p:nvCxnSpPr>
          <p:spPr>
            <a:xfrm>
              <a:off x="3917955" y="2331045"/>
              <a:ext cx="651531" cy="66215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77" name="组合 76"/>
          <p:cNvGrpSpPr/>
          <p:nvPr>
            <p:custDataLst>
              <p:tags r:id="rId7"/>
            </p:custDataLst>
          </p:nvPr>
        </p:nvGrpSpPr>
        <p:grpSpPr>
          <a:xfrm>
            <a:off x="5690516" y="3436202"/>
            <a:ext cx="2082845" cy="368935"/>
            <a:chOff x="3314837" y="2893393"/>
            <a:chExt cx="2082845" cy="368935"/>
          </a:xfrm>
        </p:grpSpPr>
        <p:sp>
          <p:nvSpPr>
            <p:cNvPr id="78" name="Text Box 19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3314837" y="2893393"/>
              <a:ext cx="1004887" cy="3689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外耳道</a:t>
              </a:r>
            </a:p>
          </p:txBody>
        </p:sp>
        <p:cxnSp>
          <p:nvCxnSpPr>
            <p:cNvPr id="79" name="直接连接符 78"/>
            <p:cNvCxnSpPr/>
            <p:nvPr>
              <p:custDataLst>
                <p:tags r:id="rId39"/>
              </p:custDataLst>
            </p:nvPr>
          </p:nvCxnSpPr>
          <p:spPr>
            <a:xfrm>
              <a:off x="3989501" y="3019943"/>
              <a:ext cx="1408181" cy="67074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7854747" y="3743584"/>
            <a:ext cx="990301" cy="1469496"/>
            <a:chOff x="5625320" y="3008889"/>
            <a:chExt cx="990301" cy="1469496"/>
          </a:xfrm>
        </p:grpSpPr>
        <p:sp>
          <p:nvSpPr>
            <p:cNvPr id="81" name="Text Box 24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5625320" y="4109450"/>
              <a:ext cx="798953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鼓膜</a:t>
              </a:r>
            </a:p>
          </p:txBody>
        </p:sp>
        <p:cxnSp>
          <p:nvCxnSpPr>
            <p:cNvPr id="82" name="直接连接符 81"/>
            <p:cNvCxnSpPr/>
            <p:nvPr>
              <p:custDataLst>
                <p:tags r:id="rId37"/>
              </p:custDataLst>
            </p:nvPr>
          </p:nvCxnSpPr>
          <p:spPr>
            <a:xfrm flipH="1">
              <a:off x="6077949" y="3008889"/>
              <a:ext cx="537672" cy="1097611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3" name="组合 82"/>
          <p:cNvGrpSpPr/>
          <p:nvPr>
            <p:custDataLst>
              <p:tags r:id="rId9"/>
            </p:custDataLst>
          </p:nvPr>
        </p:nvGrpSpPr>
        <p:grpSpPr>
          <a:xfrm>
            <a:off x="8591684" y="3782285"/>
            <a:ext cx="758339" cy="1783561"/>
            <a:chOff x="6362257" y="3061444"/>
            <a:chExt cx="758339" cy="1783561"/>
          </a:xfrm>
        </p:grpSpPr>
        <p:sp>
          <p:nvSpPr>
            <p:cNvPr id="84" name="Text Box 26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362257" y="4106500"/>
              <a:ext cx="758339" cy="73850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鼓室</a:t>
              </a:r>
            </a:p>
          </p:txBody>
        </p:sp>
        <p:cxnSp>
          <p:nvCxnSpPr>
            <p:cNvPr id="85" name="直接连接符 84"/>
            <p:cNvCxnSpPr/>
            <p:nvPr>
              <p:custDataLst>
                <p:tags r:id="rId35"/>
              </p:custDataLst>
            </p:nvPr>
          </p:nvCxnSpPr>
          <p:spPr>
            <a:xfrm flipH="1">
              <a:off x="6803999" y="3061444"/>
              <a:ext cx="89513" cy="107090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6" name="组合 85"/>
          <p:cNvGrpSpPr/>
          <p:nvPr>
            <p:custDataLst>
              <p:tags r:id="rId10"/>
            </p:custDataLst>
          </p:nvPr>
        </p:nvGrpSpPr>
        <p:grpSpPr>
          <a:xfrm>
            <a:off x="9853792" y="4408897"/>
            <a:ext cx="983517" cy="763681"/>
            <a:chOff x="7759049" y="3657463"/>
            <a:chExt cx="983517" cy="763681"/>
          </a:xfrm>
        </p:grpSpPr>
        <p:sp>
          <p:nvSpPr>
            <p:cNvPr id="87" name="Text Box 42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7793810" y="4052209"/>
              <a:ext cx="948756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sym typeface="黑体" panose="02010609060101010101" pitchFamily="49" charset="-122"/>
                </a:rPr>
                <a:t>咽鼓管</a:t>
              </a:r>
            </a:p>
          </p:txBody>
        </p:sp>
        <p:cxnSp>
          <p:nvCxnSpPr>
            <p:cNvPr id="88" name="直接连接符 87"/>
            <p:cNvCxnSpPr/>
            <p:nvPr>
              <p:custDataLst>
                <p:tags r:id="rId33"/>
              </p:custDataLst>
            </p:nvPr>
          </p:nvCxnSpPr>
          <p:spPr>
            <a:xfrm>
              <a:off x="7759049" y="3657463"/>
              <a:ext cx="117542" cy="506415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9" name="组合 88"/>
          <p:cNvGrpSpPr/>
          <p:nvPr>
            <p:custDataLst>
              <p:tags r:id="rId11"/>
            </p:custDataLst>
          </p:nvPr>
        </p:nvGrpSpPr>
        <p:grpSpPr>
          <a:xfrm>
            <a:off x="9676728" y="2139920"/>
            <a:ext cx="1466828" cy="1101025"/>
            <a:chOff x="7281474" y="1546135"/>
            <a:chExt cx="1466828" cy="1101025"/>
          </a:xfrm>
        </p:grpSpPr>
        <p:sp>
          <p:nvSpPr>
            <p:cNvPr id="90" name="Text Box 39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7534045" y="1546135"/>
              <a:ext cx="1214257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前庭</a:t>
              </a:r>
            </a:p>
          </p:txBody>
        </p:sp>
        <p:cxnSp>
          <p:nvCxnSpPr>
            <p:cNvPr id="91" name="直接连接符 90"/>
            <p:cNvCxnSpPr/>
            <p:nvPr>
              <p:custDataLst>
                <p:tags r:id="rId31"/>
              </p:custDataLst>
            </p:nvPr>
          </p:nvCxnSpPr>
          <p:spPr>
            <a:xfrm flipH="1">
              <a:off x="7281474" y="1599308"/>
              <a:ext cx="356563" cy="104785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92" name="组合 91"/>
          <p:cNvGrpSpPr/>
          <p:nvPr>
            <p:custDataLst>
              <p:tags r:id="rId12"/>
            </p:custDataLst>
          </p:nvPr>
        </p:nvGrpSpPr>
        <p:grpSpPr>
          <a:xfrm>
            <a:off x="8653700" y="2136214"/>
            <a:ext cx="1124301" cy="1169655"/>
            <a:chOff x="6424273" y="1339174"/>
            <a:chExt cx="1124301" cy="1169655"/>
          </a:xfrm>
        </p:grpSpPr>
        <p:sp>
          <p:nvSpPr>
            <p:cNvPr id="93" name="Text Box 34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4273" y="1339174"/>
              <a:ext cx="1124301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半规管</a:t>
              </a:r>
            </a:p>
          </p:txBody>
        </p:sp>
        <p:cxnSp>
          <p:nvCxnSpPr>
            <p:cNvPr id="94" name="直接连接符 93"/>
            <p:cNvCxnSpPr/>
            <p:nvPr>
              <p:custDataLst>
                <p:tags r:id="rId27"/>
              </p:custDataLst>
            </p:nvPr>
          </p:nvCxnSpPr>
          <p:spPr>
            <a:xfrm>
              <a:off x="7089361" y="1556363"/>
              <a:ext cx="183109" cy="67570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95" name="直接连接符 94"/>
            <p:cNvCxnSpPr/>
            <p:nvPr>
              <p:custDataLst>
                <p:tags r:id="rId28"/>
              </p:custDataLst>
            </p:nvPr>
          </p:nvCxnSpPr>
          <p:spPr>
            <a:xfrm>
              <a:off x="7064513" y="1558324"/>
              <a:ext cx="74674" cy="670138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96" name="直接连接符 95"/>
            <p:cNvCxnSpPr/>
            <p:nvPr>
              <p:custDataLst>
                <p:tags r:id="rId29"/>
              </p:custDataLst>
            </p:nvPr>
          </p:nvCxnSpPr>
          <p:spPr>
            <a:xfrm flipH="1">
              <a:off x="6953075" y="1565167"/>
              <a:ext cx="75966" cy="94366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97" name="组合 96"/>
          <p:cNvGrpSpPr/>
          <p:nvPr>
            <p:custDataLst>
              <p:tags r:id="rId13"/>
            </p:custDataLst>
          </p:nvPr>
        </p:nvGrpSpPr>
        <p:grpSpPr>
          <a:xfrm>
            <a:off x="9895884" y="3254211"/>
            <a:ext cx="1281085" cy="452695"/>
            <a:chOff x="7683650" y="2616394"/>
            <a:chExt cx="1281085" cy="452695"/>
          </a:xfrm>
        </p:grpSpPr>
        <p:sp>
          <p:nvSpPr>
            <p:cNvPr id="98" name="Text Box 41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8212084" y="2616394"/>
              <a:ext cx="752651" cy="3689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耳蜗</a:t>
              </a:r>
            </a:p>
          </p:txBody>
        </p:sp>
        <p:cxnSp>
          <p:nvCxnSpPr>
            <p:cNvPr id="99" name="直接连接符 98"/>
            <p:cNvCxnSpPr/>
            <p:nvPr>
              <p:custDataLst>
                <p:tags r:id="rId25"/>
              </p:custDataLst>
            </p:nvPr>
          </p:nvCxnSpPr>
          <p:spPr>
            <a:xfrm flipH="1">
              <a:off x="7683650" y="2817707"/>
              <a:ext cx="683349" cy="25138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sp>
        <p:nvSpPr>
          <p:cNvPr id="100" name="矩形 99"/>
          <p:cNvSpPr/>
          <p:nvPr>
            <p:custDataLst>
              <p:tags r:id="rId14"/>
            </p:custDataLst>
          </p:nvPr>
        </p:nvSpPr>
        <p:spPr>
          <a:xfrm>
            <a:off x="2713400" y="1998374"/>
            <a:ext cx="999174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声波</a:t>
            </a:r>
          </a:p>
        </p:txBody>
      </p:sp>
      <p:sp>
        <p:nvSpPr>
          <p:cNvPr id="101" name="矩形 100"/>
          <p:cNvSpPr/>
          <p:nvPr>
            <p:custDataLst>
              <p:tags r:id="rId15"/>
            </p:custDataLst>
          </p:nvPr>
        </p:nvSpPr>
        <p:spPr>
          <a:xfrm>
            <a:off x="2493010" y="2704465"/>
            <a:ext cx="1672590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鼓膜振动</a:t>
            </a:r>
          </a:p>
        </p:txBody>
      </p:sp>
      <p:sp>
        <p:nvSpPr>
          <p:cNvPr id="102" name="矩形 101"/>
          <p:cNvSpPr/>
          <p:nvPr>
            <p:custDataLst>
              <p:tags r:id="rId16"/>
            </p:custDataLst>
          </p:nvPr>
        </p:nvSpPr>
        <p:spPr>
          <a:xfrm>
            <a:off x="1840865" y="3479165"/>
            <a:ext cx="2776220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听小骨及其他组织</a:t>
            </a:r>
          </a:p>
        </p:txBody>
      </p:sp>
      <p:sp>
        <p:nvSpPr>
          <p:cNvPr id="103" name="矩形 102"/>
          <p:cNvSpPr/>
          <p:nvPr>
            <p:custDataLst>
              <p:tags r:id="rId17"/>
            </p:custDataLst>
          </p:nvPr>
        </p:nvSpPr>
        <p:spPr>
          <a:xfrm>
            <a:off x="2332355" y="4283075"/>
            <a:ext cx="1871345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听觉神经</a:t>
            </a:r>
          </a:p>
        </p:txBody>
      </p:sp>
      <p:sp>
        <p:nvSpPr>
          <p:cNvPr id="104" name="矩形 103"/>
          <p:cNvSpPr/>
          <p:nvPr>
            <p:custDataLst>
              <p:tags r:id="rId18"/>
            </p:custDataLst>
          </p:nvPr>
        </p:nvSpPr>
        <p:spPr>
          <a:xfrm>
            <a:off x="2711450" y="5300980"/>
            <a:ext cx="1129665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大脑</a:t>
            </a:r>
          </a:p>
        </p:txBody>
      </p:sp>
      <p:sp>
        <p:nvSpPr>
          <p:cNvPr id="105" name="下箭头 1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10800000" flipH="1" flipV="1">
            <a:off x="3181003" y="2345597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6" name="下箭头 1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 rot="10800000" flipH="1" flipV="1">
            <a:off x="3184152" y="3146604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7" name="下箭头 1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10800000" flipH="1" flipV="1">
            <a:off x="3184152" y="4021913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8" name="下箭头 11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0800000" flipH="1" flipV="1">
            <a:off x="3174624" y="4834420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9" name="矩形 108"/>
          <p:cNvSpPr/>
          <p:nvPr>
            <p:custDataLst>
              <p:tags r:id="rId23"/>
            </p:custDataLst>
          </p:nvPr>
        </p:nvSpPr>
        <p:spPr>
          <a:xfrm>
            <a:off x="7278964" y="1496438"/>
            <a:ext cx="1783080" cy="46037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22375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人耳的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构造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00" grpId="0"/>
      <p:bldP spid="101" grpId="0"/>
      <p:bldP spid="102" grpId="0"/>
      <p:bldP spid="103" grpId="0"/>
      <p:bldP spid="104" grpId="0"/>
      <p:bldP spid="105" grpId="0" animBg="1"/>
      <p:bldP spid="106" grpId="0" animBg="1"/>
      <p:bldP spid="107" grpId="0" animBg="1"/>
      <p:bldP spid="108" grpId="0" animBg="1"/>
      <p:bldP spid="10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/>
          <a:srcRect l="14252" t="13005" r="14104" b="14440"/>
          <a:stretch>
            <a:fillRect/>
          </a:stretch>
        </p:blipFill>
        <p:spPr>
          <a:xfrm>
            <a:off x="9802180" y="1025277"/>
            <a:ext cx="1912533" cy="1798595"/>
          </a:xfrm>
          <a:prstGeom prst="rect">
            <a:avLst/>
          </a:prstGeom>
          <a:ln w="12700">
            <a:solidFill>
              <a:sysClr val="window" lastClr="FFFFFF"/>
            </a:solidFill>
          </a:ln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609600" y="1489075"/>
            <a:ext cx="8973185" cy="808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l" defTabSz="914400" fontAlgn="auto">
              <a:lnSpc>
                <a:spcPts val="2800"/>
              </a:lnSpc>
              <a:buFontTx/>
              <a:buNone/>
              <a:defRPr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声音通过头骨、颌骨也能传到听觉神经，引起听觉。科学中把声音的这种传导方式叫做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骨传导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。</a:t>
            </a: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623570" y="2781300"/>
            <a:ext cx="9003030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l">
              <a:lnSpc>
                <a:spcPts val="2800"/>
              </a:lnSpc>
            </a:pPr>
            <a:r>
              <a:rPr lang="en-US" altLang="zh-CN" sz="24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体验</a:t>
            </a:r>
            <a:r>
              <a:rPr lang="zh-CN" altLang="zh-CN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骨传</a:t>
            </a:r>
            <a:r>
              <a:rPr lang="zh-CN" altLang="en-US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导</a:t>
            </a:r>
            <a:r>
              <a:rPr lang="zh-CN" altLang="zh-CN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取两个棉花球塞住耳朵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用橡皮锤敲击音叉，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将振动的音叉尾部抵在前额、耳后的骨头和牙齿上，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你都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能听到音叉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发出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的声音。</a:t>
            </a:r>
          </a:p>
        </p:txBody>
      </p:sp>
      <p:sp>
        <p:nvSpPr>
          <p:cNvPr id="22" name="矩形 21"/>
          <p:cNvSpPr/>
          <p:nvPr>
            <p:custDataLst>
              <p:tags r:id="rId4"/>
            </p:custDataLst>
          </p:nvPr>
        </p:nvSpPr>
        <p:spPr>
          <a:xfrm>
            <a:off x="695325" y="4683760"/>
            <a:ext cx="7743190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914400" fontAlgn="auto">
              <a:lnSpc>
                <a:spcPts val="2800"/>
              </a:lnSpc>
              <a:buFontTx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Helvetica"/>
                <a:sym typeface="Helvetica"/>
              </a:rPr>
              <a:t>一些失去听觉的人可以利用骨传导来听声音。音乐家贝多芬耳聋后，就是用牙咬住木棒的一端，另一端顶在钢琴上来听自己演奏的琴声，从而继续进行创作的。</a:t>
            </a:r>
          </a:p>
        </p:txBody>
      </p:sp>
      <p:grpSp>
        <p:nvGrpSpPr>
          <p:cNvPr id="23" name="组合 22"/>
          <p:cNvGrpSpPr/>
          <p:nvPr>
            <p:custDataLst>
              <p:tags r:id="rId5"/>
            </p:custDataLst>
          </p:nvPr>
        </p:nvGrpSpPr>
        <p:grpSpPr>
          <a:xfrm>
            <a:off x="827477" y="506050"/>
            <a:ext cx="5432896" cy="585267"/>
            <a:chOff x="643462" y="566053"/>
            <a:chExt cx="5432896" cy="585267"/>
          </a:xfrm>
        </p:grpSpPr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3602654" y="670822"/>
              <a:ext cx="1373087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骨传导</a:t>
              </a:r>
            </a:p>
          </p:txBody>
        </p:sp>
        <p:grpSp>
          <p:nvGrpSpPr>
            <p:cNvPr id="25" name="组合 24"/>
            <p:cNvGrpSpPr/>
            <p:nvPr>
              <p:custDataLst>
                <p:tags r:id="rId8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26" name="组合 2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727128" y="624535"/>
                <a:ext cx="5112167" cy="534035"/>
                <a:chOff x="1518128" y="842080"/>
                <a:chExt cx="6833094" cy="713811"/>
              </a:xfrm>
            </p:grpSpPr>
            <p:grpSp>
              <p:nvGrpSpPr>
                <p:cNvPr id="27" name="组合 13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977908" y="842080"/>
                  <a:ext cx="3127714" cy="713811"/>
                  <a:chOff x="891152" y="176435"/>
                  <a:chExt cx="3126398" cy="713717"/>
                </a:xfrm>
              </p:grpSpPr>
              <p:sp>
                <p:nvSpPr>
                  <p:cNvPr id="28" name="椭圆 7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9" name="椭圆 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0" name="椭圆 9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" name="椭圆 4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2" name="TextBox 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891152" y="176435"/>
                    <a:ext cx="3126398" cy="71371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  <a:buFont typeface="Arial" panose="020B0604020202020204" pitchFamily="34" charset="0"/>
                    </a:pPr>
                    <a:r>
                      <a:rPr lang="zh-CN" altLang="en-US" sz="20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科    学    世    界</a:t>
                    </a:r>
                    <a:r>
                      <a: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 </a:t>
                    </a:r>
                  </a:p>
                </p:txBody>
              </p:sp>
            </p:grpSp>
            <p:cxnSp>
              <p:nvCxnSpPr>
                <p:cNvPr id="33" name="直接连接符 32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pic>
            <p:nvPicPr>
              <p:cNvPr id="34" name="图片 33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35" name="图片 3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832277" y="4509448"/>
            <a:ext cx="2882835" cy="15171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矩形 430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5537" y="2204826"/>
            <a:ext cx="1554480" cy="65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56" tIns="81277" rIns="162556" bIns="81277" anchor="ctr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eaLnBrk="1" hangingPunct="1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振动</a:t>
            </a:r>
            <a:r>
              <a:rPr lang="zh-CN" altLang="en-US" sz="3200"/>
              <a:t> </a:t>
            </a:r>
          </a:p>
        </p:txBody>
      </p:sp>
      <p:sp>
        <p:nvSpPr>
          <p:cNvPr id="43015" name="矩形 430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24020" y="2204403"/>
            <a:ext cx="1860973" cy="65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56" tIns="81277" rIns="162556" bIns="81277" anchor="ctr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eaLnBrk="1" hangingPunct="1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声波</a:t>
            </a:r>
            <a:r>
              <a:rPr lang="zh-CN" altLang="en-US" sz="3200"/>
              <a:t> </a:t>
            </a:r>
          </a:p>
        </p:txBody>
      </p:sp>
      <p:sp>
        <p:nvSpPr>
          <p:cNvPr id="43017" name="矩形 4301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64213" y="2204826"/>
            <a:ext cx="1969347" cy="65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56" tIns="81277" rIns="162556" bIns="81277" anchor="ctr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eaLnBrk="1" hangingPunct="1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空气</a:t>
            </a:r>
            <a:r>
              <a:rPr lang="zh-CN" altLang="en-US" sz="3200"/>
              <a:t> 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623570" y="1484630"/>
            <a:ext cx="108508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安静的考场内能听到翻阅试卷的声音，翻阅试卷的声音是由纸张</a:t>
            </a: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产生的，并以</a:t>
            </a: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的形式通过</a:t>
            </a: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传入我们的耳中。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591800" y="1125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  <p:bldP spid="43015" grpId="0"/>
      <p:bldP spid="430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3570" y="1484630"/>
            <a:ext cx="1084580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ct val="150000"/>
              </a:lnSpc>
              <a:buNone/>
              <a:defRPr/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、在室内讲话比旷野里响亮，这是为什么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?</a:t>
            </a:r>
            <a:endParaRPr kumimoji="0" lang="zh-CN" altLang="en-US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120462" y="1701166"/>
            <a:ext cx="2710560" cy="180212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07670" y="2348865"/>
            <a:ext cx="81534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答：当障碍物离得太近时，声波很快被反射回来，回声与原声混在一起，回声起到加强原声的效果，所以在室内讲话比旷野里响亮。</a:t>
            </a:r>
          </a:p>
        </p:txBody>
      </p:sp>
      <p:sp>
        <p:nvSpPr>
          <p:cNvPr id="264202" name="Rectangle 10"/>
          <p:cNvSpPr/>
          <p:nvPr>
            <p:custDataLst>
              <p:tags r:id="rId5"/>
            </p:custDataLst>
          </p:nvPr>
        </p:nvSpPr>
        <p:spPr>
          <a:xfrm>
            <a:off x="335492" y="5013325"/>
            <a:ext cx="11383433" cy="683895"/>
          </a:xfrm>
          <a:prstGeom prst="rect">
            <a:avLst/>
          </a:prstGeom>
          <a:noFill/>
          <a:ln w="28575">
            <a:noFill/>
          </a:ln>
        </p:spPr>
        <p:txBody>
          <a:bodyPr wrap="square" lIns="120000" tIns="62400" rIns="120000" bIns="6240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在较狭小的岩洞中说话，听起来比野外洪亮得多？这是为什么？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420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0842" name="Rectangle 10"/>
          <p:cNvSpPr/>
          <p:nvPr>
            <p:custDataLst>
              <p:tags r:id="rId2"/>
            </p:custDataLst>
          </p:nvPr>
        </p:nvSpPr>
        <p:spPr>
          <a:xfrm>
            <a:off x="434975" y="1180465"/>
            <a:ext cx="11616055" cy="1139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思考：甲同学把耳朵贴在一根长水管的一端，乙同学   在另一端敲击一下管子，你认为甲同学可能会听到几次敲击声，为什么？</a:t>
            </a:r>
          </a:p>
        </p:txBody>
      </p:sp>
      <p:sp>
        <p:nvSpPr>
          <p:cNvPr id="23555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85750" y="3213100"/>
            <a:ext cx="9025255" cy="13068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21920" tIns="60960" rIns="121920" bIns="6096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9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40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43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93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61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3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5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7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思考：既然固、液、气都能传声，为什么铁道游击队为了听远处的火车声，将耳朵贴在铁轨上？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9311210" y="3644662"/>
            <a:ext cx="2740031" cy="2400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70" name="Rectangle 6"/>
          <p:cNvSpPr/>
          <p:nvPr>
            <p:custDataLst>
              <p:tags r:id="rId5"/>
            </p:custDataLst>
          </p:nvPr>
        </p:nvSpPr>
        <p:spPr>
          <a:xfrm>
            <a:off x="551180" y="2277110"/>
            <a:ext cx="8508365" cy="69786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just" defTabSz="914400">
              <a:tabLst>
                <a:tab pos="228600" algn="l"/>
              </a:tabLst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答：可能听到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次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固体、液体、气体都能传声。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3" name="Rectangle 6"/>
          <p:cNvSpPr/>
          <p:nvPr>
            <p:custDataLst>
              <p:tags r:id="rId6"/>
            </p:custDataLst>
          </p:nvPr>
        </p:nvSpPr>
        <p:spPr>
          <a:xfrm>
            <a:off x="534670" y="4491990"/>
            <a:ext cx="8508365" cy="158178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just" defTabSz="914400">
              <a:tabLst>
                <a:tab pos="228600" algn="l"/>
              </a:tabLst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答：声音在不同的介质和温度下传播的快慢是不同的。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气体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中传播最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慢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，在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中最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快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</a:p>
          <a:p>
            <a:pPr algn="just" defTabSz="914400" eaLnBrk="0" hangingPunct="0">
              <a:tabLst>
                <a:tab pos="228600" algn="l"/>
              </a:tabLst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固体传声特点：速度快，效果好。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2" grpId="0"/>
      <p:bldP spid="23555" grpId="0"/>
      <p:bldP spid="3687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3214722" y="1154017"/>
            <a:ext cx="6084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观察发声的物体有什么共同特点？</a:t>
            </a:r>
          </a:p>
        </p:txBody>
      </p:sp>
      <p:pic>
        <p:nvPicPr>
          <p:cNvPr id="17" name="橡皮筋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40241" y="1773121"/>
            <a:ext cx="5828577" cy="3278575"/>
          </a:xfrm>
          <a:prstGeom prst="rect">
            <a:avLst/>
          </a:prstGeom>
        </p:spPr>
      </p:pic>
      <p:pic>
        <p:nvPicPr>
          <p:cNvPr id="18" name="钢板尺">
            <a:hlinkClick r:id="" action="ppaction://media"/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91135" y="1772920"/>
            <a:ext cx="5830570" cy="325374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479116" y="5661805"/>
            <a:ext cx="134126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钢板尺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10"/>
            </p:custDataLst>
          </p:nvPr>
        </p:nvCxnSpPr>
        <p:spPr>
          <a:xfrm>
            <a:off x="2207761" y="6165014"/>
            <a:ext cx="1108710" cy="6985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2279699" y="5589382"/>
            <a:ext cx="122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振 动</a:t>
            </a: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3864102" y="5733153"/>
            <a:ext cx="12874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 声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6886266" y="5583700"/>
            <a:ext cx="1341263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橡皮筋</a:t>
            </a:r>
          </a:p>
        </p:txBody>
      </p:sp>
      <p:cxnSp>
        <p:nvCxnSpPr>
          <p:cNvPr id="12" name="直接箭头连接符 11"/>
          <p:cNvCxnSpPr/>
          <p:nvPr>
            <p:custDataLst>
              <p:tags r:id="rId14"/>
            </p:custDataLst>
          </p:nvPr>
        </p:nvCxnSpPr>
        <p:spPr>
          <a:xfrm>
            <a:off x="8614276" y="5877359"/>
            <a:ext cx="935990" cy="0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8542704" y="5301727"/>
            <a:ext cx="122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振 动</a:t>
            </a:r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9937242" y="5583293"/>
            <a:ext cx="1287488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 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95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0" grpId="0"/>
      <p:bldP spid="3" grpId="0" animBg="1"/>
      <p:bldP spid="6" grpId="0"/>
      <p:bldP spid="7" grpId="0" animBg="1"/>
      <p:bldP spid="8" grpId="0" animBg="1"/>
      <p:bldP spid="19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214722" y="1154017"/>
            <a:ext cx="6084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观察发声的物体有什么共同特点？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885" y="2132965"/>
            <a:ext cx="1756410" cy="258572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559251" y="2349010"/>
            <a:ext cx="1341263" cy="523220"/>
          </a:xfrm>
          <a:prstGeom prst="rect">
            <a:avLst/>
          </a:prstGeom>
          <a:solidFill>
            <a:srgbClr val="546DB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声带</a:t>
            </a:r>
          </a:p>
        </p:txBody>
      </p:sp>
      <p:sp>
        <p:nvSpPr>
          <p:cNvPr id="17" name="矩形 16"/>
          <p:cNvSpPr/>
          <p:nvPr>
            <p:custDataLst>
              <p:tags r:id="rId5"/>
            </p:custDataLst>
          </p:nvPr>
        </p:nvSpPr>
        <p:spPr>
          <a:xfrm>
            <a:off x="1346297" y="3159767"/>
            <a:ext cx="17769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zh-CN" altLang="en-US" sz="2800">
              <a:ln w="1270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6"/>
            </p:custDataLst>
          </p:nvPr>
        </p:nvCxnSpPr>
        <p:spPr>
          <a:xfrm flipH="1">
            <a:off x="2244591" y="3139239"/>
            <a:ext cx="0" cy="648000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1697404" y="3218927"/>
            <a:ext cx="122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振 动</a:t>
            </a: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1613027" y="4068818"/>
            <a:ext cx="1287488" cy="523220"/>
          </a:xfrm>
          <a:prstGeom prst="rect">
            <a:avLst/>
          </a:prstGeom>
          <a:solidFill>
            <a:srgbClr val="546DB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 声</a:t>
            </a:r>
          </a:p>
        </p:txBody>
      </p: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6528435" y="2276475"/>
            <a:ext cx="1287780" cy="2499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橡皮筋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钢板尺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声带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6" name="直接箭头连接符 5"/>
          <p:cNvCxnSpPr/>
          <p:nvPr>
            <p:custDataLst>
              <p:tags r:id="rId10"/>
            </p:custDataLst>
          </p:nvPr>
        </p:nvCxnSpPr>
        <p:spPr>
          <a:xfrm>
            <a:off x="7968212" y="3429029"/>
            <a:ext cx="1800225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8040370" y="2853055"/>
            <a:ext cx="1737995" cy="5835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振动</a:t>
            </a:r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9912426" y="3264012"/>
            <a:ext cx="94760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</a:t>
            </a: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3935730" y="5516880"/>
            <a:ext cx="54825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声音是由物体</a:t>
            </a:r>
            <a:r>
              <a:rPr lang="zh-CN" altLang="en-US" sz="36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振动</a:t>
            </a:r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产生的</a:t>
            </a:r>
          </a:p>
        </p:txBody>
      </p:sp>
      <p:sp>
        <p:nvSpPr>
          <p:cNvPr id="14" name="矩形: 圆角 19"/>
          <p:cNvSpPr/>
          <p:nvPr>
            <p:custDataLst>
              <p:tags r:id="rId14"/>
            </p:custDataLst>
          </p:nvPr>
        </p:nvSpPr>
        <p:spPr>
          <a:xfrm>
            <a:off x="1919605" y="5516880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1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5" grpId="0" animBg="1"/>
      <p:bldP spid="22" grpId="0" animBg="1"/>
      <p:bldP spid="7" grpId="0"/>
      <p:bldP spid="25" grpId="0" animBg="1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008奥运击缶表演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39695" y="1340485"/>
            <a:ext cx="7056120" cy="3969385"/>
          </a:xfrm>
          <a:prstGeom prst="rect">
            <a:avLst/>
          </a:prstGeom>
        </p:spPr>
      </p:pic>
      <p:sp>
        <p:nvSpPr>
          <p:cNvPr id="10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48381" y="5661058"/>
            <a:ext cx="52906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2008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年北京奥运击缶表演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击鼓1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13022" t="6484" r="10120" b="1527"/>
          <a:stretch>
            <a:fillRect/>
          </a:stretch>
        </p:blipFill>
        <p:spPr>
          <a:xfrm>
            <a:off x="5736130" y="1340494"/>
            <a:ext cx="5333167" cy="3590438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2657933" y="2710551"/>
            <a:ext cx="20130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2800" b="1" cap="none" spc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转换法</a:t>
            </a:r>
          </a:p>
        </p:txBody>
      </p:sp>
      <p:sp>
        <p:nvSpPr>
          <p:cNvPr id="11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12125" y="1928149"/>
            <a:ext cx="3630612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　不易观察、测量</a:t>
            </a:r>
            <a:endParaRPr lang="zh-CN" altLang="en-US" sz="2800" b="1">
              <a:solidFill>
                <a:srgbClr val="0066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54133" y="3500691"/>
            <a:ext cx="353639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　容易观察、测量</a:t>
            </a:r>
            <a:endParaRPr lang="zh-CN" altLang="en-US" sz="2800" b="1">
              <a:solidFill>
                <a:srgbClr val="0066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4" name="直接箭头连接符 13"/>
          <p:cNvCxnSpPr/>
          <p:nvPr>
            <p:custDataLst>
              <p:tags r:id="rId8"/>
            </p:custDataLst>
          </p:nvPr>
        </p:nvCxnSpPr>
        <p:spPr>
          <a:xfrm flipH="1">
            <a:off x="2637452" y="2710551"/>
            <a:ext cx="0" cy="561736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pic>
        <p:nvPicPr>
          <p:cNvPr id="10" name="音叉振动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334" t="122" r="-1903" b="269"/>
          <a:stretch>
            <a:fillRect/>
          </a:stretch>
        </p:blipFill>
        <p:spPr>
          <a:xfrm>
            <a:off x="3071495" y="1340485"/>
            <a:ext cx="2930525" cy="402272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6311760" y="2564448"/>
            <a:ext cx="441965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如何利用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转换法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发声音叉的振动呢？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音叉振乒乓球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99555" y="1917065"/>
            <a:ext cx="4689475" cy="3395345"/>
          </a:xfrm>
          <a:prstGeom prst="rect">
            <a:avLst/>
          </a:prstGeom>
        </p:spPr>
      </p:pic>
      <p:pic>
        <p:nvPicPr>
          <p:cNvPr id="5" name="音叉水花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835" y="1929130"/>
            <a:ext cx="4803775" cy="337185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719195" y="1196975"/>
            <a:ext cx="49860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利用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转换法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观察发声音叉 振动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991360" y="4437380"/>
            <a:ext cx="9470390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323850" algn="l" defTabSz="685165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）像这种将不易观察的音叉振动转化为乒乓球的摆动，采用的研究方法是</a:t>
            </a:r>
            <a:r>
              <a:rPr kumimoji="0" lang="en-US" altLang="zh-CN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（选填“转换法”“等效法”或“类比法”）。</a:t>
            </a:r>
          </a:p>
        </p:txBody>
      </p:sp>
      <p:sp>
        <p:nvSpPr>
          <p:cNvPr id="2" name="标题 1"/>
          <p:cNvSpPr txBox="1"/>
          <p:nvPr>
            <p:custDataLst>
              <p:tags r:id="rId2"/>
            </p:custDataLst>
          </p:nvPr>
        </p:nvSpPr>
        <p:spPr>
          <a:xfrm>
            <a:off x="2639695" y="1124585"/>
            <a:ext cx="8843645" cy="473710"/>
          </a:xfrm>
          <a:prstGeom prst="rect">
            <a:avLst/>
          </a:prstGeom>
        </p:spPr>
        <p:txBody>
          <a:bodyPr/>
          <a:lstStyle>
            <a:lvl1pPr algn="l" defTabSz="6838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思考：如图所示是探究声现象时常用到的装置。</a:t>
            </a:r>
          </a:p>
        </p:txBody>
      </p:sp>
      <p:sp>
        <p:nvSpPr>
          <p:cNvPr id="3" name="文本占位符 2"/>
          <p:cNvSpPr txBox="1"/>
          <p:nvPr>
            <p:custDataLst>
              <p:tags r:id="rId3"/>
            </p:custDataLst>
          </p:nvPr>
        </p:nvSpPr>
        <p:spPr>
          <a:xfrm>
            <a:off x="1847215" y="2348865"/>
            <a:ext cx="10761345" cy="1605915"/>
          </a:xfrm>
          <a:prstGeom prst="rect">
            <a:avLst/>
          </a:prstGeom>
        </p:spPr>
        <p:txBody>
          <a:bodyPr/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>
              <a:lnSpc>
                <a:spcPts val="3300"/>
              </a:lnSpc>
              <a:buNone/>
            </a:pP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）如图所示的现象说明：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__________________________</a:t>
            </a: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L="0" indent="457200">
              <a:lnSpc>
                <a:spcPts val="3300"/>
              </a:lnSpc>
              <a:buNone/>
            </a:pPr>
            <a:endParaRPr lang="zh-CN" altLang="en-US" sz="26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457200">
              <a:lnSpc>
                <a:spcPts val="3300"/>
              </a:lnSpc>
              <a:buNone/>
            </a:pP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）乒乓球在实验中的作用：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__________________</a:t>
            </a:r>
            <a:r>
              <a:rPr lang="en-US" altLang="zh-CN" sz="26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</a:t>
            </a:r>
            <a:r>
              <a:rPr lang="en-US" altLang="zh-CN" sz="26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 </a:t>
            </a:r>
            <a:endParaRPr lang="zh-CN" altLang="en-US" sz="26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216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71945" y="2277110"/>
            <a:ext cx="553148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一切正在发声的物体都在振动</a:t>
            </a:r>
          </a:p>
        </p:txBody>
      </p:sp>
      <p:sp>
        <p:nvSpPr>
          <p:cNvPr id="6" name="Rectangle 216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39920" y="4869180"/>
            <a:ext cx="167195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转换法</a:t>
            </a:r>
          </a:p>
        </p:txBody>
      </p:sp>
      <p:sp>
        <p:nvSpPr>
          <p:cNvPr id="10" name="Rectangle 216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71310" y="3284855"/>
            <a:ext cx="553212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将音叉的微小振动放大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，便于观察</a:t>
            </a:r>
            <a:endParaRPr kumimoji="0" lang="zh-CN" altLang="zh-CN" sz="2800" b="0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9443" y="2261382"/>
            <a:ext cx="2255716" cy="2255716"/>
          </a:xfrm>
          <a:prstGeom prst="rect">
            <a:avLst/>
          </a:prstGeom>
        </p:spPr>
      </p:pic>
      <p:pic>
        <p:nvPicPr>
          <p:cNvPr id="28676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487805" y="548640"/>
            <a:ext cx="1236345" cy="1236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349*2330*686*686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376*3358*687*687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  <p:tag name="KSO_WM_DIAGRAM_VIRTUALLY_FRAME" val="{&quot;height&quot;:353.0277952755905,&quot;left&quot;:15.05,&quot;top&quot;:139.6,&quot;width&quot;:941.0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  <p:tag name="KSO_WM_DIAGRAM_VIRTUALLY_FRAME" val="{&quot;height&quot;:353.0277952755905,&quot;left&quot;:15.05,&quot;top&quot;:139.6,&quot;width&quot;:941.0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  <p:tag name="KSO_WM_DIAGRAM_VIRTUALLY_FRAME" val="{&quot;height&quot;:353.0277952755905,&quot;left&quot;:15.05,&quot;top&quot;:139.6,&quot;width&quot;:941.0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  <p:tag name="KSO_WM_DIAGRAM_VIRTUALLY_FRAME" val="{&quot;height&quot;:353.0277952755905,&quot;left&quot;:15.05,&quot;top&quot;:139.6,&quot;width&quot;:941.0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  <p:tag name="KSO_WM_DIAGRAM_VIRTUALLY_FRAME" val="{&quot;height&quot;:353.0277952755905,&quot;left&quot;:15.05,&quot;top&quot;:139.6,&quot;width&quot;:941.0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  <p:tag name="KSO_WM_DIAGRAM_VIRTUALLY_FRAME" val="{&quot;height&quot;:353.0277952755905,&quot;left&quot;:15.05,&quot;top&quot;:139.6,&quot;width&quot;:941.0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  <p:tag name="KSO_WM_DIAGRAM_VIRTUALLY_FRAME" val="{&quot;height&quot;:346.90984251968496,&quot;left&quot;:15.05,&quot;top&quot;:139.6,&quot;width&quot;:941.05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  <p:tag name="KSO_WM_DIAGRAM_VIRTUALLY_FRAME" val="{&quot;height&quot;:346.90984251968496,&quot;left&quot;:15.05,&quot;top&quot;:139.6,&quot;width&quot;:941.0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  <p:tag name="KSO_WM_DIAGRAM_VIRTUALLY_FRAME" val="{&quot;height&quot;:346.90984251968496,&quot;left&quot;:15.05,&quot;top&quot;:139.6,&quot;width&quot;:941.0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  <p:tag name="KSO_WM_DIAGRAM_VIRTUALLY_FRAME" val="{&quot;height&quot;:346.90984251968496,&quot;left&quot;:15.05,&quot;top&quot;:139.6,&quot;width&quot;:941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1117</Words>
  <Application>Microsoft Office PowerPoint</Application>
  <PresentationFormat>宽屏</PresentationFormat>
  <Paragraphs>158</Paragraphs>
  <Slides>26</Slides>
  <Notes>2</Notes>
  <HiddenSlides>0</HiddenSlides>
  <MMClips>12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黑体</vt:lpstr>
      <vt:lpstr>华文楷体</vt:lpstr>
      <vt:lpstr>楷体</vt:lpstr>
      <vt:lpstr>隶书</vt:lpstr>
      <vt:lpstr>微软雅黑</vt:lpstr>
      <vt:lpstr>Arial</vt:lpstr>
      <vt:lpstr>Times New Roman</vt:lpstr>
      <vt:lpstr>Wingdings</vt:lpstr>
      <vt:lpstr>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2024-08-20T15:22:09Z</cp:lastPrinted>
  <dcterms:created xsi:type="dcterms:W3CDTF">2024-08-20T15:22:09Z</dcterms:created>
  <dcterms:modified xsi:type="dcterms:W3CDTF">2024-10-05T01:31:29Z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