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1421" y="1977193"/>
            <a:ext cx="142303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" y="813539"/>
            <a:ext cx="4411980" cy="4301316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3892551" y="1812320"/>
            <a:ext cx="5333365" cy="172192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苏科版•物理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401212" y="1515826"/>
            <a:ext cx="3538656" cy="264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文本框 9219"/>
          <p:cNvSpPr txBox="1">
            <a:spLocks noChangeArrowheads="1"/>
          </p:cNvSpPr>
          <p:nvPr/>
        </p:nvSpPr>
        <p:spPr bwMode="auto">
          <a:xfrm>
            <a:off x="1417985" y="948928"/>
            <a:ext cx="6335113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 1911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年，英国的物理学家卢瑟福提出了类似行星绕日的核式结构模型。其主要观点有： </a:t>
            </a:r>
          </a:p>
        </p:txBody>
      </p:sp>
      <p:pic>
        <p:nvPicPr>
          <p:cNvPr id="9225" name="图片 9224" descr="核式结构模型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32" y="3552825"/>
            <a:ext cx="1325457" cy="14323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文本框 9221"/>
          <p:cNvSpPr txBox="1">
            <a:spLocks noChangeArrowheads="1"/>
          </p:cNvSpPr>
          <p:nvPr/>
        </p:nvSpPr>
        <p:spPr bwMode="auto">
          <a:xfrm>
            <a:off x="1339596" y="1719262"/>
            <a:ext cx="6497826" cy="2173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）原子是由位于中心的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原子核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和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核外电子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构成的。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）原子核带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正电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，核外电子带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负电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）核外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电子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受原子核的吸引，在核外空间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绕着原子核旋转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原子核很小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</a:t>
            </a:r>
            <a:r>
              <a:rPr kumimoji="0" lang="en-US" altLang="zh-CN" sz="1795" b="1" i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R</a:t>
            </a:r>
            <a:r>
              <a:rPr kumimoji="0" lang="zh-CN" altLang="en-US" sz="100" b="1" kern="1200" cap="none" spc="0" normalizeH="0" baseline="-2500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原子核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=</a:t>
            </a:r>
            <a:r>
              <a:rPr kumimoji="0" lang="en-US" altLang="zh-CN" sz="1795" b="1" i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R</a:t>
            </a:r>
            <a:r>
              <a:rPr kumimoji="0" lang="zh-CN" altLang="en-US" sz="1195" b="1" kern="1200" cap="none" spc="0" normalizeH="0" baseline="-2500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原子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原子核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虽很小，但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几乎集中原子的全部质量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</a:t>
            </a:r>
          </a:p>
        </p:txBody>
      </p:sp>
      <p:grpSp>
        <p:nvGrpSpPr>
          <p:cNvPr id="2" name="组合 9236"/>
          <p:cNvGrpSpPr/>
          <p:nvPr/>
        </p:nvGrpSpPr>
        <p:grpSpPr>
          <a:xfrm>
            <a:off x="1533190" y="3775472"/>
            <a:ext cx="3979933" cy="1287066"/>
            <a:chOff x="2717" y="3158"/>
            <a:chExt cx="3135" cy="1081"/>
          </a:xfrm>
        </p:grpSpPr>
        <p:sp>
          <p:nvSpPr>
            <p:cNvPr id="35846" name="文本框 9229"/>
            <p:cNvSpPr txBox="1">
              <a:spLocks noChangeArrowheads="1"/>
            </p:cNvSpPr>
            <p:nvPr/>
          </p:nvSpPr>
          <p:spPr bwMode="auto">
            <a:xfrm>
              <a:off x="2717" y="3660"/>
              <a:ext cx="771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95" b="1" kern="1200" cap="none" spc="0" normalizeH="0" baseline="0" noProof="0">
                  <a:solidFill>
                    <a:srgbClr val="002060"/>
                  </a:solidFill>
                  <a:latin typeface="+mn-ea"/>
                  <a:ea typeface="+mn-ea"/>
                  <a:cs typeface="+mn-cs"/>
                </a:rPr>
                <a:t>原子</a:t>
              </a:r>
            </a:p>
          </p:txBody>
        </p:sp>
        <p:sp>
          <p:nvSpPr>
            <p:cNvPr id="35847" name="文本框 9230"/>
            <p:cNvSpPr txBox="1">
              <a:spLocks noChangeArrowheads="1"/>
            </p:cNvSpPr>
            <p:nvPr/>
          </p:nvSpPr>
          <p:spPr bwMode="auto">
            <a:xfrm>
              <a:off x="3515" y="3385"/>
              <a:ext cx="771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95" b="1" kern="1200" cap="none" spc="0" normalizeH="0" baseline="0" noProof="0">
                  <a:solidFill>
                    <a:srgbClr val="002060"/>
                  </a:solidFill>
                  <a:latin typeface="+mn-ea"/>
                  <a:ea typeface="+mn-ea"/>
                  <a:cs typeface="+mn-cs"/>
                </a:rPr>
                <a:t>原子核</a:t>
              </a:r>
            </a:p>
          </p:txBody>
        </p:sp>
        <p:sp>
          <p:nvSpPr>
            <p:cNvPr id="35848" name="文本框 9231"/>
            <p:cNvSpPr txBox="1">
              <a:spLocks noChangeArrowheads="1"/>
            </p:cNvSpPr>
            <p:nvPr/>
          </p:nvSpPr>
          <p:spPr bwMode="auto">
            <a:xfrm>
              <a:off x="3515" y="3929"/>
              <a:ext cx="1905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95" b="1" kern="1200" cap="none" spc="0" normalizeH="0" baseline="0" noProof="0">
                  <a:solidFill>
                    <a:srgbClr val="002060"/>
                  </a:solidFill>
                  <a:latin typeface="+mn-ea"/>
                  <a:ea typeface="+mn-ea"/>
                  <a:cs typeface="+mn-cs"/>
                </a:rPr>
                <a:t>核外电子（带负电）</a:t>
              </a:r>
            </a:p>
          </p:txBody>
        </p:sp>
        <p:sp>
          <p:nvSpPr>
            <p:cNvPr id="35849" name="文本框 9232"/>
            <p:cNvSpPr txBox="1">
              <a:spLocks noChangeArrowheads="1"/>
            </p:cNvSpPr>
            <p:nvPr/>
          </p:nvSpPr>
          <p:spPr bwMode="auto">
            <a:xfrm>
              <a:off x="4286" y="3158"/>
              <a:ext cx="1566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95" b="1" kern="1200" cap="none" spc="0" normalizeH="0" baseline="0" noProof="0">
                  <a:solidFill>
                    <a:srgbClr val="002060"/>
                  </a:solidFill>
                  <a:latin typeface="+mn-ea"/>
                  <a:ea typeface="+mn-ea"/>
                  <a:cs typeface="+mn-cs"/>
                </a:rPr>
                <a:t>质子（带正电）</a:t>
              </a:r>
            </a:p>
          </p:txBody>
        </p:sp>
        <p:sp>
          <p:nvSpPr>
            <p:cNvPr id="35850" name="文本框 9233"/>
            <p:cNvSpPr txBox="1">
              <a:spLocks noChangeArrowheads="1"/>
            </p:cNvSpPr>
            <p:nvPr/>
          </p:nvSpPr>
          <p:spPr bwMode="auto">
            <a:xfrm>
              <a:off x="4286" y="3566"/>
              <a:ext cx="1315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95" b="1" kern="1200" cap="none" spc="0" normalizeH="0" baseline="0" noProof="0">
                  <a:solidFill>
                    <a:srgbClr val="002060"/>
                  </a:solidFill>
                  <a:latin typeface="+mn-ea"/>
                  <a:ea typeface="+mn-ea"/>
                  <a:cs typeface="+mn-cs"/>
                </a:rPr>
                <a:t>中子（不带电）</a:t>
              </a:r>
            </a:p>
          </p:txBody>
        </p:sp>
        <p:sp>
          <p:nvSpPr>
            <p:cNvPr id="35851" name="左大括号 9234"/>
            <p:cNvSpPr/>
            <p:nvPr/>
          </p:nvSpPr>
          <p:spPr bwMode="auto">
            <a:xfrm>
              <a:off x="3307" y="3521"/>
              <a:ext cx="117" cy="647"/>
            </a:xfrm>
            <a:prstGeom prst="leftBrace">
              <a:avLst>
                <a:gd name="adj1" fmla="val 46031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5852" name="左大括号 9235"/>
            <p:cNvSpPr/>
            <p:nvPr/>
          </p:nvSpPr>
          <p:spPr bwMode="auto">
            <a:xfrm>
              <a:off x="4195" y="3294"/>
              <a:ext cx="90" cy="454"/>
            </a:xfrm>
            <a:prstGeom prst="leftBrace">
              <a:avLst>
                <a:gd name="adj1" fmla="val 4199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448863" y="675085"/>
            <a:ext cx="3706766" cy="36921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ea"/>
                <a:ea typeface="+mj-ea"/>
                <a:cs typeface="+mn-cs"/>
              </a:rPr>
              <a:t>核式结构模型（行星模型）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71783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258" descr="核式结构模型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776" y="1284685"/>
            <a:ext cx="1534489" cy="2159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  <p:pic>
        <p:nvPicPr>
          <p:cNvPr id="102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74600" y="12502270"/>
            <a:ext cx="342900" cy="254629"/>
          </a:xfrm>
          <a:prstGeom prst="cube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4338" name="ShockwaveFlash1" r:id="rId2" imgW="4778057" imgH="3323143"/>
        </mc:Choice>
        <mc:Fallback>
          <p:control name="ShockwaveFlash1" r:id="rId2" imgW="4778057" imgH="3323143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55925" y="911225"/>
                  <a:ext cx="4778375" cy="3332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93019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0243"/>
          <p:cNvSpPr txBox="1">
            <a:spLocks noChangeArrowheads="1"/>
          </p:cNvSpPr>
          <p:nvPr/>
        </p:nvSpPr>
        <p:spPr bwMode="auto">
          <a:xfrm>
            <a:off x="3326593" y="1000125"/>
            <a:ext cx="318656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  <a:ea typeface="+mn-ea"/>
                <a:cs typeface="+mn-cs"/>
              </a:rPr>
              <a:t>常见原子的结构示意图</a:t>
            </a:r>
          </a:p>
        </p:txBody>
      </p:sp>
      <p:pic>
        <p:nvPicPr>
          <p:cNvPr id="10249" name="图片 10248" descr="原子结构图"/>
          <p:cNvPicPr>
            <a:picLocks noChangeAspect="1"/>
          </p:cNvPicPr>
          <p:nvPr/>
        </p:nvPicPr>
        <p:blipFill>
          <a:blip r:embed="rId2"/>
          <a:srcRect b="19322"/>
          <a:stretch>
            <a:fillRect/>
          </a:stretch>
        </p:blipFill>
        <p:spPr>
          <a:xfrm>
            <a:off x="2149599" y="1533526"/>
            <a:ext cx="4990653" cy="29015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57556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1512999" y="1577579"/>
            <a:ext cx="6155773" cy="33057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）一般情况下，原子核所带的</a:t>
            </a:r>
            <a:r>
              <a:rPr kumimoji="0" lang="zh-CN" altLang="en-US" sz="1795" b="1" kern="1200" cap="none" spc="0" normalizeH="0" baseline="0" noProof="0">
                <a:solidFill>
                  <a:srgbClr val="006600"/>
                </a:solidFill>
                <a:latin typeface="+mn-ea"/>
                <a:ea typeface="+mn-ea"/>
                <a:cs typeface="+mn-cs"/>
              </a:rPr>
              <a:t>正电荷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与电子所带的</a:t>
            </a:r>
            <a:r>
              <a:rPr kumimoji="0" lang="zh-CN" altLang="en-US" sz="1795" b="1" kern="1200" cap="none" spc="0" normalizeH="0" baseline="0" noProof="0">
                <a:solidFill>
                  <a:srgbClr val="006600"/>
                </a:solidFill>
                <a:latin typeface="+mn-ea"/>
                <a:ea typeface="+mn-ea"/>
                <a:cs typeface="+mn-cs"/>
              </a:rPr>
              <a:t>负电荷数量相等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，正负电荷的作用效果相互抵消，所以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原子呈电中性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，所以原子构成的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物体也呈电中性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>
              <a:lnSpc>
                <a:spcPts val="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）不同的</a:t>
            </a:r>
            <a:r>
              <a:rPr kumimoji="0" lang="zh-CN" altLang="en-US" sz="1795" b="1" kern="1200" cap="none" spc="0" normalizeH="0" baseline="0" noProof="0">
                <a:solidFill>
                  <a:srgbClr val="006600"/>
                </a:solidFill>
                <a:latin typeface="+mn-ea"/>
                <a:ea typeface="+mn-ea"/>
                <a:cs typeface="+mn-cs"/>
              </a:rPr>
              <a:t>原子核对核外电子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的</a:t>
            </a:r>
            <a:r>
              <a:rPr kumimoji="0" lang="zh-CN" altLang="en-US" sz="1795" b="1" kern="1200" cap="none" spc="0" normalizeH="0" baseline="0" noProof="0">
                <a:solidFill>
                  <a:srgbClr val="006600"/>
                </a:solidFill>
                <a:latin typeface="+mn-ea"/>
                <a:ea typeface="+mn-ea"/>
                <a:cs typeface="+mn-cs"/>
              </a:rPr>
              <a:t>束缚能力不同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，有的较强，如氧、氯，有的较弱，例如氢、钠。</a:t>
            </a: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1629392" y="1016794"/>
            <a:ext cx="3914610" cy="507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推论：</a:t>
            </a:r>
            <a:r>
              <a:rPr kumimoji="0" lang="zh-CN" altLang="en-US" sz="1795" b="1" kern="1200" cap="none" spc="0" normalizeH="0" baseline="0" noProof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由原子的电子分层结构图推知：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19156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8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7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8">
                                            <p:txEl>
                                              <p:charRg st="73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1745786" y="939403"/>
            <a:ext cx="4349303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由原子的核式结构模型进一步推理可知：</a:t>
            </a:r>
          </a:p>
        </p:txBody>
      </p:sp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1742221" y="1454943"/>
            <a:ext cx="5711578" cy="2729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因为原子核很小且质量很大，电子运动的空间很大且质量很小，所以</a:t>
            </a:r>
            <a:r>
              <a:rPr kumimoji="0" lang="zh-CN" altLang="en-US" sz="1795" b="1" kern="1200" cap="none" spc="0" normalizeH="0" baseline="0" noProof="0">
                <a:solidFill>
                  <a:srgbClr val="006600"/>
                </a:solidFill>
                <a:latin typeface="+mn-ea"/>
                <a:ea typeface="+mn-ea"/>
                <a:cs typeface="+mn-cs"/>
              </a:rPr>
              <a:t>移动或改变原子核非常困难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</a:t>
            </a:r>
            <a:r>
              <a:rPr kumimoji="0" lang="zh-CN" altLang="en-US" sz="1795" b="1" kern="1200" cap="none" spc="0" normalizeH="0" baseline="0" noProof="0">
                <a:solidFill>
                  <a:srgbClr val="006600"/>
                </a:solidFill>
                <a:latin typeface="+mn-ea"/>
                <a:ea typeface="+mn-ea"/>
                <a:cs typeface="+mn-cs"/>
              </a:rPr>
              <a:t>移动或改变电子比较容易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，所以人们认为</a:t>
            </a:r>
            <a:r>
              <a:rPr kumimoji="0" lang="zh-CN" altLang="en-US" sz="1795" b="1" kern="1200" cap="none" spc="0" normalizeH="0" baseline="0" noProof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静电现象都是由于电子转移而形成的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。这种观点称为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电子转移观点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    应用电子转移观点，可以解释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原子带电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、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物体带电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和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摩擦起电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现象。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67461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1440550" y="1218010"/>
            <a:ext cx="6153397" cy="25908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．原子带电成为离子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一个中性的原子，如果失去一个或几个电子，就会使核内正电荷总数大于核外负电荷总数，则该原子将带正电，例如氢离子、钠离子。如果得到一个或几个电子，就会使核内正电荷总数小于核外负电荷总数，则该原子将带负电，例如氧离子、氯离子。</a:t>
            </a: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1440549" y="3692129"/>
            <a:ext cx="6171212" cy="13412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．物体带电成为带电体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一个中性的物体，如果失去若干电子，则该物体将带正电，如果得到若干电子，则该物体将带负电。</a:t>
            </a: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1455991" y="815579"/>
            <a:ext cx="4107015" cy="3692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问题</a:t>
            </a: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0" lang="zh-CN" altLang="en-US" sz="1795" b="1" kern="1200" cap="none" spc="0" normalizeH="0" baseline="0" noProof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ea"/>
                <a:ea typeface="+mn-ea"/>
                <a:cs typeface="+mn-cs"/>
              </a:rPr>
              <a:t>电子转移观点有什么用处</a:t>
            </a:r>
          </a:p>
        </p:txBody>
      </p:sp>
      <p:sp>
        <p:nvSpPr>
          <p:cNvPr id="48133" name="矩形 6148"/>
          <p:cNvSpPr>
            <a:spLocks noTextEdit="1"/>
          </p:cNvSpPr>
          <p:nvPr/>
        </p:nvSpPr>
        <p:spPr>
          <a:xfrm>
            <a:off x="5033297" y="723900"/>
            <a:ext cx="686482" cy="756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1795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99212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61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文本框 14340"/>
          <p:cNvSpPr txBox="1"/>
          <p:nvPr/>
        </p:nvSpPr>
        <p:spPr>
          <a:xfrm>
            <a:off x="1459553" y="754856"/>
            <a:ext cx="6190215" cy="3840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．摩擦起电的原因</a:t>
            </a: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1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两个中性的物体相互摩擦时，哪个物体的</a:t>
            </a:r>
            <a:r>
              <a:rPr kumimoji="0" lang="zh-CN" altLang="en-US" sz="1795" b="1" kern="1200" cap="none" spc="0" normalizeH="0" baseline="0" noProof="1">
                <a:solidFill>
                  <a:srgbClr val="006600"/>
                </a:solidFill>
                <a:latin typeface="+mn-ea"/>
                <a:ea typeface="+mn-ea"/>
                <a:cs typeface="+mn-cs"/>
              </a:rPr>
              <a:t>原子核对电子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的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束缚能力比较弱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，那么它在摩擦中就会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失去电子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，于是该物体因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缺少电子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而带上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正电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另一个物体，因为</a:t>
            </a:r>
            <a:r>
              <a:rPr kumimoji="0" lang="zh-CN" altLang="en-US" sz="1795" b="1" kern="1200" cap="none" spc="0" normalizeH="0" baseline="0" noProof="1">
                <a:solidFill>
                  <a:srgbClr val="006600"/>
                </a:solidFill>
                <a:latin typeface="+mn-ea"/>
                <a:ea typeface="+mn-ea"/>
                <a:cs typeface="+mn-cs"/>
              </a:rPr>
              <a:t>原子核对电子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的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束缚能力比较强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，那么它在摩擦中就会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得到电子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，于是该物体因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多余电子带上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等量</a:t>
            </a:r>
            <a:r>
              <a:rPr kumimoji="0" lang="zh-CN" altLang="en-US" sz="1795" b="1" kern="1200" cap="none" spc="0" normalizeH="0" baseline="0" noProof="1">
                <a:solidFill>
                  <a:srgbClr val="7030A0"/>
                </a:solidFill>
                <a:latin typeface="+mn-ea"/>
                <a:ea typeface="+mn-ea"/>
                <a:cs typeface="+mn-cs"/>
              </a:rPr>
              <a:t>的负电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</a:t>
            </a: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所以，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摩擦起电并不能创造电荷，其实质是电子的转移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，即电子由一个物体转移到另一个物体上。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677210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8435"/>
          <p:cNvSpPr txBox="1">
            <a:spLocks noChangeArrowheads="1"/>
          </p:cNvSpPr>
          <p:nvPr/>
        </p:nvSpPr>
        <p:spPr bwMode="auto">
          <a:xfrm>
            <a:off x="1497559" y="1056085"/>
            <a:ext cx="6329175" cy="2173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中性的绸子和玻璃棒相互摩擦时，因为玻璃棒的原子核束缚核外电子的能力比较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弱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，在摩擦时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玻璃棒上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的一部分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电子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将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转移到绸子上</a:t>
            </a: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，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这样中性的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玻璃棒就失去电子，缺少电子带上正电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，中性的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绸子得到电子，多余电子就会带上等量的负电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1467090" y="3425417"/>
            <a:ext cx="6455069" cy="1757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中性的毛皮和橡胶棒相互摩擦时，因为毛皮的原子核束缚核外电子的能力比较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黑体" panose="02010609060101010101" charset="-122"/>
                <a:cs typeface="+mn-cs"/>
              </a:rPr>
              <a:t>弱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，在摩擦时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毛皮上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的一部分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电子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将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转移到橡胶棒上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，这样中性的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毛皮就失去电子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，缺少电子带上正电，中性的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橡胶棒得到电子，多余电子就会带上等量的负电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1466678" y="735806"/>
            <a:ext cx="4465696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绸子摩擦过的玻璃棒为什么带正电？</a:t>
            </a: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1395289" y="3161794"/>
            <a:ext cx="4374245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毛皮摩擦过的橡胶棒为什么带负电？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026098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39" grpId="0"/>
      <p:bldP spid="184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436464" y="719350"/>
            <a:ext cx="4082074" cy="432197"/>
          </a:xfrm>
          <a:prstGeom prst="rect">
            <a:avLst/>
          </a:prstGeom>
          <a:ln>
            <a:noFill/>
            <a:miter lim="800000"/>
          </a:ln>
        </p:spPr>
        <p:txBody>
          <a:bodyPr>
            <a:normAutofit fontScale="90000"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95" b="1" i="0" u="none" strike="noStrike" kern="1200" cap="none" spc="0" normalizeH="0" baseline="0" noProof="0" smtClean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+mj-ea"/>
                <a:ea typeface="+mj-ea"/>
                <a:cs typeface="+mj-cs"/>
                <a:sym typeface="Arial" panose="020B0604020202020204" pitchFamily="34" charset="0"/>
              </a:rPr>
              <a:t>更小微粒的探索过程</a:t>
            </a:r>
          </a:p>
        </p:txBody>
      </p:sp>
      <p:sp>
        <p:nvSpPr>
          <p:cNvPr id="43011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1913249" y="1345406"/>
            <a:ext cx="6079761" cy="3388519"/>
          </a:xfrm>
          <a:prstGeom prst="rect">
            <a:avLst/>
          </a:prstGeom>
          <a:ln>
            <a:noFill/>
            <a:miter lim="800000"/>
          </a:ln>
        </p:spPr>
        <p:txBody>
          <a:bodyPr>
            <a:normAutofit lnSpcReduction="10000"/>
          </a:bodyPr>
          <a:lstStyle/>
          <a:p>
            <a:pPr marL="171450" marR="0" lvl="0" indent="-17145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1803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年，英国的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道尔顿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提出了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原子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论；</a:t>
            </a:r>
            <a:endParaRPr kumimoji="0" lang="zh-CN" altLang="en-US" sz="179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1897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年，英国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汤姆生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发现了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电子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；</a:t>
            </a:r>
            <a:endParaRPr kumimoji="0" lang="zh-CN" altLang="en-US" sz="179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1909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～</a:t>
            </a: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1911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年，英国的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卢瑟福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提出了原子核式结构模型（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原子核、核外电子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）；</a:t>
            </a:r>
            <a:endParaRPr kumimoji="0" lang="zh-CN" altLang="en-US" sz="179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1919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年，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卢瑟福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用</a:t>
            </a:r>
            <a:r>
              <a:rPr kumimoji="0" lang="en-US" altLang="zh-CN" sz="1795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α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粒子从氮核中打出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质子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；</a:t>
            </a:r>
            <a:endParaRPr kumimoji="0" lang="zh-CN" altLang="en-US" sz="179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1932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年，德国的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查德威克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发现了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中子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；</a:t>
            </a:r>
            <a:endParaRPr kumimoji="0" lang="zh-CN" altLang="en-US" sz="179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1961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年，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盖尔曼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提出了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夸克</a:t>
            </a:r>
            <a:r>
              <a:rPr kumimoji="0" lang="zh-CN" altLang="en-US" sz="179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的设想。</a:t>
            </a:r>
            <a:endParaRPr kumimoji="0" lang="zh-CN" altLang="en-US" sz="179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558984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1108" y="973601"/>
            <a:ext cx="6472884" cy="92430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1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、请你从分子开始，将你所知道的，组成物质微粒的名称按 照直径从大到小的顺序，大致排列出来。</a:t>
            </a:r>
          </a:p>
        </p:txBody>
      </p:sp>
      <p:sp>
        <p:nvSpPr>
          <p:cNvPr id="6" name="文本框 79884"/>
          <p:cNvSpPr txBox="1"/>
          <p:nvPr/>
        </p:nvSpPr>
        <p:spPr>
          <a:xfrm>
            <a:off x="1373323" y="1897397"/>
            <a:ext cx="6327987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分子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原子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原子核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质子和中子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夸克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电子。</a:t>
            </a:r>
          </a:p>
        </p:txBody>
      </p:sp>
      <p:sp>
        <p:nvSpPr>
          <p:cNvPr id="8" name="矩形 7"/>
          <p:cNvSpPr/>
          <p:nvPr/>
        </p:nvSpPr>
        <p:spPr>
          <a:xfrm>
            <a:off x="918050" y="2569174"/>
            <a:ext cx="3978910" cy="3692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、下列各种说法错误的是</a:t>
            </a:r>
            <a:r>
              <a:rPr kumimoji="0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)</a:t>
            </a:r>
          </a:p>
        </p:txBody>
      </p:sp>
      <p:sp>
        <p:nvSpPr>
          <p:cNvPr id="9" name="矩形 8"/>
          <p:cNvSpPr/>
          <p:nvPr/>
        </p:nvSpPr>
        <p:spPr>
          <a:xfrm>
            <a:off x="1301116" y="2938416"/>
            <a:ext cx="6782435" cy="1480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A.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子的发现使人们认识到原子核也有内部结构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B.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质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子和中子仍然是由更小的粒子组成，电子的发现把人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们带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入原子的内部世界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C.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认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识到原子是由原子核和电子组成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D.</a:t>
            </a: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原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子核的质量基本上等于原子的质量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54187" y="2569451"/>
            <a:ext cx="28742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795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endParaRPr lang="zh-CN" altLang="en-US" sz="1795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1832389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31546" y="1534138"/>
            <a:ext cx="7295515" cy="966953"/>
          </a:xfrm>
        </p:spPr>
        <p:txBody>
          <a:bodyPr>
            <a:normAutofit/>
          </a:bodyPr>
          <a:lstStyle/>
          <a:p>
            <a:r>
              <a:rPr lang="en-US" altLang="zh-CN" sz="494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7.3 </a:t>
            </a:r>
            <a:r>
              <a:rPr lang="zh-CN" altLang="en-US" sz="494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探索更小的微粒</a:t>
            </a:r>
          </a:p>
        </p:txBody>
      </p:sp>
      <p:sp>
        <p:nvSpPr>
          <p:cNvPr id="4" name="矩形 3"/>
          <p:cNvSpPr/>
          <p:nvPr/>
        </p:nvSpPr>
        <p:spPr>
          <a:xfrm>
            <a:off x="1326800" y="171969"/>
            <a:ext cx="3262432" cy="4616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苏科版八年级物理下册</a:t>
            </a:r>
          </a:p>
        </p:txBody>
      </p:sp>
      <p:pic>
        <p:nvPicPr>
          <p:cNvPr id="5" name="图片 4" descr="a6e2f1a70deca4f27df01f097953438a\insertfil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9" y="4059083"/>
            <a:ext cx="9121422" cy="10687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6794" y="4235583"/>
            <a:ext cx="8507457" cy="71404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知识梳理    </a:t>
            </a:r>
            <a:r>
              <a:rPr lang="zh-CN" altLang="en-US" sz="4040" b="1">
                <a:solidFill>
                  <a:srgbClr val="0070C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基础达标</a:t>
            </a:r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    </a:t>
            </a:r>
            <a:r>
              <a:rPr lang="zh-CN" altLang="en-US" sz="4040" b="1">
                <a:solidFill>
                  <a:srgbClr val="00B05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技能强化</a:t>
            </a:r>
          </a:p>
        </p:txBody>
      </p:sp>
      <p:sp>
        <p:nvSpPr>
          <p:cNvPr id="3" name="太阳形 2"/>
          <p:cNvSpPr/>
          <p:nvPr/>
        </p:nvSpPr>
        <p:spPr>
          <a:xfrm>
            <a:off x="1206500" y="3014977"/>
            <a:ext cx="948690" cy="1037267"/>
          </a:xfrm>
          <a:prstGeom prst="su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太阳形 6"/>
          <p:cNvSpPr/>
          <p:nvPr/>
        </p:nvSpPr>
        <p:spPr>
          <a:xfrm>
            <a:off x="3936365" y="3120648"/>
            <a:ext cx="948690" cy="1037267"/>
          </a:xfrm>
          <a:prstGeom prst="sun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太阳形 7"/>
          <p:cNvSpPr/>
          <p:nvPr/>
        </p:nvSpPr>
        <p:spPr>
          <a:xfrm>
            <a:off x="6703695" y="3120648"/>
            <a:ext cx="948690" cy="1037267"/>
          </a:xfrm>
          <a:prstGeom prst="sun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51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1475656" y="28076"/>
            <a:ext cx="5814907" cy="1102518"/>
          </a:xfrm>
        </p:spPr>
        <p:txBody>
          <a:bodyPr anchor="ctr" anchorCtr="0"/>
          <a:lstStyle/>
          <a:p>
            <a:pPr defTabSz="914400">
              <a:buNone/>
            </a:pPr>
            <a:r>
              <a:rPr lang="zh-CN" altLang="en-US" sz="3290" kern="1200" baseline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学习目标</a:t>
            </a:r>
          </a:p>
        </p:txBody>
      </p:sp>
      <p:sp>
        <p:nvSpPr>
          <p:cNvPr id="4099" name="副标题 4098"/>
          <p:cNvSpPr>
            <a:spLocks noGrp="1"/>
          </p:cNvSpPr>
          <p:nvPr>
            <p:ph type="subTitle" idx="1"/>
          </p:nvPr>
        </p:nvSpPr>
        <p:spPr>
          <a:xfrm>
            <a:off x="1259632" y="1131590"/>
            <a:ext cx="6888802" cy="2089229"/>
          </a:xfrm>
        </p:spPr>
        <p:txBody>
          <a:bodyPr>
            <a:noAutofit/>
          </a:bodyPr>
          <a:lstStyle/>
          <a:p>
            <a:pPr algn="l" defTabSz="914400">
              <a:lnSpc>
                <a:spcPct val="80000"/>
              </a:lnSpc>
              <a:buClrTx/>
              <a:buSzTx/>
              <a:buFontTx/>
            </a:pPr>
            <a:r>
              <a:rPr lang="zh-CN" altLang="en-US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1、知道原子核式模型</a:t>
            </a:r>
          </a:p>
          <a:p>
            <a:pPr algn="l" defTabSz="914400">
              <a:lnSpc>
                <a:spcPct val="80000"/>
              </a:lnSpc>
              <a:buClrTx/>
              <a:buSzTx/>
              <a:buFontTx/>
            </a:pPr>
            <a:r>
              <a:rPr lang="zh-CN" altLang="en-US" b="1" kern="1200" baseline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、对物质世界从微观到宏观的尺度</a:t>
            </a:r>
            <a:r>
              <a:rPr lang="zh-CN" altLang="en-US" b="1" kern="1200" baseline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有大</a:t>
            </a:r>
            <a:r>
              <a:rPr lang="zh-CN" altLang="en-US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致数量级的概念</a:t>
            </a:r>
          </a:p>
          <a:p>
            <a:pPr algn="l" defTabSz="914400">
              <a:lnSpc>
                <a:spcPct val="80000"/>
              </a:lnSpc>
              <a:buClrTx/>
              <a:buSzTx/>
              <a:buFontTx/>
            </a:pPr>
            <a:r>
              <a:rPr lang="zh-CN" altLang="en-US" b="1" kern="1200" baseline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、了解人类在认识微观世界奥秘方</a:t>
            </a:r>
            <a:r>
              <a:rPr lang="zh-CN" altLang="en-US" b="1" kern="1200" baseline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面所</a:t>
            </a:r>
            <a:r>
              <a:rPr lang="zh-CN" altLang="en-US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取得的成就</a:t>
            </a:r>
          </a:p>
          <a:p>
            <a:pPr algn="l" defTabSz="914400">
              <a:lnSpc>
                <a:spcPct val="80000"/>
              </a:lnSpc>
              <a:buClrTx/>
              <a:buSzTx/>
              <a:buFontTx/>
            </a:pPr>
            <a:r>
              <a:rPr lang="zh-CN" altLang="en-US" b="1" kern="1200" baseline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、初步了解回旋加速器</a:t>
            </a:r>
          </a:p>
        </p:txBody>
      </p:sp>
    </p:spTree>
    <p:extLst>
      <p:ext uri="{BB962C8B-B14F-4D97-AF65-F5344CB8AC3E}">
        <p14:creationId xmlns:p14="http://schemas.microsoft.com/office/powerpoint/2010/main" val="178274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文本框 3076"/>
          <p:cNvSpPr txBox="1">
            <a:spLocks noChangeArrowheads="1"/>
          </p:cNvSpPr>
          <p:nvPr/>
        </p:nvSpPr>
        <p:spPr bwMode="auto">
          <a:xfrm>
            <a:off x="1695621" y="1239099"/>
            <a:ext cx="1061791" cy="13769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lnSpc>
                <a:spcPts val="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n-ea"/>
                <a:ea typeface="+mn-ea"/>
                <a:cs typeface="+mn-cs"/>
              </a:rPr>
              <a:t>分子</a:t>
            </a:r>
          </a:p>
          <a:p>
            <a:pPr marR="0" algn="ctr" defTabSz="914400">
              <a:lnSpc>
                <a:spcPts val="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n-ea"/>
                <a:ea typeface="+mn-ea"/>
                <a:cs typeface="+mn-cs"/>
              </a:rPr>
              <a:t>动理论</a:t>
            </a:r>
          </a:p>
        </p:txBody>
      </p:sp>
      <p:sp>
        <p:nvSpPr>
          <p:cNvPr id="3079" name="文本框 3078"/>
          <p:cNvSpPr txBox="1">
            <a:spLocks noChangeArrowheads="1"/>
          </p:cNvSpPr>
          <p:nvPr/>
        </p:nvSpPr>
        <p:spPr bwMode="auto">
          <a:xfrm>
            <a:off x="3214952" y="845343"/>
            <a:ext cx="4183027" cy="9243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常见的物质是由分子组成的，分子间有空隙。</a:t>
            </a:r>
          </a:p>
        </p:txBody>
      </p:sp>
      <p:sp>
        <p:nvSpPr>
          <p:cNvPr id="3080" name="文本框 3079"/>
          <p:cNvSpPr txBox="1">
            <a:spLocks noChangeArrowheads="1"/>
          </p:cNvSpPr>
          <p:nvPr/>
        </p:nvSpPr>
        <p:spPr bwMode="auto">
          <a:xfrm>
            <a:off x="3216140" y="1679972"/>
            <a:ext cx="4190153" cy="3692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分子处在永不停息的无规则运动中。</a:t>
            </a:r>
          </a:p>
        </p:txBody>
      </p:sp>
      <p:sp>
        <p:nvSpPr>
          <p:cNvPr id="3081" name="文本框 3080"/>
          <p:cNvSpPr txBox="1">
            <a:spLocks noChangeArrowheads="1"/>
          </p:cNvSpPr>
          <p:nvPr/>
        </p:nvSpPr>
        <p:spPr bwMode="auto">
          <a:xfrm>
            <a:off x="3214952" y="2049219"/>
            <a:ext cx="4192529" cy="9243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分子间不仅存在吸引力，而且还存在排斥力。</a:t>
            </a:r>
          </a:p>
        </p:txBody>
      </p:sp>
      <p:sp>
        <p:nvSpPr>
          <p:cNvPr id="3083" name="文本框 3082"/>
          <p:cNvSpPr txBox="1">
            <a:spLocks noChangeArrowheads="1"/>
          </p:cNvSpPr>
          <p:nvPr/>
        </p:nvSpPr>
        <p:spPr bwMode="auto">
          <a:xfrm>
            <a:off x="1572383" y="2888456"/>
            <a:ext cx="6042942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意义：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分子动理论的建立，使人们对物质微观结构的认识深入到了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分子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级别。</a:t>
            </a:r>
          </a:p>
        </p:txBody>
      </p:sp>
      <p:sp>
        <p:nvSpPr>
          <p:cNvPr id="3084" name="文本框 3083"/>
          <p:cNvSpPr txBox="1">
            <a:spLocks noChangeArrowheads="1"/>
          </p:cNvSpPr>
          <p:nvPr/>
        </p:nvSpPr>
        <p:spPr bwMode="auto">
          <a:xfrm>
            <a:off x="1599641" y="3844705"/>
            <a:ext cx="5102296" cy="3692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问题</a:t>
            </a: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：分子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是不是构成物质的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最小微粒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呢</a:t>
            </a:r>
          </a:p>
        </p:txBody>
      </p:sp>
      <p:sp>
        <p:nvSpPr>
          <p:cNvPr id="3085" name="左大括号 3084"/>
          <p:cNvSpPr/>
          <p:nvPr/>
        </p:nvSpPr>
        <p:spPr>
          <a:xfrm>
            <a:off x="2934657" y="1198960"/>
            <a:ext cx="122332" cy="1458515"/>
          </a:xfrm>
          <a:prstGeom prst="leftBrace">
            <a:avLst>
              <a:gd name="adj1" fmla="val 74277"/>
              <a:gd name="adj2" fmla="val 50000"/>
            </a:avLst>
          </a:prstGeom>
          <a:noFill/>
          <a:ln w="28575" cap="flat" cmpd="sng">
            <a:solidFill>
              <a:srgbClr val="0F2E5A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sp>
        <p:nvSpPr>
          <p:cNvPr id="37897" name="矩形 3085"/>
          <p:cNvSpPr>
            <a:spLocks noTextEdit="1"/>
          </p:cNvSpPr>
          <p:nvPr/>
        </p:nvSpPr>
        <p:spPr>
          <a:xfrm>
            <a:off x="6058269" y="3651647"/>
            <a:ext cx="686482" cy="756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695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3087" name="文本框 3086"/>
          <p:cNvSpPr txBox="1">
            <a:spLocks noChangeArrowheads="1"/>
          </p:cNvSpPr>
          <p:nvPr/>
        </p:nvSpPr>
        <p:spPr bwMode="auto">
          <a:xfrm>
            <a:off x="1599699" y="4379118"/>
            <a:ext cx="3523862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还有比分子更小的微粒</a:t>
            </a: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原子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55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9" grpId="0" animBg="1"/>
      <p:bldP spid="3080" grpId="0" animBg="1"/>
      <p:bldP spid="3081" grpId="0" animBg="1"/>
      <p:bldP spid="3083" grpId="0"/>
      <p:bldP spid="3084" grpId="0" animBg="1"/>
      <p:bldP spid="30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文本框 4099"/>
          <p:cNvSpPr txBox="1"/>
          <p:nvPr/>
        </p:nvSpPr>
        <p:spPr>
          <a:xfrm>
            <a:off x="1292090" y="1054894"/>
            <a:ext cx="848007" cy="13412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795">
                <a:solidFill>
                  <a:schemeClr val="accent4"/>
                </a:solidFill>
                <a:effectLst/>
                <a:latin typeface="Arial" panose="020B0604020202020204" pitchFamily="34" charset="0"/>
              </a:rPr>
              <a:t>古希腊</a:t>
            </a:r>
          </a:p>
          <a:p>
            <a:pPr algn="ctr">
              <a:spcBef>
                <a:spcPct val="50000"/>
              </a:spcBef>
            </a:pPr>
            <a:r>
              <a:rPr lang="zh-CN" altLang="en-US" sz="1795">
                <a:solidFill>
                  <a:schemeClr val="accent4"/>
                </a:solidFill>
                <a:effectLst/>
                <a:latin typeface="Arial" panose="020B0604020202020204" pitchFamily="34" charset="0"/>
              </a:rPr>
              <a:t>原子论</a:t>
            </a:r>
          </a:p>
        </p:txBody>
      </p:sp>
      <p:sp>
        <p:nvSpPr>
          <p:cNvPr id="4101" name="文本框 4100"/>
          <p:cNvSpPr txBox="1">
            <a:spLocks noChangeArrowheads="1"/>
          </p:cNvSpPr>
          <p:nvPr/>
        </p:nvSpPr>
        <p:spPr bwMode="auto">
          <a:xfrm>
            <a:off x="2363382" y="684609"/>
            <a:ext cx="3634317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提出者：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德谟克利特。</a:t>
            </a:r>
          </a:p>
        </p:txBody>
      </p:sp>
      <p:sp>
        <p:nvSpPr>
          <p:cNvPr id="4102" name="文本框 4101"/>
          <p:cNvSpPr txBox="1">
            <a:spLocks noChangeArrowheads="1"/>
          </p:cNvSpPr>
          <p:nvPr/>
        </p:nvSpPr>
        <p:spPr bwMode="auto">
          <a:xfrm>
            <a:off x="2326562" y="990600"/>
            <a:ext cx="4330300" cy="13412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主要观点：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万物的本原是原子和虚空。原子是一种最后的不可分割的物质微粒，虚空的性质是空旷，原子得以在其间活动。 </a:t>
            </a:r>
          </a:p>
        </p:txBody>
      </p:sp>
      <p:sp>
        <p:nvSpPr>
          <p:cNvPr id="4103" name="文本框 4102"/>
          <p:cNvSpPr txBox="1"/>
          <p:nvPr/>
        </p:nvSpPr>
        <p:spPr>
          <a:xfrm>
            <a:off x="1387104" y="3171825"/>
            <a:ext cx="747054" cy="10630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795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</a:rPr>
              <a:t>近代</a:t>
            </a:r>
          </a:p>
          <a:p>
            <a:pPr algn="ctr">
              <a:spcBef>
                <a:spcPct val="50000"/>
              </a:spcBef>
            </a:pPr>
            <a:r>
              <a:rPr lang="zh-CN" altLang="en-US" sz="1795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</a:rPr>
              <a:t>原子论</a:t>
            </a:r>
          </a:p>
        </p:txBody>
      </p:sp>
      <p:sp>
        <p:nvSpPr>
          <p:cNvPr id="4104" name="文本框 4103"/>
          <p:cNvSpPr txBox="1">
            <a:spLocks noChangeArrowheads="1"/>
          </p:cNvSpPr>
          <p:nvPr/>
        </p:nvSpPr>
        <p:spPr bwMode="auto">
          <a:xfrm>
            <a:off x="2339627" y="2382440"/>
            <a:ext cx="3811282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提出者：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道尔顿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</a:t>
            </a: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1803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年。</a:t>
            </a:r>
          </a:p>
        </p:txBody>
      </p:sp>
      <p:sp>
        <p:nvSpPr>
          <p:cNvPr id="4105" name="文本框 4104"/>
          <p:cNvSpPr txBox="1">
            <a:spLocks noChangeArrowheads="1"/>
          </p:cNvSpPr>
          <p:nvPr/>
        </p:nvSpPr>
        <p:spPr bwMode="auto">
          <a:xfrm>
            <a:off x="2284994" y="2720579"/>
            <a:ext cx="4415814" cy="2173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主要观点：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物质世界的最小单位是原子，它是不可被分割的。原子在化学变化中保持着稳定的状态。有多少种不同的化学元素，就有多少种不同的原子；同一种元素的原子在质量、形态等方面完全相同。</a:t>
            </a:r>
          </a:p>
        </p:txBody>
      </p:sp>
      <p:sp>
        <p:nvSpPr>
          <p:cNvPr id="4106" name="左大括号 4105"/>
          <p:cNvSpPr/>
          <p:nvPr/>
        </p:nvSpPr>
        <p:spPr>
          <a:xfrm>
            <a:off x="2218483" y="765572"/>
            <a:ext cx="121144" cy="1458515"/>
          </a:xfrm>
          <a:prstGeom prst="leftBrace">
            <a:avLst>
              <a:gd name="adj1" fmla="val 7500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sp>
        <p:nvSpPr>
          <p:cNvPr id="4107" name="左大括号 4106"/>
          <p:cNvSpPr/>
          <p:nvPr/>
        </p:nvSpPr>
        <p:spPr>
          <a:xfrm>
            <a:off x="2206608" y="2552700"/>
            <a:ext cx="80763" cy="2147887"/>
          </a:xfrm>
          <a:prstGeom prst="leftBrace">
            <a:avLst>
              <a:gd name="adj1" fmla="val 74429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pic>
        <p:nvPicPr>
          <p:cNvPr id="4108" name="图片 4107" descr="德谟克利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442" y="815579"/>
            <a:ext cx="861071" cy="13311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233" y="3103960"/>
            <a:ext cx="1212627" cy="103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239802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/>
      <p:bldP spid="4102" grpId="0"/>
      <p:bldP spid="4103" grpId="0" animBg="1"/>
      <p:bldP spid="4104" grpId="0"/>
      <p:bldP spid="4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5123"/>
          <p:cNvSpPr txBox="1">
            <a:spLocks noChangeArrowheads="1"/>
          </p:cNvSpPr>
          <p:nvPr/>
        </p:nvSpPr>
        <p:spPr bwMode="auto">
          <a:xfrm>
            <a:off x="1381166" y="628650"/>
            <a:ext cx="5920611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意义：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近代原子论的提出，使人们对物质微观结构的认识深入到了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原子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级别。</a:t>
            </a:r>
          </a:p>
        </p:txBody>
      </p:sp>
      <p:sp>
        <p:nvSpPr>
          <p:cNvPr id="5127" name="文本框 5126"/>
          <p:cNvSpPr txBox="1">
            <a:spLocks noChangeArrowheads="1"/>
          </p:cNvSpPr>
          <p:nvPr/>
        </p:nvSpPr>
        <p:spPr bwMode="auto">
          <a:xfrm>
            <a:off x="1385917" y="1532334"/>
            <a:ext cx="4381371" cy="3692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问题</a:t>
            </a: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0" lang="zh-CN" altLang="en-US" sz="1795" b="1" kern="1200" cap="none" spc="0" normalizeH="0" baseline="0" noProof="0">
                <a:solidFill>
                  <a:srgbClr val="0000CC"/>
                </a:solidFill>
                <a:latin typeface="+mn-ea"/>
                <a:ea typeface="+mn-ea"/>
                <a:cs typeface="+mn-cs"/>
              </a:rPr>
              <a:t>分子和原子之间有什么关系</a:t>
            </a:r>
          </a:p>
        </p:txBody>
      </p:sp>
      <p:sp>
        <p:nvSpPr>
          <p:cNvPr id="39940" name="矩形 5127"/>
          <p:cNvSpPr>
            <a:spLocks noTextEdit="1"/>
          </p:cNvSpPr>
          <p:nvPr/>
        </p:nvSpPr>
        <p:spPr>
          <a:xfrm>
            <a:off x="5112872" y="1315641"/>
            <a:ext cx="686482" cy="756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1795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5129" name="文本框 5128"/>
          <p:cNvSpPr txBox="1"/>
          <p:nvPr/>
        </p:nvSpPr>
        <p:spPr>
          <a:xfrm>
            <a:off x="1374040" y="2127647"/>
            <a:ext cx="6235347" cy="3692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常见的物质是由分子组成的，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分子是由原子构成的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 </a:t>
            </a:r>
          </a:p>
        </p:txBody>
      </p:sp>
      <p:sp>
        <p:nvSpPr>
          <p:cNvPr id="5130" name="文本框 5129"/>
          <p:cNvSpPr txBox="1"/>
          <p:nvPr/>
        </p:nvSpPr>
        <p:spPr>
          <a:xfrm>
            <a:off x="1369289" y="2480073"/>
            <a:ext cx="6238911" cy="92430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由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相同的原子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构成的分子，叫做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单质分子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。例如氢气分子是由两个氢原子构成的，氮气分子是由两个氮原子构成的。 </a:t>
            </a:r>
          </a:p>
        </p:txBody>
      </p:sp>
      <p:sp>
        <p:nvSpPr>
          <p:cNvPr id="5131" name="文本框 5130"/>
          <p:cNvSpPr txBox="1"/>
          <p:nvPr/>
        </p:nvSpPr>
        <p:spPr>
          <a:xfrm>
            <a:off x="1366914" y="3315892"/>
            <a:ext cx="6238911" cy="17575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由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不同的原子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构成的分子，叫做</a:t>
            </a:r>
            <a:r>
              <a:rPr kumimoji="0" lang="zh-CN" altLang="en-US" sz="1795" b="1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化合物分子</a:t>
            </a:r>
            <a:r>
              <a:rPr kumimoji="0" lang="zh-CN" altLang="en-US" sz="1795" b="1" kern="1200" cap="none" spc="0" normalizeH="0" baseline="0" noProof="1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。例如水分子有两个氢原子和一个氧原子构成，二氧化碳分子是由两个氧原子和一个碳原子构成的，一氧化碳分子是由一个氧原子和一个碳原子构成的。</a:t>
            </a:r>
          </a:p>
        </p:txBody>
      </p:sp>
      <p:pic>
        <p:nvPicPr>
          <p:cNvPr id="5132" name="图片 5131" descr="分子结构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435" y="1132285"/>
            <a:ext cx="1444225" cy="9274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03483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9" grpId="0" animBg="1"/>
      <p:bldP spid="5130" grpId="0" animBg="1"/>
      <p:bldP spid="51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1457177" y="781049"/>
            <a:ext cx="4586840" cy="3692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问题</a:t>
            </a: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0" lang="zh-CN" altLang="en-US" sz="1795" b="1" kern="1200" cap="none" spc="0" normalizeH="0" baseline="0" noProof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ea"/>
                <a:ea typeface="+mn-ea"/>
                <a:cs typeface="+mn-cs"/>
              </a:rPr>
              <a:t>原子是不是构成物质的最小微粒呢</a:t>
            </a:r>
          </a:p>
        </p:txBody>
      </p:sp>
      <p:sp>
        <p:nvSpPr>
          <p:cNvPr id="40963" name="矩形 6148"/>
          <p:cNvSpPr>
            <a:spLocks noTextEdit="1"/>
          </p:cNvSpPr>
          <p:nvPr/>
        </p:nvSpPr>
        <p:spPr>
          <a:xfrm>
            <a:off x="5774414" y="647700"/>
            <a:ext cx="687669" cy="756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1795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6150" name="文本框 6149"/>
          <p:cNvSpPr txBox="1">
            <a:spLocks noChangeArrowheads="1"/>
          </p:cNvSpPr>
          <p:nvPr/>
        </p:nvSpPr>
        <p:spPr bwMode="auto">
          <a:xfrm>
            <a:off x="1404920" y="3467100"/>
            <a:ext cx="6453881" cy="1757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0070C0"/>
                </a:solidFill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1795" b="1" kern="1200" cap="none" spc="0" normalizeH="0" baseline="0" noProof="0">
                <a:solidFill>
                  <a:srgbClr val="0070C0"/>
                </a:solidFill>
                <a:latin typeface="+mn-ea"/>
                <a:ea typeface="+mn-ea"/>
                <a:cs typeface="+mn-cs"/>
              </a:rPr>
              <a:t>意义：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汤姆生发现电子是物理学史上的重要事件。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由于电子的发现，人们认识到原子不是组成物质的最小微粒，原子本身也具有结构。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此后，原子物理飞跃发展，人类对物质结构的认识进入了一个新的时代。</a:t>
            </a:r>
          </a:p>
        </p:txBody>
      </p:sp>
      <p:sp>
        <p:nvSpPr>
          <p:cNvPr id="6152" name="文本框 6151"/>
          <p:cNvSpPr txBox="1">
            <a:spLocks noChangeArrowheads="1"/>
          </p:cNvSpPr>
          <p:nvPr/>
        </p:nvSpPr>
        <p:spPr bwMode="auto">
          <a:xfrm>
            <a:off x="1379978" y="1496617"/>
            <a:ext cx="5408718" cy="2173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0070C0"/>
                </a:solidFill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1795" b="1" kern="1200" cap="none" spc="0" normalizeH="0" baseline="0" noProof="0">
                <a:solidFill>
                  <a:srgbClr val="0070C0"/>
                </a:solidFill>
                <a:latin typeface="+mn-ea"/>
                <a:ea typeface="+mn-ea"/>
                <a:cs typeface="+mn-cs"/>
              </a:rPr>
              <a:t>经历：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英国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物理学家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汤姆生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对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阴极射线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进行了一系列的研究，</a:t>
            </a: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1897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年，他确认阴极射线是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带负电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的粒子，该粒子质量比氢离子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小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得多，它是构成各种物质的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共有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成分，后来人们把这种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比原子小得多的带负电的粒子叫做电子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260" y="1350169"/>
            <a:ext cx="1035661" cy="2160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448864" y="1194198"/>
            <a:ext cx="1610501" cy="6467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latin typeface="+mj-ea"/>
                <a:ea typeface="+mj-ea"/>
                <a:cs typeface="+mn-cs"/>
              </a:rPr>
              <a:t>电子的发现</a:t>
            </a:r>
            <a:endParaRPr kumimoji="0" lang="en-US" altLang="zh-CN" sz="1795" b="1" kern="1200" cap="none" spc="0" normalizeH="0" baseline="0" noProof="0">
              <a:latin typeface="+mj-ea"/>
              <a:ea typeface="+mj-ea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795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69317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50" grpId="0"/>
      <p:bldP spid="615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文本框 7172"/>
          <p:cNvSpPr txBox="1">
            <a:spLocks noChangeArrowheads="1"/>
          </p:cNvSpPr>
          <p:nvPr/>
        </p:nvSpPr>
        <p:spPr bwMode="auto">
          <a:xfrm>
            <a:off x="1261210" y="1391841"/>
            <a:ext cx="4645037" cy="3423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n-ea"/>
                <a:ea typeface="+mn-ea"/>
                <a:cs typeface="+mn-cs"/>
              </a:rPr>
              <a:t>枣糕模型（汤姆生模型）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关于原子的结构，发现电子的汤姆生曾经提出了一个枣糕模型。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在这个模型中，</a:t>
            </a:r>
            <a:r>
              <a:rPr kumimoji="0" lang="zh-CN" altLang="en-US" sz="1795" b="1" kern="1200" cap="none" spc="0" normalizeH="0" baseline="0" noProof="0">
                <a:solidFill>
                  <a:srgbClr val="7030A0"/>
                </a:solidFill>
                <a:latin typeface="+mn-ea"/>
                <a:ea typeface="+mn-ea"/>
                <a:cs typeface="+mn-cs"/>
              </a:rPr>
              <a:t>原子被认为是一个球体，正电荷均匀分布在球内，电子则像枣糕里的枣子那样镶嵌在球内。</a:t>
            </a: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但是这个模型没过几年就被卢瑟福发现的新的实验事实否定了。</a:t>
            </a: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1353849" y="770335"/>
            <a:ext cx="3706766" cy="3692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问题</a:t>
            </a: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0" lang="zh-CN" altLang="en-US" sz="1795" b="1" kern="1200" cap="none" spc="0" normalizeH="0" baseline="0" noProof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ea"/>
                <a:ea typeface="+mn-ea"/>
                <a:cs typeface="+mn-cs"/>
              </a:rPr>
              <a:t>原子具有怎样的内部结构</a:t>
            </a:r>
          </a:p>
        </p:txBody>
      </p:sp>
      <p:sp>
        <p:nvSpPr>
          <p:cNvPr id="41988" name="矩形 6148"/>
          <p:cNvSpPr>
            <a:spLocks noTextEdit="1"/>
          </p:cNvSpPr>
          <p:nvPr/>
        </p:nvSpPr>
        <p:spPr>
          <a:xfrm>
            <a:off x="4798137" y="677466"/>
            <a:ext cx="687669" cy="756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1795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pic>
        <p:nvPicPr>
          <p:cNvPr id="3379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202" y="2428876"/>
            <a:ext cx="1810032" cy="1652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425522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61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1212515" y="1022748"/>
            <a:ext cx="6703295" cy="1757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r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     1909-1911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年，</a:t>
            </a:r>
            <a:r>
              <a:rPr kumimoji="0" lang="zh-CN" altLang="en-US" sz="1795" b="1" kern="1200" cap="none" spc="0" normalizeH="0" baseline="0" noProof="0">
                <a:solidFill>
                  <a:srgbClr val="7030A0"/>
                </a:solidFill>
                <a:latin typeface="+mn-ea"/>
                <a:ea typeface="+mn-ea"/>
                <a:cs typeface="+mn-cs"/>
              </a:rPr>
              <a:t>英国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的物理学家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卢瑟福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用</a:t>
            </a:r>
            <a:r>
              <a:rPr kumimoji="0" lang="en-US" altLang="zh-CN" sz="1795" b="1" i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α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粒子去轰击金箔。实验发现，绝大多数</a:t>
            </a:r>
            <a:r>
              <a:rPr kumimoji="0" lang="en-US" altLang="zh-CN" sz="1795" b="1" i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α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粒子穿过金箔后仍沿原来的方向前进，但是却有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少数</a:t>
            </a:r>
            <a:r>
              <a:rPr kumimoji="0" lang="en-US" altLang="zh-CN" sz="1795" b="1" i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α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粒子却发生了较大的偏转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，并且极少数</a:t>
            </a:r>
            <a:r>
              <a:rPr kumimoji="0" lang="en-US" altLang="zh-CN" sz="1795" b="1" i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α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粒子的偏转超过了</a:t>
            </a: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90°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，有的甚至达到了</a:t>
            </a:r>
            <a:r>
              <a:rPr kumimoji="0" lang="en-US" altLang="zh-CN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180°</a:t>
            </a:r>
            <a:r>
              <a:rPr kumimoji="0" lang="zh-CN" altLang="en-US" sz="1795" b="1" kern="1200" cap="none" spc="0" normalizeH="0" baseline="0" noProof="0">
                <a:solidFill>
                  <a:srgbClr val="002060"/>
                </a:solidFill>
                <a:latin typeface="+mn-ea"/>
                <a:ea typeface="+mn-ea"/>
                <a:cs typeface="+mn-cs"/>
              </a:rPr>
              <a:t>，像是被金箔弹回来了。</a:t>
            </a: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 </a:t>
            </a:r>
          </a:p>
        </p:txBody>
      </p:sp>
      <p:pic>
        <p:nvPicPr>
          <p:cNvPr id="8197" name="图片 8196" descr="201111070303404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807" y="2778919"/>
            <a:ext cx="1985810" cy="1366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 descr="image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005" y="2696766"/>
            <a:ext cx="1523800" cy="15394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文本框 8198"/>
          <p:cNvSpPr txBox="1">
            <a:spLocks noChangeArrowheads="1"/>
          </p:cNvSpPr>
          <p:nvPr/>
        </p:nvSpPr>
        <p:spPr bwMode="auto">
          <a:xfrm>
            <a:off x="1371664" y="4195763"/>
            <a:ext cx="6355304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用枣糕模型是无法解释</a:t>
            </a:r>
            <a:r>
              <a:rPr kumimoji="0" lang="en-US" altLang="zh-CN" sz="1795" b="1" i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α</a:t>
            </a:r>
            <a:r>
              <a:rPr kumimoji="0" lang="zh-CN" altLang="en-US" sz="17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粒子的大角度偏转，卢瑟福对实验现象进行分析后，提出了他的核式结构模型。</a:t>
            </a: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 </a:t>
            </a:r>
          </a:p>
        </p:txBody>
      </p:sp>
      <p:pic>
        <p:nvPicPr>
          <p:cNvPr id="8200" name="图片 8199" descr="枣糕模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9865" y="2809875"/>
            <a:ext cx="1076043" cy="13918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315844" y="719138"/>
            <a:ext cx="1920487" cy="6467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795" b="1" i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n-ea"/>
                <a:ea typeface="+mn-ea"/>
                <a:cs typeface="+mn-cs"/>
              </a:rPr>
              <a:t>α</a:t>
            </a:r>
            <a:r>
              <a:rPr kumimoji="0" lang="zh-CN" altLang="en-US" sz="1795" b="1" kern="1200" cap="none" spc="0" normalizeH="0" baseline="0" noProof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n-ea"/>
                <a:ea typeface="+mn-ea"/>
                <a:cs typeface="+mn-cs"/>
              </a:rPr>
              <a:t>粒子散射实验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795" b="1" kern="1200" cap="none" spc="0" normalizeH="0" baseline="0" noProof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78890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3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2579</Words>
  <Application>Microsoft Office PowerPoint</Application>
  <PresentationFormat>全屏显示(16:9)</PresentationFormat>
  <Paragraphs>114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7.3 探索更小的微粒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更小微粒的探索过程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2021-02-22T07:19:52Z</dcterms:created>
  <dcterms:modified xsi:type="dcterms:W3CDTF">2021-02-22T07:30:34Z</dcterms:modified>
</cp:coreProperties>
</file>