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1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notesSlides/notesSlide3.xml" ContentType="application/vnd.openxmlformats-officedocument.presentationml.notesSlide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notesSlides/notesSlide4.xml" ContentType="application/vnd.openxmlformats-officedocument.presentationml.notesSlide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notesSlides/notesSlide5.xml" ContentType="application/vnd.openxmlformats-officedocument.presentationml.notesSlide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notesSlides/notesSlide6.xml" ContentType="application/vnd.openxmlformats-officedocument.presentationml.notesSlide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notesSlides/notesSlide7.xml" ContentType="application/vnd.openxmlformats-officedocument.presentationml.notesSlide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notesSlides/notesSlide8.xml" ContentType="application/vnd.openxmlformats-officedocument.presentationml.notesSlide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notesSlides/notesSlide9.xml" ContentType="application/vnd.openxmlformats-officedocument.presentationml.notesSlid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notesSlides/notesSlide10.xml" ContentType="application/vnd.openxmlformats-officedocument.presentationml.notesSlide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notesSlides/notesSlide11.xml" ContentType="application/vnd.openxmlformats-officedocument.presentationml.notesSlide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71" r:id="rId2"/>
    <p:sldId id="257" r:id="rId3"/>
    <p:sldId id="560" r:id="rId4"/>
    <p:sldId id="259" r:id="rId5"/>
    <p:sldId id="765" r:id="rId6"/>
    <p:sldId id="766" r:id="rId7"/>
    <p:sldId id="767" r:id="rId8"/>
    <p:sldId id="768" r:id="rId9"/>
    <p:sldId id="769" r:id="rId10"/>
    <p:sldId id="770" r:id="rId11"/>
    <p:sldId id="771" r:id="rId12"/>
    <p:sldId id="772" r:id="rId13"/>
    <p:sldId id="773" r:id="rId14"/>
    <p:sldId id="674" r:id="rId15"/>
    <p:sldId id="617" r:id="rId16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15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22852010" name="Soulmate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470" y="72"/>
      </p:cViewPr>
      <p:guideLst>
        <p:guide orient="horz" pos="1915"/>
        <p:guide pos="383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4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4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4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4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4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4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4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4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4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4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10" Type="http://schemas.openxmlformats.org/officeDocument/2006/relationships/notesSlide" Target="../notesSlides/notesSlide8.xml"/><Relationship Id="rId4" Type="http://schemas.openxmlformats.org/officeDocument/2006/relationships/tags" Target="../tags/tag161.xml"/><Relationship Id="rId9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8.pn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7.pn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notesSlide" Target="../notesSlides/notesSlide9.xml"/><Relationship Id="rId5" Type="http://schemas.openxmlformats.org/officeDocument/2006/relationships/tags" Target="../tags/tag172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71.xml"/><Relationship Id="rId9" Type="http://schemas.openxmlformats.org/officeDocument/2006/relationships/tags" Target="../tags/tag17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9.png"/><Relationship Id="rId5" Type="http://schemas.openxmlformats.org/officeDocument/2006/relationships/tags" Target="../tags/tag183.xml"/><Relationship Id="rId10" Type="http://schemas.openxmlformats.org/officeDocument/2006/relationships/notesSlide" Target="../notesSlides/notesSlide10.xml"/><Relationship Id="rId4" Type="http://schemas.openxmlformats.org/officeDocument/2006/relationships/tags" Target="../tags/tag182.xml"/><Relationship Id="rId9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91.xml"/><Relationship Id="rId7" Type="http://schemas.openxmlformats.org/officeDocument/2006/relationships/tags" Target="../tags/tag195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tags" Target="../tags/tag194.xml"/><Relationship Id="rId5" Type="http://schemas.openxmlformats.org/officeDocument/2006/relationships/tags" Target="../tags/tag193.xml"/><Relationship Id="rId4" Type="http://schemas.openxmlformats.org/officeDocument/2006/relationships/tags" Target="../tags/tag192.xml"/><Relationship Id="rId9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210.xml"/><Relationship Id="rId18" Type="http://schemas.openxmlformats.org/officeDocument/2006/relationships/tags" Target="../tags/tag215.xml"/><Relationship Id="rId26" Type="http://schemas.openxmlformats.org/officeDocument/2006/relationships/tags" Target="../tags/tag223.xml"/><Relationship Id="rId39" Type="http://schemas.openxmlformats.org/officeDocument/2006/relationships/slideLayout" Target="../slideLayouts/slideLayout1.xml"/><Relationship Id="rId21" Type="http://schemas.openxmlformats.org/officeDocument/2006/relationships/tags" Target="../tags/tag218.xml"/><Relationship Id="rId34" Type="http://schemas.openxmlformats.org/officeDocument/2006/relationships/tags" Target="../tags/tag231.xml"/><Relationship Id="rId7" Type="http://schemas.openxmlformats.org/officeDocument/2006/relationships/tags" Target="../tags/tag204.xml"/><Relationship Id="rId12" Type="http://schemas.openxmlformats.org/officeDocument/2006/relationships/tags" Target="../tags/tag209.xml"/><Relationship Id="rId17" Type="http://schemas.openxmlformats.org/officeDocument/2006/relationships/tags" Target="../tags/tag214.xml"/><Relationship Id="rId25" Type="http://schemas.openxmlformats.org/officeDocument/2006/relationships/tags" Target="../tags/tag222.xml"/><Relationship Id="rId33" Type="http://schemas.openxmlformats.org/officeDocument/2006/relationships/tags" Target="../tags/tag230.xml"/><Relationship Id="rId38" Type="http://schemas.openxmlformats.org/officeDocument/2006/relationships/tags" Target="../tags/tag235.xml"/><Relationship Id="rId2" Type="http://schemas.openxmlformats.org/officeDocument/2006/relationships/tags" Target="../tags/tag199.xml"/><Relationship Id="rId16" Type="http://schemas.openxmlformats.org/officeDocument/2006/relationships/tags" Target="../tags/tag213.xml"/><Relationship Id="rId20" Type="http://schemas.openxmlformats.org/officeDocument/2006/relationships/tags" Target="../tags/tag217.xml"/><Relationship Id="rId29" Type="http://schemas.openxmlformats.org/officeDocument/2006/relationships/tags" Target="../tags/tag226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tags" Target="../tags/tag208.xml"/><Relationship Id="rId24" Type="http://schemas.openxmlformats.org/officeDocument/2006/relationships/tags" Target="../tags/tag221.xml"/><Relationship Id="rId32" Type="http://schemas.openxmlformats.org/officeDocument/2006/relationships/tags" Target="../tags/tag229.xml"/><Relationship Id="rId37" Type="http://schemas.openxmlformats.org/officeDocument/2006/relationships/tags" Target="../tags/tag234.xml"/><Relationship Id="rId40" Type="http://schemas.openxmlformats.org/officeDocument/2006/relationships/image" Target="../media/image10.png"/><Relationship Id="rId5" Type="http://schemas.openxmlformats.org/officeDocument/2006/relationships/tags" Target="../tags/tag202.xml"/><Relationship Id="rId15" Type="http://schemas.openxmlformats.org/officeDocument/2006/relationships/tags" Target="../tags/tag212.xml"/><Relationship Id="rId23" Type="http://schemas.openxmlformats.org/officeDocument/2006/relationships/tags" Target="../tags/tag220.xml"/><Relationship Id="rId28" Type="http://schemas.openxmlformats.org/officeDocument/2006/relationships/tags" Target="../tags/tag225.xml"/><Relationship Id="rId36" Type="http://schemas.openxmlformats.org/officeDocument/2006/relationships/tags" Target="../tags/tag233.xml"/><Relationship Id="rId10" Type="http://schemas.openxmlformats.org/officeDocument/2006/relationships/tags" Target="../tags/tag207.xml"/><Relationship Id="rId19" Type="http://schemas.openxmlformats.org/officeDocument/2006/relationships/tags" Target="../tags/tag216.xml"/><Relationship Id="rId31" Type="http://schemas.openxmlformats.org/officeDocument/2006/relationships/tags" Target="../tags/tag228.xml"/><Relationship Id="rId4" Type="http://schemas.openxmlformats.org/officeDocument/2006/relationships/tags" Target="../tags/tag201.xml"/><Relationship Id="rId9" Type="http://schemas.openxmlformats.org/officeDocument/2006/relationships/tags" Target="../tags/tag206.xml"/><Relationship Id="rId14" Type="http://schemas.openxmlformats.org/officeDocument/2006/relationships/tags" Target="../tags/tag211.xml"/><Relationship Id="rId22" Type="http://schemas.openxmlformats.org/officeDocument/2006/relationships/tags" Target="../tags/tag219.xml"/><Relationship Id="rId27" Type="http://schemas.openxmlformats.org/officeDocument/2006/relationships/tags" Target="../tags/tag224.xml"/><Relationship Id="rId30" Type="http://schemas.openxmlformats.org/officeDocument/2006/relationships/tags" Target="../tags/tag227.xml"/><Relationship Id="rId35" Type="http://schemas.openxmlformats.org/officeDocument/2006/relationships/tags" Target="../tags/tag232.xml"/><Relationship Id="rId8" Type="http://schemas.openxmlformats.org/officeDocument/2006/relationships/tags" Target="../tags/tag205.xml"/><Relationship Id="rId3" Type="http://schemas.openxmlformats.org/officeDocument/2006/relationships/tags" Target="../tags/tag20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38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" Type="http://schemas.openxmlformats.org/officeDocument/2006/relationships/tags" Target="../tags/tag23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84.xml"/><Relationship Id="rId9" Type="http://schemas.openxmlformats.org/officeDocument/2006/relationships/tags" Target="../tags/tag8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9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9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5" Type="http://schemas.openxmlformats.org/officeDocument/2006/relationships/tags" Target="../tags/tag119.xml"/><Relationship Id="rId10" Type="http://schemas.openxmlformats.org/officeDocument/2006/relationships/notesSlide" Target="../notesSlides/notesSlide4.xml"/><Relationship Id="rId4" Type="http://schemas.openxmlformats.org/officeDocument/2006/relationships/tags" Target="../tags/tag118.xml"/><Relationship Id="rId9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32.xml"/><Relationship Id="rId13" Type="http://schemas.openxmlformats.org/officeDocument/2006/relationships/image" Target="../media/image3.png"/><Relationship Id="rId3" Type="http://schemas.openxmlformats.org/officeDocument/2006/relationships/tags" Target="../tags/tag127.xml"/><Relationship Id="rId7" Type="http://schemas.openxmlformats.org/officeDocument/2006/relationships/tags" Target="../tags/tag131.xml"/><Relationship Id="rId12" Type="http://schemas.openxmlformats.org/officeDocument/2006/relationships/image" Target="../media/image2.png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129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28.xml"/><Relationship Id="rId9" Type="http://schemas.openxmlformats.org/officeDocument/2006/relationships/tags" Target="../tags/tag13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13" Type="http://schemas.openxmlformats.org/officeDocument/2006/relationships/image" Target="../media/image5.png"/><Relationship Id="rId3" Type="http://schemas.openxmlformats.org/officeDocument/2006/relationships/tags" Target="../tags/tag138.xml"/><Relationship Id="rId7" Type="http://schemas.openxmlformats.org/officeDocument/2006/relationships/tags" Target="../tags/tag142.xml"/><Relationship Id="rId12" Type="http://schemas.openxmlformats.org/officeDocument/2006/relationships/image" Target="../media/image4.pn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140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39.xml"/><Relationship Id="rId9" Type="http://schemas.openxmlformats.org/officeDocument/2006/relationships/tags" Target="../tags/tag14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3" Type="http://schemas.openxmlformats.org/officeDocument/2006/relationships/tags" Target="../tags/tag149.xml"/><Relationship Id="rId7" Type="http://schemas.openxmlformats.org/officeDocument/2006/relationships/tags" Target="../tags/tag153.xml"/><Relationship Id="rId12" Type="http://schemas.openxmlformats.org/officeDocument/2006/relationships/image" Target="../media/image6.png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11" Type="http://schemas.openxmlformats.org/officeDocument/2006/relationships/notesSlide" Target="../notesSlides/notesSlide7.xml"/><Relationship Id="rId5" Type="http://schemas.openxmlformats.org/officeDocument/2006/relationships/tags" Target="../tags/tag151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50.xml"/><Relationship Id="rId9" Type="http://schemas.openxmlformats.org/officeDocument/2006/relationships/tags" Target="../tags/tag1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-108296" y="2204720"/>
            <a:ext cx="12186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rgbClr val="FF0000"/>
                </a:solidFill>
              </a:rPr>
              <a:t>第</a:t>
            </a:r>
            <a:r>
              <a:rPr lang="en-US" altLang="zh-CN" sz="4800" b="1" dirty="0">
                <a:solidFill>
                  <a:srgbClr val="FF0000"/>
                </a:solidFill>
              </a:rPr>
              <a:t>3</a:t>
            </a:r>
            <a:r>
              <a:rPr lang="zh-CN" altLang="en-US" sz="4800" b="1" dirty="0">
                <a:solidFill>
                  <a:srgbClr val="FF0000"/>
                </a:solidFill>
              </a:rPr>
              <a:t>节</a:t>
            </a:r>
            <a:r>
              <a:rPr lang="en-US" altLang="zh-CN" sz="4800" b="1" dirty="0">
                <a:solidFill>
                  <a:srgbClr val="FF0000"/>
                </a:solidFill>
              </a:rPr>
              <a:t>  </a:t>
            </a:r>
            <a:r>
              <a:rPr lang="zh-CN" sz="4800" b="1" dirty="0">
                <a:solidFill>
                  <a:srgbClr val="FF0000"/>
                </a:solidFill>
              </a:rPr>
              <a:t>跨学科实践：为家庭电路做设计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5346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第十九章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生活用电</a:t>
            </a:r>
            <a:endParaRPr lang="zh-CN" sz="36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039177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跨学科实践：为家庭电路做设计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合理规划配电分支回路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考虑到家中的用电器比较多，家庭电路可设计若干插座分支回路、照明分支回路和大功率用电器（如空调）分支回路等。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具体设计可参考下图的形式，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如：</a:t>
            </a:r>
            <a:r>
              <a:rPr lang="zh-CN" altLang="en-US" sz="2400" b="1">
                <a:solidFill>
                  <a:srgbClr val="C00000"/>
                </a:solidFill>
                <a:sym typeface="+mn-ea"/>
              </a:rPr>
              <a:t>户型电路示意图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4518978" y="3041015"/>
          <a:ext cx="7701710" cy="3566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7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21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21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分支回路</a:t>
                      </a:r>
                    </a:p>
                  </a:txBody>
                  <a:tcPr anchor="ctr">
                    <a:solidFill>
                      <a:srgbClr val="FCF0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家用电器</a:t>
                      </a:r>
                    </a:p>
                  </a:txBody>
                  <a:tcPr anchor="ctr">
                    <a:solidFill>
                      <a:srgbClr val="FCF0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总功率</a:t>
                      </a:r>
                      <a:r>
                        <a:rPr lang="en-US" altLang="zh-CN"/>
                        <a:t>/W</a:t>
                      </a:r>
                    </a:p>
                  </a:txBody>
                  <a:tcPr anchor="ctr">
                    <a:solidFill>
                      <a:srgbClr val="FCF0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断路器</a:t>
                      </a:r>
                    </a:p>
                  </a:txBody>
                  <a:tcPr anchor="ctr">
                    <a:solidFill>
                      <a:srgbClr val="FCF0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照明回路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全屋灯具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空气开关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厨房回路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微波炉、电烤箱、电冰箱、电饭锅、电热宝</a:t>
                      </a:r>
                      <a:endParaRPr lang="en-US" altLang="zh-CN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漏电保护器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空调回路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立式空调、壁挂式空调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空气开关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卫生间回路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洗衣机、浴霸、热水器、电吹风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漏电保护器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卧室回路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台式计算机、空气净化器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空气开关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客厅回路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电视、扫地机器人、路由器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空气开关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……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6040" y="1236980"/>
            <a:ext cx="2047875" cy="68580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45720" y="1780540"/>
            <a:ext cx="12042140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通常情况下，导线的横截面积越大，长时间通电时所允许的最大安全电流也会越大。根据你所设计的各条分支回路的用电情况，总功率大的分支回路要选粗一些的导线，还是细一些的？</a:t>
            </a:r>
          </a:p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家庭电路中的供电导线是不是横截面积越大越好？</a:t>
            </a:r>
          </a:p>
          <a:p>
            <a:pPr indent="60960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你认为在选择导线时，除了安全因素，还要考虑哪些因素？</a:t>
            </a: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0" y="0"/>
            <a:ext cx="1039177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 15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5" name="文本框 24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跨学科实践：为家庭电路做设计</a:t>
            </a:r>
          </a:p>
        </p:txBody>
      </p:sp>
      <p:sp>
        <p:nvSpPr>
          <p:cNvPr id="26" name="文本框 25"/>
          <p:cNvSpPr txBox="1"/>
          <p:nvPr>
            <p:custDataLst>
              <p:tags r:id="rId8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26034" y="3988435"/>
                <a:ext cx="12139295" cy="2861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609600" fontAlgn="auto">
                  <a:lnSpc>
                    <a:spcPct val="150000"/>
                  </a:lnSpc>
                </a:pPr>
                <a:r>
                  <a:rPr lang="zh-CN" altLang="en-US" sz="2400" dirty="0">
                    <a:latin typeface="Cambria Math" panose="02040503050406030204" pitchFamily="18" charset="0"/>
                    <a:cs typeface="Cambria Math" panose="02040503050406030204" pitchFamily="18" charset="0"/>
                  </a:rPr>
                  <a:t>根据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𝑃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𝑈𝐼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  <a:cs typeface="Cambria Math" panose="02040503050406030204" pitchFamily="18" charset="0"/>
                  </a:rPr>
                  <a:t>可知，家庭电路电压为</a:t>
                </a:r>
                <a:r>
                  <a:rPr lang="en-US" altLang="zh-CN" sz="2400" dirty="0">
                    <a:latin typeface="Cambria Math" panose="02040503050406030204" pitchFamily="18" charset="0"/>
                    <a:cs typeface="Cambria Math" panose="02040503050406030204" pitchFamily="18" charset="0"/>
                  </a:rPr>
                  <a:t>220V</a:t>
                </a:r>
                <a:r>
                  <a:rPr lang="zh-CN" altLang="en-US" sz="2400" dirty="0">
                    <a:latin typeface="Cambria Math" panose="02040503050406030204" pitchFamily="18" charset="0"/>
                    <a:cs typeface="Cambria Math" panose="02040503050406030204" pitchFamily="18" charset="0"/>
                  </a:rPr>
                  <a:t>不变时，总功率越大时，电流越大，所以分支回路应选择粗一些的导线。</a:t>
                </a:r>
              </a:p>
              <a:p>
                <a:pPr indent="609600" fontAlgn="auto">
                  <a:lnSpc>
                    <a:spcPct val="150000"/>
                  </a:lnSpc>
                </a:pPr>
                <a:r>
                  <a:rPr lang="zh-CN" altLang="en-US" sz="2400" dirty="0">
                    <a:latin typeface="Cambria Math" panose="02040503050406030204" pitchFamily="18" charset="0"/>
                    <a:cs typeface="Cambria Math" panose="02040503050406030204" pitchFamily="18" charset="0"/>
                  </a:rPr>
                  <a:t>横截面积越大的导线，经济成本越高，同时也会使导线的柔韧性下降、铺设难度增加，而且家庭电路的电流有一定范围，过度增大横截面积属于浪费。</a:t>
                </a:r>
              </a:p>
              <a:p>
                <a:pPr indent="609600" fontAlgn="auto">
                  <a:lnSpc>
                    <a:spcPct val="150000"/>
                  </a:lnSpc>
                </a:pPr>
                <a:r>
                  <a:rPr lang="zh-CN" altLang="en-US" sz="2400" dirty="0">
                    <a:latin typeface="Cambria Math" panose="02040503050406030204" pitchFamily="18" charset="0"/>
                    <a:cs typeface="Cambria Math" panose="02040503050406030204" pitchFamily="18" charset="0"/>
                  </a:rPr>
                  <a:t>还要考虑成本、铺设条件、导线材质、使用环境等。</a:t>
                </a: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26034" y="3988435"/>
                <a:ext cx="12139295" cy="2861310"/>
              </a:xfrm>
              <a:prstGeom prst="rect">
                <a:avLst/>
              </a:prstGeom>
              <a:blipFill>
                <a:blip r:embed="rId13"/>
                <a:stretch>
                  <a:fillRect l="-753" r="-2711" b="-17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039177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跨学科实践：为家庭电路做设计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展示交流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4887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完成设计方案后，各小组之间进行展示与交流，可互检方案的可行性与安全性。有条件的话，也可邀请专业人员来对你们的设计方案进行评估。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ym typeface="+mn-ea"/>
              </a:rPr>
              <a:t>最后，通过对这个项目的研究，请你谈谈对家庭电路的认识以及对安全用电的体会。可以结合家中用电器的调查和使用情况，尝试分析家庭用电安全隐患，总结出一些生活中的安全用电原则，例如：</a:t>
            </a:r>
          </a:p>
          <a:p>
            <a:pPr marL="342900" indent="-3429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sz="2400">
                <a:sym typeface="+mn-ea"/>
              </a:rPr>
              <a:t>尽量不同时使用多个大功率用电器</a:t>
            </a:r>
          </a:p>
          <a:p>
            <a:pPr marL="342900" indent="-3429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sz="2400">
                <a:sym typeface="+mn-ea"/>
              </a:rPr>
              <a:t>不接触低压带电体，不靠近高压带电体</a:t>
            </a:r>
          </a:p>
          <a:p>
            <a:pPr marL="342900" indent="-3429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sz="2400">
                <a:sym typeface="+mn-ea"/>
              </a:rPr>
              <a:t>更换灯泡、搬动用电器前应断开电源开关</a:t>
            </a:r>
          </a:p>
          <a:p>
            <a:pPr marL="342900" indent="-3429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sz="2400">
                <a:sym typeface="+mn-ea"/>
              </a:rPr>
              <a:t>不弄湿用电器，不损坏绝缘层</a:t>
            </a:r>
          </a:p>
          <a:p>
            <a:pPr marL="342900" indent="-3429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sz="2400">
                <a:sym typeface="+mn-ea"/>
              </a:rPr>
              <a:t>保险装置、插座、导线、家用电器等达到使用寿命时应及时更换</a:t>
            </a: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2446000" y="114554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039177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跨学科实践：为家庭电路做设计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展示交流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虽然家庭电路中都安装了各种保险装置，但是它们也可能会出现故障。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因此，最重要的是，我们在思想上要有安全用电意识，在行动上要遵守安全用电原则。只有这样，我们才能享受电所带来的便利。</a:t>
            </a:r>
            <a:endParaRPr lang="zh-CN" sz="2400"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-4445" y="66357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课堂小结</a:t>
            </a:r>
            <a:endParaRPr lang="en-US" altLang="zh-CN" sz="3200" b="1"/>
          </a:p>
        </p:txBody>
      </p:sp>
      <p:cxnSp>
        <p:nvCxnSpPr>
          <p:cNvPr id="12" name="直接连接符 11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0"/>
          <a:stretch>
            <a:fillRect/>
          </a:stretch>
        </p:blipFill>
        <p:spPr>
          <a:xfrm flipH="1">
            <a:off x="11722100" y="104140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21" name="Rectangle 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265691" y="2677521"/>
            <a:ext cx="5122552" cy="563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60" b="0" i="0" u="none" strike="noStrike" kern="1200" cap="none" spc="0" normalizeH="0" baseline="0" noProof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Helvetica" panose="020B0604020202020204" pitchFamily="34" charset="0"/>
                <a:sym typeface="Arial" panose="020B0604020202020204" pitchFamily="34" charset="0"/>
              </a:rPr>
              <a:t>           </a:t>
            </a:r>
          </a:p>
        </p:txBody>
      </p: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0" y="0"/>
            <a:ext cx="1039177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跨学科实践：为家庭电路做设计</a:t>
            </a:r>
          </a:p>
        </p:txBody>
      </p:sp>
      <p:sp>
        <p:nvSpPr>
          <p:cNvPr id="4" name="Rectangle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984113" y="1387253"/>
            <a:ext cx="8630235" cy="322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Arial" panose="020B0604020202020204" pitchFamily="34" charset="0"/>
              </a:rPr>
              <a:t>为家庭电路提出一个简单的设计方案</a:t>
            </a:r>
            <a:r>
              <a:rPr kumimoji="1" lang="en-US" altLang="zh-CN" sz="2800" b="0" i="0" u="none" strike="noStrike" kern="1200" cap="none" spc="-6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kumimoji="1" lang="zh-CN" altLang="en-US" sz="2800" b="0" i="0" u="none" strike="noStrike" kern="1200" cap="none" spc="-6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ts val="45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Arial" panose="020B0604020202020204" pitchFamily="34" charset="0"/>
              </a:rPr>
              <a:t>①初步估算家中的总体用电需求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Arial" panose="020B0604020202020204" pitchFamily="34" charset="0"/>
              </a:rPr>
              <a:t>②合理规划并设计室内的配电分支回路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ts val="45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Arial" panose="020B0604020202020204" pitchFamily="34" charset="0"/>
              </a:rPr>
              <a:t>①调查家庭用电需求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kumimoji="1" lang="en-US" altLang="zh-CN" sz="2800" b="0" i="0" u="none" strike="noStrike" kern="1200" cap="none" spc="-15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ts val="4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Arial" panose="020B0604020202020204" pitchFamily="34" charset="0"/>
              </a:rPr>
              <a:t>②合理规划配电分支回路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Arial" panose="020B0604020202020204" pitchFamily="34" charset="0"/>
              </a:rPr>
              <a:t>采用绘图、列表形式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</a:p>
        </p:txBody>
      </p:sp>
      <p:sp>
        <p:nvSpPr>
          <p:cNvPr id="13" name="Rectangle 9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123451" y="2413361"/>
            <a:ext cx="5122552" cy="563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60" b="0" i="0" u="none" strike="noStrike" kern="1200" cap="none" spc="0" normalizeH="0" baseline="0" noProof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Helvetica" panose="020B0604020202020204" pitchFamily="34" charset="0"/>
                <a:sym typeface="Arial" panose="020B0604020202020204" pitchFamily="34" charset="0"/>
              </a:rPr>
              <a:t>           </a:t>
            </a:r>
          </a:p>
        </p:txBody>
      </p:sp>
      <p:sp>
        <p:nvSpPr>
          <p:cNvPr id="14" name="Text Box 14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72307" y="1928412"/>
            <a:ext cx="584775" cy="300117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ysClr val="windowText" lastClr="000000"/>
            </a:solidFill>
          </a:ln>
        </p:spPr>
        <p:txBody>
          <a:bodyPr vert="eaVert" wrap="square"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Helvetica" panose="020B0604020202020204" pitchFamily="34" charset="0"/>
                <a:sym typeface="Arial" panose="020B0604020202020204" pitchFamily="34" charset="0"/>
              </a:rPr>
              <a:t>为家庭电路做设计</a:t>
            </a:r>
          </a:p>
        </p:txBody>
      </p:sp>
      <p:sp>
        <p:nvSpPr>
          <p:cNvPr id="6" name="矩形 5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140341" y="3791771"/>
            <a:ext cx="155699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</a:ln>
        </p:spPr>
        <p:txBody>
          <a:bodyPr wrap="square"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Helvetica" panose="020B0604020202020204" pitchFamily="34" charset="0"/>
                <a:sym typeface="Arial" panose="020B0604020202020204" pitchFamily="34" charset="0"/>
              </a:rPr>
              <a:t>项目实施</a:t>
            </a: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Helvetica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109142" y="2518822"/>
            <a:ext cx="155699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</a:ln>
        </p:spPr>
        <p:txBody>
          <a:bodyPr wrap="square"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Helvetica" panose="020B0604020202020204" pitchFamily="34" charset="0"/>
                <a:sym typeface="Arial" panose="020B0604020202020204" pitchFamily="34" charset="0"/>
              </a:rPr>
              <a:t>项目分析</a:t>
            </a:r>
            <a:endParaRPr kumimoji="1" lang="en-US" altLang="zh-CN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Helvetica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7" name="组合 6"/>
          <p:cNvGrpSpPr/>
          <p:nvPr>
            <p:custDataLst>
              <p:tags r:id="rId14"/>
            </p:custDataLst>
          </p:nvPr>
        </p:nvGrpSpPr>
        <p:grpSpPr>
          <a:xfrm>
            <a:off x="2109143" y="1526995"/>
            <a:ext cx="1874970" cy="461665"/>
            <a:chOff x="1869146" y="1487527"/>
            <a:chExt cx="1885445" cy="46166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5" name="Text Box 21"/>
            <p:cNvSpPr txBox="1"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1869146" y="1487527"/>
              <a:ext cx="1557000" cy="46166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</a:ln>
          </p:spPr>
          <p:txBody>
            <a:bodyPr wrap="square">
              <a:spAutoFit/>
            </a:bodyPr>
            <a:lstStyle>
              <a:lvl1pPr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spcBef>
                  <a:spcPts val="700"/>
                </a:spcBef>
                <a:buSzTx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spcBef>
                  <a:spcPts val="700"/>
                </a:spcBef>
                <a:buSzTx/>
                <a:buChar char="–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spcBef>
                  <a:spcPts val="700"/>
                </a:spcBef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ts val="700"/>
                </a:spcBef>
                <a:spcAft>
                  <a:spcPct val="0"/>
                </a:spcAft>
                <a:buSzTx/>
                <a:buChar char="»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  <a:cs typeface="Helvetica" panose="020B0604020202020204" pitchFamily="34" charset="0"/>
                  <a:sym typeface="Arial" panose="020B0604020202020204" pitchFamily="34" charset="0"/>
                </a:rPr>
                <a:t>项目提出</a:t>
              </a:r>
              <a:endParaRPr kumimoji="1" lang="en-US" altLang="zh-CN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Helvetica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24" name="直接连接符 23"/>
            <p:cNvCxnSpPr/>
            <p:nvPr>
              <p:custDataLst>
                <p:tags r:id="rId38"/>
              </p:custDataLst>
            </p:nvPr>
          </p:nvCxnSpPr>
          <p:spPr>
            <a:xfrm>
              <a:off x="3426146" y="1717300"/>
              <a:ext cx="328445" cy="0"/>
            </a:xfrm>
            <a:prstGeom prst="line">
              <a:avLst/>
            </a:prstGeom>
            <a:grp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9" name="组合 8"/>
          <p:cNvGrpSpPr/>
          <p:nvPr>
            <p:custDataLst>
              <p:tags r:id="rId15"/>
            </p:custDataLst>
          </p:nvPr>
        </p:nvGrpSpPr>
        <p:grpSpPr>
          <a:xfrm>
            <a:off x="3667363" y="2417627"/>
            <a:ext cx="373006" cy="726357"/>
            <a:chOff x="2657869" y="4138348"/>
            <a:chExt cx="487355" cy="780524"/>
          </a:xfrm>
        </p:grpSpPr>
        <p:grpSp>
          <p:nvGrpSpPr>
            <p:cNvPr id="10" name="组合 9"/>
            <p:cNvGrpSpPr/>
            <p:nvPr>
              <p:custDataLst>
                <p:tags r:id="rId32"/>
              </p:custDataLst>
            </p:nvPr>
          </p:nvGrpSpPr>
          <p:grpSpPr>
            <a:xfrm>
              <a:off x="2657869" y="4138348"/>
              <a:ext cx="243677" cy="780524"/>
              <a:chOff x="2414191" y="4138617"/>
              <a:chExt cx="243677" cy="780524"/>
            </a:xfrm>
          </p:grpSpPr>
          <p:cxnSp>
            <p:nvCxnSpPr>
              <p:cNvPr id="18" name="直接连接符 17"/>
              <p:cNvCxnSpPr/>
              <p:nvPr>
                <p:custDataLst>
                  <p:tags r:id="rId35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" name="直接连接符 19"/>
              <p:cNvCxnSpPr/>
              <p:nvPr>
                <p:custDataLst>
                  <p:tags r:id="rId36"/>
                </p:custDataLst>
              </p:nvPr>
            </p:nvCxnSpPr>
            <p:spPr>
              <a:xfrm>
                <a:off x="2414191" y="4520339"/>
                <a:ext cx="2420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22" name="直接连接符 21"/>
            <p:cNvCxnSpPr/>
            <p:nvPr>
              <p:custDataLst>
                <p:tags r:id="rId33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3" name="直接连接符 22"/>
            <p:cNvCxnSpPr/>
            <p:nvPr>
              <p:custDataLst>
                <p:tags r:id="rId34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25" name="Text Box 21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140341" y="4840632"/>
            <a:ext cx="15570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</a:ln>
        </p:spPr>
        <p:txBody>
          <a:bodyPr wrap="square">
            <a:spAutoFit/>
          </a:bodyPr>
          <a:lstStyle>
            <a:lvl1pPr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700"/>
              </a:spcBef>
              <a:buSzTx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700"/>
              </a:spcBef>
              <a:buSzTx/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700"/>
              </a:spcBef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ts val="700"/>
              </a:spcBef>
              <a:spcAft>
                <a:spcPct val="0"/>
              </a:spcAft>
              <a:buSzTx/>
              <a:buChar char="»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Helvetica" panose="020B0604020202020204" pitchFamily="34" charset="0"/>
                <a:sym typeface="Arial" panose="020B0604020202020204" pitchFamily="34" charset="0"/>
              </a:rPr>
              <a:t>展示交流</a:t>
            </a:r>
          </a:p>
        </p:txBody>
      </p:sp>
      <p:grpSp>
        <p:nvGrpSpPr>
          <p:cNvPr id="26" name="组合 25"/>
          <p:cNvGrpSpPr/>
          <p:nvPr>
            <p:custDataLst>
              <p:tags r:id="rId17"/>
            </p:custDataLst>
          </p:nvPr>
        </p:nvGrpSpPr>
        <p:grpSpPr>
          <a:xfrm>
            <a:off x="3697661" y="3752300"/>
            <a:ext cx="373006" cy="681922"/>
            <a:chOff x="2657869" y="4138348"/>
            <a:chExt cx="487355" cy="780524"/>
          </a:xfrm>
        </p:grpSpPr>
        <p:grpSp>
          <p:nvGrpSpPr>
            <p:cNvPr id="27" name="组合 26"/>
            <p:cNvGrpSpPr/>
            <p:nvPr>
              <p:custDataLst>
                <p:tags r:id="rId27"/>
              </p:custDataLst>
            </p:nvPr>
          </p:nvGrpSpPr>
          <p:grpSpPr>
            <a:xfrm>
              <a:off x="2657869" y="4138348"/>
              <a:ext cx="243677" cy="780524"/>
              <a:chOff x="2414191" y="4138617"/>
              <a:chExt cx="243677" cy="780524"/>
            </a:xfrm>
          </p:grpSpPr>
          <p:cxnSp>
            <p:nvCxnSpPr>
              <p:cNvPr id="28" name="直接连接符 27"/>
              <p:cNvCxnSpPr/>
              <p:nvPr>
                <p:custDataLst>
                  <p:tags r:id="rId30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9" name="直接连接符 28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2414191" y="4520339"/>
                <a:ext cx="2420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31" name="直接连接符 30"/>
            <p:cNvCxnSpPr/>
            <p:nvPr>
              <p:custDataLst>
                <p:tags r:id="rId28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" name="直接连接符 31"/>
            <p:cNvCxnSpPr/>
            <p:nvPr>
              <p:custDataLst>
                <p:tags r:id="rId29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33" name="组合 32"/>
          <p:cNvGrpSpPr/>
          <p:nvPr>
            <p:custDataLst>
              <p:tags r:id="rId18"/>
            </p:custDataLst>
          </p:nvPr>
        </p:nvGrpSpPr>
        <p:grpSpPr>
          <a:xfrm>
            <a:off x="1541021" y="1718358"/>
            <a:ext cx="576806" cy="3384802"/>
            <a:chOff x="1541021" y="1718358"/>
            <a:chExt cx="576806" cy="3384802"/>
          </a:xfrm>
        </p:grpSpPr>
        <p:grpSp>
          <p:nvGrpSpPr>
            <p:cNvPr id="58" name="组合 57"/>
            <p:cNvGrpSpPr/>
            <p:nvPr>
              <p:custDataLst>
                <p:tags r:id="rId19"/>
              </p:custDataLst>
            </p:nvPr>
          </p:nvGrpSpPr>
          <p:grpSpPr>
            <a:xfrm>
              <a:off x="1541021" y="1718358"/>
              <a:ext cx="576806" cy="3384802"/>
              <a:chOff x="2591451" y="4138348"/>
              <a:chExt cx="553773" cy="780524"/>
            </a:xfrm>
          </p:grpSpPr>
          <p:grpSp>
            <p:nvGrpSpPr>
              <p:cNvPr id="59" name="组合 58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2591451" y="4138348"/>
                <a:ext cx="310095" cy="780524"/>
                <a:chOff x="2347773" y="4138617"/>
                <a:chExt cx="310095" cy="780524"/>
              </a:xfrm>
            </p:grpSpPr>
            <p:cxnSp>
              <p:nvCxnSpPr>
                <p:cNvPr id="66" name="直接连接符 65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>
                  <a:off x="2657868" y="4138617"/>
                  <a:ext cx="0" cy="780524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67" name="直接连接符 66"/>
                <p:cNvCxnSpPr/>
                <p:nvPr>
                  <p:custDataLst>
                    <p:tags r:id="rId26"/>
                  </p:custDataLst>
                </p:nvPr>
              </p:nvCxnSpPr>
              <p:spPr>
                <a:xfrm>
                  <a:off x="2347773" y="4533085"/>
                  <a:ext cx="295662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p:cxnSp>
            <p:nvCxnSpPr>
              <p:cNvPr id="68" name="直接连接符 67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2901546" y="4917893"/>
                <a:ext cx="243678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9" name="直接连接符 68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2901546" y="4140324"/>
                <a:ext cx="243678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70" name="直接连接符 69"/>
            <p:cNvCxnSpPr/>
            <p:nvPr>
              <p:custDataLst>
                <p:tags r:id="rId20"/>
              </p:custDataLst>
            </p:nvPr>
          </p:nvCxnSpPr>
          <p:spPr>
            <a:xfrm>
              <a:off x="1855329" y="2772858"/>
              <a:ext cx="253813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71" name="直接连接符 70"/>
            <p:cNvCxnSpPr/>
            <p:nvPr>
              <p:custDataLst>
                <p:tags r:id="rId21"/>
              </p:custDataLst>
            </p:nvPr>
          </p:nvCxnSpPr>
          <p:spPr>
            <a:xfrm>
              <a:off x="1864006" y="4022603"/>
              <a:ext cx="253813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>
                <a:solidFill>
                  <a:srgbClr val="FF0000"/>
                </a:solidFill>
              </a:rPr>
              <a:t>谢</a:t>
            </a:r>
            <a:r>
              <a:rPr lang="en-US" altLang="zh-CN" sz="8800" b="1" dirty="0">
                <a:solidFill>
                  <a:srgbClr val="FF0000"/>
                </a:solidFill>
              </a:rPr>
              <a:t> </a:t>
            </a:r>
            <a:r>
              <a:rPr lang="zh-CN" altLang="en-US" sz="8800" b="1" dirty="0">
                <a:solidFill>
                  <a:srgbClr val="FF0000"/>
                </a:solidFill>
              </a:rPr>
              <a:t>谢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素养目标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45820" y="114617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物理观念：</a:t>
            </a:r>
            <a:r>
              <a:rPr lang="zh-CN" altLang="en-US" sz="2000">
                <a:solidFill>
                  <a:schemeClr val="tx1"/>
                </a:solidFill>
              </a:rPr>
              <a:t>能从用电需求和安全角度出发设计家庭电路，在实践中加深对家庭电路基本组成的认识。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科学思维：</a:t>
            </a:r>
            <a:r>
              <a:rPr lang="zh-CN" altLang="en-US" sz="2000">
                <a:solidFill>
                  <a:schemeClr val="tx1"/>
                </a:solidFill>
              </a:rPr>
              <a:t>经历家庭电路的设计过程，能运用所学知识分析日常生活中的用电安全问题并提出解决方案。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科学探究：</a:t>
            </a:r>
            <a:r>
              <a:rPr lang="zh-CN" altLang="en-US" sz="2000">
                <a:solidFill>
                  <a:schemeClr val="tx1"/>
                </a:solidFill>
              </a:rPr>
              <a:t>经历收集信息、方案制定与评估、结果解释、合作交流等过程，发展科学探究能力。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45820" y="455041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科学态度与责任：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通过实践活动提高安全用电意识，总结交流生活中的安全用电原则，践行安全与健康生活。</a:t>
            </a:r>
            <a:endParaRPr lang="zh-CN" altLang="en-US" sz="200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重、难点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教学重点：</a:t>
            </a:r>
            <a:r>
              <a:rPr lang="zh-CN" sz="2000">
                <a:solidFill>
                  <a:schemeClr val="tx1"/>
                </a:solidFill>
              </a:rPr>
              <a:t>家庭电路方案的设计及对方案可行性的评估。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教学难点：</a:t>
            </a:r>
            <a:r>
              <a:rPr lang="zh-CN" sz="2000">
                <a:solidFill>
                  <a:schemeClr val="tx1"/>
                </a:solidFill>
                <a:sym typeface="+mn-ea"/>
              </a:rPr>
              <a:t>家庭电路方案的设计及对方案可行性的评估。</a:t>
            </a:r>
            <a:endParaRPr lang="zh-CN" sz="200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039177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跨学科实践：为家庭电路做设计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项目提出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每个家庭的用电情况是不一样的，假如你家正在准备装修改造，请你根据家里的用电需求及前面的学习与研究，为你的家庭电路提出一个简单的设计方案。可以与同学分工合作，完成任务。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039177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跨学科实践：为家庭电路做设计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项目分析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为了使家庭电路更加安全、合理，设计时你觉得应该主要考虑哪些因素呢？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首先可根据家里现有的用电器，初步</a:t>
            </a:r>
            <a:r>
              <a:rPr lang="zh-CN" sz="2400" b="1">
                <a:solidFill>
                  <a:srgbClr val="C00000"/>
                </a:solidFill>
                <a:sym typeface="+mn-ea"/>
              </a:rPr>
              <a:t>估算家中的总体用电需求</a:t>
            </a:r>
            <a:r>
              <a:rPr lang="zh-CN" sz="2400">
                <a:solidFill>
                  <a:schemeClr val="tx1"/>
                </a:solidFill>
                <a:sym typeface="+mn-ea"/>
              </a:rPr>
              <a:t>，然后合理</a:t>
            </a:r>
            <a:r>
              <a:rPr lang="zh-CN" sz="2400" b="1">
                <a:solidFill>
                  <a:srgbClr val="C00000"/>
                </a:solidFill>
                <a:sym typeface="+mn-ea"/>
              </a:rPr>
              <a:t>规划并设计室内的配电分支回路</a:t>
            </a:r>
            <a:r>
              <a:rPr lang="zh-CN" sz="2400">
                <a:solidFill>
                  <a:schemeClr val="tx1"/>
                </a:solidFill>
                <a:sym typeface="+mn-ea"/>
              </a:rPr>
              <a:t>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如果你有兴趣，最后还可对家庭电路中使用到的</a:t>
            </a:r>
            <a:r>
              <a:rPr lang="zh-CN" sz="2400" b="1">
                <a:solidFill>
                  <a:srgbClr val="C00000"/>
                </a:solidFill>
                <a:sym typeface="+mn-ea"/>
              </a:rPr>
              <a:t>断路器</a:t>
            </a:r>
            <a:r>
              <a:rPr lang="zh-CN" sz="2400">
                <a:solidFill>
                  <a:schemeClr val="tx1"/>
                </a:solidFill>
                <a:sym typeface="+mn-ea"/>
              </a:rPr>
              <a:t>、</a:t>
            </a:r>
            <a:r>
              <a:rPr lang="zh-CN" sz="2400" b="1">
                <a:solidFill>
                  <a:srgbClr val="C00000"/>
                </a:solidFill>
                <a:sym typeface="+mn-ea"/>
              </a:rPr>
              <a:t>导线</a:t>
            </a:r>
            <a:r>
              <a:rPr lang="zh-CN" sz="2400">
                <a:solidFill>
                  <a:schemeClr val="tx1"/>
                </a:solidFill>
                <a:sym typeface="+mn-ea"/>
              </a:rPr>
              <a:t>等配电器材进行选型，使器材之间相互匹配。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055938" y="3422015"/>
          <a:ext cx="6079975" cy="3429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1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家用电器</a:t>
                      </a:r>
                    </a:p>
                  </a:txBody>
                  <a:tcPr anchor="ctr">
                    <a:solidFill>
                      <a:srgbClr val="FCF0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功率</a:t>
                      </a:r>
                      <a:r>
                        <a:rPr lang="en-US" altLang="zh-CN"/>
                        <a:t>/kW</a:t>
                      </a:r>
                    </a:p>
                  </a:txBody>
                  <a:tcPr anchor="ctr">
                    <a:solidFill>
                      <a:srgbClr val="FCF0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数量</a:t>
                      </a:r>
                    </a:p>
                  </a:txBody>
                  <a:tcPr anchor="ctr">
                    <a:solidFill>
                      <a:srgbClr val="FCF0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洗衣机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电冰箱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电热水器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电饭锅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电灯</a:t>
                      </a:r>
                      <a:r>
                        <a:rPr lang="en-US" altLang="zh-CN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电灯</a:t>
                      </a:r>
                      <a:r>
                        <a:rPr lang="en-US" altLang="zh-CN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空调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……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1039177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跨学科实践：为家庭电路做设计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0" y="1475740"/>
            <a:ext cx="12171045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1.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调查家庭用电需求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请你调查并记录目前家中主要用电器的使用情况，阅读各个用电器的铭牌或说明书，重点关注它们的功率信息。明确用电需求，为规划家庭电路的配电分支回路做准备。可以用表格或其他形式梳理。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039177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跨学科实践：为家庭电路做设计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合理规划配电分支回路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请根据实际用电需求，结合家用电器的使用环境，进行小组讨论，设计家庭电路的分支回路或为家庭电路优化提出方案与建议。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如果你们小组同学的家中有室内配电箱，请在家中或技术人员的指导下进行观察，看看目前家中有几条分支回路，每条分支回路开关的额定电流是多少。如果没有观察室内配电箱的条件，请以下图中所示的配电箱作参考。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566035" y="4379595"/>
            <a:ext cx="7038975" cy="22955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516110" y="8255"/>
            <a:ext cx="2686050" cy="16478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039177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跨学科实践：为家庭电路做设计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0" y="1475740"/>
            <a:ext cx="12171045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合理规划配电分支回路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考虑到家中的用电器比较多，家庭电路可设计若干插座分支回路、照明分支回路和大功率用电器（如空调）分支回路等。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具体设计可参考下图的形式，如：</a:t>
            </a:r>
            <a:r>
              <a:rPr lang="zh-CN" altLang="en-US" sz="2400" b="1">
                <a:solidFill>
                  <a:srgbClr val="C00000"/>
                </a:solidFill>
                <a:sym typeface="+mn-ea"/>
              </a:rPr>
              <a:t>配电示意图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586990" y="3485515"/>
            <a:ext cx="7018020" cy="337248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-10160" y="3580765"/>
            <a:ext cx="2514600" cy="30670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1039177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19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7443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跨学科实践：为家庭电路做设计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-4445" y="79692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charset="0"/>
              <a:buChar char="p"/>
            </a:pPr>
            <a:r>
              <a:rPr lang="zh-CN" altLang="zh-CN" sz="3200" b="1"/>
              <a:t>项目实施</a:t>
            </a: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0" y="1475740"/>
            <a:ext cx="12171045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合理规划配电分支回路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考虑到家中的用电器比较多，家庭电路可设计若干插座分支回路、照明分支回路和大功率用电器（如空调）分支回路等。</a:t>
            </a:r>
          </a:p>
          <a:p>
            <a:pPr indent="60960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具体设计可参考下图的形式，如：</a:t>
            </a:r>
            <a:r>
              <a:rPr lang="zh-CN" altLang="en-US" sz="2400" b="1">
                <a:solidFill>
                  <a:srgbClr val="C00000"/>
                </a:solidFill>
                <a:sym typeface="+mn-ea"/>
              </a:rPr>
              <a:t>户型电路示意图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418070" y="2402205"/>
            <a:ext cx="4783455" cy="44557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,21568878],&quot;13&quot;:[436497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  <p:tag name="KSO_WM_DIAGRAM_VIRTUALLY_FRAME" val="{&quot;height&quot;:342.55,&quot;left&quot;:66.6,&quot;top&quot;:90.25,&quot;width&quot;:838.05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  <p:tag name="KSO_WM_DIAGRAM_VIRTUALLY_FRAME" val="{&quot;height&quot;:342.55,&quot;left&quot;:66.6,&quot;top&quot;:90.25,&quot;width&quot;:838.05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  <p:tag name="KSO_WM_DIAGRAM_VIRTUALLY_FRAME" val="{&quot;height&quot;:342.55,&quot;left&quot;:66.6,&quot;top&quot;:90.25,&quot;width&quot;:838.05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  <p:tag name="KSO_WM_DIAGRAM_VIRTUALLY_FRAME" val="{&quot;height&quot;:342.55,&quot;left&quot;:66.6,&quot;top&quot;:90.25,&quot;width&quot;:838.0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1245</Words>
  <PresentationFormat>宽屏</PresentationFormat>
  <Paragraphs>125</Paragraphs>
  <Slides>15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微软雅黑</vt:lpstr>
      <vt:lpstr>Arial</vt:lpstr>
      <vt:lpstr>Calibri</vt:lpstr>
      <vt:lpstr>Cambria Math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2025-12-21T16:39:49Z</cp:lastPrinted>
  <dcterms:created xsi:type="dcterms:W3CDTF">2025-12-21T16:39:49Z</dcterms:created>
  <dcterms:modified xsi:type="dcterms:W3CDTF">2025-12-22T11:24:38Z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